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30"/>
    <p:sldId id="284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REDIS COMMAND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90" y="243205"/>
            <a:ext cx="11217910" cy="5934075"/>
          </a:xfrm>
        </p:spPr>
        <p:txBody>
          <a:bodyPr/>
          <a:p>
            <a:pPr marL="0" indent="0">
              <a:buNone/>
            </a:pPr>
            <a:r>
              <a:rPr lang="en-US" altLang="en-US" b="1"/>
              <a:t>LRANGE (list range)</a:t>
            </a: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Description: Returns all or part of the list elements by index</a:t>
            </a:r>
            <a:r>
              <a:rPr lang="en-US" altLang="en-US"/>
              <a:t>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LRANGE fruits 0 -1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1) "Banana"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2) "Mango"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3) "Apple"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4) "Litchi"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5) "Guava"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6) "Pineapple"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095" y="228600"/>
            <a:ext cx="11101705" cy="5948680"/>
          </a:xfrm>
        </p:spPr>
        <p:txBody>
          <a:bodyPr/>
          <a:p>
            <a:pPr marL="0" indent="0">
              <a:buNone/>
            </a:pPr>
            <a:r>
              <a:rPr lang="en-US" altLang="en-US" b="1"/>
              <a:t>LLEN (list length)</a:t>
            </a: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Description: Returns the number of elements in the list.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LLEN fruits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LPOP (list pop left)</a:t>
            </a: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Description: Removes and returns the first element from the list.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LPOP fruits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RPOP (list pop right)</a:t>
            </a: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Description: Removes and returns the last element from the lisT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RPOP fruits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213995"/>
            <a:ext cx="11042650" cy="5963285"/>
          </a:xfrm>
        </p:spPr>
        <p:txBody>
          <a:bodyPr/>
          <a:p>
            <a:pPr marL="0" indent="0">
              <a:buNone/>
            </a:pPr>
            <a:r>
              <a:rPr lang="en-US" altLang="en-US" b="1"/>
              <a:t>LSET (list set)</a:t>
            </a: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Description: Sets the value of an element at a specific index in the list.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LSET fruits 1 Grapes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LREM (list remove)</a:t>
            </a: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Description: Removes occurrences of an element from the list.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LREM fruits 1 Mango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 LINDEX command is used to get the element at a specific index in a list stored at a given key.</a:t>
            </a:r>
            <a:endParaRPr lang="en-US" altLang="en-US" b="1"/>
          </a:p>
          <a:p>
            <a:pPr marL="0" indent="0">
              <a:buNone/>
            </a:pPr>
            <a:r>
              <a:rPr lang="en-US" altLang="en-US">
                <a:sym typeface="+mn-ea"/>
              </a:rPr>
              <a:t>LINDEX mylist 0</a:t>
            </a:r>
            <a:endParaRPr lang="en-US" altLang="en-US"/>
          </a:p>
          <a:p>
            <a:pPr marL="0" indent="0"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" y="506730"/>
            <a:ext cx="11409045" cy="5670550"/>
          </a:xfrm>
        </p:spPr>
        <p:txBody>
          <a:bodyPr/>
          <a:p>
            <a:pPr marL="0" indent="0" algn="ctr">
              <a:buNone/>
            </a:pPr>
            <a:r>
              <a:rPr lang="en-US" altLang="en-US"/>
              <a:t>SET COMMANDS</a:t>
            </a:r>
            <a:endParaRPr lang="en-US" altLang="en-US"/>
          </a:p>
          <a:p>
            <a:pPr marL="0" indent="0" algn="l">
              <a:buNone/>
            </a:pPr>
            <a:r>
              <a:rPr lang="en-US" altLang="en-US" b="1"/>
              <a:t>SADD (add members)</a:t>
            </a:r>
            <a:endParaRPr lang="en-US" altLang="en-US" b="1"/>
          </a:p>
          <a:p>
            <a:pPr marL="0" indent="0" algn="l">
              <a:buNone/>
            </a:pPr>
            <a:r>
              <a:rPr lang="en-US" altLang="en-US" b="1"/>
              <a:t>Description: Adds one or more members to a set.</a:t>
            </a:r>
            <a:endParaRPr lang="en-US" altLang="en-US"/>
          </a:p>
          <a:p>
            <a:pPr marL="0" indent="0" algn="l">
              <a:buNone/>
            </a:pPr>
            <a:r>
              <a:rPr lang="en-US" altLang="en-US"/>
              <a:t>SADD myset "apple" "banana" "cherry"</a:t>
            </a:r>
            <a:endParaRPr lang="en-US" altLang="en-US"/>
          </a:p>
          <a:p>
            <a:pPr marL="0" indent="0" algn="l">
              <a:buNone/>
            </a:pPr>
            <a:endParaRPr lang="en-US" altLang="en-US"/>
          </a:p>
          <a:p>
            <a:pPr marL="0" indent="0" algn="l">
              <a:buNone/>
            </a:pPr>
            <a:r>
              <a:rPr lang="en-US" altLang="en-US" b="1"/>
              <a:t>SMEMBERS (get all members)</a:t>
            </a:r>
            <a:endParaRPr lang="en-US" altLang="en-US" b="1"/>
          </a:p>
          <a:p>
            <a:pPr marL="0" indent="0" algn="l">
              <a:buNone/>
            </a:pPr>
            <a:r>
              <a:rPr lang="en-US" altLang="en-US" b="1"/>
              <a:t>Description: Returns all the members of the set.</a:t>
            </a:r>
            <a:endParaRPr lang="en-US" altLang="en-US" b="1"/>
          </a:p>
          <a:p>
            <a:pPr marL="0" indent="0" algn="l">
              <a:buNone/>
            </a:pPr>
            <a:r>
              <a:rPr lang="en-US" altLang="en-US"/>
              <a:t>SMEMBERS myset</a:t>
            </a:r>
            <a:endParaRPr lang="en-US" altLang="en-US"/>
          </a:p>
          <a:p>
            <a:pPr marL="0" indent="0" algn="l">
              <a:buNone/>
            </a:pPr>
            <a:r>
              <a:rPr lang="en-US" altLang="en-US" b="1"/>
              <a:t>SISMEMBER (check membership)</a:t>
            </a:r>
            <a:endParaRPr lang="en-US" altLang="en-US" b="1"/>
          </a:p>
          <a:p>
            <a:pPr marL="0" indent="0" algn="l">
              <a:buNone/>
            </a:pPr>
            <a:r>
              <a:rPr lang="en-US" altLang="en-US" b="1"/>
              <a:t>Description: Checks if a member exists in the set.</a:t>
            </a:r>
            <a:endParaRPr lang="en-US" altLang="en-US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35" y="243205"/>
            <a:ext cx="11175365" cy="6066155"/>
          </a:xfrm>
        </p:spPr>
        <p:txBody>
          <a:bodyPr/>
          <a:p>
            <a:pPr marL="0" indent="0">
              <a:buNone/>
            </a:pPr>
            <a:r>
              <a:rPr lang="en-US" altLang="en-US"/>
              <a:t>SISMEMBER myset "banana"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SREM (remove members)</a:t>
            </a: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Description: Removes one or more members from the set.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SREM myset "apple"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SCARD (set cardinality)</a:t>
            </a: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Description: Returns the number of members in the set.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SCARD myset</a:t>
            </a:r>
            <a:endParaRPr lang="en-US" altLang="en-US" b="1"/>
          </a:p>
          <a:p>
            <a:pPr marL="0" indent="0">
              <a:buNone/>
            </a:pPr>
            <a:endParaRPr lang="en-US" altLang="en-US" b="1"/>
          </a:p>
          <a:p>
            <a:endParaRPr 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" y="258445"/>
            <a:ext cx="11130915" cy="5918835"/>
          </a:xfrm>
        </p:spPr>
        <p:txBody>
          <a:bodyPr/>
          <a:p>
            <a:r>
              <a:rPr lang="en-US" altLang="en-US" b="1"/>
              <a:t>SUNION (union of sets)</a:t>
            </a:r>
            <a:endParaRPr lang="en-US" altLang="en-US" b="1"/>
          </a:p>
          <a:p>
            <a:r>
              <a:rPr lang="en-US" altLang="en-US" b="1"/>
              <a:t>Description: Returns the union of multiple sets.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SADD set1 "a" "b"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SADD set2 "b" "c"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SUNION set1 set2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SINTER (intersection)</a:t>
            </a: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Description: Returns the intersection of sets.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SINTER set1 set2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448310"/>
            <a:ext cx="11042650" cy="5728970"/>
          </a:xfrm>
        </p:spPr>
        <p:txBody>
          <a:bodyPr/>
          <a:p>
            <a:pPr marL="0" indent="0">
              <a:buNone/>
            </a:pPr>
            <a:r>
              <a:rPr lang="en-US" altLang="en-US" b="1"/>
              <a:t>SDIFF (difference)</a:t>
            </a:r>
            <a:endParaRPr lang="en-US" altLang="en-US" b="1"/>
          </a:p>
          <a:p>
            <a:pPr marL="0" indent="0">
              <a:buNone/>
            </a:pPr>
            <a:r>
              <a:rPr lang="en-US" altLang="en-US" b="1"/>
              <a:t>Description: Returns the members of the first set that are not in other sets.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SDIFF set1 set2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SPOP command is used to remove and return one or more random members from a set stored at a specified key.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SPOP key [count]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SADD myset "one" "two" "three"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SPOP myset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150" y="448310"/>
            <a:ext cx="11042650" cy="5728970"/>
          </a:xfrm>
        </p:spPr>
        <p:txBody>
          <a:bodyPr/>
          <a:p>
            <a:r>
              <a:rPr lang="en-US" altLang="en-US" b="1"/>
              <a:t>SRANDMEMBER command returns one or more random members from a set stored at a specified key, without removing them.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SRANDMEMBER key [count]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SADD myset "apple" "banana" "cherry"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SRANDMEMBER myset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SRANDMEMBER myset 2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" y="258445"/>
            <a:ext cx="11130915" cy="5918835"/>
          </a:xfrm>
        </p:spPr>
        <p:txBody>
          <a:bodyPr/>
          <a:p>
            <a:r>
              <a:rPr lang="en-US" altLang="en-US" b="1"/>
              <a:t>SMOVE command is used to move a specified member from one set (source) to another set (destination).</a:t>
            </a:r>
            <a:endParaRPr lang="en-US" altLang="en-US" b="1"/>
          </a:p>
          <a:p>
            <a:endParaRPr lang="en-US" b="1"/>
          </a:p>
          <a:p>
            <a:pPr marL="0" indent="0">
              <a:buNone/>
            </a:pPr>
            <a:r>
              <a:rPr lang="en-US" altLang="en-US"/>
              <a:t>SMOVE source destination member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SADD myset1 "hello" "world" "bar"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SADD myset2 "foo"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SMOVE myset1 myset2 "bar"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SMEMBERS myset1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SMEMBERS myset2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780" y="448310"/>
            <a:ext cx="10955020" cy="572897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en-US" b="1"/>
              <a:t>ZADD - Add elements with scores: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ZADD racer_scores 10 "Norem" 12 "Castilla" 8 "Sam-Bodden" 10 "Royce" 6 "Ford" 14 "Prickett"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ZRANGE - Get all elements ordered by score: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ZRANGE racer_scores 0 -1 WITHSCORES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1) "Ford"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2) "6"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3) "Sam-Bodden"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4) "8"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5) "Norem"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6) "10"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230" y="441325"/>
            <a:ext cx="10618470" cy="5947410"/>
          </a:xfrm>
        </p:spPr>
        <p:txBody>
          <a:bodyPr/>
          <a:p>
            <a:pPr marL="0" indent="0">
              <a:buNone/>
            </a:pPr>
            <a:r>
              <a:rPr lang="en-US" altLang="en-US" b="1"/>
              <a:t>SET command: Sets the value of a key.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SET user:1 "GFG"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Output:OK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GET command: Retrieves the value of a key.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Example: GET user:1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Output: "GFG"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MSET command: Sets multiple keys to multiple values.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Example: MSET user:1 "GFG" user:2 "Noida"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Output: OK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" y="448310"/>
            <a:ext cx="11130915" cy="5728970"/>
          </a:xfrm>
        </p:spPr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7) "Royce"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8) "10"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9) "Castilla"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10) "12"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11) "Prickett"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12) "14"</a:t>
            </a:r>
            <a:endParaRPr lang="en-US" altLang="en-US"/>
          </a:p>
          <a:p>
            <a:r>
              <a:rPr lang="en-US" altLang="en-US" b="1"/>
              <a:t>ZREVRANGE - Get elements ordered by descending score</a:t>
            </a:r>
            <a:endParaRPr lang="en-US" altLang="en-US" b="1"/>
          </a:p>
          <a:p>
            <a:r>
              <a:rPr lang="en-US" altLang="en-US"/>
              <a:t>ZREVRANGE racer_scores 0 -1 WITHSCORES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75" y="316230"/>
            <a:ext cx="11160125" cy="5861050"/>
          </a:xfrm>
        </p:spPr>
        <p:txBody>
          <a:bodyPr>
            <a:normAutofit lnSpcReduction="10000"/>
          </a:bodyPr>
          <a:p>
            <a:r>
              <a:rPr lang="en-US" altLang="en-US"/>
              <a:t>1) "Prickett"</a:t>
            </a:r>
            <a:endParaRPr lang="en-US" altLang="en-US"/>
          </a:p>
          <a:p>
            <a:r>
              <a:rPr lang="en-US" altLang="en-US"/>
              <a:t>2) "14"</a:t>
            </a:r>
            <a:endParaRPr lang="en-US" altLang="en-US"/>
          </a:p>
          <a:p>
            <a:r>
              <a:rPr lang="en-US" altLang="en-US"/>
              <a:t>3) "Castilla"</a:t>
            </a:r>
            <a:endParaRPr lang="en-US" altLang="en-US"/>
          </a:p>
          <a:p>
            <a:r>
              <a:rPr lang="en-US" altLang="en-US"/>
              <a:t>4) "12"</a:t>
            </a:r>
            <a:endParaRPr lang="en-US" altLang="en-US"/>
          </a:p>
          <a:p>
            <a:r>
              <a:rPr lang="en-US" altLang="en-US"/>
              <a:t>5) "Norem"</a:t>
            </a:r>
            <a:endParaRPr lang="en-US" altLang="en-US"/>
          </a:p>
          <a:p>
            <a:r>
              <a:rPr lang="en-US" altLang="en-US"/>
              <a:t>6) "10"</a:t>
            </a:r>
            <a:endParaRPr lang="en-US" altLang="en-US"/>
          </a:p>
          <a:p>
            <a:r>
              <a:rPr lang="en-US" altLang="en-US"/>
              <a:t>7) "Royce"</a:t>
            </a:r>
            <a:endParaRPr lang="en-US" altLang="en-US"/>
          </a:p>
          <a:p>
            <a:r>
              <a:rPr lang="en-US" altLang="en-US"/>
              <a:t>8) "10"</a:t>
            </a:r>
            <a:endParaRPr lang="en-US" altLang="en-US"/>
          </a:p>
          <a:p>
            <a:r>
              <a:rPr lang="en-US" altLang="en-US"/>
              <a:t>9) "Sam-Bodden"</a:t>
            </a:r>
            <a:endParaRPr lang="en-US" altLang="en-US"/>
          </a:p>
          <a:p>
            <a:r>
              <a:rPr lang="en-US" altLang="en-US"/>
              <a:t>10) "8"</a:t>
            </a:r>
            <a:endParaRPr lang="en-US" altLang="en-US"/>
          </a:p>
          <a:p>
            <a:r>
              <a:rPr lang="en-US" altLang="en-US"/>
              <a:t>11) "Ford"</a:t>
            </a:r>
            <a:endParaRPr lang="en-US" altLang="en-US"/>
          </a:p>
          <a:p>
            <a:r>
              <a:rPr lang="en-US" altLang="en-US"/>
              <a:t>12) "6"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" y="331470"/>
            <a:ext cx="11130915" cy="5845810"/>
          </a:xfrm>
        </p:spPr>
        <p:txBody>
          <a:bodyPr/>
          <a:p>
            <a:pPr marL="0" indent="0">
              <a:buNone/>
            </a:pPr>
            <a:r>
              <a:rPr lang="en-US" altLang="en-US" b="1"/>
              <a:t>ZRANK - Get rank of an element (lowest score first):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ZRANK racer_scores "Norem"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ZINCRBY - Increment the score of an element: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ZINCRBY racer_scores 50 "Wood"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ZREM - Remove an element: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ZREM racer_scores "Castilla"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840" y="244475"/>
            <a:ext cx="10982960" cy="5932805"/>
          </a:xfrm>
        </p:spPr>
        <p:txBody>
          <a:bodyPr/>
          <a:p>
            <a:pPr marL="0" indent="0">
              <a:buNone/>
            </a:pPr>
            <a:r>
              <a:rPr lang="en-US" altLang="en-US" b="1"/>
              <a:t>ZCARD command returns the number of elements (cardinality) present in a sorted set stored at a specified key.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127.0.0.1:6379&gt; ZADD myset 1 "hello"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(integer) 1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127.0.0.1:6379&gt; ZADD myset 1 "foo"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(integer) 1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127.0.0.1:6379&gt; ZADD myset 2 "world" 3 "bar"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(integer) 2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127.0.0.1:6379&gt; ZCARD myset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(integer) 4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35" y="404495"/>
            <a:ext cx="10895965" cy="5772785"/>
          </a:xfrm>
        </p:spPr>
        <p:txBody>
          <a:bodyPr/>
          <a:p>
            <a:r>
              <a:rPr lang="en-US" altLang="en-US"/>
              <a:t>ZCOUNT command returns the number of elements in a sorted set whose scores are within a specified range.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ZCOUNT key min max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ZADD myzset 1 "one" 2 "two" 3 "three" 4 "four"</a:t>
            </a:r>
            <a:endParaRPr lang="en-US" altLang="en-US" b="1"/>
          </a:p>
          <a:p>
            <a:r>
              <a:rPr lang="en-US" altLang="en-US" b="1"/>
              <a:t>ZCOUNT myzset 1 4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 b="1"/>
              <a:t>Count members with score between (1, 4] (exclusive of 1):</a:t>
            </a:r>
            <a:endParaRPr lang="en-US" altLang="en-US" b="1"/>
          </a:p>
          <a:p>
            <a:r>
              <a:rPr lang="en-US" altLang="en-US" b="1"/>
              <a:t>ZCOUNT myzset (1 4</a:t>
            </a:r>
            <a:endParaRPr lang="en-US" altLang="en-US" b="1"/>
          </a:p>
          <a:p>
            <a:endParaRPr lang="en-US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25" y="331470"/>
            <a:ext cx="11204575" cy="5845810"/>
          </a:xfrm>
        </p:spPr>
        <p:txBody>
          <a:bodyPr>
            <a:normAutofit lnSpcReduction="10000"/>
          </a:bodyPr>
          <a:p>
            <a:r>
              <a:rPr lang="en-US" altLang="en-US"/>
              <a:t>Count members with score between (1, 4) (exclusive of 1 and 4):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ZCOUNT myzset (1 (4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ZREMRANGEBYRANK</a:t>
            </a:r>
            <a:endParaRPr lang="en-US" altLang="en-US" b="1"/>
          </a:p>
          <a:p>
            <a:r>
              <a:rPr lang="en-US" altLang="en-US"/>
              <a:t>Removes all elements in the sorted set stored at the key with ranks between start and stop.</a:t>
            </a:r>
            <a:endParaRPr lang="en-US" altLang="en-US"/>
          </a:p>
          <a:p>
            <a:r>
              <a:rPr lang="en-US" altLang="en-US"/>
              <a:t>Rank is zero-based, with 0 being the element with the lowest score.</a:t>
            </a:r>
            <a:endParaRPr lang="en-US" altLang="en-US"/>
          </a:p>
          <a:p>
            <a:r>
              <a:rPr lang="en-US" altLang="en-US"/>
              <a:t>Negative indexes are allowed (-1 is the highest score element).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492125"/>
            <a:ext cx="10969625" cy="5685155"/>
          </a:xfrm>
        </p:spPr>
        <p:txBody>
          <a:bodyPr/>
          <a:p>
            <a:r>
              <a:rPr lang="en-US" altLang="en-US" b="1"/>
              <a:t>ZREMRANGEBYRANK key start stop</a:t>
            </a:r>
            <a:endParaRPr lang="en-US" altLang="en-US" b="1"/>
          </a:p>
          <a:p>
            <a:endParaRPr lang="en-US" altLang="en-US" b="1"/>
          </a:p>
          <a:p>
            <a:pPr marL="0" indent="0">
              <a:buNone/>
            </a:pPr>
            <a:r>
              <a:rPr lang="en-US" altLang="en-US"/>
              <a:t>ZADD myset 1 "a" 2 "b" 3 "c" 4 "d" 5 "e"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ZREMRANGEBYRANK myset 1 3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495" y="506730"/>
            <a:ext cx="10822305" cy="5670550"/>
          </a:xfrm>
        </p:spPr>
        <p:txBody>
          <a:bodyPr/>
          <a:p>
            <a:pPr marL="0" indent="0">
              <a:buNone/>
            </a:pPr>
            <a:r>
              <a:rPr lang="en-US" altLang="en-US"/>
              <a:t>HASHES COMMANDS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853440" y="2293620"/>
          <a:ext cx="10399395" cy="3398520"/>
        </p:xfrm>
        <a:graphic>
          <a:graphicData uri="http://schemas.openxmlformats.org/drawingml/2006/table">
            <a:tbl>
              <a:tblPr/>
              <a:tblGrid>
                <a:gridCol w="3466465"/>
                <a:gridCol w="3466465"/>
                <a:gridCol w="3466465"/>
              </a:tblGrid>
              <a:tr h="478790">
                <a:tc>
                  <a:txBody>
                    <a:bodyPr/>
                    <a:p>
                      <a:pPr marL="0" indent="0" algn="l" fontAlgn="t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Command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Description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l" fontAlgn="t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Example Usage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t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0250"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HSET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Sets the value of one or more fields in a hash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HSET user:1 name "Alice"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9615"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HGET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Gets the value of a specified field in a hash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HGET user:1 name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29615"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HMSET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Sets multiple fields and their values in a hash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HMSET user:1000 name "Bob" age 30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0250"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HMGET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Gets the values of multiple specified fields in a hash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HMGET user:1000 na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995" y="478155"/>
            <a:ext cx="11012805" cy="5699125"/>
          </a:xfrm>
        </p:spPr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706755" y="1190625"/>
          <a:ext cx="10631805" cy="3289935"/>
        </p:xfrm>
        <a:graphic>
          <a:graphicData uri="http://schemas.openxmlformats.org/drawingml/2006/table">
            <a:tbl>
              <a:tblPr/>
              <a:tblGrid>
                <a:gridCol w="3543935"/>
                <a:gridCol w="3543935"/>
                <a:gridCol w="3543935"/>
              </a:tblGrid>
              <a:tr h="762635"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HDEL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Deletes one or more specified fields from a hash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HDEL user:1 name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3270"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HEXISTS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Checks if a specified field exists in a hash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HEXISTS user:1 name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635"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HGETALL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Gets all fields and their values in a hash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HGETALL user:1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1015"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HKEYS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Gets all field names in a hash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HKEYS user:1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0380"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HVALS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Gets all values in a hash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HVALS user:1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85" y="463550"/>
            <a:ext cx="10940415" cy="5626100"/>
          </a:xfrm>
        </p:spPr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560070" y="1750695"/>
          <a:ext cx="10778490" cy="2082165"/>
        </p:xfrm>
        <a:graphic>
          <a:graphicData uri="http://schemas.openxmlformats.org/drawingml/2006/table">
            <a:tbl>
              <a:tblPr/>
              <a:tblGrid>
                <a:gridCol w="3592830"/>
                <a:gridCol w="3592830"/>
                <a:gridCol w="3592830"/>
              </a:tblGrid>
              <a:tr h="824865"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HLEN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Gets the number of fields in a hash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HLEN user:1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57300"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HINCRBY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Increments the integer value of a specified field in a hash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HINCRBY user:1 visits 1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560070" y="3832860"/>
          <a:ext cx="10485120" cy="1708150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854075"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HSETNX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Sets the value of a field only if the field does not already exist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HSETNX user:1 nickname "Ally"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4075"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HSCAN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Iterates fields and values in a hash incrementally with cursor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fontAlgn="base" latinLnBrk="0"/>
                      <a:r>
                        <a:rPr sz="1800" b="0" i="0">
                          <a:latin typeface="Times New Roman" panose="02020603050405020304" charset="0"/>
                          <a:ea typeface="fkGroteskNeue"/>
                          <a:cs typeface="Times New Roman" panose="02020603050405020304" charset="0"/>
                        </a:rPr>
                        <a:t>HSCAN user:1 0 MATCH name* COUNT 10</a:t>
                      </a:r>
                      <a:endParaRPr sz="1800" b="0" i="0">
                        <a:latin typeface="Times New Roman" panose="02020603050405020304" charset="0"/>
                        <a:ea typeface="fkGroteskNeue"/>
                        <a:cs typeface="Times New Roman" panose="02020603050405020304" charset="0"/>
                      </a:endParaRPr>
                    </a:p>
                  </a:txBody>
                  <a:tcPr marL="76517" marR="76517" marT="76200" marB="7620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5" y="287655"/>
            <a:ext cx="11482070" cy="5889625"/>
          </a:xfrm>
        </p:spPr>
        <p:txBody>
          <a:bodyPr/>
          <a:p>
            <a:pPr marL="0" indent="0">
              <a:buNone/>
            </a:pPr>
            <a:r>
              <a:rPr lang="en-US" altLang="en-US" b="1"/>
              <a:t>MGET command: Retrieves the values of multiple keys.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Example: MGET user:1 user:2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Output: ["GFG", "Noida"]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SETNX command: Sets the value only if the key does not exist.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Example: SETNX user:3 "Hello"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Output: 1 (value set), 0 (value not set if key exists)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SETEX command: Sets the value of a key with an expiration time in seconds.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Example: SETEX mykey 10 "Hello"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Output: OK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85" y="273050"/>
            <a:ext cx="11130915" cy="590423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en-US" altLang="en-US" b="1"/>
              <a:t>APPEND command: Appends a value to the existing string of a key.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Example: APPEND user:1 "isTheBest"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Output: Length of the new string, e.g., 12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STRLEN command: Returns the length of the string value of a key.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Example: STRLEN user:1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Output: 12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INCR command: Increments the integer value of a key by 1.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Example: INCR counter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Output: Incremented integer value, e.g., 1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DECR command: Decrements the integer value of a key by 1.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Example: DECR counter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Output: Decremented integer value, e.g., 0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280" y="258445"/>
            <a:ext cx="11145520" cy="5918835"/>
          </a:xfrm>
        </p:spPr>
        <p:txBody>
          <a:bodyPr/>
          <a:p>
            <a:pPr marL="0" indent="0">
              <a:buNone/>
            </a:pPr>
            <a:r>
              <a:rPr lang="en-US" altLang="en-US" b="1"/>
              <a:t>GETSET command: Sets a new value for a key and returns the old value.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Example: GETSET user:1 "NewValue"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Output: "GFGisTheBest"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SETRANGE command: Overwrites part of the string at the specified offset.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key is the name of the Redis key.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offset is the zero-based index position from where the new value will start overwriting.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value is the string that will overwrite the existing string starting at the offset.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755" y="213995"/>
            <a:ext cx="11028045" cy="5963285"/>
          </a:xfrm>
        </p:spPr>
        <p:txBody>
          <a:bodyPr/>
          <a:p>
            <a:pPr marL="0" indent="0">
              <a:buNone/>
            </a:pPr>
            <a:r>
              <a:rPr lang="en-US" altLang="en-US"/>
              <a:t>SET key1 "Hello World"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SETRANGE key1 6 "Redis"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GET key1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HELLO Redis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INCRBY command increments the integer value stored at a key by a specified amount.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SET visitors 1000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INCRBY visitors 5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GET visitors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85" y="273050"/>
            <a:ext cx="10940415" cy="5904230"/>
          </a:xfrm>
        </p:spPr>
        <p:txBody>
          <a:bodyPr/>
          <a:p>
            <a:pPr marL="0" indent="0">
              <a:buNone/>
            </a:pPr>
            <a:r>
              <a:rPr lang="en-US" altLang="en-US" b="1"/>
              <a:t>DECRBY command decrements the integer value stored at a key by a specified amount.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SET counter 10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DECRBY counter 3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GET counter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/>
              <a:t>DEL command: Deletes one or more keys.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SET name "RedisUser"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DEL name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478155"/>
            <a:ext cx="11188700" cy="5699125"/>
          </a:xfrm>
        </p:spPr>
        <p:txBody>
          <a:bodyPr/>
          <a:p>
            <a:r>
              <a:rPr lang="en-US" altLang="en-US" b="1"/>
              <a:t>EXISTS command: Checks if a key exists</a:t>
            </a:r>
            <a:r>
              <a:rPr lang="en-US" altLang="en-US"/>
              <a:t>.</a:t>
            </a:r>
            <a:endParaRPr lang="en-US" altLang="en-US"/>
          </a:p>
          <a:p>
            <a:r>
              <a:rPr lang="en-US" altLang="en-US"/>
              <a:t>EXISTS name</a:t>
            </a:r>
            <a:endParaRPr lang="en-US" altLang="en-US"/>
          </a:p>
          <a:p>
            <a:r>
              <a:rPr lang="en-US" altLang="en-US"/>
              <a:t>(integer) 0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RENAME command: Renames a key.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SET user "Alice"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RENAME user username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GET username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TTL command: Returns time to live (expiration) in seconds for a key.</a:t>
            </a:r>
            <a:endParaRPr lang="en-US" altLang="en-US" b="1"/>
          </a:p>
          <a:p>
            <a:pPr marL="0" indent="0">
              <a:buNone/>
            </a:pPr>
            <a:r>
              <a:rPr lang="en-US" altLang="en-US"/>
              <a:t>SET mykey "Hello"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EXPIRE mykey 20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TTL mykey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5" y="154305"/>
            <a:ext cx="11116310" cy="5920105"/>
          </a:xfrm>
        </p:spPr>
        <p:txBody>
          <a:bodyPr/>
          <a:p>
            <a:pPr marL="0" indent="0" algn="ctr">
              <a:buNone/>
            </a:pPr>
            <a:r>
              <a:rPr lang="en-US" altLang="en-US"/>
              <a:t>list command </a:t>
            </a:r>
            <a:endParaRPr lang="en-US" altLang="en-US"/>
          </a:p>
          <a:p>
            <a:pPr marL="0" indent="0" algn="l">
              <a:buNone/>
            </a:pPr>
            <a:r>
              <a:rPr lang="en-US" altLang="en-US" b="1"/>
              <a:t>LPUSH (list push left)</a:t>
            </a:r>
            <a:endParaRPr lang="en-US" altLang="en-US" b="1"/>
          </a:p>
          <a:p>
            <a:pPr marL="0" indent="0" algn="l">
              <a:buNone/>
            </a:pPr>
            <a:r>
              <a:rPr lang="en-US" altLang="en-US" b="1"/>
              <a:t>Description: Adds one or more elements to the head (left) of the list.</a:t>
            </a:r>
            <a:endParaRPr lang="en-US" altLang="en-US" b="1"/>
          </a:p>
          <a:p>
            <a:pPr marL="0" indent="0" algn="l">
              <a:buNone/>
            </a:pPr>
            <a:r>
              <a:rPr lang="en-US" altLang="en-US"/>
              <a:t>LPUSH fruits Apple Mango Banana</a:t>
            </a:r>
            <a:endParaRPr lang="en-US" altLang="en-US"/>
          </a:p>
          <a:p>
            <a:pPr marL="0" indent="0" algn="l">
              <a:buNone/>
            </a:pPr>
            <a:endParaRPr lang="en-US" altLang="en-US"/>
          </a:p>
          <a:p>
            <a:pPr marL="0" indent="0" algn="l">
              <a:buNone/>
            </a:pPr>
            <a:r>
              <a:rPr lang="en-US" altLang="en-US" b="1"/>
              <a:t>RPUSH (list push right)</a:t>
            </a:r>
            <a:endParaRPr lang="en-US" altLang="en-US"/>
          </a:p>
          <a:p>
            <a:pPr marL="0" indent="0" algn="l">
              <a:buNone/>
            </a:pPr>
            <a:r>
              <a:rPr lang="en-US" altLang="en-US" b="1"/>
              <a:t>Description: Adds one or more elements to the tail (right) of the list.</a:t>
            </a:r>
            <a:endParaRPr lang="en-US" altLang="en-US" b="1"/>
          </a:p>
          <a:p>
            <a:pPr marL="0" indent="0" algn="l">
              <a:buNone/>
            </a:pPr>
            <a:r>
              <a:rPr lang="en-US" altLang="en-US"/>
              <a:t>RPUSH fruits Litchi Guava Pineapple</a:t>
            </a:r>
            <a:endParaRPr lang="en-US" altLang="en-US"/>
          </a:p>
          <a:p>
            <a:pPr marL="0" indent="0" algn="l">
              <a:buNone/>
            </a:pPr>
            <a:r>
              <a:rPr lang="en-US" altLang="en-US" b="1"/>
              <a:t>LRANGE (list range)</a:t>
            </a:r>
            <a:endParaRPr lang="en-US" altLang="en-US" b="1"/>
          </a:p>
          <a:p>
            <a:pPr marL="0" indent="0" algn="l">
              <a:buNone/>
            </a:pPr>
            <a:r>
              <a:rPr lang="en-US" altLang="en-US" b="1"/>
              <a:t>Description: Returns all or part of the list elements by index.</a:t>
            </a:r>
            <a:endParaRPr lang="en-US" altLang="en-US" b="1"/>
          </a:p>
          <a:p>
            <a:pPr marL="0" indent="0" algn="l"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19*286"/>
  <p:tag name="TABLE_ENDDRAG_RECT" val="67*180*819*286"/>
</p:tagLst>
</file>

<file path=ppt/tags/tag2.xml><?xml version="1.0" encoding="utf-8"?>
<p:tagLst xmlns:p="http://schemas.openxmlformats.org/presentationml/2006/main">
  <p:tag name="TABLE_ENDDRAG_ORIGIN_RECT" val="837*259"/>
  <p:tag name="TABLE_ENDDRAG_RECT" val="55*93*837*259"/>
</p:tagLst>
</file>

<file path=ppt/tags/tag3.xml><?xml version="1.0" encoding="utf-8"?>
<p:tagLst xmlns:p="http://schemas.openxmlformats.org/presentationml/2006/main">
  <p:tag name="TABLE_ENDDRAG_ORIGIN_RECT" val="848*163"/>
  <p:tag name="TABLE_ENDDRAG_RECT" val="44*137*848*163"/>
</p:tagLst>
</file>

<file path=ppt/tags/tag4.xml><?xml version="1.0" encoding="utf-8"?>
<p:tagLst xmlns:p="http://schemas.openxmlformats.org/presentationml/2006/main">
  <p:tag name="TABLE_ENDDRAG_ORIGIN_RECT" val="825*134"/>
  <p:tag name="TABLE_ENDDRAG_RECT" val="44*301*825*13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7303</Words>
  <Application>WPS Presentation</Application>
  <PresentationFormat>Widescreen</PresentationFormat>
  <Paragraphs>382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fkGroteskNeue</vt:lpstr>
      <vt:lpstr>Courier Std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Drishya Narayanan</cp:lastModifiedBy>
  <cp:revision>7</cp:revision>
  <dcterms:created xsi:type="dcterms:W3CDTF">2025-07-23T00:59:00Z</dcterms:created>
  <dcterms:modified xsi:type="dcterms:W3CDTF">2025-09-23T23:18:53Z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F00CE8AECBC24AD5A6622A2881D86CC5_11</vt:lpwstr>
  </property>
  <property fmtid="{D5CDD505-2E9C-101B-9397-08002B2CF9AE}" pid="3" name="KSOProductBuildVer">
    <vt:lpwstr>1033-12.2.0.22549</vt:lpwstr>
  </property>
</Properties>
</file>