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7E5C84-90EE-41F5-AD89-BC9ADCBE5D4D}">
  <a:tblStyle styleId="{667E5C84-90EE-41F5-AD89-BC9ADCBE5D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e650da30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e650da30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650da30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650da30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e650da30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e650da30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e650da30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e650da30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e650da30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e650da30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e650da3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e650da3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e650da30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e650da30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e650da30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e650da30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e650da30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e650da30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e650da3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e650da3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e650da30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e650da30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e650da30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e650da30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facebookresearch/VIBE/blob/main/dataset/humans/model.j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62450" y="1821332"/>
            <a:ext cx="7136700" cy="1681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Shop The Dress:Fashion Recommender System for an ecommerce website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identified</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User module</a:t>
            </a:r>
            <a:endParaRPr/>
          </a:p>
          <a:p>
            <a:pPr indent="-342900" lvl="0" marL="457200" rtl="0" algn="l">
              <a:spcBef>
                <a:spcPts val="1200"/>
              </a:spcBef>
              <a:spcAft>
                <a:spcPts val="0"/>
              </a:spcAft>
              <a:buSzPts val="1800"/>
              <a:buChar char="●"/>
            </a:pPr>
            <a:r>
              <a:rPr b="1" i="1" lang="en"/>
              <a:t>Profile</a:t>
            </a:r>
            <a:r>
              <a:rPr lang="en"/>
              <a:t> : </a:t>
            </a:r>
            <a:r>
              <a:rPr lang="en"/>
              <a:t>details</a:t>
            </a:r>
            <a:r>
              <a:rPr lang="en"/>
              <a:t> entered while registering can be updated here</a:t>
            </a:r>
            <a:endParaRPr/>
          </a:p>
          <a:p>
            <a:pPr indent="-342900" lvl="0" marL="457200" rtl="0" algn="l">
              <a:spcBef>
                <a:spcPts val="0"/>
              </a:spcBef>
              <a:spcAft>
                <a:spcPts val="0"/>
              </a:spcAft>
              <a:buSzPts val="1800"/>
              <a:buChar char="●"/>
            </a:pPr>
            <a:r>
              <a:rPr b="1" i="1" lang="en"/>
              <a:t>Fashion</a:t>
            </a:r>
            <a:r>
              <a:rPr lang="en"/>
              <a:t>: measurements of body are taken as input from the user</a:t>
            </a:r>
            <a:endParaRPr/>
          </a:p>
          <a:p>
            <a:pPr indent="-342900" lvl="0" marL="457200" rtl="0" algn="l">
              <a:spcBef>
                <a:spcPts val="0"/>
              </a:spcBef>
              <a:spcAft>
                <a:spcPts val="0"/>
              </a:spcAft>
              <a:buSzPts val="1800"/>
              <a:buChar char="●"/>
            </a:pPr>
            <a:r>
              <a:rPr b="1" i="1" lang="en"/>
              <a:t>Collections</a:t>
            </a:r>
            <a:r>
              <a:rPr lang="en"/>
              <a:t>:  added products by the admin can be viewed here</a:t>
            </a:r>
            <a:endParaRPr/>
          </a:p>
          <a:p>
            <a:pPr indent="-342900" lvl="0" marL="457200" rtl="0" algn="l">
              <a:spcBef>
                <a:spcPts val="0"/>
              </a:spcBef>
              <a:spcAft>
                <a:spcPts val="0"/>
              </a:spcAft>
              <a:buSzPts val="1800"/>
              <a:buChar char="●"/>
            </a:pPr>
            <a:r>
              <a:rPr b="1" i="1" lang="en"/>
              <a:t>Cart</a:t>
            </a:r>
            <a:r>
              <a:rPr lang="en"/>
              <a:t>: products added to purchase can be viewed here</a:t>
            </a:r>
            <a:endParaRPr/>
          </a:p>
          <a:p>
            <a:pPr indent="-342900" lvl="0" marL="457200" rtl="0" algn="l">
              <a:spcBef>
                <a:spcPts val="0"/>
              </a:spcBef>
              <a:spcAft>
                <a:spcPts val="0"/>
              </a:spcAft>
              <a:buSzPts val="1800"/>
              <a:buChar char="●"/>
            </a:pPr>
            <a:r>
              <a:rPr b="1" i="1" lang="en"/>
              <a:t>Payments</a:t>
            </a:r>
            <a:r>
              <a:rPr lang="en"/>
              <a:t>: payments </a:t>
            </a:r>
            <a:r>
              <a:rPr lang="en"/>
              <a:t>details</a:t>
            </a:r>
            <a:r>
              <a:rPr lang="en"/>
              <a:t> are here</a:t>
            </a:r>
            <a:endParaRPr/>
          </a:p>
          <a:p>
            <a:pPr indent="-342900" lvl="0" marL="457200" rtl="0" algn="l">
              <a:spcBef>
                <a:spcPts val="0"/>
              </a:spcBef>
              <a:spcAft>
                <a:spcPts val="0"/>
              </a:spcAft>
              <a:buSzPts val="1800"/>
              <a:buChar char="●"/>
            </a:pPr>
            <a:r>
              <a:rPr b="1" i="1" lang="en"/>
              <a:t>Contact</a:t>
            </a:r>
            <a:r>
              <a:rPr lang="en"/>
              <a:t>: This is an option to write feedback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31" name="Google Shape;131;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Decision Tree Algorithm </a:t>
            </a:r>
            <a:r>
              <a:rPr lang="en"/>
              <a:t>is used to build the system.</a:t>
            </a:r>
            <a:endParaRPr/>
          </a:p>
          <a:p>
            <a:pPr indent="0" lvl="0" marL="0" rtl="0" algn="l">
              <a:spcBef>
                <a:spcPts val="1200"/>
              </a:spcBef>
              <a:spcAft>
                <a:spcPts val="0"/>
              </a:spcAft>
              <a:buNone/>
            </a:pPr>
            <a:r>
              <a:rPr lang="en"/>
              <a:t> The goal of using a Decision Tree is to create a training model that</a:t>
            </a:r>
            <a:endParaRPr/>
          </a:p>
          <a:p>
            <a:pPr indent="0" lvl="0" marL="0" rtl="0" algn="l">
              <a:spcBef>
                <a:spcPts val="1200"/>
              </a:spcBef>
              <a:spcAft>
                <a:spcPts val="0"/>
              </a:spcAft>
              <a:buNone/>
            </a:pPr>
            <a:r>
              <a:rPr lang="en"/>
              <a:t>can use to predict the class or value of the target variable by learning</a:t>
            </a:r>
            <a:endParaRPr/>
          </a:p>
          <a:p>
            <a:pPr indent="0" lvl="0" marL="0" rtl="0" algn="l">
              <a:spcBef>
                <a:spcPts val="1200"/>
              </a:spcBef>
              <a:spcAft>
                <a:spcPts val="1200"/>
              </a:spcAft>
              <a:buNone/>
            </a:pPr>
            <a:r>
              <a:rPr lang="en"/>
              <a:t>simple decision rules inferred from prior data(training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0" y="1266325"/>
            <a:ext cx="9143999" cy="338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2  </a:t>
            </a:r>
            <a:r>
              <a:rPr lang="en"/>
              <a:t>datasets are using.One is for predicting body shape . Other is for recommending dresses according to the predicted body shape.</a:t>
            </a:r>
            <a:endParaRPr/>
          </a:p>
          <a:p>
            <a:pPr indent="-342900" lvl="0" marL="457200" rtl="0" algn="l">
              <a:spcBef>
                <a:spcPts val="1200"/>
              </a:spcBef>
              <a:spcAft>
                <a:spcPts val="0"/>
              </a:spcAft>
              <a:buSzPts val="1800"/>
              <a:buAutoNum type="arabicPeriod"/>
            </a:pPr>
            <a:r>
              <a:rPr lang="en"/>
              <a:t>Dataset for predicting body shape :                  </a:t>
            </a:r>
            <a:r>
              <a:rPr lang="en" u="sng">
                <a:solidFill>
                  <a:schemeClr val="hlink"/>
                </a:solidFill>
                <a:hlinkClick r:id="rId3"/>
              </a:rPr>
              <a:t>https://github.com/facebookresearch/VIBE/blob/main/dataset/humans/model.json</a:t>
            </a:r>
            <a:endParaRPr/>
          </a:p>
          <a:p>
            <a:pPr indent="-342900" lvl="0" marL="457200" rtl="0" algn="l">
              <a:spcBef>
                <a:spcPts val="0"/>
              </a:spcBef>
              <a:spcAft>
                <a:spcPts val="0"/>
              </a:spcAft>
              <a:buSzPts val="1800"/>
              <a:buAutoNum type="arabicPeriod"/>
            </a:pPr>
            <a:r>
              <a:rPr lang="en"/>
              <a:t>Dataset for recommending dress:</a:t>
            </a:r>
            <a:endParaRPr/>
          </a:p>
          <a:p>
            <a:pPr indent="0" lvl="0" marL="457200" rtl="0" algn="l">
              <a:spcBef>
                <a:spcPts val="1200"/>
              </a:spcBef>
              <a:spcAft>
                <a:spcPts val="1200"/>
              </a:spcAft>
              <a:buNone/>
            </a:pPr>
            <a:r>
              <a:rPr lang="en"/>
              <a:t>Created my own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Relevance of topic</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recent years, the textile and fashion industries have witnessed an enormous amount of growth in fast fashion. On e-commerce platforms, where numerous choices are available, an efficient recommendation system is required to sort, order, and efficiently convey relevant product content or information to users. Image-based fashion recommendation systems (FRSs) have attracted a huge amount of attention from fast fashion retailers as they provide a personalized shopping experience to consumers. The available studies do not provide a rigorous review of fashion recommendation systems and the corresponding filtering techniques.  In addition, this review also explores various potential models that could be implemented to develop fashion recommendation systems in the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the project</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Clothing is an integral part of our life and it is important to choose clothes that suit our body. In today’s world, a wide variety of clothing are available offline as well as online. But the real challenge is to choose the ones that suit us. By understanding the type of body shapes and what styles flatter and compliment particular body shapes, everyone surely can work with their body to give off amazing looks. This fashion recommendation system aims at constructing an e-commerce website for a boutique located at Thrissur and then make a fashion recommender system for the client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textile and apparel industries have grown tremendously over the last years. Customers no longer have to visit many stores, stand in long queues, or try on garments in dressing rooms as millions of products are now available in online catalogs. This is an effective recommendation system is necessary to properly sort, order, and communicate relevant product material or information to users. Effective fashion RS can have a noticeable impact on billions of customers' shopping experiences and increase sales and revenues on the provider-side.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 </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Recommendation based on user’s previous choice</a:t>
            </a:r>
            <a:endParaRPr sz="2200"/>
          </a:p>
          <a:p>
            <a:pPr indent="-368300" lvl="0" marL="457200" rtl="0" algn="l">
              <a:spcBef>
                <a:spcPts val="0"/>
              </a:spcBef>
              <a:spcAft>
                <a:spcPts val="0"/>
              </a:spcAft>
              <a:buSzPts val="2200"/>
              <a:buChar char="●"/>
            </a:pPr>
            <a:r>
              <a:rPr lang="en" sz="2200"/>
              <a:t>That is , similar items are only recommended</a:t>
            </a:r>
            <a:endParaRPr sz="2200"/>
          </a:p>
          <a:p>
            <a:pPr indent="-368300" lvl="0" marL="457200" rtl="0" algn="l">
              <a:spcBef>
                <a:spcPts val="0"/>
              </a:spcBef>
              <a:spcAft>
                <a:spcPts val="0"/>
              </a:spcAft>
              <a:buSzPts val="2200"/>
              <a:buChar char="●"/>
            </a:pPr>
            <a:r>
              <a:rPr lang="en" sz="2200"/>
              <a:t>Body measurements and body shape are not considered</a:t>
            </a:r>
            <a:endParaRPr sz="2200"/>
          </a:p>
          <a:p>
            <a:pPr indent="-368300" lvl="0" marL="457200" rtl="0" algn="l">
              <a:spcBef>
                <a:spcPts val="0"/>
              </a:spcBef>
              <a:spcAft>
                <a:spcPts val="0"/>
              </a:spcAft>
              <a:buSzPts val="2200"/>
              <a:buChar char="●"/>
            </a:pPr>
            <a:r>
              <a:rPr lang="en" sz="2200"/>
              <a:t>Seasons are not considered</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Fashion Recommendation based on body shapes</a:t>
            </a:r>
            <a:endParaRPr/>
          </a:p>
          <a:p>
            <a:pPr indent="-342900" lvl="0" marL="457200" rtl="0" algn="l">
              <a:spcBef>
                <a:spcPts val="0"/>
              </a:spcBef>
              <a:spcAft>
                <a:spcPts val="0"/>
              </a:spcAft>
              <a:buSzPts val="1800"/>
              <a:buChar char="●"/>
            </a:pPr>
            <a:r>
              <a:rPr lang="en"/>
              <a:t>Body measurements are taken as input from the user</a:t>
            </a:r>
            <a:endParaRPr/>
          </a:p>
          <a:p>
            <a:pPr indent="-342900" lvl="0" marL="457200" rtl="0" algn="l">
              <a:spcBef>
                <a:spcPts val="0"/>
              </a:spcBef>
              <a:spcAft>
                <a:spcPts val="0"/>
              </a:spcAft>
              <a:buSzPts val="1800"/>
              <a:buChar char="●"/>
            </a:pPr>
            <a:r>
              <a:rPr lang="en"/>
              <a:t>Predicts body shape according to the given input</a:t>
            </a:r>
            <a:endParaRPr/>
          </a:p>
          <a:p>
            <a:pPr indent="-342900" lvl="0" marL="457200" rtl="0" algn="l">
              <a:spcBef>
                <a:spcPts val="0"/>
              </a:spcBef>
              <a:spcAft>
                <a:spcPts val="0"/>
              </a:spcAft>
              <a:buSzPts val="1800"/>
              <a:buChar char="●"/>
            </a:pPr>
            <a:r>
              <a:rPr lang="en"/>
              <a:t>According to the predicted body shape , predicts suitable dresses for both summer and winter</a:t>
            </a:r>
            <a:endParaRPr/>
          </a:p>
          <a:p>
            <a:pPr indent="-342900" lvl="0" marL="457200" rtl="0" algn="l">
              <a:spcBef>
                <a:spcPts val="0"/>
              </a:spcBef>
              <a:spcAft>
                <a:spcPts val="0"/>
              </a:spcAft>
              <a:buSzPts val="1800"/>
              <a:buChar char="●"/>
            </a:pPr>
            <a:r>
              <a:rPr lang="en"/>
              <a:t>Seasons are considering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
        <p:nvSpPr>
          <p:cNvPr id="102" name="Google Shape;102;p19"/>
          <p:cNvSpPr txBox="1"/>
          <p:nvPr>
            <p:ph idx="1" type="body"/>
          </p:nvPr>
        </p:nvSpPr>
        <p:spPr>
          <a:xfrm>
            <a:off x="311700" y="1241500"/>
            <a:ext cx="8520600" cy="40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Height: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Bust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Waist: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Hip:</a:t>
            </a:r>
            <a:endParaRPr/>
          </a:p>
        </p:txBody>
      </p:sp>
      <p:graphicFrame>
        <p:nvGraphicFramePr>
          <p:cNvPr id="103" name="Google Shape;103;p19"/>
          <p:cNvGraphicFramePr/>
          <p:nvPr/>
        </p:nvGraphicFramePr>
        <p:xfrm>
          <a:off x="1812350" y="1975795"/>
          <a:ext cx="3000000" cy="3000000"/>
        </p:xfrm>
        <a:graphic>
          <a:graphicData uri="http://schemas.openxmlformats.org/drawingml/2006/table">
            <a:tbl>
              <a:tblPr>
                <a:noFill/>
                <a:tableStyleId>{667E5C84-90EE-41F5-AD89-BC9ADCBE5D4D}</a:tableStyleId>
              </a:tblPr>
              <a:tblGrid>
                <a:gridCol w="1387700"/>
              </a:tblGrid>
              <a:tr h="47310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4" name="Google Shape;104;p19"/>
          <p:cNvGraphicFramePr/>
          <p:nvPr/>
        </p:nvGraphicFramePr>
        <p:xfrm>
          <a:off x="1812350" y="2992650"/>
          <a:ext cx="3000000" cy="3000000"/>
        </p:xfrm>
        <a:graphic>
          <a:graphicData uri="http://schemas.openxmlformats.org/drawingml/2006/table">
            <a:tbl>
              <a:tblPr>
                <a:noFill/>
                <a:tableStyleId>{667E5C84-90EE-41F5-AD89-BC9ADCBE5D4D}</a:tableStyleId>
              </a:tblPr>
              <a:tblGrid>
                <a:gridCol w="1387700"/>
              </a:tblGrid>
              <a:tr h="38100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5" name="Google Shape;105;p19"/>
          <p:cNvGraphicFramePr/>
          <p:nvPr/>
        </p:nvGraphicFramePr>
        <p:xfrm>
          <a:off x="1812350" y="4087000"/>
          <a:ext cx="3000000" cy="3000000"/>
        </p:xfrm>
        <a:graphic>
          <a:graphicData uri="http://schemas.openxmlformats.org/drawingml/2006/table">
            <a:tbl>
              <a:tblPr>
                <a:noFill/>
                <a:tableStyleId>{667E5C84-90EE-41F5-AD89-BC9ADCBE5D4D}</a:tableStyleId>
              </a:tblPr>
              <a:tblGrid>
                <a:gridCol w="1387700"/>
              </a:tblGrid>
              <a:tr h="1153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6" name="Google Shape;106;p19"/>
          <p:cNvGraphicFramePr/>
          <p:nvPr/>
        </p:nvGraphicFramePr>
        <p:xfrm>
          <a:off x="1812350" y="1152425"/>
          <a:ext cx="3000000" cy="3000000"/>
        </p:xfrm>
        <a:graphic>
          <a:graphicData uri="http://schemas.openxmlformats.org/drawingml/2006/table">
            <a:tbl>
              <a:tblPr>
                <a:noFill/>
                <a:tableStyleId>{667E5C84-90EE-41F5-AD89-BC9ADCBE5D4D}</a:tableStyleId>
              </a:tblPr>
              <a:tblGrid>
                <a:gridCol w="1387700"/>
              </a:tblGrid>
              <a:tr h="89075">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Alamkar boutique           </a:t>
            </a:r>
            <a:endParaRPr/>
          </a:p>
          <a:p>
            <a:pPr indent="0" lvl="0" marL="0" rtl="0" algn="l">
              <a:spcBef>
                <a:spcPts val="1200"/>
              </a:spcBef>
              <a:spcAft>
                <a:spcPts val="0"/>
              </a:spcAft>
              <a:buNone/>
            </a:pPr>
            <a:r>
              <a:rPr lang="en"/>
              <a:t>                                                                Home     About   Register   Login  Contact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Shop Now</a:t>
            </a:r>
            <a:endParaRPr/>
          </a:p>
        </p:txBody>
      </p:sp>
      <p:graphicFrame>
        <p:nvGraphicFramePr>
          <p:cNvPr id="113" name="Google Shape;113;p20"/>
          <p:cNvGraphicFramePr/>
          <p:nvPr/>
        </p:nvGraphicFramePr>
        <p:xfrm>
          <a:off x="1022925" y="2709100"/>
          <a:ext cx="3000000" cy="3000000"/>
        </p:xfrm>
        <a:graphic>
          <a:graphicData uri="http://schemas.openxmlformats.org/drawingml/2006/table">
            <a:tbl>
              <a:tblPr>
                <a:noFill/>
                <a:tableStyleId>{667E5C84-90EE-41F5-AD89-BC9ADCBE5D4D}</a:tableStyleId>
              </a:tblPr>
              <a:tblGrid>
                <a:gridCol w="1687525"/>
              </a:tblGrid>
              <a:tr h="47570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 identified</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Admin module	</a:t>
            </a:r>
            <a:endParaRPr/>
          </a:p>
          <a:p>
            <a:pPr indent="-342900" lvl="0" marL="457200" rtl="0" algn="l">
              <a:spcBef>
                <a:spcPts val="0"/>
              </a:spcBef>
              <a:spcAft>
                <a:spcPts val="0"/>
              </a:spcAft>
              <a:buSzPts val="1800"/>
              <a:buChar char="●"/>
            </a:pPr>
            <a:r>
              <a:rPr lang="en"/>
              <a:t>             Admin can directly login using their email id and password</a:t>
            </a:r>
            <a:endParaRPr/>
          </a:p>
          <a:p>
            <a:pPr indent="-342900" lvl="0" marL="457200" rtl="0" algn="l">
              <a:spcBef>
                <a:spcPts val="0"/>
              </a:spcBef>
              <a:spcAft>
                <a:spcPts val="0"/>
              </a:spcAft>
              <a:buSzPts val="1800"/>
              <a:buChar char="●"/>
            </a:pPr>
            <a:r>
              <a:rPr b="1" i="1" lang="en"/>
              <a:t>Add product:</a:t>
            </a:r>
            <a:r>
              <a:rPr lang="en"/>
              <a:t> new products can be added</a:t>
            </a:r>
            <a:endParaRPr/>
          </a:p>
          <a:p>
            <a:pPr indent="-342900" lvl="0" marL="457200" rtl="0" algn="l">
              <a:spcBef>
                <a:spcPts val="0"/>
              </a:spcBef>
              <a:spcAft>
                <a:spcPts val="0"/>
              </a:spcAft>
              <a:buSzPts val="1800"/>
              <a:buChar char="●"/>
            </a:pPr>
            <a:r>
              <a:rPr b="1" i="1" lang="en"/>
              <a:t>View products</a:t>
            </a:r>
            <a:r>
              <a:rPr lang="en"/>
              <a:t>: view existing products</a:t>
            </a:r>
            <a:endParaRPr/>
          </a:p>
          <a:p>
            <a:pPr indent="-342900" lvl="0" marL="457200" rtl="0" algn="l">
              <a:spcBef>
                <a:spcPts val="0"/>
              </a:spcBef>
              <a:spcAft>
                <a:spcPts val="0"/>
              </a:spcAft>
              <a:buSzPts val="1800"/>
              <a:buChar char="●"/>
            </a:pPr>
            <a:r>
              <a:rPr b="1" i="1" lang="en"/>
              <a:t>Registered users</a:t>
            </a:r>
            <a:r>
              <a:rPr lang="en"/>
              <a:t> : names ,email and contact numbers of registered users can be viewed</a:t>
            </a:r>
            <a:endParaRPr/>
          </a:p>
          <a:p>
            <a:pPr indent="-342900" lvl="0" marL="457200" rtl="0" algn="l">
              <a:spcBef>
                <a:spcPts val="0"/>
              </a:spcBef>
              <a:spcAft>
                <a:spcPts val="0"/>
              </a:spcAft>
              <a:buSzPts val="1800"/>
              <a:buChar char="●"/>
            </a:pPr>
            <a:r>
              <a:rPr b="1" i="1" lang="en"/>
              <a:t>Orders</a:t>
            </a:r>
            <a:r>
              <a:rPr lang="en"/>
              <a:t> : existing placed orders can be viewed</a:t>
            </a:r>
            <a:endParaRPr/>
          </a:p>
          <a:p>
            <a:pPr indent="-342900" lvl="0" marL="457200" rtl="0" algn="l">
              <a:spcBef>
                <a:spcPts val="0"/>
              </a:spcBef>
              <a:spcAft>
                <a:spcPts val="0"/>
              </a:spcAft>
              <a:buSzPts val="1800"/>
              <a:buChar char="●"/>
            </a:pPr>
            <a:r>
              <a:rPr b="1" i="1" lang="en"/>
              <a:t>Feedback</a:t>
            </a:r>
            <a:r>
              <a:rPr lang="en"/>
              <a:t>: a fill out form will be there to write the comment in the message box on user page and that can be viewed by the admin</a:t>
            </a:r>
            <a:endParaRPr b="1" i="1"/>
          </a:p>
          <a:p>
            <a:pPr indent="0" lvl="0" marL="0" rtl="0" algn="l">
              <a:spcBef>
                <a:spcPts val="120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