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8"/>
  </p:notesMasterIdLst>
  <p:sldIdLst>
    <p:sldId id="590" r:id="rId2"/>
    <p:sldId id="332" r:id="rId3"/>
    <p:sldId id="268" r:id="rId4"/>
    <p:sldId id="710" r:id="rId5"/>
    <p:sldId id="349" r:id="rId6"/>
    <p:sldId id="346" r:id="rId7"/>
    <p:sldId id="347" r:id="rId8"/>
    <p:sldId id="338" r:id="rId9"/>
    <p:sldId id="341" r:id="rId10"/>
    <p:sldId id="345" r:id="rId11"/>
    <p:sldId id="343" r:id="rId12"/>
    <p:sldId id="711" r:id="rId13"/>
    <p:sldId id="355" r:id="rId14"/>
    <p:sldId id="357" r:id="rId15"/>
    <p:sldId id="352" r:id="rId16"/>
    <p:sldId id="717" r:id="rId17"/>
    <p:sldId id="354" r:id="rId18"/>
    <p:sldId id="718" r:id="rId19"/>
    <p:sldId id="350" r:id="rId20"/>
    <p:sldId id="358" r:id="rId21"/>
    <p:sldId id="359" r:id="rId22"/>
    <p:sldId id="360" r:id="rId23"/>
    <p:sldId id="361" r:id="rId24"/>
    <p:sldId id="363" r:id="rId25"/>
    <p:sldId id="364" r:id="rId26"/>
    <p:sldId id="365" r:id="rId27"/>
    <p:sldId id="366" r:id="rId28"/>
    <p:sldId id="715" r:id="rId29"/>
    <p:sldId id="367" r:id="rId30"/>
    <p:sldId id="368" r:id="rId31"/>
    <p:sldId id="369" r:id="rId32"/>
    <p:sldId id="370" r:id="rId33"/>
    <p:sldId id="371" r:id="rId34"/>
    <p:sldId id="372" r:id="rId35"/>
    <p:sldId id="373" r:id="rId36"/>
    <p:sldId id="721" r:id="rId37"/>
    <p:sldId id="374" r:id="rId38"/>
    <p:sldId id="375" r:id="rId39"/>
    <p:sldId id="376" r:id="rId40"/>
    <p:sldId id="722" r:id="rId41"/>
    <p:sldId id="723" r:id="rId42"/>
    <p:sldId id="665" r:id="rId43"/>
    <p:sldId id="724" r:id="rId44"/>
    <p:sldId id="667" r:id="rId45"/>
    <p:sldId id="669" r:id="rId46"/>
    <p:sldId id="725" r:id="rId47"/>
    <p:sldId id="726" r:id="rId48"/>
    <p:sldId id="727" r:id="rId49"/>
    <p:sldId id="728" r:id="rId50"/>
    <p:sldId id="444" r:id="rId51"/>
    <p:sldId id="447" r:id="rId52"/>
    <p:sldId id="448" r:id="rId53"/>
    <p:sldId id="450" r:id="rId54"/>
    <p:sldId id="451" r:id="rId55"/>
    <p:sldId id="452" r:id="rId56"/>
    <p:sldId id="729" r:id="rId57"/>
    <p:sldId id="730" r:id="rId58"/>
    <p:sldId id="377" r:id="rId59"/>
    <p:sldId id="732" r:id="rId60"/>
    <p:sldId id="733" r:id="rId61"/>
    <p:sldId id="380" r:id="rId62"/>
    <p:sldId id="453" r:id="rId63"/>
    <p:sldId id="381" r:id="rId64"/>
    <p:sldId id="382" r:id="rId65"/>
    <p:sldId id="487" r:id="rId66"/>
    <p:sldId id="474" r:id="rId67"/>
    <p:sldId id="493" r:id="rId68"/>
    <p:sldId id="476" r:id="rId69"/>
    <p:sldId id="477" r:id="rId70"/>
    <p:sldId id="478" r:id="rId71"/>
    <p:sldId id="479" r:id="rId72"/>
    <p:sldId id="480" r:id="rId73"/>
    <p:sldId id="481" r:id="rId74"/>
    <p:sldId id="482" r:id="rId75"/>
    <p:sldId id="483" r:id="rId76"/>
    <p:sldId id="484" r:id="rId77"/>
    <p:sldId id="485" r:id="rId78"/>
    <p:sldId id="486" r:id="rId79"/>
    <p:sldId id="455" r:id="rId80"/>
    <p:sldId id="740" r:id="rId81"/>
    <p:sldId id="742" r:id="rId82"/>
    <p:sldId id="743" r:id="rId83"/>
    <p:sldId id="734" r:id="rId84"/>
    <p:sldId id="735" r:id="rId85"/>
    <p:sldId id="468" r:id="rId86"/>
    <p:sldId id="385" r:id="rId87"/>
    <p:sldId id="386" r:id="rId88"/>
    <p:sldId id="387" r:id="rId89"/>
    <p:sldId id="388" r:id="rId90"/>
    <p:sldId id="389" r:id="rId91"/>
    <p:sldId id="736" r:id="rId92"/>
    <p:sldId id="737" r:id="rId93"/>
    <p:sldId id="738" r:id="rId94"/>
    <p:sldId id="739" r:id="rId95"/>
    <p:sldId id="394" r:id="rId96"/>
    <p:sldId id="470" r:id="rId97"/>
    <p:sldId id="472" r:id="rId98"/>
    <p:sldId id="473" r:id="rId99"/>
    <p:sldId id="397" r:id="rId100"/>
    <p:sldId id="398" r:id="rId101"/>
    <p:sldId id="399" r:id="rId102"/>
    <p:sldId id="400" r:id="rId103"/>
    <p:sldId id="401" r:id="rId104"/>
    <p:sldId id="402" r:id="rId105"/>
    <p:sldId id="403" r:id="rId106"/>
    <p:sldId id="329" r:id="rId107"/>
  </p:sldIdLst>
  <p:sldSz cx="12192000" cy="6858000"/>
  <p:notesSz cx="6858000" cy="9144000"/>
  <p:embeddedFontLst>
    <p:embeddedFont>
      <p:font typeface="Roboto Condensed" panose="02000000000000000000" pitchFamily="2" charset="0"/>
      <p:regular r:id="rId109"/>
      <p:bold r:id="rId110"/>
      <p:italic r:id="rId111"/>
      <p:boldItalic r:id="rId112"/>
    </p:embeddedFont>
    <p:embeddedFont>
      <p:font typeface="Roboto Condensed Light" panose="02000000000000000000" pitchFamily="2" charset="0"/>
      <p:regular r:id="rId113"/>
      <p:italic r:id="rId114"/>
    </p:embeddedFont>
    <p:embeddedFont>
      <p:font typeface="Wingdings 2" panose="05020102010507070707" pitchFamily="18" charset="2"/>
      <p:regular r:id="rId115"/>
    </p:embeddedFont>
    <p:embeddedFont>
      <p:font typeface="Wingdings 3" panose="05040102010807070707" pitchFamily="18" charset="2"/>
      <p:regular r:id="rId1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qlAKoorYg4b/8bNJZx3CA==" hashData="8Rf0KUxBeLM6JJkcDObSYGeupM6Sc2b7NcUaIJhIszmeT9/unDk9w3SJazgl0KGAtRZt4YvZliJGY23Y4ZKpU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5.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6.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4A4C6-299D-4090-88BD-51407EB465FA}" type="doc">
      <dgm:prSet loTypeId="urn:microsoft.com/office/officeart/2005/8/layout/hierarchy2" loCatId="hierarchy" qsTypeId="urn:microsoft.com/office/officeart/2005/8/quickstyle/simple1" qsCatId="simple" csTypeId="urn:microsoft.com/office/officeart/2005/8/colors/accent4_1" csCatId="accent4" phldr="1"/>
      <dgm:spPr/>
      <dgm:t>
        <a:bodyPr/>
        <a:lstStyle/>
        <a:p>
          <a:endParaRPr lang="en-IN"/>
        </a:p>
      </dgm:t>
    </dgm:pt>
    <dgm:pt modelId="{73100A79-DC13-4D10-BBBD-4F657A83AFDD}">
      <dgm:prSet phldrT="[Text]"/>
      <dgm:spPr/>
      <dgm:t>
        <a:bodyPr/>
        <a:lstStyle/>
        <a:p>
          <a:r>
            <a:rPr lang="en-IN" b="1" dirty="0"/>
            <a:t>Goods Account</a:t>
          </a:r>
        </a:p>
      </dgm:t>
    </dgm:pt>
    <dgm:pt modelId="{A1803B5E-7E55-4041-81D2-77951D76EA53}" type="parTrans" cxnId="{CF5FB9E9-53BF-46C6-A552-B70C32AB99D0}">
      <dgm:prSet/>
      <dgm:spPr/>
      <dgm:t>
        <a:bodyPr/>
        <a:lstStyle/>
        <a:p>
          <a:endParaRPr lang="en-IN"/>
        </a:p>
      </dgm:t>
    </dgm:pt>
    <dgm:pt modelId="{FF4C8A04-F0F7-4A86-9A90-BFF30E2E9941}" type="sibTrans" cxnId="{CF5FB9E9-53BF-46C6-A552-B70C32AB99D0}">
      <dgm:prSet/>
      <dgm:spPr/>
      <dgm:t>
        <a:bodyPr/>
        <a:lstStyle/>
        <a:p>
          <a:endParaRPr lang="en-IN"/>
        </a:p>
      </dgm:t>
    </dgm:pt>
    <dgm:pt modelId="{4E407299-57AB-4416-AB17-E50315142681}">
      <dgm:prSet phldrT="[Text]"/>
      <dgm:spPr/>
      <dgm:t>
        <a:bodyPr/>
        <a:lstStyle/>
        <a:p>
          <a:r>
            <a:rPr lang="en-IN" b="1" dirty="0"/>
            <a:t>Purchases A/c </a:t>
          </a:r>
        </a:p>
        <a:p>
          <a:r>
            <a:rPr lang="en-IN" b="1" dirty="0"/>
            <a:t>Goods comes in </a:t>
          </a:r>
        </a:p>
        <a:p>
          <a:r>
            <a:rPr lang="en-IN" b="1" dirty="0"/>
            <a:t>(Dr.)</a:t>
          </a:r>
        </a:p>
      </dgm:t>
    </dgm:pt>
    <dgm:pt modelId="{EA22ADE3-73C0-4C9E-B4F5-C8325D181CA3}" type="parTrans" cxnId="{8F583EFA-DD62-4C98-96F8-82ED69FCD833}">
      <dgm:prSet/>
      <dgm:spPr/>
      <dgm:t>
        <a:bodyPr/>
        <a:lstStyle/>
        <a:p>
          <a:endParaRPr lang="en-IN" b="1"/>
        </a:p>
      </dgm:t>
    </dgm:pt>
    <dgm:pt modelId="{36E4BE6C-EA2E-4A2E-9F41-5E7D9CEBEC1E}" type="sibTrans" cxnId="{8F583EFA-DD62-4C98-96F8-82ED69FCD833}">
      <dgm:prSet/>
      <dgm:spPr/>
      <dgm:t>
        <a:bodyPr/>
        <a:lstStyle/>
        <a:p>
          <a:endParaRPr lang="en-IN"/>
        </a:p>
      </dgm:t>
    </dgm:pt>
    <dgm:pt modelId="{6F7647EB-9900-4870-B2F6-7795296789E8}">
      <dgm:prSet phldrT="[Text]"/>
      <dgm:spPr/>
      <dgm:t>
        <a:bodyPr/>
        <a:lstStyle/>
        <a:p>
          <a:r>
            <a:rPr lang="en-IN" b="1" dirty="0"/>
            <a:t>Sales A/c </a:t>
          </a:r>
        </a:p>
        <a:p>
          <a:r>
            <a:rPr lang="en-IN" b="1" dirty="0"/>
            <a:t>Goods goes out </a:t>
          </a:r>
        </a:p>
        <a:p>
          <a:r>
            <a:rPr lang="en-IN" b="1" dirty="0"/>
            <a:t>(Cr.)</a:t>
          </a:r>
        </a:p>
      </dgm:t>
    </dgm:pt>
    <dgm:pt modelId="{AB76EFAE-6C91-4C00-94B2-97E5BFB37DFE}" type="parTrans" cxnId="{CE096153-0B77-42F3-8779-AA61ACC6B242}">
      <dgm:prSet/>
      <dgm:spPr/>
      <dgm:t>
        <a:bodyPr/>
        <a:lstStyle/>
        <a:p>
          <a:endParaRPr lang="en-IN" b="1"/>
        </a:p>
      </dgm:t>
    </dgm:pt>
    <dgm:pt modelId="{FA1A1A40-D3D9-4066-927B-35E908C3FEC7}" type="sibTrans" cxnId="{CE096153-0B77-42F3-8779-AA61ACC6B242}">
      <dgm:prSet/>
      <dgm:spPr/>
      <dgm:t>
        <a:bodyPr/>
        <a:lstStyle/>
        <a:p>
          <a:endParaRPr lang="en-IN"/>
        </a:p>
      </dgm:t>
    </dgm:pt>
    <dgm:pt modelId="{DF89CF90-8EC6-43E8-85DE-A2E51DE50611}">
      <dgm:prSet phldrT="[Text]"/>
      <dgm:spPr/>
      <dgm:t>
        <a:bodyPr/>
        <a:lstStyle/>
        <a:p>
          <a:r>
            <a:rPr lang="en-IN" b="1" dirty="0"/>
            <a:t>Purchases Returns A/c </a:t>
          </a:r>
        </a:p>
        <a:p>
          <a:r>
            <a:rPr lang="en-IN" b="1" dirty="0"/>
            <a:t>Goods goes out </a:t>
          </a:r>
        </a:p>
        <a:p>
          <a:r>
            <a:rPr lang="en-IN" b="1" dirty="0"/>
            <a:t>(Cr.)</a:t>
          </a:r>
        </a:p>
      </dgm:t>
    </dgm:pt>
    <dgm:pt modelId="{9C8215A1-0FF9-4E9E-9A15-E99C3999D2A6}" type="parTrans" cxnId="{B93DCBED-CB77-4E09-A8BA-1DA882ECE880}">
      <dgm:prSet/>
      <dgm:spPr/>
      <dgm:t>
        <a:bodyPr/>
        <a:lstStyle/>
        <a:p>
          <a:endParaRPr lang="en-IN" b="1"/>
        </a:p>
      </dgm:t>
    </dgm:pt>
    <dgm:pt modelId="{4B09D958-5AEC-4C5E-BA74-32F8FFD2E3B8}" type="sibTrans" cxnId="{B93DCBED-CB77-4E09-A8BA-1DA882ECE880}">
      <dgm:prSet/>
      <dgm:spPr/>
      <dgm:t>
        <a:bodyPr/>
        <a:lstStyle/>
        <a:p>
          <a:endParaRPr lang="en-IN"/>
        </a:p>
      </dgm:t>
    </dgm:pt>
    <dgm:pt modelId="{0BC5BC5E-0E57-4B96-A363-5C2F9BF5A972}">
      <dgm:prSet/>
      <dgm:spPr/>
      <dgm:t>
        <a:bodyPr/>
        <a:lstStyle/>
        <a:p>
          <a:r>
            <a:rPr lang="en-IN" b="1" dirty="0"/>
            <a:t>Sales Returns A/c</a:t>
          </a:r>
        </a:p>
        <a:p>
          <a:r>
            <a:rPr lang="en-IN" b="1" dirty="0"/>
            <a:t>Goods comes in</a:t>
          </a:r>
        </a:p>
        <a:p>
          <a:r>
            <a:rPr lang="en-IN" b="1" dirty="0"/>
            <a:t>(Dr.)</a:t>
          </a:r>
        </a:p>
      </dgm:t>
    </dgm:pt>
    <dgm:pt modelId="{3FBA5F2D-5A3A-49FB-99FB-0AA82D182B51}" type="parTrans" cxnId="{41355C0E-9DAE-4CEE-B257-DDFCDED0563F}">
      <dgm:prSet/>
      <dgm:spPr/>
      <dgm:t>
        <a:bodyPr/>
        <a:lstStyle/>
        <a:p>
          <a:endParaRPr lang="en-IN" b="1"/>
        </a:p>
      </dgm:t>
    </dgm:pt>
    <dgm:pt modelId="{5E50F8A6-A5F4-46C3-8820-7C7ED9D7D499}" type="sibTrans" cxnId="{41355C0E-9DAE-4CEE-B257-DDFCDED0563F}">
      <dgm:prSet/>
      <dgm:spPr/>
      <dgm:t>
        <a:bodyPr/>
        <a:lstStyle/>
        <a:p>
          <a:endParaRPr lang="en-IN"/>
        </a:p>
      </dgm:t>
    </dgm:pt>
    <dgm:pt modelId="{48644EC9-F025-43DE-9C56-394CBCC75C4B}" type="pres">
      <dgm:prSet presAssocID="{D774A4C6-299D-4090-88BD-51407EB465FA}" presName="diagram" presStyleCnt="0">
        <dgm:presLayoutVars>
          <dgm:chPref val="1"/>
          <dgm:dir/>
          <dgm:animOne val="branch"/>
          <dgm:animLvl val="lvl"/>
          <dgm:resizeHandles val="exact"/>
        </dgm:presLayoutVars>
      </dgm:prSet>
      <dgm:spPr/>
    </dgm:pt>
    <dgm:pt modelId="{423B6867-6FFC-4808-BFA1-5BE6D03AE0EE}" type="pres">
      <dgm:prSet presAssocID="{73100A79-DC13-4D10-BBBD-4F657A83AFDD}" presName="root1" presStyleCnt="0"/>
      <dgm:spPr/>
    </dgm:pt>
    <dgm:pt modelId="{050BC5B1-237B-4018-813F-54D95E10C365}" type="pres">
      <dgm:prSet presAssocID="{73100A79-DC13-4D10-BBBD-4F657A83AFDD}" presName="LevelOneTextNode" presStyleLbl="node0" presStyleIdx="0" presStyleCnt="1">
        <dgm:presLayoutVars>
          <dgm:chPref val="3"/>
        </dgm:presLayoutVars>
      </dgm:prSet>
      <dgm:spPr/>
    </dgm:pt>
    <dgm:pt modelId="{D8B31ECE-6C01-43CC-AD19-77CA33A2D65C}" type="pres">
      <dgm:prSet presAssocID="{73100A79-DC13-4D10-BBBD-4F657A83AFDD}" presName="level2hierChild" presStyleCnt="0"/>
      <dgm:spPr/>
    </dgm:pt>
    <dgm:pt modelId="{BD490B63-D005-4AF7-BF67-8F69760A0302}" type="pres">
      <dgm:prSet presAssocID="{EA22ADE3-73C0-4C9E-B4F5-C8325D181CA3}" presName="conn2-1" presStyleLbl="parChTrans1D2" presStyleIdx="0" presStyleCnt="4"/>
      <dgm:spPr/>
    </dgm:pt>
    <dgm:pt modelId="{697E28FF-EA29-4F08-BC94-6C6E2627DC0F}" type="pres">
      <dgm:prSet presAssocID="{EA22ADE3-73C0-4C9E-B4F5-C8325D181CA3}" presName="connTx" presStyleLbl="parChTrans1D2" presStyleIdx="0" presStyleCnt="4"/>
      <dgm:spPr/>
    </dgm:pt>
    <dgm:pt modelId="{04E0E73F-C3D4-4E04-A6F9-44E646D1B1D7}" type="pres">
      <dgm:prSet presAssocID="{4E407299-57AB-4416-AB17-E50315142681}" presName="root2" presStyleCnt="0"/>
      <dgm:spPr/>
    </dgm:pt>
    <dgm:pt modelId="{27862306-C2F7-4BF2-B64C-4B84D449C3D2}" type="pres">
      <dgm:prSet presAssocID="{4E407299-57AB-4416-AB17-E50315142681}" presName="LevelTwoTextNode" presStyleLbl="node2" presStyleIdx="0" presStyleCnt="4">
        <dgm:presLayoutVars>
          <dgm:chPref val="3"/>
        </dgm:presLayoutVars>
      </dgm:prSet>
      <dgm:spPr/>
    </dgm:pt>
    <dgm:pt modelId="{BFA6CEC0-0BB1-4C36-9B23-3FB72D82C7A1}" type="pres">
      <dgm:prSet presAssocID="{4E407299-57AB-4416-AB17-E50315142681}" presName="level3hierChild" presStyleCnt="0"/>
      <dgm:spPr/>
    </dgm:pt>
    <dgm:pt modelId="{76AA2F0E-B63E-4C98-AC7D-2CB6C207FF4B}" type="pres">
      <dgm:prSet presAssocID="{AB76EFAE-6C91-4C00-94B2-97E5BFB37DFE}" presName="conn2-1" presStyleLbl="parChTrans1D2" presStyleIdx="1" presStyleCnt="4"/>
      <dgm:spPr/>
    </dgm:pt>
    <dgm:pt modelId="{D8901E1D-CC58-487F-9F73-DB0041AE4DB5}" type="pres">
      <dgm:prSet presAssocID="{AB76EFAE-6C91-4C00-94B2-97E5BFB37DFE}" presName="connTx" presStyleLbl="parChTrans1D2" presStyleIdx="1" presStyleCnt="4"/>
      <dgm:spPr/>
    </dgm:pt>
    <dgm:pt modelId="{55742175-5DEA-4287-857D-1831335D0ED1}" type="pres">
      <dgm:prSet presAssocID="{6F7647EB-9900-4870-B2F6-7795296789E8}" presName="root2" presStyleCnt="0"/>
      <dgm:spPr/>
    </dgm:pt>
    <dgm:pt modelId="{369311AE-5656-416E-ADC4-AFF3A5082A7B}" type="pres">
      <dgm:prSet presAssocID="{6F7647EB-9900-4870-B2F6-7795296789E8}" presName="LevelTwoTextNode" presStyleLbl="node2" presStyleIdx="1" presStyleCnt="4">
        <dgm:presLayoutVars>
          <dgm:chPref val="3"/>
        </dgm:presLayoutVars>
      </dgm:prSet>
      <dgm:spPr/>
    </dgm:pt>
    <dgm:pt modelId="{A2B58B93-78E5-4AAC-A009-3FE178508E27}" type="pres">
      <dgm:prSet presAssocID="{6F7647EB-9900-4870-B2F6-7795296789E8}" presName="level3hierChild" presStyleCnt="0"/>
      <dgm:spPr/>
    </dgm:pt>
    <dgm:pt modelId="{27F27861-C582-4C5B-8ACF-D6520A6C81EA}" type="pres">
      <dgm:prSet presAssocID="{9C8215A1-0FF9-4E9E-9A15-E99C3999D2A6}" presName="conn2-1" presStyleLbl="parChTrans1D2" presStyleIdx="2" presStyleCnt="4"/>
      <dgm:spPr/>
    </dgm:pt>
    <dgm:pt modelId="{B59CB7E8-E710-4FB9-A665-817057316E8A}" type="pres">
      <dgm:prSet presAssocID="{9C8215A1-0FF9-4E9E-9A15-E99C3999D2A6}" presName="connTx" presStyleLbl="parChTrans1D2" presStyleIdx="2" presStyleCnt="4"/>
      <dgm:spPr/>
    </dgm:pt>
    <dgm:pt modelId="{50DA56E0-6A42-4687-A7EC-A4219D7250CE}" type="pres">
      <dgm:prSet presAssocID="{DF89CF90-8EC6-43E8-85DE-A2E51DE50611}" presName="root2" presStyleCnt="0"/>
      <dgm:spPr/>
    </dgm:pt>
    <dgm:pt modelId="{AFE798ED-029A-4F3D-BD88-7F9259B137C7}" type="pres">
      <dgm:prSet presAssocID="{DF89CF90-8EC6-43E8-85DE-A2E51DE50611}" presName="LevelTwoTextNode" presStyleLbl="node2" presStyleIdx="2" presStyleCnt="4">
        <dgm:presLayoutVars>
          <dgm:chPref val="3"/>
        </dgm:presLayoutVars>
      </dgm:prSet>
      <dgm:spPr/>
    </dgm:pt>
    <dgm:pt modelId="{747740DF-D48E-4C95-AC56-936546516F95}" type="pres">
      <dgm:prSet presAssocID="{DF89CF90-8EC6-43E8-85DE-A2E51DE50611}" presName="level3hierChild" presStyleCnt="0"/>
      <dgm:spPr/>
    </dgm:pt>
    <dgm:pt modelId="{CFB29E31-79D0-457A-B45A-485F00025E6E}" type="pres">
      <dgm:prSet presAssocID="{3FBA5F2D-5A3A-49FB-99FB-0AA82D182B51}" presName="conn2-1" presStyleLbl="parChTrans1D2" presStyleIdx="3" presStyleCnt="4"/>
      <dgm:spPr/>
    </dgm:pt>
    <dgm:pt modelId="{362EB9B3-99CC-4B00-B658-4943F7B5EC86}" type="pres">
      <dgm:prSet presAssocID="{3FBA5F2D-5A3A-49FB-99FB-0AA82D182B51}" presName="connTx" presStyleLbl="parChTrans1D2" presStyleIdx="3" presStyleCnt="4"/>
      <dgm:spPr/>
    </dgm:pt>
    <dgm:pt modelId="{00D37FD0-25EF-43D3-A17C-FB63D9E77ACA}" type="pres">
      <dgm:prSet presAssocID="{0BC5BC5E-0E57-4B96-A363-5C2F9BF5A972}" presName="root2" presStyleCnt="0"/>
      <dgm:spPr/>
    </dgm:pt>
    <dgm:pt modelId="{C9650F62-9F00-43D3-85D2-CC88AB51109D}" type="pres">
      <dgm:prSet presAssocID="{0BC5BC5E-0E57-4B96-A363-5C2F9BF5A972}" presName="LevelTwoTextNode" presStyleLbl="node2" presStyleIdx="3" presStyleCnt="4">
        <dgm:presLayoutVars>
          <dgm:chPref val="3"/>
        </dgm:presLayoutVars>
      </dgm:prSet>
      <dgm:spPr/>
    </dgm:pt>
    <dgm:pt modelId="{49F09970-6B82-4A24-BE6F-B0E11B37A044}" type="pres">
      <dgm:prSet presAssocID="{0BC5BC5E-0E57-4B96-A363-5C2F9BF5A972}" presName="level3hierChild" presStyleCnt="0"/>
      <dgm:spPr/>
    </dgm:pt>
  </dgm:ptLst>
  <dgm:cxnLst>
    <dgm:cxn modelId="{41355C0E-9DAE-4CEE-B257-DDFCDED0563F}" srcId="{73100A79-DC13-4D10-BBBD-4F657A83AFDD}" destId="{0BC5BC5E-0E57-4B96-A363-5C2F9BF5A972}" srcOrd="3" destOrd="0" parTransId="{3FBA5F2D-5A3A-49FB-99FB-0AA82D182B51}" sibTransId="{5E50F8A6-A5F4-46C3-8820-7C7ED9D7D499}"/>
    <dgm:cxn modelId="{F8FC012D-AD01-4C55-9366-FC2032023893}" type="presOf" srcId="{EA22ADE3-73C0-4C9E-B4F5-C8325D181CA3}" destId="{697E28FF-EA29-4F08-BC94-6C6E2627DC0F}" srcOrd="1" destOrd="0" presId="urn:microsoft.com/office/officeart/2005/8/layout/hierarchy2"/>
    <dgm:cxn modelId="{AAD24431-BC47-4BD5-88B0-9693F4C50C49}" type="presOf" srcId="{AB76EFAE-6C91-4C00-94B2-97E5BFB37DFE}" destId="{D8901E1D-CC58-487F-9F73-DB0041AE4DB5}" srcOrd="1" destOrd="0" presId="urn:microsoft.com/office/officeart/2005/8/layout/hierarchy2"/>
    <dgm:cxn modelId="{E6FD7641-8491-4C01-ACCF-F5D0B53494EF}" type="presOf" srcId="{4E407299-57AB-4416-AB17-E50315142681}" destId="{27862306-C2F7-4BF2-B64C-4B84D449C3D2}" srcOrd="0" destOrd="0" presId="urn:microsoft.com/office/officeart/2005/8/layout/hierarchy2"/>
    <dgm:cxn modelId="{FCB7A361-FADC-4FE1-9B0C-4003C036C31F}" type="presOf" srcId="{3FBA5F2D-5A3A-49FB-99FB-0AA82D182B51}" destId="{362EB9B3-99CC-4B00-B658-4943F7B5EC86}" srcOrd="1" destOrd="0" presId="urn:microsoft.com/office/officeart/2005/8/layout/hierarchy2"/>
    <dgm:cxn modelId="{28908867-3365-4B3A-ADD8-D8A2EA9C4677}" type="presOf" srcId="{73100A79-DC13-4D10-BBBD-4F657A83AFDD}" destId="{050BC5B1-237B-4018-813F-54D95E10C365}" srcOrd="0" destOrd="0" presId="urn:microsoft.com/office/officeart/2005/8/layout/hierarchy2"/>
    <dgm:cxn modelId="{CA2E4970-5014-4E3E-8AA6-4966A5D87869}" type="presOf" srcId="{9C8215A1-0FF9-4E9E-9A15-E99C3999D2A6}" destId="{B59CB7E8-E710-4FB9-A665-817057316E8A}" srcOrd="1" destOrd="0" presId="urn:microsoft.com/office/officeart/2005/8/layout/hierarchy2"/>
    <dgm:cxn modelId="{CE096153-0B77-42F3-8779-AA61ACC6B242}" srcId="{73100A79-DC13-4D10-BBBD-4F657A83AFDD}" destId="{6F7647EB-9900-4870-B2F6-7795296789E8}" srcOrd="1" destOrd="0" parTransId="{AB76EFAE-6C91-4C00-94B2-97E5BFB37DFE}" sibTransId="{FA1A1A40-D3D9-4066-927B-35E908C3FEC7}"/>
    <dgm:cxn modelId="{FD25AE5A-E41F-4C2F-8900-ABCF0C7F8389}" type="presOf" srcId="{EA22ADE3-73C0-4C9E-B4F5-C8325D181CA3}" destId="{BD490B63-D005-4AF7-BF67-8F69760A0302}" srcOrd="0" destOrd="0" presId="urn:microsoft.com/office/officeart/2005/8/layout/hierarchy2"/>
    <dgm:cxn modelId="{3D303183-576B-4F49-A8FB-BCBCCF3739A9}" type="presOf" srcId="{0BC5BC5E-0E57-4B96-A363-5C2F9BF5A972}" destId="{C9650F62-9F00-43D3-85D2-CC88AB51109D}" srcOrd="0" destOrd="0" presId="urn:microsoft.com/office/officeart/2005/8/layout/hierarchy2"/>
    <dgm:cxn modelId="{AC354FAF-81BB-4BDF-BBB5-6FF3A095A1AD}" type="presOf" srcId="{AB76EFAE-6C91-4C00-94B2-97E5BFB37DFE}" destId="{76AA2F0E-B63E-4C98-AC7D-2CB6C207FF4B}" srcOrd="0" destOrd="0" presId="urn:microsoft.com/office/officeart/2005/8/layout/hierarchy2"/>
    <dgm:cxn modelId="{B8BF9AB8-07A5-4A10-9265-1304F591AB8A}" type="presOf" srcId="{D774A4C6-299D-4090-88BD-51407EB465FA}" destId="{48644EC9-F025-43DE-9C56-394CBCC75C4B}" srcOrd="0" destOrd="0" presId="urn:microsoft.com/office/officeart/2005/8/layout/hierarchy2"/>
    <dgm:cxn modelId="{0642D2C9-E83D-4E10-A530-4E0129B11FAD}" type="presOf" srcId="{DF89CF90-8EC6-43E8-85DE-A2E51DE50611}" destId="{AFE798ED-029A-4F3D-BD88-7F9259B137C7}" srcOrd="0" destOrd="0" presId="urn:microsoft.com/office/officeart/2005/8/layout/hierarchy2"/>
    <dgm:cxn modelId="{095599D8-1E73-4990-A176-025E5C646857}" type="presOf" srcId="{9C8215A1-0FF9-4E9E-9A15-E99C3999D2A6}" destId="{27F27861-C582-4C5B-8ACF-D6520A6C81EA}" srcOrd="0" destOrd="0" presId="urn:microsoft.com/office/officeart/2005/8/layout/hierarchy2"/>
    <dgm:cxn modelId="{2FDC20E0-B1AE-40F3-8909-474B005349C1}" type="presOf" srcId="{6F7647EB-9900-4870-B2F6-7795296789E8}" destId="{369311AE-5656-416E-ADC4-AFF3A5082A7B}" srcOrd="0" destOrd="0" presId="urn:microsoft.com/office/officeart/2005/8/layout/hierarchy2"/>
    <dgm:cxn modelId="{CF5FB9E9-53BF-46C6-A552-B70C32AB99D0}" srcId="{D774A4C6-299D-4090-88BD-51407EB465FA}" destId="{73100A79-DC13-4D10-BBBD-4F657A83AFDD}" srcOrd="0" destOrd="0" parTransId="{A1803B5E-7E55-4041-81D2-77951D76EA53}" sibTransId="{FF4C8A04-F0F7-4A86-9A90-BFF30E2E9941}"/>
    <dgm:cxn modelId="{B93DCBED-CB77-4E09-A8BA-1DA882ECE880}" srcId="{73100A79-DC13-4D10-BBBD-4F657A83AFDD}" destId="{DF89CF90-8EC6-43E8-85DE-A2E51DE50611}" srcOrd="2" destOrd="0" parTransId="{9C8215A1-0FF9-4E9E-9A15-E99C3999D2A6}" sibTransId="{4B09D958-5AEC-4C5E-BA74-32F8FFD2E3B8}"/>
    <dgm:cxn modelId="{30EB00F2-B195-48FC-A1C5-2A7780450020}" type="presOf" srcId="{3FBA5F2D-5A3A-49FB-99FB-0AA82D182B51}" destId="{CFB29E31-79D0-457A-B45A-485F00025E6E}" srcOrd="0" destOrd="0" presId="urn:microsoft.com/office/officeart/2005/8/layout/hierarchy2"/>
    <dgm:cxn modelId="{8F583EFA-DD62-4C98-96F8-82ED69FCD833}" srcId="{73100A79-DC13-4D10-BBBD-4F657A83AFDD}" destId="{4E407299-57AB-4416-AB17-E50315142681}" srcOrd="0" destOrd="0" parTransId="{EA22ADE3-73C0-4C9E-B4F5-C8325D181CA3}" sibTransId="{36E4BE6C-EA2E-4A2E-9F41-5E7D9CEBEC1E}"/>
    <dgm:cxn modelId="{404C399E-1E5C-4FC4-8117-FD968D96C99F}" type="presParOf" srcId="{48644EC9-F025-43DE-9C56-394CBCC75C4B}" destId="{423B6867-6FFC-4808-BFA1-5BE6D03AE0EE}" srcOrd="0" destOrd="0" presId="urn:microsoft.com/office/officeart/2005/8/layout/hierarchy2"/>
    <dgm:cxn modelId="{1634798D-E71A-4C25-BD7A-669A2045AD6D}" type="presParOf" srcId="{423B6867-6FFC-4808-BFA1-5BE6D03AE0EE}" destId="{050BC5B1-237B-4018-813F-54D95E10C365}" srcOrd="0" destOrd="0" presId="urn:microsoft.com/office/officeart/2005/8/layout/hierarchy2"/>
    <dgm:cxn modelId="{7AB3250C-0F6C-434B-8199-831B1E51A321}" type="presParOf" srcId="{423B6867-6FFC-4808-BFA1-5BE6D03AE0EE}" destId="{D8B31ECE-6C01-43CC-AD19-77CA33A2D65C}" srcOrd="1" destOrd="0" presId="urn:microsoft.com/office/officeart/2005/8/layout/hierarchy2"/>
    <dgm:cxn modelId="{B0A5282F-9ED6-4CB2-8157-2D76495A1BE5}" type="presParOf" srcId="{D8B31ECE-6C01-43CC-AD19-77CA33A2D65C}" destId="{BD490B63-D005-4AF7-BF67-8F69760A0302}" srcOrd="0" destOrd="0" presId="urn:microsoft.com/office/officeart/2005/8/layout/hierarchy2"/>
    <dgm:cxn modelId="{EB8FAB17-BEA3-4BFF-B9E8-3503460144AA}" type="presParOf" srcId="{BD490B63-D005-4AF7-BF67-8F69760A0302}" destId="{697E28FF-EA29-4F08-BC94-6C6E2627DC0F}" srcOrd="0" destOrd="0" presId="urn:microsoft.com/office/officeart/2005/8/layout/hierarchy2"/>
    <dgm:cxn modelId="{0E4B79B6-7E1C-4ADC-A269-AD3B1FF9C695}" type="presParOf" srcId="{D8B31ECE-6C01-43CC-AD19-77CA33A2D65C}" destId="{04E0E73F-C3D4-4E04-A6F9-44E646D1B1D7}" srcOrd="1" destOrd="0" presId="urn:microsoft.com/office/officeart/2005/8/layout/hierarchy2"/>
    <dgm:cxn modelId="{179FDCB6-8C6F-4F65-8DB5-9BAE200EC9A3}" type="presParOf" srcId="{04E0E73F-C3D4-4E04-A6F9-44E646D1B1D7}" destId="{27862306-C2F7-4BF2-B64C-4B84D449C3D2}" srcOrd="0" destOrd="0" presId="urn:microsoft.com/office/officeart/2005/8/layout/hierarchy2"/>
    <dgm:cxn modelId="{255075D6-A9D2-4386-908E-3F4CBC4F8AE6}" type="presParOf" srcId="{04E0E73F-C3D4-4E04-A6F9-44E646D1B1D7}" destId="{BFA6CEC0-0BB1-4C36-9B23-3FB72D82C7A1}" srcOrd="1" destOrd="0" presId="urn:microsoft.com/office/officeart/2005/8/layout/hierarchy2"/>
    <dgm:cxn modelId="{3F7AEF40-5DF5-4DA5-902C-EA7F0BD21F7A}" type="presParOf" srcId="{D8B31ECE-6C01-43CC-AD19-77CA33A2D65C}" destId="{76AA2F0E-B63E-4C98-AC7D-2CB6C207FF4B}" srcOrd="2" destOrd="0" presId="urn:microsoft.com/office/officeart/2005/8/layout/hierarchy2"/>
    <dgm:cxn modelId="{670ED46F-2C48-46C1-A7E8-1467A6BAF53E}" type="presParOf" srcId="{76AA2F0E-B63E-4C98-AC7D-2CB6C207FF4B}" destId="{D8901E1D-CC58-487F-9F73-DB0041AE4DB5}" srcOrd="0" destOrd="0" presId="urn:microsoft.com/office/officeart/2005/8/layout/hierarchy2"/>
    <dgm:cxn modelId="{CDB051D8-11C7-44C0-8D3C-9B6345448B2D}" type="presParOf" srcId="{D8B31ECE-6C01-43CC-AD19-77CA33A2D65C}" destId="{55742175-5DEA-4287-857D-1831335D0ED1}" srcOrd="3" destOrd="0" presId="urn:microsoft.com/office/officeart/2005/8/layout/hierarchy2"/>
    <dgm:cxn modelId="{7BFF5F1D-A163-4581-AC02-BD98EE28CD32}" type="presParOf" srcId="{55742175-5DEA-4287-857D-1831335D0ED1}" destId="{369311AE-5656-416E-ADC4-AFF3A5082A7B}" srcOrd="0" destOrd="0" presId="urn:microsoft.com/office/officeart/2005/8/layout/hierarchy2"/>
    <dgm:cxn modelId="{DC8B260D-7BDB-4729-B583-A9D8FA5F5BEC}" type="presParOf" srcId="{55742175-5DEA-4287-857D-1831335D0ED1}" destId="{A2B58B93-78E5-4AAC-A009-3FE178508E27}" srcOrd="1" destOrd="0" presId="urn:microsoft.com/office/officeart/2005/8/layout/hierarchy2"/>
    <dgm:cxn modelId="{C174F065-6458-4C33-B561-5C65EB6B3C88}" type="presParOf" srcId="{D8B31ECE-6C01-43CC-AD19-77CA33A2D65C}" destId="{27F27861-C582-4C5B-8ACF-D6520A6C81EA}" srcOrd="4" destOrd="0" presId="urn:microsoft.com/office/officeart/2005/8/layout/hierarchy2"/>
    <dgm:cxn modelId="{A985AF76-C8B5-4985-96F2-4A33EE2F43A8}" type="presParOf" srcId="{27F27861-C582-4C5B-8ACF-D6520A6C81EA}" destId="{B59CB7E8-E710-4FB9-A665-817057316E8A}" srcOrd="0" destOrd="0" presId="urn:microsoft.com/office/officeart/2005/8/layout/hierarchy2"/>
    <dgm:cxn modelId="{5D02D16C-2B08-433F-A663-ED135EF1680A}" type="presParOf" srcId="{D8B31ECE-6C01-43CC-AD19-77CA33A2D65C}" destId="{50DA56E0-6A42-4687-A7EC-A4219D7250CE}" srcOrd="5" destOrd="0" presId="urn:microsoft.com/office/officeart/2005/8/layout/hierarchy2"/>
    <dgm:cxn modelId="{867D99BE-228B-48EE-B9CA-A101769A5376}" type="presParOf" srcId="{50DA56E0-6A42-4687-A7EC-A4219D7250CE}" destId="{AFE798ED-029A-4F3D-BD88-7F9259B137C7}" srcOrd="0" destOrd="0" presId="urn:microsoft.com/office/officeart/2005/8/layout/hierarchy2"/>
    <dgm:cxn modelId="{116CB2B4-8D67-48E6-88FA-2E145449B52B}" type="presParOf" srcId="{50DA56E0-6A42-4687-A7EC-A4219D7250CE}" destId="{747740DF-D48E-4C95-AC56-936546516F95}" srcOrd="1" destOrd="0" presId="urn:microsoft.com/office/officeart/2005/8/layout/hierarchy2"/>
    <dgm:cxn modelId="{8F52534B-E59A-4B71-9C1A-7429B9386AA5}" type="presParOf" srcId="{D8B31ECE-6C01-43CC-AD19-77CA33A2D65C}" destId="{CFB29E31-79D0-457A-B45A-485F00025E6E}" srcOrd="6" destOrd="0" presId="urn:microsoft.com/office/officeart/2005/8/layout/hierarchy2"/>
    <dgm:cxn modelId="{ABDF1C48-5BE8-4226-B694-08CEECDC6806}" type="presParOf" srcId="{CFB29E31-79D0-457A-B45A-485F00025E6E}" destId="{362EB9B3-99CC-4B00-B658-4943F7B5EC86}" srcOrd="0" destOrd="0" presId="urn:microsoft.com/office/officeart/2005/8/layout/hierarchy2"/>
    <dgm:cxn modelId="{8A70763A-433A-421D-A26D-76C9D3033DCF}" type="presParOf" srcId="{D8B31ECE-6C01-43CC-AD19-77CA33A2D65C}" destId="{00D37FD0-25EF-43D3-A17C-FB63D9E77ACA}" srcOrd="7" destOrd="0" presId="urn:microsoft.com/office/officeart/2005/8/layout/hierarchy2"/>
    <dgm:cxn modelId="{527B74BC-C530-44B1-A02B-3E8EAF63C626}" type="presParOf" srcId="{00D37FD0-25EF-43D3-A17C-FB63D9E77ACA}" destId="{C9650F62-9F00-43D3-85D2-CC88AB51109D}" srcOrd="0" destOrd="0" presId="urn:microsoft.com/office/officeart/2005/8/layout/hierarchy2"/>
    <dgm:cxn modelId="{6AD324F7-B93E-4106-8431-2CCD94BA129F}" type="presParOf" srcId="{00D37FD0-25EF-43D3-A17C-FB63D9E77ACA}" destId="{49F09970-6B82-4A24-BE6F-B0E11B37A0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1FFCC-B11E-4542-B70C-083EBC215273}"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5AC4E072-66EA-4FAA-B46E-F76152BA511D}">
      <dgm:prSet/>
      <dgm:spPr/>
      <dgm:t>
        <a:bodyPr/>
        <a:lstStyle/>
        <a:p>
          <a:pPr rtl="0"/>
          <a:r>
            <a:rPr lang="en-US" dirty="0"/>
            <a:t>Types of Subsidiary Books</a:t>
          </a:r>
        </a:p>
      </dgm:t>
    </dgm:pt>
    <dgm:pt modelId="{83125021-108E-40C3-8476-9AFEA26C43E9}" type="parTrans" cxnId="{7B9A95D8-5411-418C-B54D-6DAFB352C7E6}">
      <dgm:prSet/>
      <dgm:spPr/>
      <dgm:t>
        <a:bodyPr/>
        <a:lstStyle/>
        <a:p>
          <a:endParaRPr lang="en-US"/>
        </a:p>
      </dgm:t>
    </dgm:pt>
    <dgm:pt modelId="{425FEE65-6A04-4D05-A82E-F2C67C153840}" type="sibTrans" cxnId="{7B9A95D8-5411-418C-B54D-6DAFB352C7E6}">
      <dgm:prSet/>
      <dgm:spPr/>
      <dgm:t>
        <a:bodyPr/>
        <a:lstStyle/>
        <a:p>
          <a:endParaRPr lang="en-US"/>
        </a:p>
      </dgm:t>
    </dgm:pt>
    <dgm:pt modelId="{CF16A348-3D44-4647-842C-77BA7FF6E585}">
      <dgm:prSet custT="1"/>
      <dgm:spPr/>
      <dgm:t>
        <a:bodyPr/>
        <a:lstStyle/>
        <a:p>
          <a:pPr rtl="0"/>
          <a:r>
            <a:rPr lang="en-US" sz="2600" dirty="0"/>
            <a:t>Cash Book</a:t>
          </a:r>
        </a:p>
      </dgm:t>
    </dgm:pt>
    <dgm:pt modelId="{ED1772AA-CAA8-4627-A0DB-06C45806D2E6}" type="parTrans" cxnId="{C126FC15-77D1-4533-B03F-9D3B5AC5A695}">
      <dgm:prSet/>
      <dgm:spPr/>
      <dgm:t>
        <a:bodyPr/>
        <a:lstStyle/>
        <a:p>
          <a:endParaRPr lang="en-US"/>
        </a:p>
      </dgm:t>
    </dgm:pt>
    <dgm:pt modelId="{C77FEAA9-07D3-49F0-ABEE-CE23D487280B}" type="sibTrans" cxnId="{C126FC15-77D1-4533-B03F-9D3B5AC5A695}">
      <dgm:prSet/>
      <dgm:spPr/>
      <dgm:t>
        <a:bodyPr/>
        <a:lstStyle/>
        <a:p>
          <a:endParaRPr lang="en-US"/>
        </a:p>
      </dgm:t>
    </dgm:pt>
    <dgm:pt modelId="{0202C15A-D6C3-4BCF-8628-6D1D53614747}">
      <dgm:prSet custT="1"/>
      <dgm:spPr/>
      <dgm:t>
        <a:bodyPr/>
        <a:lstStyle/>
        <a:p>
          <a:pPr rtl="0"/>
          <a:r>
            <a:rPr lang="en-US" sz="2600"/>
            <a:t>Purchase Book</a:t>
          </a:r>
        </a:p>
      </dgm:t>
    </dgm:pt>
    <dgm:pt modelId="{CD58BA3C-C7D5-4A6B-841E-1C2F2EDCC9E6}" type="parTrans" cxnId="{D0F218CF-BCA9-4125-8780-19AA4CCF02D6}">
      <dgm:prSet/>
      <dgm:spPr/>
      <dgm:t>
        <a:bodyPr/>
        <a:lstStyle/>
        <a:p>
          <a:endParaRPr lang="en-US"/>
        </a:p>
      </dgm:t>
    </dgm:pt>
    <dgm:pt modelId="{E0ACC8D4-05B2-4477-B5A7-7D0C2DCB3488}" type="sibTrans" cxnId="{D0F218CF-BCA9-4125-8780-19AA4CCF02D6}">
      <dgm:prSet/>
      <dgm:spPr/>
      <dgm:t>
        <a:bodyPr/>
        <a:lstStyle/>
        <a:p>
          <a:endParaRPr lang="en-US"/>
        </a:p>
      </dgm:t>
    </dgm:pt>
    <dgm:pt modelId="{DDF38F39-4218-4403-A890-220025553B0A}">
      <dgm:prSet custT="1"/>
      <dgm:spPr/>
      <dgm:t>
        <a:bodyPr/>
        <a:lstStyle/>
        <a:p>
          <a:pPr rtl="0"/>
          <a:r>
            <a:rPr lang="en-US" sz="2600"/>
            <a:t>Sales Book</a:t>
          </a:r>
        </a:p>
      </dgm:t>
    </dgm:pt>
    <dgm:pt modelId="{2D2CA8F7-79FC-4AC1-A001-4644173CFFF1}" type="parTrans" cxnId="{91854343-286C-4B91-87A5-08E691CB1748}">
      <dgm:prSet/>
      <dgm:spPr/>
      <dgm:t>
        <a:bodyPr/>
        <a:lstStyle/>
        <a:p>
          <a:endParaRPr lang="en-US"/>
        </a:p>
      </dgm:t>
    </dgm:pt>
    <dgm:pt modelId="{A6457E10-0CFE-44FB-9044-05499B8C9CB8}" type="sibTrans" cxnId="{91854343-286C-4B91-87A5-08E691CB1748}">
      <dgm:prSet/>
      <dgm:spPr/>
      <dgm:t>
        <a:bodyPr/>
        <a:lstStyle/>
        <a:p>
          <a:endParaRPr lang="en-US"/>
        </a:p>
      </dgm:t>
    </dgm:pt>
    <dgm:pt modelId="{6C5864DB-C5D8-44DE-8F87-DE8DCEE24217}">
      <dgm:prSet custT="1"/>
      <dgm:spPr/>
      <dgm:t>
        <a:bodyPr/>
        <a:lstStyle/>
        <a:p>
          <a:pPr rtl="0"/>
          <a:r>
            <a:rPr lang="en-US" sz="2600"/>
            <a:t>Purchase Return Book</a:t>
          </a:r>
        </a:p>
      </dgm:t>
    </dgm:pt>
    <dgm:pt modelId="{02875796-E10D-4CC8-ABA3-55B55FAB97C7}" type="parTrans" cxnId="{34FE91F4-9B84-4E60-A57B-B082E29813CB}">
      <dgm:prSet/>
      <dgm:spPr/>
      <dgm:t>
        <a:bodyPr/>
        <a:lstStyle/>
        <a:p>
          <a:endParaRPr lang="en-US"/>
        </a:p>
      </dgm:t>
    </dgm:pt>
    <dgm:pt modelId="{46CD5872-50F2-4B2F-9B0E-4138C0B018F0}" type="sibTrans" cxnId="{34FE91F4-9B84-4E60-A57B-B082E29813CB}">
      <dgm:prSet/>
      <dgm:spPr/>
      <dgm:t>
        <a:bodyPr/>
        <a:lstStyle/>
        <a:p>
          <a:endParaRPr lang="en-US"/>
        </a:p>
      </dgm:t>
    </dgm:pt>
    <dgm:pt modelId="{DF6AC11A-1418-422E-BFAF-B89D73B7371C}">
      <dgm:prSet custT="1"/>
      <dgm:spPr/>
      <dgm:t>
        <a:bodyPr/>
        <a:lstStyle/>
        <a:p>
          <a:pPr rtl="0"/>
          <a:r>
            <a:rPr lang="en-US" sz="2600"/>
            <a:t>Sales Return Book</a:t>
          </a:r>
        </a:p>
      </dgm:t>
    </dgm:pt>
    <dgm:pt modelId="{CDF322F0-A96F-4FE4-B322-4E7B272991FD}" type="parTrans" cxnId="{A469D4C6-3E25-4E8F-B233-F672089519AA}">
      <dgm:prSet/>
      <dgm:spPr/>
      <dgm:t>
        <a:bodyPr/>
        <a:lstStyle/>
        <a:p>
          <a:endParaRPr lang="en-US"/>
        </a:p>
      </dgm:t>
    </dgm:pt>
    <dgm:pt modelId="{0DE82CFE-7C64-4F5B-848C-DACFC683043B}" type="sibTrans" cxnId="{A469D4C6-3E25-4E8F-B233-F672089519AA}">
      <dgm:prSet/>
      <dgm:spPr/>
      <dgm:t>
        <a:bodyPr/>
        <a:lstStyle/>
        <a:p>
          <a:endParaRPr lang="en-US"/>
        </a:p>
      </dgm:t>
    </dgm:pt>
    <dgm:pt modelId="{4A9B8931-94A0-49B1-BFD3-37CE9626AC5C}">
      <dgm:prSet custT="1"/>
      <dgm:spPr/>
      <dgm:t>
        <a:bodyPr/>
        <a:lstStyle/>
        <a:p>
          <a:pPr rtl="0"/>
          <a:r>
            <a:rPr lang="en-US" sz="2600"/>
            <a:t>Bills Receivable Book</a:t>
          </a:r>
        </a:p>
      </dgm:t>
    </dgm:pt>
    <dgm:pt modelId="{85808A98-4A3F-442A-B5A0-F896C993A6F9}" type="parTrans" cxnId="{FFB975E2-38A1-421A-BB32-96A8671BF1D2}">
      <dgm:prSet/>
      <dgm:spPr/>
      <dgm:t>
        <a:bodyPr/>
        <a:lstStyle/>
        <a:p>
          <a:endParaRPr lang="en-US"/>
        </a:p>
      </dgm:t>
    </dgm:pt>
    <dgm:pt modelId="{58816882-664E-4FA8-9F1C-FC94D4749F4E}" type="sibTrans" cxnId="{FFB975E2-38A1-421A-BB32-96A8671BF1D2}">
      <dgm:prSet/>
      <dgm:spPr/>
      <dgm:t>
        <a:bodyPr/>
        <a:lstStyle/>
        <a:p>
          <a:endParaRPr lang="en-US"/>
        </a:p>
      </dgm:t>
    </dgm:pt>
    <dgm:pt modelId="{4189CE2C-FD32-44F3-9A48-94F5D2F86E66}">
      <dgm:prSet custT="1"/>
      <dgm:spPr/>
      <dgm:t>
        <a:bodyPr/>
        <a:lstStyle/>
        <a:p>
          <a:pPr rtl="0"/>
          <a:r>
            <a:rPr lang="en-US" sz="2600"/>
            <a:t>Bills Payable Book</a:t>
          </a:r>
        </a:p>
      </dgm:t>
    </dgm:pt>
    <dgm:pt modelId="{4755DD2D-42FF-4A55-AF61-8AEDB3479E90}" type="parTrans" cxnId="{EE3D9533-DECE-4871-85DF-6AA46317A203}">
      <dgm:prSet/>
      <dgm:spPr/>
      <dgm:t>
        <a:bodyPr/>
        <a:lstStyle/>
        <a:p>
          <a:endParaRPr lang="en-US"/>
        </a:p>
      </dgm:t>
    </dgm:pt>
    <dgm:pt modelId="{43169D50-9ADB-4244-A67C-A785E496B8CF}" type="sibTrans" cxnId="{EE3D9533-DECE-4871-85DF-6AA46317A203}">
      <dgm:prSet/>
      <dgm:spPr/>
      <dgm:t>
        <a:bodyPr/>
        <a:lstStyle/>
        <a:p>
          <a:endParaRPr lang="en-US"/>
        </a:p>
      </dgm:t>
    </dgm:pt>
    <dgm:pt modelId="{42C817AB-475E-4AF8-B4B7-CABDD2FC5738}">
      <dgm:prSet custT="1"/>
      <dgm:spPr/>
      <dgm:t>
        <a:bodyPr/>
        <a:lstStyle/>
        <a:p>
          <a:pPr rtl="0"/>
          <a:r>
            <a:rPr lang="en-US" sz="2600"/>
            <a:t>Journal Proper</a:t>
          </a:r>
        </a:p>
      </dgm:t>
    </dgm:pt>
    <dgm:pt modelId="{C8C89391-4E32-4A31-B0E2-18007F759317}" type="parTrans" cxnId="{29377841-9A3E-4982-B8EF-58613692E127}">
      <dgm:prSet/>
      <dgm:spPr/>
      <dgm:t>
        <a:bodyPr/>
        <a:lstStyle/>
        <a:p>
          <a:endParaRPr lang="en-US"/>
        </a:p>
      </dgm:t>
    </dgm:pt>
    <dgm:pt modelId="{69C9D584-B115-4FE1-B9EA-1D6BF7F120F4}" type="sibTrans" cxnId="{29377841-9A3E-4982-B8EF-58613692E127}">
      <dgm:prSet/>
      <dgm:spPr/>
      <dgm:t>
        <a:bodyPr/>
        <a:lstStyle/>
        <a:p>
          <a:endParaRPr lang="en-US"/>
        </a:p>
      </dgm:t>
    </dgm:pt>
    <dgm:pt modelId="{06058AFB-A450-426C-B21D-580034AE1FF2}" type="pres">
      <dgm:prSet presAssocID="{B321FFCC-B11E-4542-B70C-083EBC215273}" presName="diagram" presStyleCnt="0">
        <dgm:presLayoutVars>
          <dgm:chPref val="1"/>
          <dgm:dir/>
          <dgm:animOne val="branch"/>
          <dgm:animLvl val="lvl"/>
          <dgm:resizeHandles val="exact"/>
        </dgm:presLayoutVars>
      </dgm:prSet>
      <dgm:spPr/>
    </dgm:pt>
    <dgm:pt modelId="{05DCACF5-1971-420F-B02C-C9F71A0F75F5}" type="pres">
      <dgm:prSet presAssocID="{5AC4E072-66EA-4FAA-B46E-F76152BA511D}" presName="root1" presStyleCnt="0"/>
      <dgm:spPr/>
    </dgm:pt>
    <dgm:pt modelId="{F07F1947-C46D-4126-A3B5-83BBE953B3E9}" type="pres">
      <dgm:prSet presAssocID="{5AC4E072-66EA-4FAA-B46E-F76152BA511D}" presName="LevelOneTextNode" presStyleLbl="node0" presStyleIdx="0" presStyleCnt="1" custScaleX="302033" custLinFactX="-102278" custLinFactNeighborX="-200000" custLinFactNeighborY="-13880">
        <dgm:presLayoutVars>
          <dgm:chPref val="3"/>
        </dgm:presLayoutVars>
      </dgm:prSet>
      <dgm:spPr/>
    </dgm:pt>
    <dgm:pt modelId="{3434FFA1-522A-41C4-8332-C137DD3C00CE}" type="pres">
      <dgm:prSet presAssocID="{5AC4E072-66EA-4FAA-B46E-F76152BA511D}" presName="level2hierChild" presStyleCnt="0"/>
      <dgm:spPr/>
    </dgm:pt>
    <dgm:pt modelId="{AEDB57E5-A17F-4596-8066-9B5AF502FBC7}" type="pres">
      <dgm:prSet presAssocID="{ED1772AA-CAA8-4627-A0DB-06C45806D2E6}" presName="conn2-1" presStyleLbl="parChTrans1D2" presStyleIdx="0" presStyleCnt="8"/>
      <dgm:spPr/>
    </dgm:pt>
    <dgm:pt modelId="{1B31F5E7-B40B-4AE5-AEAF-8BE843D928A8}" type="pres">
      <dgm:prSet presAssocID="{ED1772AA-CAA8-4627-A0DB-06C45806D2E6}" presName="connTx" presStyleLbl="parChTrans1D2" presStyleIdx="0" presStyleCnt="8"/>
      <dgm:spPr/>
    </dgm:pt>
    <dgm:pt modelId="{3A0B5566-2458-4823-BE32-32D98788DB58}" type="pres">
      <dgm:prSet presAssocID="{CF16A348-3D44-4647-842C-77BA7FF6E585}" presName="root2" presStyleCnt="0"/>
      <dgm:spPr/>
    </dgm:pt>
    <dgm:pt modelId="{9075BB49-2331-4B5F-B241-6E7A9CA70496}" type="pres">
      <dgm:prSet presAssocID="{CF16A348-3D44-4647-842C-77BA7FF6E585}" presName="LevelTwoTextNode" presStyleLbl="node2" presStyleIdx="0" presStyleCnt="8" custScaleX="302033">
        <dgm:presLayoutVars>
          <dgm:chPref val="3"/>
        </dgm:presLayoutVars>
      </dgm:prSet>
      <dgm:spPr/>
    </dgm:pt>
    <dgm:pt modelId="{F543ABF2-0A09-42EF-865A-4AD2A8CC86B7}" type="pres">
      <dgm:prSet presAssocID="{CF16A348-3D44-4647-842C-77BA7FF6E585}" presName="level3hierChild" presStyleCnt="0"/>
      <dgm:spPr/>
    </dgm:pt>
    <dgm:pt modelId="{822F8DB0-E9A7-4394-94D1-C9C263B5D4C9}" type="pres">
      <dgm:prSet presAssocID="{CD58BA3C-C7D5-4A6B-841E-1C2F2EDCC9E6}" presName="conn2-1" presStyleLbl="parChTrans1D2" presStyleIdx="1" presStyleCnt="8"/>
      <dgm:spPr/>
    </dgm:pt>
    <dgm:pt modelId="{376F23F7-8C18-4AEB-9854-903BB7F10892}" type="pres">
      <dgm:prSet presAssocID="{CD58BA3C-C7D5-4A6B-841E-1C2F2EDCC9E6}" presName="connTx" presStyleLbl="parChTrans1D2" presStyleIdx="1" presStyleCnt="8"/>
      <dgm:spPr/>
    </dgm:pt>
    <dgm:pt modelId="{C7D72082-F07B-4D79-97C7-0332D5D0BAC6}" type="pres">
      <dgm:prSet presAssocID="{0202C15A-D6C3-4BCF-8628-6D1D53614747}" presName="root2" presStyleCnt="0"/>
      <dgm:spPr/>
    </dgm:pt>
    <dgm:pt modelId="{73062778-1D2A-4122-B499-964CF9CCAD7C}" type="pres">
      <dgm:prSet presAssocID="{0202C15A-D6C3-4BCF-8628-6D1D53614747}" presName="LevelTwoTextNode" presStyleLbl="node2" presStyleIdx="1" presStyleCnt="8" custScaleX="302033">
        <dgm:presLayoutVars>
          <dgm:chPref val="3"/>
        </dgm:presLayoutVars>
      </dgm:prSet>
      <dgm:spPr/>
    </dgm:pt>
    <dgm:pt modelId="{1B8F8C16-714D-46D1-8AB2-84B65E72921A}" type="pres">
      <dgm:prSet presAssocID="{0202C15A-D6C3-4BCF-8628-6D1D53614747}" presName="level3hierChild" presStyleCnt="0"/>
      <dgm:spPr/>
    </dgm:pt>
    <dgm:pt modelId="{299376F4-85A8-4C3E-8C92-D31CF9857C7C}" type="pres">
      <dgm:prSet presAssocID="{2D2CA8F7-79FC-4AC1-A001-4644173CFFF1}" presName="conn2-1" presStyleLbl="parChTrans1D2" presStyleIdx="2" presStyleCnt="8"/>
      <dgm:spPr/>
    </dgm:pt>
    <dgm:pt modelId="{27259C8A-F7E9-4514-8FAC-31B8E36F0CD6}" type="pres">
      <dgm:prSet presAssocID="{2D2CA8F7-79FC-4AC1-A001-4644173CFFF1}" presName="connTx" presStyleLbl="parChTrans1D2" presStyleIdx="2" presStyleCnt="8"/>
      <dgm:spPr/>
    </dgm:pt>
    <dgm:pt modelId="{95807591-9851-47BF-AB13-7B2D28B732B8}" type="pres">
      <dgm:prSet presAssocID="{DDF38F39-4218-4403-A890-220025553B0A}" presName="root2" presStyleCnt="0"/>
      <dgm:spPr/>
    </dgm:pt>
    <dgm:pt modelId="{F82D485C-5938-44D7-BB14-2170354313D3}" type="pres">
      <dgm:prSet presAssocID="{DDF38F39-4218-4403-A890-220025553B0A}" presName="LevelTwoTextNode" presStyleLbl="node2" presStyleIdx="2" presStyleCnt="8" custScaleX="302033">
        <dgm:presLayoutVars>
          <dgm:chPref val="3"/>
        </dgm:presLayoutVars>
      </dgm:prSet>
      <dgm:spPr/>
    </dgm:pt>
    <dgm:pt modelId="{05C65D0D-09AF-40A5-8CA0-CD3DF8C2DDFB}" type="pres">
      <dgm:prSet presAssocID="{DDF38F39-4218-4403-A890-220025553B0A}" presName="level3hierChild" presStyleCnt="0"/>
      <dgm:spPr/>
    </dgm:pt>
    <dgm:pt modelId="{BEADE238-5E88-4968-8083-F7BA71D41D5B}" type="pres">
      <dgm:prSet presAssocID="{02875796-E10D-4CC8-ABA3-55B55FAB97C7}" presName="conn2-1" presStyleLbl="parChTrans1D2" presStyleIdx="3" presStyleCnt="8"/>
      <dgm:spPr/>
    </dgm:pt>
    <dgm:pt modelId="{1F636A90-052C-421B-9FA0-75DE49D00FD7}" type="pres">
      <dgm:prSet presAssocID="{02875796-E10D-4CC8-ABA3-55B55FAB97C7}" presName="connTx" presStyleLbl="parChTrans1D2" presStyleIdx="3" presStyleCnt="8"/>
      <dgm:spPr/>
    </dgm:pt>
    <dgm:pt modelId="{2C87BDB2-B76A-4944-B47F-8DF594673451}" type="pres">
      <dgm:prSet presAssocID="{6C5864DB-C5D8-44DE-8F87-DE8DCEE24217}" presName="root2" presStyleCnt="0"/>
      <dgm:spPr/>
    </dgm:pt>
    <dgm:pt modelId="{02B9B647-2B04-4FB5-8BF9-BD93279539DD}" type="pres">
      <dgm:prSet presAssocID="{6C5864DB-C5D8-44DE-8F87-DE8DCEE24217}" presName="LevelTwoTextNode" presStyleLbl="node2" presStyleIdx="3" presStyleCnt="8" custScaleX="302033">
        <dgm:presLayoutVars>
          <dgm:chPref val="3"/>
        </dgm:presLayoutVars>
      </dgm:prSet>
      <dgm:spPr/>
    </dgm:pt>
    <dgm:pt modelId="{07EF3020-543C-41EE-8CA5-0B38D98123AF}" type="pres">
      <dgm:prSet presAssocID="{6C5864DB-C5D8-44DE-8F87-DE8DCEE24217}" presName="level3hierChild" presStyleCnt="0"/>
      <dgm:spPr/>
    </dgm:pt>
    <dgm:pt modelId="{0DFE502A-90F7-4556-82EB-717336EAA547}" type="pres">
      <dgm:prSet presAssocID="{CDF322F0-A96F-4FE4-B322-4E7B272991FD}" presName="conn2-1" presStyleLbl="parChTrans1D2" presStyleIdx="4" presStyleCnt="8"/>
      <dgm:spPr/>
    </dgm:pt>
    <dgm:pt modelId="{2BB94137-7340-44CE-BD43-A0CE63DCF52F}" type="pres">
      <dgm:prSet presAssocID="{CDF322F0-A96F-4FE4-B322-4E7B272991FD}" presName="connTx" presStyleLbl="parChTrans1D2" presStyleIdx="4" presStyleCnt="8"/>
      <dgm:spPr/>
    </dgm:pt>
    <dgm:pt modelId="{87160B20-2659-42D6-B704-B6DD6C4257F5}" type="pres">
      <dgm:prSet presAssocID="{DF6AC11A-1418-422E-BFAF-B89D73B7371C}" presName="root2" presStyleCnt="0"/>
      <dgm:spPr/>
    </dgm:pt>
    <dgm:pt modelId="{A673797B-A881-4F3D-B4D6-E58A78985306}" type="pres">
      <dgm:prSet presAssocID="{DF6AC11A-1418-422E-BFAF-B89D73B7371C}" presName="LevelTwoTextNode" presStyleLbl="node2" presStyleIdx="4" presStyleCnt="8" custScaleX="302033">
        <dgm:presLayoutVars>
          <dgm:chPref val="3"/>
        </dgm:presLayoutVars>
      </dgm:prSet>
      <dgm:spPr/>
    </dgm:pt>
    <dgm:pt modelId="{5160DE31-FF12-4534-AAA2-1340C7BB21D5}" type="pres">
      <dgm:prSet presAssocID="{DF6AC11A-1418-422E-BFAF-B89D73B7371C}" presName="level3hierChild" presStyleCnt="0"/>
      <dgm:spPr/>
    </dgm:pt>
    <dgm:pt modelId="{A45460A0-7105-4963-9F7F-C1460FC3AC35}" type="pres">
      <dgm:prSet presAssocID="{85808A98-4A3F-442A-B5A0-F896C993A6F9}" presName="conn2-1" presStyleLbl="parChTrans1D2" presStyleIdx="5" presStyleCnt="8"/>
      <dgm:spPr/>
    </dgm:pt>
    <dgm:pt modelId="{4343FA14-3505-4D68-8EA1-4AD33AB14A05}" type="pres">
      <dgm:prSet presAssocID="{85808A98-4A3F-442A-B5A0-F896C993A6F9}" presName="connTx" presStyleLbl="parChTrans1D2" presStyleIdx="5" presStyleCnt="8"/>
      <dgm:spPr/>
    </dgm:pt>
    <dgm:pt modelId="{1AD82F5D-C54F-442E-9544-EE392091908D}" type="pres">
      <dgm:prSet presAssocID="{4A9B8931-94A0-49B1-BFD3-37CE9626AC5C}" presName="root2" presStyleCnt="0"/>
      <dgm:spPr/>
    </dgm:pt>
    <dgm:pt modelId="{F2899EEE-2BEF-442B-B64F-9B3D78C247A8}" type="pres">
      <dgm:prSet presAssocID="{4A9B8931-94A0-49B1-BFD3-37CE9626AC5C}" presName="LevelTwoTextNode" presStyleLbl="node2" presStyleIdx="5" presStyleCnt="8" custScaleX="302033">
        <dgm:presLayoutVars>
          <dgm:chPref val="3"/>
        </dgm:presLayoutVars>
      </dgm:prSet>
      <dgm:spPr/>
    </dgm:pt>
    <dgm:pt modelId="{A8B2055D-5E79-47CA-B053-20145B57A826}" type="pres">
      <dgm:prSet presAssocID="{4A9B8931-94A0-49B1-BFD3-37CE9626AC5C}" presName="level3hierChild" presStyleCnt="0"/>
      <dgm:spPr/>
    </dgm:pt>
    <dgm:pt modelId="{589A85CD-B550-41D8-82D6-09E82A246DF3}" type="pres">
      <dgm:prSet presAssocID="{4755DD2D-42FF-4A55-AF61-8AEDB3479E90}" presName="conn2-1" presStyleLbl="parChTrans1D2" presStyleIdx="6" presStyleCnt="8"/>
      <dgm:spPr/>
    </dgm:pt>
    <dgm:pt modelId="{A87487CC-7509-4827-9717-80CE6C19AB2B}" type="pres">
      <dgm:prSet presAssocID="{4755DD2D-42FF-4A55-AF61-8AEDB3479E90}" presName="connTx" presStyleLbl="parChTrans1D2" presStyleIdx="6" presStyleCnt="8"/>
      <dgm:spPr/>
    </dgm:pt>
    <dgm:pt modelId="{2E50EBF5-8C23-46DB-9697-13FBBA77A0DF}" type="pres">
      <dgm:prSet presAssocID="{4189CE2C-FD32-44F3-9A48-94F5D2F86E66}" presName="root2" presStyleCnt="0"/>
      <dgm:spPr/>
    </dgm:pt>
    <dgm:pt modelId="{3B0704EB-5442-45EC-BA50-61EBFD8F687F}" type="pres">
      <dgm:prSet presAssocID="{4189CE2C-FD32-44F3-9A48-94F5D2F86E66}" presName="LevelTwoTextNode" presStyleLbl="node2" presStyleIdx="6" presStyleCnt="8" custScaleX="302033">
        <dgm:presLayoutVars>
          <dgm:chPref val="3"/>
        </dgm:presLayoutVars>
      </dgm:prSet>
      <dgm:spPr/>
    </dgm:pt>
    <dgm:pt modelId="{76AC49C2-C1DC-4071-867F-339DA29B1A50}" type="pres">
      <dgm:prSet presAssocID="{4189CE2C-FD32-44F3-9A48-94F5D2F86E66}" presName="level3hierChild" presStyleCnt="0"/>
      <dgm:spPr/>
    </dgm:pt>
    <dgm:pt modelId="{6958BE0E-E7EC-4F29-B711-40B0F9E72443}" type="pres">
      <dgm:prSet presAssocID="{C8C89391-4E32-4A31-B0E2-18007F759317}" presName="conn2-1" presStyleLbl="parChTrans1D2" presStyleIdx="7" presStyleCnt="8"/>
      <dgm:spPr/>
    </dgm:pt>
    <dgm:pt modelId="{3B2425A6-B276-4D43-A47D-309D1E7F322A}" type="pres">
      <dgm:prSet presAssocID="{C8C89391-4E32-4A31-B0E2-18007F759317}" presName="connTx" presStyleLbl="parChTrans1D2" presStyleIdx="7" presStyleCnt="8"/>
      <dgm:spPr/>
    </dgm:pt>
    <dgm:pt modelId="{00284539-9194-4A07-B600-42602E3B21F8}" type="pres">
      <dgm:prSet presAssocID="{42C817AB-475E-4AF8-B4B7-CABDD2FC5738}" presName="root2" presStyleCnt="0"/>
      <dgm:spPr/>
    </dgm:pt>
    <dgm:pt modelId="{CBF98E93-2C05-4C67-8680-7C3148A84315}" type="pres">
      <dgm:prSet presAssocID="{42C817AB-475E-4AF8-B4B7-CABDD2FC5738}" presName="LevelTwoTextNode" presStyleLbl="node2" presStyleIdx="7" presStyleCnt="8" custScaleX="302033">
        <dgm:presLayoutVars>
          <dgm:chPref val="3"/>
        </dgm:presLayoutVars>
      </dgm:prSet>
      <dgm:spPr/>
    </dgm:pt>
    <dgm:pt modelId="{E840C117-D94D-40AA-A5BB-2A8EECC8D99D}" type="pres">
      <dgm:prSet presAssocID="{42C817AB-475E-4AF8-B4B7-CABDD2FC5738}" presName="level3hierChild" presStyleCnt="0"/>
      <dgm:spPr/>
    </dgm:pt>
  </dgm:ptLst>
  <dgm:cxnLst>
    <dgm:cxn modelId="{59158803-2034-4CD7-9472-877D78F40A9D}" type="presOf" srcId="{C8C89391-4E32-4A31-B0E2-18007F759317}" destId="{3B2425A6-B276-4D43-A47D-309D1E7F322A}" srcOrd="1" destOrd="0" presId="urn:microsoft.com/office/officeart/2005/8/layout/hierarchy2"/>
    <dgm:cxn modelId="{1BE97207-AD1C-4A28-87DD-A43C60A23F9D}" type="presOf" srcId="{4189CE2C-FD32-44F3-9A48-94F5D2F86E66}" destId="{3B0704EB-5442-45EC-BA50-61EBFD8F687F}" srcOrd="0" destOrd="0" presId="urn:microsoft.com/office/officeart/2005/8/layout/hierarchy2"/>
    <dgm:cxn modelId="{4C77720A-352C-44B3-9F2F-413AED4F4C41}" type="presOf" srcId="{DDF38F39-4218-4403-A890-220025553B0A}" destId="{F82D485C-5938-44D7-BB14-2170354313D3}" srcOrd="0" destOrd="0" presId="urn:microsoft.com/office/officeart/2005/8/layout/hierarchy2"/>
    <dgm:cxn modelId="{C126FC15-77D1-4533-B03F-9D3B5AC5A695}" srcId="{5AC4E072-66EA-4FAA-B46E-F76152BA511D}" destId="{CF16A348-3D44-4647-842C-77BA7FF6E585}" srcOrd="0" destOrd="0" parTransId="{ED1772AA-CAA8-4627-A0DB-06C45806D2E6}" sibTransId="{C77FEAA9-07D3-49F0-ABEE-CE23D487280B}"/>
    <dgm:cxn modelId="{997F6921-9694-4E59-AC11-36B5BD5110E7}" type="presOf" srcId="{CDF322F0-A96F-4FE4-B322-4E7B272991FD}" destId="{0DFE502A-90F7-4556-82EB-717336EAA547}" srcOrd="0" destOrd="0" presId="urn:microsoft.com/office/officeart/2005/8/layout/hierarchy2"/>
    <dgm:cxn modelId="{6B92CD22-FF02-4F00-9A3C-410CF7E302BA}" type="presOf" srcId="{85808A98-4A3F-442A-B5A0-F896C993A6F9}" destId="{4343FA14-3505-4D68-8EA1-4AD33AB14A05}" srcOrd="1" destOrd="0" presId="urn:microsoft.com/office/officeart/2005/8/layout/hierarchy2"/>
    <dgm:cxn modelId="{35E58433-E45C-449D-AC5D-11971A829C4F}" type="presOf" srcId="{DF6AC11A-1418-422E-BFAF-B89D73B7371C}" destId="{A673797B-A881-4F3D-B4D6-E58A78985306}" srcOrd="0" destOrd="0" presId="urn:microsoft.com/office/officeart/2005/8/layout/hierarchy2"/>
    <dgm:cxn modelId="{EE3D9533-DECE-4871-85DF-6AA46317A203}" srcId="{5AC4E072-66EA-4FAA-B46E-F76152BA511D}" destId="{4189CE2C-FD32-44F3-9A48-94F5D2F86E66}" srcOrd="6" destOrd="0" parTransId="{4755DD2D-42FF-4A55-AF61-8AEDB3479E90}" sibTransId="{43169D50-9ADB-4244-A67C-A785E496B8CF}"/>
    <dgm:cxn modelId="{29377841-9A3E-4982-B8EF-58613692E127}" srcId="{5AC4E072-66EA-4FAA-B46E-F76152BA511D}" destId="{42C817AB-475E-4AF8-B4B7-CABDD2FC5738}" srcOrd="7" destOrd="0" parTransId="{C8C89391-4E32-4A31-B0E2-18007F759317}" sibTransId="{69C9D584-B115-4FE1-B9EA-1D6BF7F120F4}"/>
    <dgm:cxn modelId="{91854343-286C-4B91-87A5-08E691CB1748}" srcId="{5AC4E072-66EA-4FAA-B46E-F76152BA511D}" destId="{DDF38F39-4218-4403-A890-220025553B0A}" srcOrd="2" destOrd="0" parTransId="{2D2CA8F7-79FC-4AC1-A001-4644173CFFF1}" sibTransId="{A6457E10-0CFE-44FB-9044-05499B8C9CB8}"/>
    <dgm:cxn modelId="{BCBC1F65-8AF4-45B5-BEEF-D5EB4CA284D9}" type="presOf" srcId="{C8C89391-4E32-4A31-B0E2-18007F759317}" destId="{6958BE0E-E7EC-4F29-B711-40B0F9E72443}" srcOrd="0" destOrd="0" presId="urn:microsoft.com/office/officeart/2005/8/layout/hierarchy2"/>
    <dgm:cxn modelId="{EA68D865-9D38-491F-B61D-E28DF0A112DE}" type="presOf" srcId="{ED1772AA-CAA8-4627-A0DB-06C45806D2E6}" destId="{1B31F5E7-B40B-4AE5-AEAF-8BE843D928A8}" srcOrd="1" destOrd="0" presId="urn:microsoft.com/office/officeart/2005/8/layout/hierarchy2"/>
    <dgm:cxn modelId="{A406AE67-93E0-4D21-A63A-DB79D505E927}" type="presOf" srcId="{4A9B8931-94A0-49B1-BFD3-37CE9626AC5C}" destId="{F2899EEE-2BEF-442B-B64F-9B3D78C247A8}" srcOrd="0" destOrd="0" presId="urn:microsoft.com/office/officeart/2005/8/layout/hierarchy2"/>
    <dgm:cxn modelId="{F38B4B73-A11D-4272-8225-DF48E3AE90B7}" type="presOf" srcId="{42C817AB-475E-4AF8-B4B7-CABDD2FC5738}" destId="{CBF98E93-2C05-4C67-8680-7C3148A84315}" srcOrd="0" destOrd="0" presId="urn:microsoft.com/office/officeart/2005/8/layout/hierarchy2"/>
    <dgm:cxn modelId="{301A3E57-3C9D-4FD8-9120-ED0005279E44}" type="presOf" srcId="{6C5864DB-C5D8-44DE-8F87-DE8DCEE24217}" destId="{02B9B647-2B04-4FB5-8BF9-BD93279539DD}" srcOrd="0" destOrd="0" presId="urn:microsoft.com/office/officeart/2005/8/layout/hierarchy2"/>
    <dgm:cxn modelId="{545D767A-D720-496D-95BA-4CF2CDE16F56}" type="presOf" srcId="{CDF322F0-A96F-4FE4-B322-4E7B272991FD}" destId="{2BB94137-7340-44CE-BD43-A0CE63DCF52F}" srcOrd="1" destOrd="0" presId="urn:microsoft.com/office/officeart/2005/8/layout/hierarchy2"/>
    <dgm:cxn modelId="{086CB05A-F4AA-415E-83A3-7C83074BDFC3}" type="presOf" srcId="{02875796-E10D-4CC8-ABA3-55B55FAB97C7}" destId="{BEADE238-5E88-4968-8083-F7BA71D41D5B}" srcOrd="0" destOrd="0" presId="urn:microsoft.com/office/officeart/2005/8/layout/hierarchy2"/>
    <dgm:cxn modelId="{C09ED28C-BAC1-4624-A8DA-3D8CE3A3801D}" type="presOf" srcId="{2D2CA8F7-79FC-4AC1-A001-4644173CFFF1}" destId="{299376F4-85A8-4C3E-8C92-D31CF9857C7C}" srcOrd="0" destOrd="0" presId="urn:microsoft.com/office/officeart/2005/8/layout/hierarchy2"/>
    <dgm:cxn modelId="{6E1C848F-9B57-42D4-A4A3-9CD9AA8ECC45}" type="presOf" srcId="{ED1772AA-CAA8-4627-A0DB-06C45806D2E6}" destId="{AEDB57E5-A17F-4596-8066-9B5AF502FBC7}" srcOrd="0" destOrd="0" presId="urn:microsoft.com/office/officeart/2005/8/layout/hierarchy2"/>
    <dgm:cxn modelId="{973B6690-0031-4A11-9DAB-01A860E01C29}" type="presOf" srcId="{CD58BA3C-C7D5-4A6B-841E-1C2F2EDCC9E6}" destId="{822F8DB0-E9A7-4394-94D1-C9C263B5D4C9}" srcOrd="0" destOrd="0" presId="urn:microsoft.com/office/officeart/2005/8/layout/hierarchy2"/>
    <dgm:cxn modelId="{BD6C09B4-9521-4899-9E0B-871369F11004}" type="presOf" srcId="{4755DD2D-42FF-4A55-AF61-8AEDB3479E90}" destId="{A87487CC-7509-4827-9717-80CE6C19AB2B}" srcOrd="1" destOrd="0" presId="urn:microsoft.com/office/officeart/2005/8/layout/hierarchy2"/>
    <dgm:cxn modelId="{473C66B6-484E-4E30-A37F-6744BCCA6588}" type="presOf" srcId="{2D2CA8F7-79FC-4AC1-A001-4644173CFFF1}" destId="{27259C8A-F7E9-4514-8FAC-31B8E36F0CD6}" srcOrd="1" destOrd="0" presId="urn:microsoft.com/office/officeart/2005/8/layout/hierarchy2"/>
    <dgm:cxn modelId="{003A65BC-7AA6-4148-AFFD-75BEEF8F981E}" type="presOf" srcId="{4755DD2D-42FF-4A55-AF61-8AEDB3479E90}" destId="{589A85CD-B550-41D8-82D6-09E82A246DF3}" srcOrd="0" destOrd="0" presId="urn:microsoft.com/office/officeart/2005/8/layout/hierarchy2"/>
    <dgm:cxn modelId="{045D3CC5-76B9-4FAC-9D30-0B1242391C2A}" type="presOf" srcId="{CD58BA3C-C7D5-4A6B-841E-1C2F2EDCC9E6}" destId="{376F23F7-8C18-4AEB-9854-903BB7F10892}" srcOrd="1" destOrd="0" presId="urn:microsoft.com/office/officeart/2005/8/layout/hierarchy2"/>
    <dgm:cxn modelId="{A469D4C6-3E25-4E8F-B233-F672089519AA}" srcId="{5AC4E072-66EA-4FAA-B46E-F76152BA511D}" destId="{DF6AC11A-1418-422E-BFAF-B89D73B7371C}" srcOrd="4" destOrd="0" parTransId="{CDF322F0-A96F-4FE4-B322-4E7B272991FD}" sibTransId="{0DE82CFE-7C64-4F5B-848C-DACFC683043B}"/>
    <dgm:cxn modelId="{A37308C9-ABAA-4377-B269-8F120CE9E17A}" type="presOf" srcId="{CF16A348-3D44-4647-842C-77BA7FF6E585}" destId="{9075BB49-2331-4B5F-B241-6E7A9CA70496}" srcOrd="0" destOrd="0" presId="urn:microsoft.com/office/officeart/2005/8/layout/hierarchy2"/>
    <dgm:cxn modelId="{D0F218CF-BCA9-4125-8780-19AA4CCF02D6}" srcId="{5AC4E072-66EA-4FAA-B46E-F76152BA511D}" destId="{0202C15A-D6C3-4BCF-8628-6D1D53614747}" srcOrd="1" destOrd="0" parTransId="{CD58BA3C-C7D5-4A6B-841E-1C2F2EDCC9E6}" sibTransId="{E0ACC8D4-05B2-4477-B5A7-7D0C2DCB3488}"/>
    <dgm:cxn modelId="{F9FA2DD1-F842-403F-BA8E-5460C16FAC72}" type="presOf" srcId="{02875796-E10D-4CC8-ABA3-55B55FAB97C7}" destId="{1F636A90-052C-421B-9FA0-75DE49D00FD7}" srcOrd="1" destOrd="0" presId="urn:microsoft.com/office/officeart/2005/8/layout/hierarchy2"/>
    <dgm:cxn modelId="{7B9A95D8-5411-418C-B54D-6DAFB352C7E6}" srcId="{B321FFCC-B11E-4542-B70C-083EBC215273}" destId="{5AC4E072-66EA-4FAA-B46E-F76152BA511D}" srcOrd="0" destOrd="0" parTransId="{83125021-108E-40C3-8476-9AFEA26C43E9}" sibTransId="{425FEE65-6A04-4D05-A82E-F2C67C153840}"/>
    <dgm:cxn modelId="{FFB975E2-38A1-421A-BB32-96A8671BF1D2}" srcId="{5AC4E072-66EA-4FAA-B46E-F76152BA511D}" destId="{4A9B8931-94A0-49B1-BFD3-37CE9626AC5C}" srcOrd="5" destOrd="0" parTransId="{85808A98-4A3F-442A-B5A0-F896C993A6F9}" sibTransId="{58816882-664E-4FA8-9F1C-FC94D4749F4E}"/>
    <dgm:cxn modelId="{50E389E3-2905-4662-AAB6-B279EABEE0BA}" type="presOf" srcId="{5AC4E072-66EA-4FAA-B46E-F76152BA511D}" destId="{F07F1947-C46D-4126-A3B5-83BBE953B3E9}" srcOrd="0" destOrd="0" presId="urn:microsoft.com/office/officeart/2005/8/layout/hierarchy2"/>
    <dgm:cxn modelId="{A31DA0EA-6516-4B33-AAF3-B3FBFB896493}" type="presOf" srcId="{85808A98-4A3F-442A-B5A0-F896C993A6F9}" destId="{A45460A0-7105-4963-9F7F-C1460FC3AC35}" srcOrd="0" destOrd="0" presId="urn:microsoft.com/office/officeart/2005/8/layout/hierarchy2"/>
    <dgm:cxn modelId="{EB8AFBED-3A2E-47D5-9CD5-5BFD1FB4DFBE}" type="presOf" srcId="{0202C15A-D6C3-4BCF-8628-6D1D53614747}" destId="{73062778-1D2A-4122-B499-964CF9CCAD7C}" srcOrd="0" destOrd="0" presId="urn:microsoft.com/office/officeart/2005/8/layout/hierarchy2"/>
    <dgm:cxn modelId="{A82A95EE-5667-41B9-AB64-31317AC3DC15}" type="presOf" srcId="{B321FFCC-B11E-4542-B70C-083EBC215273}" destId="{06058AFB-A450-426C-B21D-580034AE1FF2}" srcOrd="0" destOrd="0" presId="urn:microsoft.com/office/officeart/2005/8/layout/hierarchy2"/>
    <dgm:cxn modelId="{34FE91F4-9B84-4E60-A57B-B082E29813CB}" srcId="{5AC4E072-66EA-4FAA-B46E-F76152BA511D}" destId="{6C5864DB-C5D8-44DE-8F87-DE8DCEE24217}" srcOrd="3" destOrd="0" parTransId="{02875796-E10D-4CC8-ABA3-55B55FAB97C7}" sibTransId="{46CD5872-50F2-4B2F-9B0E-4138C0B018F0}"/>
    <dgm:cxn modelId="{DDE1D0E6-D62B-414A-AA00-3FAB4B4B54AF}" type="presParOf" srcId="{06058AFB-A450-426C-B21D-580034AE1FF2}" destId="{05DCACF5-1971-420F-B02C-C9F71A0F75F5}" srcOrd="0" destOrd="0" presId="urn:microsoft.com/office/officeart/2005/8/layout/hierarchy2"/>
    <dgm:cxn modelId="{ACC3B7BA-85FD-4715-9AF9-53E647DE1F2C}" type="presParOf" srcId="{05DCACF5-1971-420F-B02C-C9F71A0F75F5}" destId="{F07F1947-C46D-4126-A3B5-83BBE953B3E9}" srcOrd="0" destOrd="0" presId="urn:microsoft.com/office/officeart/2005/8/layout/hierarchy2"/>
    <dgm:cxn modelId="{74489545-8BDE-4C17-AF24-ACAF1DC9E92C}" type="presParOf" srcId="{05DCACF5-1971-420F-B02C-C9F71A0F75F5}" destId="{3434FFA1-522A-41C4-8332-C137DD3C00CE}" srcOrd="1" destOrd="0" presId="urn:microsoft.com/office/officeart/2005/8/layout/hierarchy2"/>
    <dgm:cxn modelId="{E9B00543-20E5-470C-AEB8-1298490A86DF}" type="presParOf" srcId="{3434FFA1-522A-41C4-8332-C137DD3C00CE}" destId="{AEDB57E5-A17F-4596-8066-9B5AF502FBC7}" srcOrd="0" destOrd="0" presId="urn:microsoft.com/office/officeart/2005/8/layout/hierarchy2"/>
    <dgm:cxn modelId="{D06F1857-2C5A-4386-83C5-26F456266C71}" type="presParOf" srcId="{AEDB57E5-A17F-4596-8066-9B5AF502FBC7}" destId="{1B31F5E7-B40B-4AE5-AEAF-8BE843D928A8}" srcOrd="0" destOrd="0" presId="urn:microsoft.com/office/officeart/2005/8/layout/hierarchy2"/>
    <dgm:cxn modelId="{5035F20C-F61A-4331-BA6B-3CF48F6DF0E6}" type="presParOf" srcId="{3434FFA1-522A-41C4-8332-C137DD3C00CE}" destId="{3A0B5566-2458-4823-BE32-32D98788DB58}" srcOrd="1" destOrd="0" presId="urn:microsoft.com/office/officeart/2005/8/layout/hierarchy2"/>
    <dgm:cxn modelId="{97DFA5A9-B71E-429A-9591-EEBCF5110B24}" type="presParOf" srcId="{3A0B5566-2458-4823-BE32-32D98788DB58}" destId="{9075BB49-2331-4B5F-B241-6E7A9CA70496}" srcOrd="0" destOrd="0" presId="urn:microsoft.com/office/officeart/2005/8/layout/hierarchy2"/>
    <dgm:cxn modelId="{901568DB-BB84-45C1-ABCE-03568FE11EAC}" type="presParOf" srcId="{3A0B5566-2458-4823-BE32-32D98788DB58}" destId="{F543ABF2-0A09-42EF-865A-4AD2A8CC86B7}" srcOrd="1" destOrd="0" presId="urn:microsoft.com/office/officeart/2005/8/layout/hierarchy2"/>
    <dgm:cxn modelId="{41195E5E-6AF7-4DA9-8D86-9E7F10AB205E}" type="presParOf" srcId="{3434FFA1-522A-41C4-8332-C137DD3C00CE}" destId="{822F8DB0-E9A7-4394-94D1-C9C263B5D4C9}" srcOrd="2" destOrd="0" presId="urn:microsoft.com/office/officeart/2005/8/layout/hierarchy2"/>
    <dgm:cxn modelId="{1F761E21-4E35-4D14-9EFC-8D3405AB5ECE}" type="presParOf" srcId="{822F8DB0-E9A7-4394-94D1-C9C263B5D4C9}" destId="{376F23F7-8C18-4AEB-9854-903BB7F10892}" srcOrd="0" destOrd="0" presId="urn:microsoft.com/office/officeart/2005/8/layout/hierarchy2"/>
    <dgm:cxn modelId="{C989F1B6-45D0-4727-8A66-6B4EED4C8E54}" type="presParOf" srcId="{3434FFA1-522A-41C4-8332-C137DD3C00CE}" destId="{C7D72082-F07B-4D79-97C7-0332D5D0BAC6}" srcOrd="3" destOrd="0" presId="urn:microsoft.com/office/officeart/2005/8/layout/hierarchy2"/>
    <dgm:cxn modelId="{60B89508-77CF-4218-9607-53775D62BEC0}" type="presParOf" srcId="{C7D72082-F07B-4D79-97C7-0332D5D0BAC6}" destId="{73062778-1D2A-4122-B499-964CF9CCAD7C}" srcOrd="0" destOrd="0" presId="urn:microsoft.com/office/officeart/2005/8/layout/hierarchy2"/>
    <dgm:cxn modelId="{E946C77D-83CE-41C9-A784-FFF9F02C77D1}" type="presParOf" srcId="{C7D72082-F07B-4D79-97C7-0332D5D0BAC6}" destId="{1B8F8C16-714D-46D1-8AB2-84B65E72921A}" srcOrd="1" destOrd="0" presId="urn:microsoft.com/office/officeart/2005/8/layout/hierarchy2"/>
    <dgm:cxn modelId="{7ED14DAC-2235-454B-9695-23D3F47DF983}" type="presParOf" srcId="{3434FFA1-522A-41C4-8332-C137DD3C00CE}" destId="{299376F4-85A8-4C3E-8C92-D31CF9857C7C}" srcOrd="4" destOrd="0" presId="urn:microsoft.com/office/officeart/2005/8/layout/hierarchy2"/>
    <dgm:cxn modelId="{8CBF6110-C784-4E5A-8CDB-5D080F3EFCB8}" type="presParOf" srcId="{299376F4-85A8-4C3E-8C92-D31CF9857C7C}" destId="{27259C8A-F7E9-4514-8FAC-31B8E36F0CD6}" srcOrd="0" destOrd="0" presId="urn:microsoft.com/office/officeart/2005/8/layout/hierarchy2"/>
    <dgm:cxn modelId="{9CB7997F-408A-4B63-9D46-FC34BFD818AD}" type="presParOf" srcId="{3434FFA1-522A-41C4-8332-C137DD3C00CE}" destId="{95807591-9851-47BF-AB13-7B2D28B732B8}" srcOrd="5" destOrd="0" presId="urn:microsoft.com/office/officeart/2005/8/layout/hierarchy2"/>
    <dgm:cxn modelId="{CEA00037-3672-46A7-8D41-0F974AC1F055}" type="presParOf" srcId="{95807591-9851-47BF-AB13-7B2D28B732B8}" destId="{F82D485C-5938-44D7-BB14-2170354313D3}" srcOrd="0" destOrd="0" presId="urn:microsoft.com/office/officeart/2005/8/layout/hierarchy2"/>
    <dgm:cxn modelId="{3CC5D5CC-A688-43C8-A5B1-E078C42BED04}" type="presParOf" srcId="{95807591-9851-47BF-AB13-7B2D28B732B8}" destId="{05C65D0D-09AF-40A5-8CA0-CD3DF8C2DDFB}" srcOrd="1" destOrd="0" presId="urn:microsoft.com/office/officeart/2005/8/layout/hierarchy2"/>
    <dgm:cxn modelId="{4EA08DDA-37E3-4D49-9279-8487CA2EE8B3}" type="presParOf" srcId="{3434FFA1-522A-41C4-8332-C137DD3C00CE}" destId="{BEADE238-5E88-4968-8083-F7BA71D41D5B}" srcOrd="6" destOrd="0" presId="urn:microsoft.com/office/officeart/2005/8/layout/hierarchy2"/>
    <dgm:cxn modelId="{1122A0D7-C16E-4D6F-9440-3B095330B0EE}" type="presParOf" srcId="{BEADE238-5E88-4968-8083-F7BA71D41D5B}" destId="{1F636A90-052C-421B-9FA0-75DE49D00FD7}" srcOrd="0" destOrd="0" presId="urn:microsoft.com/office/officeart/2005/8/layout/hierarchy2"/>
    <dgm:cxn modelId="{142DB6F3-4A5A-4878-A81D-AC21C0FEFD20}" type="presParOf" srcId="{3434FFA1-522A-41C4-8332-C137DD3C00CE}" destId="{2C87BDB2-B76A-4944-B47F-8DF594673451}" srcOrd="7" destOrd="0" presId="urn:microsoft.com/office/officeart/2005/8/layout/hierarchy2"/>
    <dgm:cxn modelId="{5F6189E7-EC5D-4A63-93FB-ABF46F1FAB99}" type="presParOf" srcId="{2C87BDB2-B76A-4944-B47F-8DF594673451}" destId="{02B9B647-2B04-4FB5-8BF9-BD93279539DD}" srcOrd="0" destOrd="0" presId="urn:microsoft.com/office/officeart/2005/8/layout/hierarchy2"/>
    <dgm:cxn modelId="{F4B3C3B6-402E-450C-80B6-4E34A2EF68DD}" type="presParOf" srcId="{2C87BDB2-B76A-4944-B47F-8DF594673451}" destId="{07EF3020-543C-41EE-8CA5-0B38D98123AF}" srcOrd="1" destOrd="0" presId="urn:microsoft.com/office/officeart/2005/8/layout/hierarchy2"/>
    <dgm:cxn modelId="{45EBB668-8BC5-4339-AC43-C2B553810C9F}" type="presParOf" srcId="{3434FFA1-522A-41C4-8332-C137DD3C00CE}" destId="{0DFE502A-90F7-4556-82EB-717336EAA547}" srcOrd="8" destOrd="0" presId="urn:microsoft.com/office/officeart/2005/8/layout/hierarchy2"/>
    <dgm:cxn modelId="{B53086CB-2603-4FCD-A70B-56E282CD7915}" type="presParOf" srcId="{0DFE502A-90F7-4556-82EB-717336EAA547}" destId="{2BB94137-7340-44CE-BD43-A0CE63DCF52F}" srcOrd="0" destOrd="0" presId="urn:microsoft.com/office/officeart/2005/8/layout/hierarchy2"/>
    <dgm:cxn modelId="{9992DDF1-20EF-4221-B668-8BDD824FC320}" type="presParOf" srcId="{3434FFA1-522A-41C4-8332-C137DD3C00CE}" destId="{87160B20-2659-42D6-B704-B6DD6C4257F5}" srcOrd="9" destOrd="0" presId="urn:microsoft.com/office/officeart/2005/8/layout/hierarchy2"/>
    <dgm:cxn modelId="{8E4F3C45-64C6-4080-B87E-A90A0D316B0C}" type="presParOf" srcId="{87160B20-2659-42D6-B704-B6DD6C4257F5}" destId="{A673797B-A881-4F3D-B4D6-E58A78985306}" srcOrd="0" destOrd="0" presId="urn:microsoft.com/office/officeart/2005/8/layout/hierarchy2"/>
    <dgm:cxn modelId="{C3867B3A-7CB4-42F9-AE97-8F70E66428FC}" type="presParOf" srcId="{87160B20-2659-42D6-B704-B6DD6C4257F5}" destId="{5160DE31-FF12-4534-AAA2-1340C7BB21D5}" srcOrd="1" destOrd="0" presId="urn:microsoft.com/office/officeart/2005/8/layout/hierarchy2"/>
    <dgm:cxn modelId="{C05D5471-F1F2-4E58-96BC-F122248403E2}" type="presParOf" srcId="{3434FFA1-522A-41C4-8332-C137DD3C00CE}" destId="{A45460A0-7105-4963-9F7F-C1460FC3AC35}" srcOrd="10" destOrd="0" presId="urn:microsoft.com/office/officeart/2005/8/layout/hierarchy2"/>
    <dgm:cxn modelId="{F7B27F42-A657-47BD-850B-5AEF3292D92E}" type="presParOf" srcId="{A45460A0-7105-4963-9F7F-C1460FC3AC35}" destId="{4343FA14-3505-4D68-8EA1-4AD33AB14A05}" srcOrd="0" destOrd="0" presId="urn:microsoft.com/office/officeart/2005/8/layout/hierarchy2"/>
    <dgm:cxn modelId="{1B624738-04D0-4B56-8192-56F75E6AB412}" type="presParOf" srcId="{3434FFA1-522A-41C4-8332-C137DD3C00CE}" destId="{1AD82F5D-C54F-442E-9544-EE392091908D}" srcOrd="11" destOrd="0" presId="urn:microsoft.com/office/officeart/2005/8/layout/hierarchy2"/>
    <dgm:cxn modelId="{9C2EC3B8-F486-4C63-8EB1-AFDEC36BEED3}" type="presParOf" srcId="{1AD82F5D-C54F-442E-9544-EE392091908D}" destId="{F2899EEE-2BEF-442B-B64F-9B3D78C247A8}" srcOrd="0" destOrd="0" presId="urn:microsoft.com/office/officeart/2005/8/layout/hierarchy2"/>
    <dgm:cxn modelId="{1A4CBF84-D5B0-42C4-B4B6-6B1FA56DDE1A}" type="presParOf" srcId="{1AD82F5D-C54F-442E-9544-EE392091908D}" destId="{A8B2055D-5E79-47CA-B053-20145B57A826}" srcOrd="1" destOrd="0" presId="urn:microsoft.com/office/officeart/2005/8/layout/hierarchy2"/>
    <dgm:cxn modelId="{16BF2DBC-E7BA-41FA-BECD-5C84933F07FD}" type="presParOf" srcId="{3434FFA1-522A-41C4-8332-C137DD3C00CE}" destId="{589A85CD-B550-41D8-82D6-09E82A246DF3}" srcOrd="12" destOrd="0" presId="urn:microsoft.com/office/officeart/2005/8/layout/hierarchy2"/>
    <dgm:cxn modelId="{F28F06F0-E9AA-4B67-90B8-E4C212F642EC}" type="presParOf" srcId="{589A85CD-B550-41D8-82D6-09E82A246DF3}" destId="{A87487CC-7509-4827-9717-80CE6C19AB2B}" srcOrd="0" destOrd="0" presId="urn:microsoft.com/office/officeart/2005/8/layout/hierarchy2"/>
    <dgm:cxn modelId="{BA6102DD-9D48-422F-AC75-BB0C6B2274F0}" type="presParOf" srcId="{3434FFA1-522A-41C4-8332-C137DD3C00CE}" destId="{2E50EBF5-8C23-46DB-9697-13FBBA77A0DF}" srcOrd="13" destOrd="0" presId="urn:microsoft.com/office/officeart/2005/8/layout/hierarchy2"/>
    <dgm:cxn modelId="{E5AD1D26-ADA8-4834-BADF-9F6E5E38B4FF}" type="presParOf" srcId="{2E50EBF5-8C23-46DB-9697-13FBBA77A0DF}" destId="{3B0704EB-5442-45EC-BA50-61EBFD8F687F}" srcOrd="0" destOrd="0" presId="urn:microsoft.com/office/officeart/2005/8/layout/hierarchy2"/>
    <dgm:cxn modelId="{745A7298-A7A7-4405-82EC-9293E723F45A}" type="presParOf" srcId="{2E50EBF5-8C23-46DB-9697-13FBBA77A0DF}" destId="{76AC49C2-C1DC-4071-867F-339DA29B1A50}" srcOrd="1" destOrd="0" presId="urn:microsoft.com/office/officeart/2005/8/layout/hierarchy2"/>
    <dgm:cxn modelId="{0C89FAC2-6BE5-4342-B25B-A192EE014D61}" type="presParOf" srcId="{3434FFA1-522A-41C4-8332-C137DD3C00CE}" destId="{6958BE0E-E7EC-4F29-B711-40B0F9E72443}" srcOrd="14" destOrd="0" presId="urn:microsoft.com/office/officeart/2005/8/layout/hierarchy2"/>
    <dgm:cxn modelId="{23E7EBD7-1262-4487-9FDA-A49F096C4BE0}" type="presParOf" srcId="{6958BE0E-E7EC-4F29-B711-40B0F9E72443}" destId="{3B2425A6-B276-4D43-A47D-309D1E7F322A}" srcOrd="0" destOrd="0" presId="urn:microsoft.com/office/officeart/2005/8/layout/hierarchy2"/>
    <dgm:cxn modelId="{35B78BA0-5B9E-4888-BE93-7E068A80072F}" type="presParOf" srcId="{3434FFA1-522A-41C4-8332-C137DD3C00CE}" destId="{00284539-9194-4A07-B600-42602E3B21F8}" srcOrd="15" destOrd="0" presId="urn:microsoft.com/office/officeart/2005/8/layout/hierarchy2"/>
    <dgm:cxn modelId="{BD122050-AE6F-4946-8471-66E7F0EEF04F}" type="presParOf" srcId="{00284539-9194-4A07-B600-42602E3B21F8}" destId="{CBF98E93-2C05-4C67-8680-7C3148A84315}" srcOrd="0" destOrd="0" presId="urn:microsoft.com/office/officeart/2005/8/layout/hierarchy2"/>
    <dgm:cxn modelId="{F506A59B-9741-4E06-A10A-DF69842E319C}" type="presParOf" srcId="{00284539-9194-4A07-B600-42602E3B21F8}" destId="{E840C117-D94D-40AA-A5BB-2A8EECC8D99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28ED1-CE3C-4D0E-8157-1F420684FE57}"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44639516-F2E0-45CE-A20B-4351B3D19AB5}">
      <dgm:prSet phldrT="[Text]" custT="1"/>
      <dgm:spPr/>
      <dgm:t>
        <a:bodyPr/>
        <a:lstStyle/>
        <a:p>
          <a:r>
            <a:rPr lang="en-US" sz="2600" dirty="0"/>
            <a:t>Types of Cash Books</a:t>
          </a:r>
        </a:p>
      </dgm:t>
    </dgm:pt>
    <dgm:pt modelId="{3D9EE19D-2E30-411D-8DC1-E38B4F868CF3}" type="parTrans" cxnId="{A35112D2-1276-45AA-8F5E-EC34E0D046C5}">
      <dgm:prSet/>
      <dgm:spPr/>
      <dgm:t>
        <a:bodyPr/>
        <a:lstStyle/>
        <a:p>
          <a:endParaRPr lang="en-US"/>
        </a:p>
      </dgm:t>
    </dgm:pt>
    <dgm:pt modelId="{B16CA50A-456D-4292-B772-229EB7825D7C}" type="sibTrans" cxnId="{A35112D2-1276-45AA-8F5E-EC34E0D046C5}">
      <dgm:prSet/>
      <dgm:spPr/>
      <dgm:t>
        <a:bodyPr/>
        <a:lstStyle/>
        <a:p>
          <a:endParaRPr lang="en-US"/>
        </a:p>
      </dgm:t>
    </dgm:pt>
    <dgm:pt modelId="{61FCFE1C-7AE7-450D-9DEC-48769DCE15FB}">
      <dgm:prSet phldrT="[Text]" custT="1"/>
      <dgm:spPr/>
      <dgm:t>
        <a:bodyPr/>
        <a:lstStyle/>
        <a:p>
          <a:r>
            <a:rPr lang="en-US" sz="2600" dirty="0"/>
            <a:t>Single Column Book</a:t>
          </a:r>
        </a:p>
      </dgm:t>
    </dgm:pt>
    <dgm:pt modelId="{707CDFE6-641B-4EBA-8C66-101FFCEFAE1E}" type="parTrans" cxnId="{D41BE5F1-AB19-413A-92DF-EEE2C19F0345}">
      <dgm:prSet/>
      <dgm:spPr/>
      <dgm:t>
        <a:bodyPr/>
        <a:lstStyle/>
        <a:p>
          <a:endParaRPr lang="en-US"/>
        </a:p>
      </dgm:t>
    </dgm:pt>
    <dgm:pt modelId="{C50D09C0-EC95-4C47-8603-42A65D7474D4}" type="sibTrans" cxnId="{D41BE5F1-AB19-413A-92DF-EEE2C19F0345}">
      <dgm:prSet/>
      <dgm:spPr/>
      <dgm:t>
        <a:bodyPr/>
        <a:lstStyle/>
        <a:p>
          <a:endParaRPr lang="en-US"/>
        </a:p>
      </dgm:t>
    </dgm:pt>
    <dgm:pt modelId="{95DD1A3A-042F-4174-BE63-0D8CC7810AD5}">
      <dgm:prSet phldrT="[Text]" custT="1"/>
      <dgm:spPr/>
      <dgm:t>
        <a:bodyPr/>
        <a:lstStyle/>
        <a:p>
          <a:r>
            <a:rPr lang="en-US" sz="2600" dirty="0"/>
            <a:t>Cash Book with Discount Column</a:t>
          </a:r>
        </a:p>
      </dgm:t>
    </dgm:pt>
    <dgm:pt modelId="{E075ED56-51FA-4F48-A912-5CA5EBC30FE8}" type="parTrans" cxnId="{77096F56-09A4-4145-B74D-5F53EBF1F6EF}">
      <dgm:prSet/>
      <dgm:spPr/>
      <dgm:t>
        <a:bodyPr/>
        <a:lstStyle/>
        <a:p>
          <a:endParaRPr lang="en-US"/>
        </a:p>
      </dgm:t>
    </dgm:pt>
    <dgm:pt modelId="{78AF3B9D-7301-4622-9562-AC9E410DEE2A}" type="sibTrans" cxnId="{77096F56-09A4-4145-B74D-5F53EBF1F6EF}">
      <dgm:prSet/>
      <dgm:spPr/>
      <dgm:t>
        <a:bodyPr/>
        <a:lstStyle/>
        <a:p>
          <a:endParaRPr lang="en-US"/>
        </a:p>
      </dgm:t>
    </dgm:pt>
    <dgm:pt modelId="{48D811CF-2DF9-4354-8BB9-F73CCDCC336A}">
      <dgm:prSet phldrT="[Text]" custT="1"/>
      <dgm:spPr/>
      <dgm:t>
        <a:bodyPr/>
        <a:lstStyle/>
        <a:p>
          <a:r>
            <a:rPr lang="en-US" sz="2600" dirty="0"/>
            <a:t>Three Column Cash Book</a:t>
          </a:r>
        </a:p>
      </dgm:t>
    </dgm:pt>
    <dgm:pt modelId="{24C38E0C-D733-4434-A303-DC27A663A970}" type="parTrans" cxnId="{2BF204A7-875F-446D-90C3-42A752ACC217}">
      <dgm:prSet/>
      <dgm:spPr/>
      <dgm:t>
        <a:bodyPr/>
        <a:lstStyle/>
        <a:p>
          <a:endParaRPr lang="en-US"/>
        </a:p>
      </dgm:t>
    </dgm:pt>
    <dgm:pt modelId="{DA8F8617-2A59-412D-A0AC-0C6F5A9A8E25}" type="sibTrans" cxnId="{2BF204A7-875F-446D-90C3-42A752ACC217}">
      <dgm:prSet/>
      <dgm:spPr/>
      <dgm:t>
        <a:bodyPr/>
        <a:lstStyle/>
        <a:p>
          <a:endParaRPr lang="en-US"/>
        </a:p>
      </dgm:t>
    </dgm:pt>
    <dgm:pt modelId="{32A58AE8-AA74-4EF1-8FEE-388E22DB81AF}">
      <dgm:prSet custT="1"/>
      <dgm:spPr/>
      <dgm:t>
        <a:bodyPr/>
        <a:lstStyle/>
        <a:p>
          <a:r>
            <a:rPr lang="en-US" sz="2600" dirty="0"/>
            <a:t>Petty Cash </a:t>
          </a:r>
          <a:r>
            <a:rPr lang="en-US" sz="2600" i="0" dirty="0"/>
            <a:t>Book</a:t>
          </a:r>
        </a:p>
      </dgm:t>
    </dgm:pt>
    <dgm:pt modelId="{73B26478-C5C7-4731-B98D-10DDB114C6B8}" type="parTrans" cxnId="{2EA0E861-3D2A-469A-B7AF-5AB54E40A063}">
      <dgm:prSet/>
      <dgm:spPr/>
      <dgm:t>
        <a:bodyPr/>
        <a:lstStyle/>
        <a:p>
          <a:endParaRPr lang="en-US"/>
        </a:p>
      </dgm:t>
    </dgm:pt>
    <dgm:pt modelId="{8F8C84B3-403A-42C0-A6EA-A04B120A2482}" type="sibTrans" cxnId="{2EA0E861-3D2A-469A-B7AF-5AB54E40A063}">
      <dgm:prSet/>
      <dgm:spPr/>
      <dgm:t>
        <a:bodyPr/>
        <a:lstStyle/>
        <a:p>
          <a:endParaRPr lang="en-US"/>
        </a:p>
      </dgm:t>
    </dgm:pt>
    <dgm:pt modelId="{D2DB3FCD-3BB1-488F-8C02-93B8CF026093}" type="pres">
      <dgm:prSet presAssocID="{A4228ED1-CE3C-4D0E-8157-1F420684FE57}" presName="diagram" presStyleCnt="0">
        <dgm:presLayoutVars>
          <dgm:chPref val="1"/>
          <dgm:dir/>
          <dgm:animOne val="branch"/>
          <dgm:animLvl val="lvl"/>
          <dgm:resizeHandles val="exact"/>
        </dgm:presLayoutVars>
      </dgm:prSet>
      <dgm:spPr/>
    </dgm:pt>
    <dgm:pt modelId="{AB0E0951-71F4-4FF4-924B-B4FCEC929254}" type="pres">
      <dgm:prSet presAssocID="{44639516-F2E0-45CE-A20B-4351B3D19AB5}" presName="root1" presStyleCnt="0"/>
      <dgm:spPr/>
    </dgm:pt>
    <dgm:pt modelId="{CA0C034A-DC17-44DE-A9CE-BA6E8CFBDE47}" type="pres">
      <dgm:prSet presAssocID="{44639516-F2E0-45CE-A20B-4351B3D19AB5}" presName="LevelOneTextNode" presStyleLbl="node0" presStyleIdx="0" presStyleCnt="1" custScaleX="208972" custLinFactX="-16743" custLinFactNeighborX="-100000" custLinFactNeighborY="8378">
        <dgm:presLayoutVars>
          <dgm:chPref val="3"/>
        </dgm:presLayoutVars>
      </dgm:prSet>
      <dgm:spPr/>
    </dgm:pt>
    <dgm:pt modelId="{B547CE16-403D-459D-845F-EB333D096E8E}" type="pres">
      <dgm:prSet presAssocID="{44639516-F2E0-45CE-A20B-4351B3D19AB5}" presName="level2hierChild" presStyleCnt="0"/>
      <dgm:spPr/>
    </dgm:pt>
    <dgm:pt modelId="{05FCEF06-735D-4659-A24E-AD94E052463D}" type="pres">
      <dgm:prSet presAssocID="{707CDFE6-641B-4EBA-8C66-101FFCEFAE1E}" presName="conn2-1" presStyleLbl="parChTrans1D2" presStyleIdx="0" presStyleCnt="4"/>
      <dgm:spPr/>
    </dgm:pt>
    <dgm:pt modelId="{E74E247A-94B0-4277-A0A9-E8A35E42CED5}" type="pres">
      <dgm:prSet presAssocID="{707CDFE6-641B-4EBA-8C66-101FFCEFAE1E}" presName="connTx" presStyleLbl="parChTrans1D2" presStyleIdx="0" presStyleCnt="4"/>
      <dgm:spPr/>
    </dgm:pt>
    <dgm:pt modelId="{719AFCBF-C216-4338-997A-C3532ABC944F}" type="pres">
      <dgm:prSet presAssocID="{61FCFE1C-7AE7-450D-9DEC-48769DCE15FB}" presName="root2" presStyleCnt="0"/>
      <dgm:spPr/>
    </dgm:pt>
    <dgm:pt modelId="{20E6CFD1-86A9-4F43-A10D-B2A3D02F4EB4}" type="pres">
      <dgm:prSet presAssocID="{61FCFE1C-7AE7-450D-9DEC-48769DCE15FB}" presName="LevelTwoTextNode" presStyleLbl="node2" presStyleIdx="0" presStyleCnt="4" custScaleX="281707">
        <dgm:presLayoutVars>
          <dgm:chPref val="3"/>
        </dgm:presLayoutVars>
      </dgm:prSet>
      <dgm:spPr/>
    </dgm:pt>
    <dgm:pt modelId="{D9A2F625-5C02-470C-895A-5A738786A5FE}" type="pres">
      <dgm:prSet presAssocID="{61FCFE1C-7AE7-450D-9DEC-48769DCE15FB}" presName="level3hierChild" presStyleCnt="0"/>
      <dgm:spPr/>
    </dgm:pt>
    <dgm:pt modelId="{48936600-2C0C-4461-9848-1542DFD50467}" type="pres">
      <dgm:prSet presAssocID="{E075ED56-51FA-4F48-A912-5CA5EBC30FE8}" presName="conn2-1" presStyleLbl="parChTrans1D2" presStyleIdx="1" presStyleCnt="4"/>
      <dgm:spPr/>
    </dgm:pt>
    <dgm:pt modelId="{50BFA569-8F3B-4848-9F48-48999E73BC4B}" type="pres">
      <dgm:prSet presAssocID="{E075ED56-51FA-4F48-A912-5CA5EBC30FE8}" presName="connTx" presStyleLbl="parChTrans1D2" presStyleIdx="1" presStyleCnt="4"/>
      <dgm:spPr/>
    </dgm:pt>
    <dgm:pt modelId="{D376B841-F1B0-4B1B-88CA-D00060FE921E}" type="pres">
      <dgm:prSet presAssocID="{95DD1A3A-042F-4174-BE63-0D8CC7810AD5}" presName="root2" presStyleCnt="0"/>
      <dgm:spPr/>
    </dgm:pt>
    <dgm:pt modelId="{EB587826-117A-47A2-B9F2-211FFA946A87}" type="pres">
      <dgm:prSet presAssocID="{95DD1A3A-042F-4174-BE63-0D8CC7810AD5}" presName="LevelTwoTextNode" presStyleLbl="node2" presStyleIdx="1" presStyleCnt="4" custScaleX="275618" custScaleY="125648">
        <dgm:presLayoutVars>
          <dgm:chPref val="3"/>
        </dgm:presLayoutVars>
      </dgm:prSet>
      <dgm:spPr/>
    </dgm:pt>
    <dgm:pt modelId="{4583AB18-6B26-4E3C-BF57-7D7E5B90E283}" type="pres">
      <dgm:prSet presAssocID="{95DD1A3A-042F-4174-BE63-0D8CC7810AD5}" presName="level3hierChild" presStyleCnt="0"/>
      <dgm:spPr/>
    </dgm:pt>
    <dgm:pt modelId="{31DD99EA-34E2-4B6A-8764-E124934570C4}" type="pres">
      <dgm:prSet presAssocID="{24C38E0C-D733-4434-A303-DC27A663A970}" presName="conn2-1" presStyleLbl="parChTrans1D2" presStyleIdx="2" presStyleCnt="4"/>
      <dgm:spPr/>
    </dgm:pt>
    <dgm:pt modelId="{0C2B6E6A-B0AF-48F7-B932-88853B4BAD38}" type="pres">
      <dgm:prSet presAssocID="{24C38E0C-D733-4434-A303-DC27A663A970}" presName="connTx" presStyleLbl="parChTrans1D2" presStyleIdx="2" presStyleCnt="4"/>
      <dgm:spPr/>
    </dgm:pt>
    <dgm:pt modelId="{6C4E9A20-C407-454D-82BE-371487905A6A}" type="pres">
      <dgm:prSet presAssocID="{48D811CF-2DF9-4354-8BB9-F73CCDCC336A}" presName="root2" presStyleCnt="0"/>
      <dgm:spPr/>
    </dgm:pt>
    <dgm:pt modelId="{5CE6D417-CDF0-46FF-88C3-EBC3995F9BBA}" type="pres">
      <dgm:prSet presAssocID="{48D811CF-2DF9-4354-8BB9-F73CCDCC336A}" presName="LevelTwoTextNode" presStyleLbl="node2" presStyleIdx="2" presStyleCnt="4" custScaleX="278682" custScaleY="114121">
        <dgm:presLayoutVars>
          <dgm:chPref val="3"/>
        </dgm:presLayoutVars>
      </dgm:prSet>
      <dgm:spPr/>
    </dgm:pt>
    <dgm:pt modelId="{A5993255-6241-42A9-B661-51E01D32BEC5}" type="pres">
      <dgm:prSet presAssocID="{48D811CF-2DF9-4354-8BB9-F73CCDCC336A}" presName="level3hierChild" presStyleCnt="0"/>
      <dgm:spPr/>
    </dgm:pt>
    <dgm:pt modelId="{D1FD24B2-A9FC-4684-8DE7-392731C843D5}" type="pres">
      <dgm:prSet presAssocID="{73B26478-C5C7-4731-B98D-10DDB114C6B8}" presName="conn2-1" presStyleLbl="parChTrans1D2" presStyleIdx="3" presStyleCnt="4"/>
      <dgm:spPr/>
    </dgm:pt>
    <dgm:pt modelId="{B92CF793-5AED-49F3-A314-3E7FF99C81BF}" type="pres">
      <dgm:prSet presAssocID="{73B26478-C5C7-4731-B98D-10DDB114C6B8}" presName="connTx" presStyleLbl="parChTrans1D2" presStyleIdx="3" presStyleCnt="4"/>
      <dgm:spPr/>
    </dgm:pt>
    <dgm:pt modelId="{F19DC43C-7A62-4E9E-AFBF-97867790C9FC}" type="pres">
      <dgm:prSet presAssocID="{32A58AE8-AA74-4EF1-8FEE-388E22DB81AF}" presName="root2" presStyleCnt="0"/>
      <dgm:spPr/>
    </dgm:pt>
    <dgm:pt modelId="{C4E4CC45-956E-4042-8AAC-12FF18D84900}" type="pres">
      <dgm:prSet presAssocID="{32A58AE8-AA74-4EF1-8FEE-388E22DB81AF}" presName="LevelTwoTextNode" presStyleLbl="node2" presStyleIdx="3" presStyleCnt="4" custScaleX="290167" custScaleY="99976">
        <dgm:presLayoutVars>
          <dgm:chPref val="3"/>
        </dgm:presLayoutVars>
      </dgm:prSet>
      <dgm:spPr/>
    </dgm:pt>
    <dgm:pt modelId="{40C47842-856C-4387-86AE-4FE073C2CF10}" type="pres">
      <dgm:prSet presAssocID="{32A58AE8-AA74-4EF1-8FEE-388E22DB81AF}" presName="level3hierChild" presStyleCnt="0"/>
      <dgm:spPr/>
    </dgm:pt>
  </dgm:ptLst>
  <dgm:cxnLst>
    <dgm:cxn modelId="{A86C0D29-761F-43C1-9A62-4F77AC10F466}" type="presOf" srcId="{E075ED56-51FA-4F48-A912-5CA5EBC30FE8}" destId="{50BFA569-8F3B-4848-9F48-48999E73BC4B}" srcOrd="1" destOrd="0" presId="urn:microsoft.com/office/officeart/2005/8/layout/hierarchy2"/>
    <dgm:cxn modelId="{25B8793D-F650-4F10-9412-6D146BD50289}" type="presOf" srcId="{44639516-F2E0-45CE-A20B-4351B3D19AB5}" destId="{CA0C034A-DC17-44DE-A9CE-BA6E8CFBDE47}" srcOrd="0" destOrd="0" presId="urn:microsoft.com/office/officeart/2005/8/layout/hierarchy2"/>
    <dgm:cxn modelId="{2EA0E861-3D2A-469A-B7AF-5AB54E40A063}" srcId="{44639516-F2E0-45CE-A20B-4351B3D19AB5}" destId="{32A58AE8-AA74-4EF1-8FEE-388E22DB81AF}" srcOrd="3" destOrd="0" parTransId="{73B26478-C5C7-4731-B98D-10DDB114C6B8}" sibTransId="{8F8C84B3-403A-42C0-A6EA-A04B120A2482}"/>
    <dgm:cxn modelId="{69915F6B-AE10-4439-BFCE-BD975347081B}" type="presOf" srcId="{73B26478-C5C7-4731-B98D-10DDB114C6B8}" destId="{B92CF793-5AED-49F3-A314-3E7FF99C81BF}" srcOrd="1" destOrd="0" presId="urn:microsoft.com/office/officeart/2005/8/layout/hierarchy2"/>
    <dgm:cxn modelId="{77096F56-09A4-4145-B74D-5F53EBF1F6EF}" srcId="{44639516-F2E0-45CE-A20B-4351B3D19AB5}" destId="{95DD1A3A-042F-4174-BE63-0D8CC7810AD5}" srcOrd="1" destOrd="0" parTransId="{E075ED56-51FA-4F48-A912-5CA5EBC30FE8}" sibTransId="{78AF3B9D-7301-4622-9562-AC9E410DEE2A}"/>
    <dgm:cxn modelId="{F275CC59-B73F-4287-8091-8B106DF9C2C4}" type="presOf" srcId="{A4228ED1-CE3C-4D0E-8157-1F420684FE57}" destId="{D2DB3FCD-3BB1-488F-8C02-93B8CF026093}" srcOrd="0" destOrd="0" presId="urn:microsoft.com/office/officeart/2005/8/layout/hierarchy2"/>
    <dgm:cxn modelId="{501C1794-5A22-477A-B231-E6A7B19B1823}" type="presOf" srcId="{32A58AE8-AA74-4EF1-8FEE-388E22DB81AF}" destId="{C4E4CC45-956E-4042-8AAC-12FF18D84900}" srcOrd="0" destOrd="0" presId="urn:microsoft.com/office/officeart/2005/8/layout/hierarchy2"/>
    <dgm:cxn modelId="{40258A98-7760-444B-B850-DF3956279BED}" type="presOf" srcId="{95DD1A3A-042F-4174-BE63-0D8CC7810AD5}" destId="{EB587826-117A-47A2-B9F2-211FFA946A87}" srcOrd="0" destOrd="0" presId="urn:microsoft.com/office/officeart/2005/8/layout/hierarchy2"/>
    <dgm:cxn modelId="{7FD56BA4-10D8-4E49-A9CC-837108633B53}" type="presOf" srcId="{24C38E0C-D733-4434-A303-DC27A663A970}" destId="{31DD99EA-34E2-4B6A-8764-E124934570C4}" srcOrd="0" destOrd="0" presId="urn:microsoft.com/office/officeart/2005/8/layout/hierarchy2"/>
    <dgm:cxn modelId="{2BF204A7-875F-446D-90C3-42A752ACC217}" srcId="{44639516-F2E0-45CE-A20B-4351B3D19AB5}" destId="{48D811CF-2DF9-4354-8BB9-F73CCDCC336A}" srcOrd="2" destOrd="0" parTransId="{24C38E0C-D733-4434-A303-DC27A663A970}" sibTransId="{DA8F8617-2A59-412D-A0AC-0C6F5A9A8E25}"/>
    <dgm:cxn modelId="{BE7A39AD-D4A7-42E3-ABFF-E2F430DA62CC}" type="presOf" srcId="{707CDFE6-641B-4EBA-8C66-101FFCEFAE1E}" destId="{05FCEF06-735D-4659-A24E-AD94E052463D}" srcOrd="0" destOrd="0" presId="urn:microsoft.com/office/officeart/2005/8/layout/hierarchy2"/>
    <dgm:cxn modelId="{B20400BC-F5F4-49D2-BD57-841C96313989}" type="presOf" srcId="{73B26478-C5C7-4731-B98D-10DDB114C6B8}" destId="{D1FD24B2-A9FC-4684-8DE7-392731C843D5}" srcOrd="0" destOrd="0" presId="urn:microsoft.com/office/officeart/2005/8/layout/hierarchy2"/>
    <dgm:cxn modelId="{5C10C3D1-8221-4A0A-A5F8-550AE34172E4}" type="presOf" srcId="{707CDFE6-641B-4EBA-8C66-101FFCEFAE1E}" destId="{E74E247A-94B0-4277-A0A9-E8A35E42CED5}" srcOrd="1" destOrd="0" presId="urn:microsoft.com/office/officeart/2005/8/layout/hierarchy2"/>
    <dgm:cxn modelId="{A35112D2-1276-45AA-8F5E-EC34E0D046C5}" srcId="{A4228ED1-CE3C-4D0E-8157-1F420684FE57}" destId="{44639516-F2E0-45CE-A20B-4351B3D19AB5}" srcOrd="0" destOrd="0" parTransId="{3D9EE19D-2E30-411D-8DC1-E38B4F868CF3}" sibTransId="{B16CA50A-456D-4292-B772-229EB7825D7C}"/>
    <dgm:cxn modelId="{3ED555E2-8E81-43E3-B350-578D1F02C84E}" type="presOf" srcId="{61FCFE1C-7AE7-450D-9DEC-48769DCE15FB}" destId="{20E6CFD1-86A9-4F43-A10D-B2A3D02F4EB4}" srcOrd="0" destOrd="0" presId="urn:microsoft.com/office/officeart/2005/8/layout/hierarchy2"/>
    <dgm:cxn modelId="{D41BE5F1-AB19-413A-92DF-EEE2C19F0345}" srcId="{44639516-F2E0-45CE-A20B-4351B3D19AB5}" destId="{61FCFE1C-7AE7-450D-9DEC-48769DCE15FB}" srcOrd="0" destOrd="0" parTransId="{707CDFE6-641B-4EBA-8C66-101FFCEFAE1E}" sibTransId="{C50D09C0-EC95-4C47-8603-42A65D7474D4}"/>
    <dgm:cxn modelId="{AEBB88FA-504A-4EE3-8688-2E586EDDB466}" type="presOf" srcId="{24C38E0C-D733-4434-A303-DC27A663A970}" destId="{0C2B6E6A-B0AF-48F7-B932-88853B4BAD38}" srcOrd="1" destOrd="0" presId="urn:microsoft.com/office/officeart/2005/8/layout/hierarchy2"/>
    <dgm:cxn modelId="{54477DFC-7CF1-40F2-9DEC-81E1D331426B}" type="presOf" srcId="{E075ED56-51FA-4F48-A912-5CA5EBC30FE8}" destId="{48936600-2C0C-4461-9848-1542DFD50467}" srcOrd="0" destOrd="0" presId="urn:microsoft.com/office/officeart/2005/8/layout/hierarchy2"/>
    <dgm:cxn modelId="{2EC3DFFD-056C-4C94-9735-47407DB6E73E}" type="presOf" srcId="{48D811CF-2DF9-4354-8BB9-F73CCDCC336A}" destId="{5CE6D417-CDF0-46FF-88C3-EBC3995F9BBA}" srcOrd="0" destOrd="0" presId="urn:microsoft.com/office/officeart/2005/8/layout/hierarchy2"/>
    <dgm:cxn modelId="{799E0697-9E90-403B-ACB2-5965A573812A}" type="presParOf" srcId="{D2DB3FCD-3BB1-488F-8C02-93B8CF026093}" destId="{AB0E0951-71F4-4FF4-924B-B4FCEC929254}" srcOrd="0" destOrd="0" presId="urn:microsoft.com/office/officeart/2005/8/layout/hierarchy2"/>
    <dgm:cxn modelId="{89F5B6DD-EA70-4B6C-B5E8-3C841DC803B1}" type="presParOf" srcId="{AB0E0951-71F4-4FF4-924B-B4FCEC929254}" destId="{CA0C034A-DC17-44DE-A9CE-BA6E8CFBDE47}" srcOrd="0" destOrd="0" presId="urn:microsoft.com/office/officeart/2005/8/layout/hierarchy2"/>
    <dgm:cxn modelId="{F8F7765B-5558-498A-8455-2F7C12E992E6}" type="presParOf" srcId="{AB0E0951-71F4-4FF4-924B-B4FCEC929254}" destId="{B547CE16-403D-459D-845F-EB333D096E8E}" srcOrd="1" destOrd="0" presId="urn:microsoft.com/office/officeart/2005/8/layout/hierarchy2"/>
    <dgm:cxn modelId="{6937D4B7-1532-4B1F-8C45-3EF2BFF68340}" type="presParOf" srcId="{B547CE16-403D-459D-845F-EB333D096E8E}" destId="{05FCEF06-735D-4659-A24E-AD94E052463D}" srcOrd="0" destOrd="0" presId="urn:microsoft.com/office/officeart/2005/8/layout/hierarchy2"/>
    <dgm:cxn modelId="{71A06B70-D65C-46B8-8E01-3E85A1B38EEB}" type="presParOf" srcId="{05FCEF06-735D-4659-A24E-AD94E052463D}" destId="{E74E247A-94B0-4277-A0A9-E8A35E42CED5}" srcOrd="0" destOrd="0" presId="urn:microsoft.com/office/officeart/2005/8/layout/hierarchy2"/>
    <dgm:cxn modelId="{0B750143-5EE8-4A94-A3E4-B79BF064C896}" type="presParOf" srcId="{B547CE16-403D-459D-845F-EB333D096E8E}" destId="{719AFCBF-C216-4338-997A-C3532ABC944F}" srcOrd="1" destOrd="0" presId="urn:microsoft.com/office/officeart/2005/8/layout/hierarchy2"/>
    <dgm:cxn modelId="{9C7715F9-5E78-4557-AA95-2088A8BAE53F}" type="presParOf" srcId="{719AFCBF-C216-4338-997A-C3532ABC944F}" destId="{20E6CFD1-86A9-4F43-A10D-B2A3D02F4EB4}" srcOrd="0" destOrd="0" presId="urn:microsoft.com/office/officeart/2005/8/layout/hierarchy2"/>
    <dgm:cxn modelId="{FE47DBF1-1606-4379-BE27-5AA887CE0EBF}" type="presParOf" srcId="{719AFCBF-C216-4338-997A-C3532ABC944F}" destId="{D9A2F625-5C02-470C-895A-5A738786A5FE}" srcOrd="1" destOrd="0" presId="urn:microsoft.com/office/officeart/2005/8/layout/hierarchy2"/>
    <dgm:cxn modelId="{D45E9A66-8C56-4F59-B1C3-2C5F7564141B}" type="presParOf" srcId="{B547CE16-403D-459D-845F-EB333D096E8E}" destId="{48936600-2C0C-4461-9848-1542DFD50467}" srcOrd="2" destOrd="0" presId="urn:microsoft.com/office/officeart/2005/8/layout/hierarchy2"/>
    <dgm:cxn modelId="{F8BFF1DE-F8C3-4E9C-9A5E-DCCF908106C6}" type="presParOf" srcId="{48936600-2C0C-4461-9848-1542DFD50467}" destId="{50BFA569-8F3B-4848-9F48-48999E73BC4B}" srcOrd="0" destOrd="0" presId="urn:microsoft.com/office/officeart/2005/8/layout/hierarchy2"/>
    <dgm:cxn modelId="{01B528D6-E231-47DA-83D7-AAC5382A2596}" type="presParOf" srcId="{B547CE16-403D-459D-845F-EB333D096E8E}" destId="{D376B841-F1B0-4B1B-88CA-D00060FE921E}" srcOrd="3" destOrd="0" presId="urn:microsoft.com/office/officeart/2005/8/layout/hierarchy2"/>
    <dgm:cxn modelId="{59EFF60C-71BA-49E5-84B4-6679DACE416B}" type="presParOf" srcId="{D376B841-F1B0-4B1B-88CA-D00060FE921E}" destId="{EB587826-117A-47A2-B9F2-211FFA946A87}" srcOrd="0" destOrd="0" presId="urn:microsoft.com/office/officeart/2005/8/layout/hierarchy2"/>
    <dgm:cxn modelId="{48A653D6-0BA5-48BF-8560-1538ABBE7056}" type="presParOf" srcId="{D376B841-F1B0-4B1B-88CA-D00060FE921E}" destId="{4583AB18-6B26-4E3C-BF57-7D7E5B90E283}" srcOrd="1" destOrd="0" presId="urn:microsoft.com/office/officeart/2005/8/layout/hierarchy2"/>
    <dgm:cxn modelId="{EA83D051-EE2B-46FC-9735-65FFCE64093B}" type="presParOf" srcId="{B547CE16-403D-459D-845F-EB333D096E8E}" destId="{31DD99EA-34E2-4B6A-8764-E124934570C4}" srcOrd="4" destOrd="0" presId="urn:microsoft.com/office/officeart/2005/8/layout/hierarchy2"/>
    <dgm:cxn modelId="{482A5D27-D696-4C42-917A-81F9A854756D}" type="presParOf" srcId="{31DD99EA-34E2-4B6A-8764-E124934570C4}" destId="{0C2B6E6A-B0AF-48F7-B932-88853B4BAD38}" srcOrd="0" destOrd="0" presId="urn:microsoft.com/office/officeart/2005/8/layout/hierarchy2"/>
    <dgm:cxn modelId="{EAA121F1-0099-476F-8883-6CCC46BD3B71}" type="presParOf" srcId="{B547CE16-403D-459D-845F-EB333D096E8E}" destId="{6C4E9A20-C407-454D-82BE-371487905A6A}" srcOrd="5" destOrd="0" presId="urn:microsoft.com/office/officeart/2005/8/layout/hierarchy2"/>
    <dgm:cxn modelId="{62346EAB-3731-464E-A26C-7380111184B2}" type="presParOf" srcId="{6C4E9A20-C407-454D-82BE-371487905A6A}" destId="{5CE6D417-CDF0-46FF-88C3-EBC3995F9BBA}" srcOrd="0" destOrd="0" presId="urn:microsoft.com/office/officeart/2005/8/layout/hierarchy2"/>
    <dgm:cxn modelId="{FE90DDF2-F277-4F41-8389-5A7CE35FCD45}" type="presParOf" srcId="{6C4E9A20-C407-454D-82BE-371487905A6A}" destId="{A5993255-6241-42A9-B661-51E01D32BEC5}" srcOrd="1" destOrd="0" presId="urn:microsoft.com/office/officeart/2005/8/layout/hierarchy2"/>
    <dgm:cxn modelId="{7E5DACA2-BD88-41C2-9BD9-A9252FB47A92}" type="presParOf" srcId="{B547CE16-403D-459D-845F-EB333D096E8E}" destId="{D1FD24B2-A9FC-4684-8DE7-392731C843D5}" srcOrd="6" destOrd="0" presId="urn:microsoft.com/office/officeart/2005/8/layout/hierarchy2"/>
    <dgm:cxn modelId="{E2CAACA9-E467-48B0-AC38-562399587B26}" type="presParOf" srcId="{D1FD24B2-A9FC-4684-8DE7-392731C843D5}" destId="{B92CF793-5AED-49F3-A314-3E7FF99C81BF}" srcOrd="0" destOrd="0" presId="urn:microsoft.com/office/officeart/2005/8/layout/hierarchy2"/>
    <dgm:cxn modelId="{92B18513-1F14-42CD-B410-9D461C1DFA41}" type="presParOf" srcId="{B547CE16-403D-459D-845F-EB333D096E8E}" destId="{F19DC43C-7A62-4E9E-AFBF-97867790C9FC}" srcOrd="7" destOrd="0" presId="urn:microsoft.com/office/officeart/2005/8/layout/hierarchy2"/>
    <dgm:cxn modelId="{ED1DBB4B-CCAB-4BD1-95E6-2D0587B4B68A}" type="presParOf" srcId="{F19DC43C-7A62-4E9E-AFBF-97867790C9FC}" destId="{C4E4CC45-956E-4042-8AAC-12FF18D84900}" srcOrd="0" destOrd="0" presId="urn:microsoft.com/office/officeart/2005/8/layout/hierarchy2"/>
    <dgm:cxn modelId="{036C8C5F-DB6C-4779-98E1-3D7C0A5C24CF}" type="presParOf" srcId="{F19DC43C-7A62-4E9E-AFBF-97867790C9FC}" destId="{40C47842-856C-4387-86AE-4FE073C2CF1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BC5B1-237B-4018-813F-54D95E10C365}">
      <dsp:nvSpPr>
        <dsp:cNvPr id="0" name=""/>
        <dsp:cNvSpPr/>
      </dsp:nvSpPr>
      <dsp:spPr>
        <a:xfrm>
          <a:off x="2950244" y="2167672"/>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Goods Account</a:t>
          </a:r>
        </a:p>
      </dsp:txBody>
      <dsp:txXfrm>
        <a:off x="2987026" y="2204454"/>
        <a:ext cx="2438096" cy="1182266"/>
      </dsp:txXfrm>
    </dsp:sp>
    <dsp:sp modelId="{BD490B63-D005-4AF7-BF67-8F69760A0302}">
      <dsp:nvSpPr>
        <dsp:cNvPr id="0" name=""/>
        <dsp:cNvSpPr/>
      </dsp:nvSpPr>
      <dsp:spPr>
        <a:xfrm rot="17692822">
          <a:off x="4770269" y="1692219"/>
          <a:ext cx="2387935" cy="40429"/>
        </a:xfrm>
        <a:custGeom>
          <a:avLst/>
          <a:gdLst/>
          <a:ahLst/>
          <a:cxnLst/>
          <a:rect l="0" t="0" r="0" b="0"/>
          <a:pathLst>
            <a:path>
              <a:moveTo>
                <a:pt x="0" y="20214"/>
              </a:moveTo>
              <a:lnTo>
                <a:pt x="2387935"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b="1" kern="1200"/>
        </a:p>
      </dsp:txBody>
      <dsp:txXfrm>
        <a:off x="5904539" y="1652735"/>
        <a:ext cx="119396" cy="119396"/>
      </dsp:txXfrm>
    </dsp:sp>
    <dsp:sp modelId="{27862306-C2F7-4BF2-B64C-4B84D449C3D2}">
      <dsp:nvSpPr>
        <dsp:cNvPr id="0" name=""/>
        <dsp:cNvSpPr/>
      </dsp:nvSpPr>
      <dsp:spPr>
        <a:xfrm>
          <a:off x="6466569" y="1365"/>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Purchases A/c </a:t>
          </a:r>
        </a:p>
        <a:p>
          <a:pPr marL="0" lvl="0" indent="0" algn="ctr" defTabSz="889000">
            <a:lnSpc>
              <a:spcPct val="90000"/>
            </a:lnSpc>
            <a:spcBef>
              <a:spcPct val="0"/>
            </a:spcBef>
            <a:spcAft>
              <a:spcPct val="35000"/>
            </a:spcAft>
            <a:buNone/>
          </a:pPr>
          <a:r>
            <a:rPr lang="en-IN" sz="2000" b="1" kern="1200" dirty="0"/>
            <a:t>Goods comes in </a:t>
          </a:r>
        </a:p>
        <a:p>
          <a:pPr marL="0" lvl="0" indent="0" algn="ctr" defTabSz="889000">
            <a:lnSpc>
              <a:spcPct val="90000"/>
            </a:lnSpc>
            <a:spcBef>
              <a:spcPct val="0"/>
            </a:spcBef>
            <a:spcAft>
              <a:spcPct val="35000"/>
            </a:spcAft>
            <a:buNone/>
          </a:pPr>
          <a:r>
            <a:rPr lang="en-IN" sz="2000" b="1" kern="1200" dirty="0"/>
            <a:t>(Dr.)</a:t>
          </a:r>
        </a:p>
      </dsp:txBody>
      <dsp:txXfrm>
        <a:off x="6503351" y="38147"/>
        <a:ext cx="2438096" cy="1182266"/>
      </dsp:txXfrm>
    </dsp:sp>
    <dsp:sp modelId="{76AA2F0E-B63E-4C98-AC7D-2CB6C207FF4B}">
      <dsp:nvSpPr>
        <dsp:cNvPr id="0" name=""/>
        <dsp:cNvSpPr/>
      </dsp:nvSpPr>
      <dsp:spPr>
        <a:xfrm rot="19457599">
          <a:off x="5345613" y="2414321"/>
          <a:ext cx="1237247" cy="40429"/>
        </a:xfrm>
        <a:custGeom>
          <a:avLst/>
          <a:gdLst/>
          <a:ahLst/>
          <a:cxnLst/>
          <a:rect l="0" t="0" r="0" b="0"/>
          <a:pathLst>
            <a:path>
              <a:moveTo>
                <a:pt x="0" y="20214"/>
              </a:moveTo>
              <a:lnTo>
                <a:pt x="1237247"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kern="1200"/>
        </a:p>
      </dsp:txBody>
      <dsp:txXfrm>
        <a:off x="5933306" y="2403605"/>
        <a:ext cx="61862" cy="61862"/>
      </dsp:txXfrm>
    </dsp:sp>
    <dsp:sp modelId="{369311AE-5656-416E-ADC4-AFF3A5082A7B}">
      <dsp:nvSpPr>
        <dsp:cNvPr id="0" name=""/>
        <dsp:cNvSpPr/>
      </dsp:nvSpPr>
      <dsp:spPr>
        <a:xfrm>
          <a:off x="6466569" y="1445569"/>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Sales A/c </a:t>
          </a:r>
        </a:p>
        <a:p>
          <a:pPr marL="0" lvl="0" indent="0" algn="ctr" defTabSz="889000">
            <a:lnSpc>
              <a:spcPct val="90000"/>
            </a:lnSpc>
            <a:spcBef>
              <a:spcPct val="0"/>
            </a:spcBef>
            <a:spcAft>
              <a:spcPct val="35000"/>
            </a:spcAft>
            <a:buNone/>
          </a:pPr>
          <a:r>
            <a:rPr lang="en-IN" sz="2000" b="1" kern="1200" dirty="0"/>
            <a:t>Goods goes out </a:t>
          </a:r>
        </a:p>
        <a:p>
          <a:pPr marL="0" lvl="0" indent="0" algn="ctr" defTabSz="889000">
            <a:lnSpc>
              <a:spcPct val="90000"/>
            </a:lnSpc>
            <a:spcBef>
              <a:spcPct val="0"/>
            </a:spcBef>
            <a:spcAft>
              <a:spcPct val="35000"/>
            </a:spcAft>
            <a:buNone/>
          </a:pPr>
          <a:r>
            <a:rPr lang="en-IN" sz="2000" b="1" kern="1200" dirty="0"/>
            <a:t>(Cr.)</a:t>
          </a:r>
        </a:p>
      </dsp:txBody>
      <dsp:txXfrm>
        <a:off x="6503351" y="1482351"/>
        <a:ext cx="2438096" cy="1182266"/>
      </dsp:txXfrm>
    </dsp:sp>
    <dsp:sp modelId="{27F27861-C582-4C5B-8ACF-D6520A6C81EA}">
      <dsp:nvSpPr>
        <dsp:cNvPr id="0" name=""/>
        <dsp:cNvSpPr/>
      </dsp:nvSpPr>
      <dsp:spPr>
        <a:xfrm rot="2142401">
          <a:off x="5345613" y="3136423"/>
          <a:ext cx="1237247" cy="40429"/>
        </a:xfrm>
        <a:custGeom>
          <a:avLst/>
          <a:gdLst/>
          <a:ahLst/>
          <a:cxnLst/>
          <a:rect l="0" t="0" r="0" b="0"/>
          <a:pathLst>
            <a:path>
              <a:moveTo>
                <a:pt x="0" y="20214"/>
              </a:moveTo>
              <a:lnTo>
                <a:pt x="1237247"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kern="1200"/>
        </a:p>
      </dsp:txBody>
      <dsp:txXfrm>
        <a:off x="5933306" y="3125707"/>
        <a:ext cx="61862" cy="61862"/>
      </dsp:txXfrm>
    </dsp:sp>
    <dsp:sp modelId="{AFE798ED-029A-4F3D-BD88-7F9259B137C7}">
      <dsp:nvSpPr>
        <dsp:cNvPr id="0" name=""/>
        <dsp:cNvSpPr/>
      </dsp:nvSpPr>
      <dsp:spPr>
        <a:xfrm>
          <a:off x="6466569" y="2889774"/>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Purchases Returns A/c </a:t>
          </a:r>
        </a:p>
        <a:p>
          <a:pPr marL="0" lvl="0" indent="0" algn="ctr" defTabSz="889000">
            <a:lnSpc>
              <a:spcPct val="90000"/>
            </a:lnSpc>
            <a:spcBef>
              <a:spcPct val="0"/>
            </a:spcBef>
            <a:spcAft>
              <a:spcPct val="35000"/>
            </a:spcAft>
            <a:buNone/>
          </a:pPr>
          <a:r>
            <a:rPr lang="en-IN" sz="2000" b="1" kern="1200" dirty="0"/>
            <a:t>Goods goes out </a:t>
          </a:r>
        </a:p>
        <a:p>
          <a:pPr marL="0" lvl="0" indent="0" algn="ctr" defTabSz="889000">
            <a:lnSpc>
              <a:spcPct val="90000"/>
            </a:lnSpc>
            <a:spcBef>
              <a:spcPct val="0"/>
            </a:spcBef>
            <a:spcAft>
              <a:spcPct val="35000"/>
            </a:spcAft>
            <a:buNone/>
          </a:pPr>
          <a:r>
            <a:rPr lang="en-IN" sz="2000" b="1" kern="1200" dirty="0"/>
            <a:t>(Cr.)</a:t>
          </a:r>
        </a:p>
      </dsp:txBody>
      <dsp:txXfrm>
        <a:off x="6503351" y="2926556"/>
        <a:ext cx="2438096" cy="1182266"/>
      </dsp:txXfrm>
    </dsp:sp>
    <dsp:sp modelId="{CFB29E31-79D0-457A-B45A-485F00025E6E}">
      <dsp:nvSpPr>
        <dsp:cNvPr id="0" name=""/>
        <dsp:cNvSpPr/>
      </dsp:nvSpPr>
      <dsp:spPr>
        <a:xfrm rot="3907178">
          <a:off x="4770269" y="3858526"/>
          <a:ext cx="2387935" cy="40429"/>
        </a:xfrm>
        <a:custGeom>
          <a:avLst/>
          <a:gdLst/>
          <a:ahLst/>
          <a:cxnLst/>
          <a:rect l="0" t="0" r="0" b="0"/>
          <a:pathLst>
            <a:path>
              <a:moveTo>
                <a:pt x="0" y="20214"/>
              </a:moveTo>
              <a:lnTo>
                <a:pt x="2387935"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b="1" kern="1200"/>
        </a:p>
      </dsp:txBody>
      <dsp:txXfrm>
        <a:off x="5904539" y="3819042"/>
        <a:ext cx="119396" cy="119396"/>
      </dsp:txXfrm>
    </dsp:sp>
    <dsp:sp modelId="{C9650F62-9F00-43D3-85D2-CC88AB51109D}">
      <dsp:nvSpPr>
        <dsp:cNvPr id="0" name=""/>
        <dsp:cNvSpPr/>
      </dsp:nvSpPr>
      <dsp:spPr>
        <a:xfrm>
          <a:off x="6466569" y="4333979"/>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Sales Returns A/c</a:t>
          </a:r>
        </a:p>
        <a:p>
          <a:pPr marL="0" lvl="0" indent="0" algn="ctr" defTabSz="889000">
            <a:lnSpc>
              <a:spcPct val="90000"/>
            </a:lnSpc>
            <a:spcBef>
              <a:spcPct val="0"/>
            </a:spcBef>
            <a:spcAft>
              <a:spcPct val="35000"/>
            </a:spcAft>
            <a:buNone/>
          </a:pPr>
          <a:r>
            <a:rPr lang="en-IN" sz="2000" b="1" kern="1200" dirty="0"/>
            <a:t>Goods comes in</a:t>
          </a:r>
        </a:p>
        <a:p>
          <a:pPr marL="0" lvl="0" indent="0" algn="ctr" defTabSz="889000">
            <a:lnSpc>
              <a:spcPct val="90000"/>
            </a:lnSpc>
            <a:spcBef>
              <a:spcPct val="0"/>
            </a:spcBef>
            <a:spcAft>
              <a:spcPct val="35000"/>
            </a:spcAft>
            <a:buNone/>
          </a:pPr>
          <a:r>
            <a:rPr lang="en-IN" sz="2000" b="1" kern="1200" dirty="0"/>
            <a:t>(Dr.)</a:t>
          </a:r>
        </a:p>
      </dsp:txBody>
      <dsp:txXfrm>
        <a:off x="6503351" y="4370761"/>
        <a:ext cx="2438096" cy="1182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F1947-C46D-4126-A3B5-83BBE953B3E9}">
      <dsp:nvSpPr>
        <dsp:cNvPr id="0" name=""/>
        <dsp:cNvSpPr/>
      </dsp:nvSpPr>
      <dsp:spPr>
        <a:xfrm>
          <a:off x="0" y="2401138"/>
          <a:ext cx="3727128" cy="61700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Types of Subsidiary Books</a:t>
          </a:r>
        </a:p>
      </dsp:txBody>
      <dsp:txXfrm>
        <a:off x="18071" y="2419209"/>
        <a:ext cx="3690986" cy="580864"/>
      </dsp:txXfrm>
    </dsp:sp>
    <dsp:sp modelId="{AEDB57E5-A17F-4596-8066-9B5AF502FBC7}">
      <dsp:nvSpPr>
        <dsp:cNvPr id="0" name=""/>
        <dsp:cNvSpPr/>
      </dsp:nvSpPr>
      <dsp:spPr>
        <a:xfrm rot="18961029">
          <a:off x="3242947" y="1500802"/>
          <a:ext cx="3452856" cy="19865"/>
        </a:xfrm>
        <a:custGeom>
          <a:avLst/>
          <a:gdLst/>
          <a:ahLst/>
          <a:cxnLst/>
          <a:rect l="0" t="0" r="0" b="0"/>
          <a:pathLst>
            <a:path>
              <a:moveTo>
                <a:pt x="0" y="9932"/>
              </a:moveTo>
              <a:lnTo>
                <a:pt x="345285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83054" y="1424414"/>
        <a:ext cx="172642" cy="172642"/>
      </dsp:txXfrm>
    </dsp:sp>
    <dsp:sp modelId="{9075BB49-2331-4B5F-B241-6E7A9CA70496}">
      <dsp:nvSpPr>
        <dsp:cNvPr id="0" name=""/>
        <dsp:cNvSpPr/>
      </dsp:nvSpPr>
      <dsp:spPr>
        <a:xfrm>
          <a:off x="6211623" y="3326"/>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Cash Book</a:t>
          </a:r>
        </a:p>
      </dsp:txBody>
      <dsp:txXfrm>
        <a:off x="6229694" y="21397"/>
        <a:ext cx="3690986" cy="580864"/>
      </dsp:txXfrm>
    </dsp:sp>
    <dsp:sp modelId="{822F8DB0-E9A7-4394-94D1-C9C263B5D4C9}">
      <dsp:nvSpPr>
        <dsp:cNvPr id="0" name=""/>
        <dsp:cNvSpPr/>
      </dsp:nvSpPr>
      <dsp:spPr>
        <a:xfrm rot="19548195">
          <a:off x="3467467" y="1855581"/>
          <a:ext cx="3003816" cy="19865"/>
        </a:xfrm>
        <a:custGeom>
          <a:avLst/>
          <a:gdLst/>
          <a:ahLst/>
          <a:cxnLst/>
          <a:rect l="0" t="0" r="0" b="0"/>
          <a:pathLst>
            <a:path>
              <a:moveTo>
                <a:pt x="0" y="9932"/>
              </a:moveTo>
              <a:lnTo>
                <a:pt x="300381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894280" y="1790419"/>
        <a:ext cx="150190" cy="150190"/>
      </dsp:txXfrm>
    </dsp:sp>
    <dsp:sp modelId="{73062778-1D2A-4122-B499-964CF9CCAD7C}">
      <dsp:nvSpPr>
        <dsp:cNvPr id="0" name=""/>
        <dsp:cNvSpPr/>
      </dsp:nvSpPr>
      <dsp:spPr>
        <a:xfrm>
          <a:off x="6211623" y="712884"/>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Purchase Book</a:t>
          </a:r>
        </a:p>
      </dsp:txBody>
      <dsp:txXfrm>
        <a:off x="6229694" y="730955"/>
        <a:ext cx="3690986" cy="580864"/>
      </dsp:txXfrm>
    </dsp:sp>
    <dsp:sp modelId="{299376F4-85A8-4C3E-8C92-D31CF9857C7C}">
      <dsp:nvSpPr>
        <dsp:cNvPr id="0" name=""/>
        <dsp:cNvSpPr/>
      </dsp:nvSpPr>
      <dsp:spPr>
        <a:xfrm rot="20309967">
          <a:off x="3634220" y="2210360"/>
          <a:ext cx="2670310" cy="19865"/>
        </a:xfrm>
        <a:custGeom>
          <a:avLst/>
          <a:gdLst/>
          <a:ahLst/>
          <a:cxnLst/>
          <a:rect l="0" t="0" r="0" b="0"/>
          <a:pathLst>
            <a:path>
              <a:moveTo>
                <a:pt x="0" y="9932"/>
              </a:moveTo>
              <a:lnTo>
                <a:pt x="2670310"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2618" y="2153536"/>
        <a:ext cx="133515" cy="133515"/>
      </dsp:txXfrm>
    </dsp:sp>
    <dsp:sp modelId="{F82D485C-5938-44D7-BB14-2170354313D3}">
      <dsp:nvSpPr>
        <dsp:cNvPr id="0" name=""/>
        <dsp:cNvSpPr/>
      </dsp:nvSpPr>
      <dsp:spPr>
        <a:xfrm>
          <a:off x="6211623" y="1422442"/>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Sales Book</a:t>
          </a:r>
        </a:p>
      </dsp:txBody>
      <dsp:txXfrm>
        <a:off x="6229694" y="1440513"/>
        <a:ext cx="3690986" cy="580864"/>
      </dsp:txXfrm>
    </dsp:sp>
    <dsp:sp modelId="{BEADE238-5E88-4968-8083-F7BA71D41D5B}">
      <dsp:nvSpPr>
        <dsp:cNvPr id="0" name=""/>
        <dsp:cNvSpPr/>
      </dsp:nvSpPr>
      <dsp:spPr>
        <a:xfrm rot="21229045">
          <a:off x="3719861" y="2565139"/>
          <a:ext cx="2499029" cy="19865"/>
        </a:xfrm>
        <a:custGeom>
          <a:avLst/>
          <a:gdLst/>
          <a:ahLst/>
          <a:cxnLst/>
          <a:rect l="0" t="0" r="0" b="0"/>
          <a:pathLst>
            <a:path>
              <a:moveTo>
                <a:pt x="0" y="9932"/>
              </a:moveTo>
              <a:lnTo>
                <a:pt x="2499029"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6900" y="2512597"/>
        <a:ext cx="124951" cy="124951"/>
      </dsp:txXfrm>
    </dsp:sp>
    <dsp:sp modelId="{02B9B647-2B04-4FB5-8BF9-BD93279539DD}">
      <dsp:nvSpPr>
        <dsp:cNvPr id="0" name=""/>
        <dsp:cNvSpPr/>
      </dsp:nvSpPr>
      <dsp:spPr>
        <a:xfrm>
          <a:off x="6211623" y="2132000"/>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Purchase Return Book</a:t>
          </a:r>
        </a:p>
      </dsp:txBody>
      <dsp:txXfrm>
        <a:off x="6229694" y="2150071"/>
        <a:ext cx="3690986" cy="580864"/>
      </dsp:txXfrm>
    </dsp:sp>
    <dsp:sp modelId="{0DFE502A-90F7-4556-82EB-717336EAA547}">
      <dsp:nvSpPr>
        <dsp:cNvPr id="0" name=""/>
        <dsp:cNvSpPr/>
      </dsp:nvSpPr>
      <dsp:spPr>
        <a:xfrm rot="603134">
          <a:off x="3707761" y="2919918"/>
          <a:ext cx="2523228" cy="19865"/>
        </a:xfrm>
        <a:custGeom>
          <a:avLst/>
          <a:gdLst/>
          <a:ahLst/>
          <a:cxnLst/>
          <a:rect l="0" t="0" r="0" b="0"/>
          <a:pathLst>
            <a:path>
              <a:moveTo>
                <a:pt x="0" y="9932"/>
              </a:moveTo>
              <a:lnTo>
                <a:pt x="2523228"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6295" y="2866770"/>
        <a:ext cx="126161" cy="126161"/>
      </dsp:txXfrm>
    </dsp:sp>
    <dsp:sp modelId="{A673797B-A881-4F3D-B4D6-E58A78985306}">
      <dsp:nvSpPr>
        <dsp:cNvPr id="0" name=""/>
        <dsp:cNvSpPr/>
      </dsp:nvSpPr>
      <dsp:spPr>
        <a:xfrm>
          <a:off x="6211623" y="2841558"/>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Sales Return Book</a:t>
          </a:r>
        </a:p>
      </dsp:txBody>
      <dsp:txXfrm>
        <a:off x="6229694" y="2859629"/>
        <a:ext cx="3690986" cy="580864"/>
      </dsp:txXfrm>
    </dsp:sp>
    <dsp:sp modelId="{A45460A0-7105-4963-9F7F-C1460FC3AC35}">
      <dsp:nvSpPr>
        <dsp:cNvPr id="0" name=""/>
        <dsp:cNvSpPr/>
      </dsp:nvSpPr>
      <dsp:spPr>
        <a:xfrm rot="1490257">
          <a:off x="3600511" y="3274697"/>
          <a:ext cx="2737729" cy="19865"/>
        </a:xfrm>
        <a:custGeom>
          <a:avLst/>
          <a:gdLst/>
          <a:ahLst/>
          <a:cxnLst/>
          <a:rect l="0" t="0" r="0" b="0"/>
          <a:pathLst>
            <a:path>
              <a:moveTo>
                <a:pt x="0" y="9932"/>
              </a:moveTo>
              <a:lnTo>
                <a:pt x="2737729"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0932" y="3216187"/>
        <a:ext cx="136886" cy="136886"/>
      </dsp:txXfrm>
    </dsp:sp>
    <dsp:sp modelId="{F2899EEE-2BEF-442B-B64F-9B3D78C247A8}">
      <dsp:nvSpPr>
        <dsp:cNvPr id="0" name=""/>
        <dsp:cNvSpPr/>
      </dsp:nvSpPr>
      <dsp:spPr>
        <a:xfrm>
          <a:off x="6211623" y="3551115"/>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Bills Receivable Book</a:t>
          </a:r>
        </a:p>
      </dsp:txBody>
      <dsp:txXfrm>
        <a:off x="6229694" y="3569186"/>
        <a:ext cx="3690986" cy="580864"/>
      </dsp:txXfrm>
    </dsp:sp>
    <dsp:sp modelId="{589A85CD-B550-41D8-82D6-09E82A246DF3}">
      <dsp:nvSpPr>
        <dsp:cNvPr id="0" name=""/>
        <dsp:cNvSpPr/>
      </dsp:nvSpPr>
      <dsp:spPr>
        <a:xfrm rot="2208795">
          <a:off x="3417716" y="3629476"/>
          <a:ext cx="3103318" cy="19865"/>
        </a:xfrm>
        <a:custGeom>
          <a:avLst/>
          <a:gdLst/>
          <a:ahLst/>
          <a:cxnLst/>
          <a:rect l="0" t="0" r="0" b="0"/>
          <a:pathLst>
            <a:path>
              <a:moveTo>
                <a:pt x="0" y="9932"/>
              </a:moveTo>
              <a:lnTo>
                <a:pt x="3103318"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891793" y="3561826"/>
        <a:ext cx="155165" cy="155165"/>
      </dsp:txXfrm>
    </dsp:sp>
    <dsp:sp modelId="{3B0704EB-5442-45EC-BA50-61EBFD8F687F}">
      <dsp:nvSpPr>
        <dsp:cNvPr id="0" name=""/>
        <dsp:cNvSpPr/>
      </dsp:nvSpPr>
      <dsp:spPr>
        <a:xfrm>
          <a:off x="6211623" y="4260673"/>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Bills Payable Book</a:t>
          </a:r>
        </a:p>
      </dsp:txBody>
      <dsp:txXfrm>
        <a:off x="6229694" y="4278744"/>
        <a:ext cx="3690986" cy="580864"/>
      </dsp:txXfrm>
    </dsp:sp>
    <dsp:sp modelId="{6958BE0E-E7EC-4F29-B711-40B0F9E72443}">
      <dsp:nvSpPr>
        <dsp:cNvPr id="0" name=""/>
        <dsp:cNvSpPr/>
      </dsp:nvSpPr>
      <dsp:spPr>
        <a:xfrm rot="2757544">
          <a:off x="3182412" y="3984255"/>
          <a:ext cx="3573926" cy="19865"/>
        </a:xfrm>
        <a:custGeom>
          <a:avLst/>
          <a:gdLst/>
          <a:ahLst/>
          <a:cxnLst/>
          <a:rect l="0" t="0" r="0" b="0"/>
          <a:pathLst>
            <a:path>
              <a:moveTo>
                <a:pt x="0" y="9932"/>
              </a:moveTo>
              <a:lnTo>
                <a:pt x="357392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80027" y="3904840"/>
        <a:ext cx="178696" cy="178696"/>
      </dsp:txXfrm>
    </dsp:sp>
    <dsp:sp modelId="{CBF98E93-2C05-4C67-8680-7C3148A84315}">
      <dsp:nvSpPr>
        <dsp:cNvPr id="0" name=""/>
        <dsp:cNvSpPr/>
      </dsp:nvSpPr>
      <dsp:spPr>
        <a:xfrm>
          <a:off x="6211623" y="4970231"/>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Journal Proper</a:t>
          </a:r>
        </a:p>
      </dsp:txBody>
      <dsp:txXfrm>
        <a:off x="6229694" y="4988302"/>
        <a:ext cx="3690986" cy="580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C034A-DC17-44DE-A9CE-BA6E8CFBDE47}">
      <dsp:nvSpPr>
        <dsp:cNvPr id="0" name=""/>
        <dsp:cNvSpPr/>
      </dsp:nvSpPr>
      <dsp:spPr>
        <a:xfrm>
          <a:off x="0" y="1588764"/>
          <a:ext cx="3299135" cy="78937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Types of Cash Books</a:t>
          </a:r>
        </a:p>
      </dsp:txBody>
      <dsp:txXfrm>
        <a:off x="23120" y="1611884"/>
        <a:ext cx="3252895" cy="743132"/>
      </dsp:txXfrm>
    </dsp:sp>
    <dsp:sp modelId="{05FCEF06-735D-4659-A24E-AD94E052463D}">
      <dsp:nvSpPr>
        <dsp:cNvPr id="0" name=""/>
        <dsp:cNvSpPr/>
      </dsp:nvSpPr>
      <dsp:spPr>
        <a:xfrm rot="18756107">
          <a:off x="2951339" y="1172589"/>
          <a:ext cx="2152861" cy="37053"/>
        </a:xfrm>
        <a:custGeom>
          <a:avLst/>
          <a:gdLst/>
          <a:ahLst/>
          <a:cxnLst/>
          <a:rect l="0" t="0" r="0" b="0"/>
          <a:pathLst>
            <a:path>
              <a:moveTo>
                <a:pt x="0" y="18526"/>
              </a:moveTo>
              <a:lnTo>
                <a:pt x="2152861"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973949" y="1137294"/>
        <a:ext cx="107643" cy="107643"/>
      </dsp:txXfrm>
    </dsp:sp>
    <dsp:sp modelId="{20E6CFD1-86A9-4F43-A10D-B2A3D02F4EB4}">
      <dsp:nvSpPr>
        <dsp:cNvPr id="0" name=""/>
        <dsp:cNvSpPr/>
      </dsp:nvSpPr>
      <dsp:spPr>
        <a:xfrm>
          <a:off x="4756405" y="4094"/>
          <a:ext cx="4447436" cy="789372"/>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Single Column Book</a:t>
          </a:r>
        </a:p>
      </dsp:txBody>
      <dsp:txXfrm>
        <a:off x="4779525" y="27214"/>
        <a:ext cx="4401196" cy="743132"/>
      </dsp:txXfrm>
    </dsp:sp>
    <dsp:sp modelId="{48936600-2C0C-4461-9848-1542DFD50467}">
      <dsp:nvSpPr>
        <dsp:cNvPr id="0" name=""/>
        <dsp:cNvSpPr/>
      </dsp:nvSpPr>
      <dsp:spPr>
        <a:xfrm rot="20306676">
          <a:off x="3244345" y="1677092"/>
          <a:ext cx="1566850" cy="37053"/>
        </a:xfrm>
        <a:custGeom>
          <a:avLst/>
          <a:gdLst/>
          <a:ahLst/>
          <a:cxnLst/>
          <a:rect l="0" t="0" r="0" b="0"/>
          <a:pathLst>
            <a:path>
              <a:moveTo>
                <a:pt x="0" y="18526"/>
              </a:moveTo>
              <a:lnTo>
                <a:pt x="1566850"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8599" y="1656448"/>
        <a:ext cx="78342" cy="78342"/>
      </dsp:txXfrm>
    </dsp:sp>
    <dsp:sp modelId="{EB587826-117A-47A2-B9F2-211FFA946A87}">
      <dsp:nvSpPr>
        <dsp:cNvPr id="0" name=""/>
        <dsp:cNvSpPr/>
      </dsp:nvSpPr>
      <dsp:spPr>
        <a:xfrm>
          <a:off x="4756405" y="911873"/>
          <a:ext cx="4351306" cy="991830"/>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Cash Book with Discount Column</a:t>
          </a:r>
        </a:p>
      </dsp:txBody>
      <dsp:txXfrm>
        <a:off x="4785455" y="940923"/>
        <a:ext cx="4293206" cy="933730"/>
      </dsp:txXfrm>
    </dsp:sp>
    <dsp:sp modelId="{31DD99EA-34E2-4B6A-8764-E124934570C4}">
      <dsp:nvSpPr>
        <dsp:cNvPr id="0" name=""/>
        <dsp:cNvSpPr/>
      </dsp:nvSpPr>
      <dsp:spPr>
        <a:xfrm rot="1113147">
          <a:off x="3259195" y="2209463"/>
          <a:ext cx="1537151" cy="37053"/>
        </a:xfrm>
        <a:custGeom>
          <a:avLst/>
          <a:gdLst/>
          <a:ahLst/>
          <a:cxnLst/>
          <a:rect l="0" t="0" r="0" b="0"/>
          <a:pathLst>
            <a:path>
              <a:moveTo>
                <a:pt x="0" y="18526"/>
              </a:moveTo>
              <a:lnTo>
                <a:pt x="1537151"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9341" y="2189561"/>
        <a:ext cx="76857" cy="76857"/>
      </dsp:txXfrm>
    </dsp:sp>
    <dsp:sp modelId="{5CE6D417-CDF0-46FF-88C3-EBC3995F9BBA}">
      <dsp:nvSpPr>
        <dsp:cNvPr id="0" name=""/>
        <dsp:cNvSpPr/>
      </dsp:nvSpPr>
      <dsp:spPr>
        <a:xfrm>
          <a:off x="4756405" y="2022110"/>
          <a:ext cx="4399679" cy="900840"/>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Three Column Cash Book</a:t>
          </a:r>
        </a:p>
      </dsp:txBody>
      <dsp:txXfrm>
        <a:off x="4782790" y="2048495"/>
        <a:ext cx="4346909" cy="848070"/>
      </dsp:txXfrm>
    </dsp:sp>
    <dsp:sp modelId="{D1FD24B2-A9FC-4684-8DE7-392731C843D5}">
      <dsp:nvSpPr>
        <dsp:cNvPr id="0" name=""/>
        <dsp:cNvSpPr/>
      </dsp:nvSpPr>
      <dsp:spPr>
        <a:xfrm rot="2694361">
          <a:off x="2999011" y="2691172"/>
          <a:ext cx="2057518" cy="37053"/>
        </a:xfrm>
        <a:custGeom>
          <a:avLst/>
          <a:gdLst/>
          <a:ahLst/>
          <a:cxnLst/>
          <a:rect l="0" t="0" r="0" b="0"/>
          <a:pathLst>
            <a:path>
              <a:moveTo>
                <a:pt x="0" y="18526"/>
              </a:moveTo>
              <a:lnTo>
                <a:pt x="2057518"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976332" y="2658261"/>
        <a:ext cx="102875" cy="102875"/>
      </dsp:txXfrm>
    </dsp:sp>
    <dsp:sp modelId="{C4E4CC45-956E-4042-8AAC-12FF18D84900}">
      <dsp:nvSpPr>
        <dsp:cNvPr id="0" name=""/>
        <dsp:cNvSpPr/>
      </dsp:nvSpPr>
      <dsp:spPr>
        <a:xfrm>
          <a:off x="4756405" y="3041356"/>
          <a:ext cx="4580998" cy="78918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Petty Cash </a:t>
          </a:r>
          <a:r>
            <a:rPr lang="en-US" sz="2600" i="0" kern="1200" dirty="0"/>
            <a:t>Book</a:t>
          </a:r>
        </a:p>
      </dsp:txBody>
      <dsp:txXfrm>
        <a:off x="4779519" y="3064470"/>
        <a:ext cx="4534770" cy="7429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Gif</a:t>
            </a:r>
            <a:r>
              <a:rPr lang="en-US" baseline="0" dirty="0"/>
              <a:t> Reference: https://encrypted-tbn0.gstatic.com/images?q=tbn:ANd9GcSAgZS4gjlCFFF0V6V5onMupHdGRdFzYKQ20eUOjLXQ&amp;s</a:t>
            </a:r>
            <a:endParaRPr lang="en-IN" dirty="0"/>
          </a:p>
          <a:p>
            <a:endParaRPr lang="en-IN" dirty="0"/>
          </a:p>
        </p:txBody>
      </p:sp>
      <p:sp>
        <p:nvSpPr>
          <p:cNvPr id="4" name="Slide Number Placeholder 3"/>
          <p:cNvSpPr>
            <a:spLocks noGrp="1"/>
          </p:cNvSpPr>
          <p:nvPr>
            <p:ph type="sldNum" sz="quarter" idx="10"/>
          </p:nvPr>
        </p:nvSpPr>
        <p:spPr/>
        <p:txBody>
          <a:bodyPr/>
          <a:lstStyle/>
          <a:p>
            <a:fld id="{EFBE1D88-AA76-442E-88A9-1A7935C108D4}" type="slidenum">
              <a:rPr lang="en-IN" smtClean="0"/>
              <a:t>3</a:t>
            </a:fld>
            <a:endParaRPr lang="en-IN"/>
          </a:p>
        </p:txBody>
      </p:sp>
    </p:spTree>
    <p:extLst>
      <p:ext uri="{BB962C8B-B14F-4D97-AF65-F5344CB8AC3E}">
        <p14:creationId xmlns:p14="http://schemas.microsoft.com/office/powerpoint/2010/main" val="36249480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javed.nathani@darshan.ac.in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9106634874</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a:t>
            </a:r>
            <a:r>
              <a:rPr lang="en-US" dirty="0" err="1"/>
              <a:t>Javed</a:t>
            </a:r>
            <a:r>
              <a:rPr lang="en-US" dirty="0"/>
              <a:t> </a:t>
            </a:r>
            <a:r>
              <a:rPr lang="en-US" dirty="0" err="1"/>
              <a:t>Nathani</a:t>
            </a:r>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Javed Nathani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javed.nathani@darshan.ac.in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(FOA)</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t>Recording of Business Transactions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7" name="Title 1">
            <a:extLst>
              <a:ext uri="{FF2B5EF4-FFF2-40B4-BE49-F238E27FC236}">
                <a16:creationId xmlns:a16="http://schemas.microsoft.com/office/drawing/2014/main" id="{27251755-AE1E-4E24-84B1-D470CADA3167}"/>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2" name="Footer Placeholder 2">
            <a:extLst>
              <a:ext uri="{FF2B5EF4-FFF2-40B4-BE49-F238E27FC236}">
                <a16:creationId xmlns:a16="http://schemas.microsoft.com/office/drawing/2014/main" id="{FBE654F9-80B9-85A2-C908-33E5B0662482}"/>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(FOA)</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t>Recording of Business Transactions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5" name="Date Placeholder 1">
            <a:extLst>
              <a:ext uri="{FF2B5EF4-FFF2-40B4-BE49-F238E27FC236}">
                <a16:creationId xmlns:a16="http://schemas.microsoft.com/office/drawing/2014/main" id="{B0C14622-6E04-FC42-1B9F-A78D1C3019D5}"/>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Tree>
    <p:extLst>
      <p:ext uri="{BB962C8B-B14F-4D97-AF65-F5344CB8AC3E}">
        <p14:creationId xmlns:p14="http://schemas.microsoft.com/office/powerpoint/2010/main" val="8233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(FOA)</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t>Recording of Business Transactions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(FOA)</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t>Recording of Business Transactions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2101MN503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(FOA)</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a:t>Recording of Business Transactions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 id="2147483694" r:id="rId12"/>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a:t>
            </a:r>
            <a:r>
              <a:rPr lang="en-US" sz="4800" b="0" dirty="0">
                <a:solidFill>
                  <a:srgbClr val="212121">
                    <a:lumMod val="90000"/>
                    <a:lumOff val="10000"/>
                  </a:srgbClr>
                </a:solidFill>
                <a:latin typeface="Roboto Condensed Light" panose="02000000000000000000" pitchFamily="2" charset="0"/>
                <a:ea typeface="Roboto Condensed Light" panose="02000000000000000000" pitchFamily="2" charset="0"/>
              </a:rPr>
              <a:t>2</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lang="en-IN" sz="6000" dirty="0"/>
              <a:t>Recording of Business Transactions</a:t>
            </a:r>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javed.nathani@darshan.ac.in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91066 34874</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Javed S. Nathani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#2301MN523</a:t>
            </a:r>
          </a:p>
        </p:txBody>
      </p:sp>
      <p:pic>
        <p:nvPicPr>
          <p:cNvPr id="7" name="Picture 6" descr="User icon Royalty Free Vector Image - VectorStock">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FA8128-4B2A-47C6-5A00-CDA4B5CC6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35" y="5092968"/>
            <a:ext cx="1459788" cy="1471882"/>
          </a:xfrm>
          <a:prstGeom prst="rect">
            <a:avLst/>
          </a:prstGeom>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pPr marL="0" indent="0" algn="ctr">
              <a:buNone/>
            </a:pPr>
            <a:r>
              <a:rPr lang="en-IN" dirty="0"/>
              <a:t> </a:t>
            </a:r>
            <a:r>
              <a:rPr lang="en-IN" b="1" u="sng" dirty="0"/>
              <a:t>OR</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endParaRPr lang="en-IN" sz="2000" dirty="0"/>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568711" y="2015310"/>
          <a:ext cx="11251581" cy="2473523"/>
        </p:xfrm>
        <a:graphic>
          <a:graphicData uri="http://schemas.openxmlformats.org/drawingml/2006/table">
            <a:tbl>
              <a:tblPr firstRow="1" bandRow="1">
                <a:tableStyleId>{5940675A-B579-460E-94D1-54222C63F5DA}</a:tableStyleId>
              </a:tblPr>
              <a:tblGrid>
                <a:gridCol w="1070518">
                  <a:extLst>
                    <a:ext uri="{9D8B030D-6E8A-4147-A177-3AD203B41FA5}">
                      <a16:colId xmlns:a16="http://schemas.microsoft.com/office/drawing/2014/main" val="449596335"/>
                    </a:ext>
                  </a:extLst>
                </a:gridCol>
                <a:gridCol w="6333893">
                  <a:extLst>
                    <a:ext uri="{9D8B030D-6E8A-4147-A177-3AD203B41FA5}">
                      <a16:colId xmlns:a16="http://schemas.microsoft.com/office/drawing/2014/main" val="1693878341"/>
                    </a:ext>
                  </a:extLst>
                </a:gridCol>
                <a:gridCol w="769434">
                  <a:extLst>
                    <a:ext uri="{9D8B030D-6E8A-4147-A177-3AD203B41FA5}">
                      <a16:colId xmlns:a16="http://schemas.microsoft.com/office/drawing/2014/main" val="315292590"/>
                    </a:ext>
                  </a:extLst>
                </a:gridCol>
                <a:gridCol w="1416205">
                  <a:extLst>
                    <a:ext uri="{9D8B030D-6E8A-4147-A177-3AD203B41FA5}">
                      <a16:colId xmlns:a16="http://schemas.microsoft.com/office/drawing/2014/main" val="2684807718"/>
                    </a:ext>
                  </a:extLst>
                </a:gridCol>
                <a:gridCol w="1661531">
                  <a:extLst>
                    <a:ext uri="{9D8B030D-6E8A-4147-A177-3AD203B41FA5}">
                      <a16:colId xmlns:a16="http://schemas.microsoft.com/office/drawing/2014/main" val="1786207710"/>
                    </a:ext>
                  </a:extLst>
                </a:gridCol>
              </a:tblGrid>
              <a:tr h="553283">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808226">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Name of the Account to be Credited           </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750307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Tony’s Capital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10" y="419023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02</a:t>
                      </a:r>
                    </a:p>
                  </a:txBody>
                  <a:tcPr/>
                </a:tc>
                <a:tc>
                  <a:txBody>
                    <a:bodyPr/>
                    <a:lstStyle/>
                    <a:p>
                      <a:r>
                        <a:rPr lang="en-IN" dirty="0"/>
                        <a:t>To Cash A/c</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10" y="38285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10" y="2826014"/>
            <a:ext cx="11305306" cy="369332"/>
          </a:xfrm>
          <a:prstGeom prst="rect">
            <a:avLst/>
          </a:prstGeom>
          <a:noFill/>
        </p:spPr>
        <p:txBody>
          <a:bodyPr wrap="square" rtlCol="0">
            <a:spAutoFit/>
          </a:bodyPr>
          <a:lstStyle/>
          <a:p>
            <a:pPr algn="ctr"/>
            <a:r>
              <a:rPr lang="en-IN" b="1" dirty="0" err="1"/>
              <a:t>Dr.</a:t>
            </a:r>
            <a:r>
              <a:rPr lang="en-IN" b="1" dirty="0"/>
              <a:t>                                                                                  Purchases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10" y="3195346"/>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10" y="455741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03</a:t>
                      </a:r>
                    </a:p>
                  </a:txBody>
                  <a:tcPr/>
                </a:tc>
                <a:tc>
                  <a:txBody>
                    <a:bodyPr/>
                    <a:lstStyle/>
                    <a:p>
                      <a:r>
                        <a:rPr lang="en-IN" dirty="0"/>
                        <a:t>To Cash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4" y="418462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20</a:t>
                      </a:r>
                    </a:p>
                  </a:txBody>
                  <a:tcPr/>
                </a:tc>
                <a:tc>
                  <a:txBody>
                    <a:bodyPr/>
                    <a:lstStyle/>
                    <a:p>
                      <a:r>
                        <a:rPr lang="en-IN" dirty="0"/>
                        <a:t>By Drawings A/c</a:t>
                      </a:r>
                    </a:p>
                  </a:txBody>
                  <a:tcPr/>
                </a:tc>
                <a:tc>
                  <a:txBody>
                    <a:bodyPr/>
                    <a:lstStyle/>
                    <a:p>
                      <a:endParaRPr lang="en-IN" dirty="0"/>
                    </a:p>
                  </a:txBody>
                  <a:tcPr/>
                </a:tc>
                <a:tc>
                  <a:txBody>
                    <a:bodyPr/>
                    <a:lstStyle/>
                    <a:p>
                      <a:r>
                        <a:rPr lang="en-IN" dirty="0"/>
                        <a:t>1,000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3" y="3827888"/>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10" y="492825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To </a:t>
                      </a:r>
                      <a:r>
                        <a:rPr lang="en-IN" dirty="0" err="1"/>
                        <a:t>Mr.</a:t>
                      </a:r>
                      <a:r>
                        <a:rPr lang="en-IN" dirty="0"/>
                        <a:t> B.</a:t>
                      </a:r>
                      <a:r>
                        <a:rPr lang="en-IN" baseline="0" dirty="0"/>
                        <a:t> Wayne’s</a:t>
                      </a:r>
                      <a:r>
                        <a:rPr lang="en-IN" dirty="0"/>
                        <a:t> A/c</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3" y="56847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60,500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455700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22</a:t>
                      </a:r>
                    </a:p>
                  </a:txBody>
                  <a:tcPr/>
                </a:tc>
                <a:tc>
                  <a:txBody>
                    <a:bodyPr/>
                    <a:lstStyle/>
                    <a:p>
                      <a:r>
                        <a:rPr lang="en-IN" dirty="0"/>
                        <a:t>By Drawings</a:t>
                      </a:r>
                      <a:r>
                        <a:rPr lang="en-IN" baseline="0" dirty="0"/>
                        <a:t> A/c</a:t>
                      </a:r>
                      <a:endParaRPr lang="en-IN" dirty="0"/>
                    </a:p>
                  </a:txBody>
                  <a:tcPr/>
                </a:tc>
                <a:tc>
                  <a:txBody>
                    <a:bodyPr/>
                    <a:lstStyle/>
                    <a:p>
                      <a:endParaRPr lang="en-IN" b="0" dirty="0"/>
                    </a:p>
                  </a:txBody>
                  <a:tcPr/>
                </a:tc>
                <a:tc>
                  <a:txBody>
                    <a:bodyPr/>
                    <a:lstStyle/>
                    <a:p>
                      <a:r>
                        <a:rPr lang="en-IN" b="0" dirty="0"/>
                        <a:t>500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Cash A/c</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50,000</a:t>
                      </a:r>
                    </a:p>
                  </a:txBody>
                  <a:tcPr/>
                </a:tc>
                <a:extLst>
                  <a:ext uri="{0D108BD9-81ED-4DB2-BD59-A6C34878D82A}">
                    <a16:rowId xmlns:a16="http://schemas.microsoft.com/office/drawing/2014/main" val="3097852461"/>
                  </a:ext>
                </a:extLst>
              </a:tr>
            </a:tbl>
          </a:graphicData>
        </a:graphic>
      </p:graphicFrame>
      <p:graphicFrame>
        <p:nvGraphicFramePr>
          <p:cNvPr id="25" name="Table 4">
            <a:extLst>
              <a:ext uri="{FF2B5EF4-FFF2-40B4-BE49-F238E27FC236}">
                <a16:creationId xmlns:a16="http://schemas.microsoft.com/office/drawing/2014/main" id="{ADBB9F6B-3D7E-3CCD-FBC1-2F666E68DC2E}"/>
              </a:ext>
            </a:extLst>
          </p:cNvPr>
          <p:cNvGraphicFramePr>
            <a:graphicFrameLocks noGrp="1"/>
          </p:cNvGraphicFramePr>
          <p:nvPr/>
        </p:nvGraphicFramePr>
        <p:xfrm>
          <a:off x="230911" y="56847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To </a:t>
                      </a:r>
                      <a:r>
                        <a:rPr lang="en-IN" dirty="0" err="1"/>
                        <a:t>Ms.</a:t>
                      </a:r>
                      <a:r>
                        <a:rPr lang="en-IN" dirty="0"/>
                        <a:t> Jennifer’s A/c</a:t>
                      </a:r>
                    </a:p>
                  </a:txBody>
                  <a:tcPr/>
                </a:tc>
                <a:tc>
                  <a:txBody>
                    <a:bodyPr/>
                    <a:lstStyle/>
                    <a:p>
                      <a:endParaRPr lang="en-IN" dirty="0"/>
                    </a:p>
                  </a:txBody>
                  <a:tcPr/>
                </a:tc>
                <a:tc>
                  <a:txBody>
                    <a:bodyPr/>
                    <a:lstStyle/>
                    <a:p>
                      <a:r>
                        <a:rPr lang="en-IN" b="0" dirty="0"/>
                        <a:t>20,000</a:t>
                      </a:r>
                    </a:p>
                  </a:txBody>
                  <a:tcPr/>
                </a:tc>
                <a:extLst>
                  <a:ext uri="{0D108BD9-81ED-4DB2-BD59-A6C34878D82A}">
                    <a16:rowId xmlns:a16="http://schemas.microsoft.com/office/drawing/2014/main" val="3097852461"/>
                  </a:ext>
                </a:extLst>
              </a:tr>
            </a:tbl>
          </a:graphicData>
        </a:graphic>
      </p:graphicFrame>
      <p:graphicFrame>
        <p:nvGraphicFramePr>
          <p:cNvPr id="28" name="Table 4">
            <a:extLst>
              <a:ext uri="{FF2B5EF4-FFF2-40B4-BE49-F238E27FC236}">
                <a16:creationId xmlns:a16="http://schemas.microsoft.com/office/drawing/2014/main" id="{400FBB7A-F362-520D-9CE3-999F3243134F}"/>
              </a:ext>
            </a:extLst>
          </p:cNvPr>
          <p:cNvGraphicFramePr>
            <a:graphicFrameLocks noGrp="1"/>
          </p:cNvGraphicFramePr>
          <p:nvPr/>
        </p:nvGraphicFramePr>
        <p:xfrm>
          <a:off x="230910" y="529279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To </a:t>
                      </a:r>
                      <a:r>
                        <a:rPr lang="en-IN" dirty="0" err="1"/>
                        <a:t>Mr.</a:t>
                      </a:r>
                      <a:r>
                        <a:rPr lang="en-IN" dirty="0"/>
                        <a:t> Johnson’s A/c</a:t>
                      </a:r>
                    </a:p>
                  </a:txBody>
                  <a:tcPr/>
                </a:tc>
                <a:tc>
                  <a:txBody>
                    <a:bodyPr/>
                    <a:lstStyle/>
                    <a:p>
                      <a:endParaRPr lang="en-IN" dirty="0"/>
                    </a:p>
                  </a:txBody>
                  <a:tcPr/>
                </a:tc>
                <a:tc>
                  <a:txBody>
                    <a:bodyPr/>
                    <a:lstStyle/>
                    <a:p>
                      <a:r>
                        <a:rPr lang="en-IN" b="0" dirty="0"/>
                        <a:t>10,000</a:t>
                      </a:r>
                    </a:p>
                  </a:txBody>
                  <a:tcPr/>
                </a:tc>
                <a:extLst>
                  <a:ext uri="{0D108BD9-81ED-4DB2-BD59-A6C34878D82A}">
                    <a16:rowId xmlns:a16="http://schemas.microsoft.com/office/drawing/2014/main" val="3097852461"/>
                  </a:ext>
                </a:extLst>
              </a:tr>
            </a:tbl>
          </a:graphicData>
        </a:graphic>
      </p:graphicFrame>
      <p:graphicFrame>
        <p:nvGraphicFramePr>
          <p:cNvPr id="29"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492886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a16="http://schemas.microsoft.com/office/drawing/2014/main" val="3097852461"/>
                  </a:ext>
                </a:extLst>
              </a:tr>
            </a:tbl>
          </a:graphicData>
        </a:graphic>
      </p:graphicFrame>
      <p:graphicFrame>
        <p:nvGraphicFramePr>
          <p:cNvPr id="30"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53139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a16="http://schemas.microsoft.com/office/drawing/2014/main" val="3097852461"/>
                  </a:ext>
                </a:extLst>
              </a:tr>
            </a:tbl>
          </a:graphicData>
        </a:graphic>
      </p:graphicFrame>
      <p:graphicFrame>
        <p:nvGraphicFramePr>
          <p:cNvPr id="3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230911" y="606981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05550">
                  <a:extLst>
                    <a:ext uri="{9D8B030D-6E8A-4147-A177-3AD203B41FA5}">
                      <a16:colId xmlns:a16="http://schemas.microsoft.com/office/drawing/2014/main" val="1897439267"/>
                    </a:ext>
                  </a:extLst>
                </a:gridCol>
                <a:gridCol w="620776">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62,000</a:t>
                      </a:r>
                    </a:p>
                  </a:txBody>
                  <a:tcPr/>
                </a:tc>
                <a:extLst>
                  <a:ext uri="{0D108BD9-81ED-4DB2-BD59-A6C34878D82A}">
                    <a16:rowId xmlns:a16="http://schemas.microsoft.com/office/drawing/2014/main" val="3097852461"/>
                  </a:ext>
                </a:extLst>
              </a:tr>
            </a:tbl>
          </a:graphicData>
        </a:graphic>
      </p:graphicFrame>
      <p:graphicFrame>
        <p:nvGraphicFramePr>
          <p:cNvPr id="32"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4" y="60606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62,000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288253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ppt_x"/>
                                          </p:val>
                                        </p:tav>
                                        <p:tav tm="100000">
                                          <p:val>
                                            <p:strVal val="#ppt_x"/>
                                          </p:val>
                                        </p:tav>
                                      </p:tavLst>
                                    </p:anim>
                                    <p:anim calcmode="lin" valueType="num">
                                      <p:cBhvr additive="base">
                                        <p:cTn id="1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ppt_x"/>
                                          </p:val>
                                        </p:tav>
                                        <p:tav tm="100000">
                                          <p:val>
                                            <p:strVal val="#ppt_x"/>
                                          </p:val>
                                        </p:tav>
                                      </p:tavLst>
                                    </p:anim>
                                    <p:anim calcmode="lin" valueType="num">
                                      <p:cBhvr additive="base">
                                        <p:cTn id="1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additive="base">
                                        <p:cTn id="127" dur="500" fill="hold"/>
                                        <p:tgtEl>
                                          <p:spTgt spid="25"/>
                                        </p:tgtEl>
                                        <p:attrNameLst>
                                          <p:attrName>ppt_x</p:attrName>
                                        </p:attrNameLst>
                                      </p:cBhvr>
                                      <p:tavLst>
                                        <p:tav tm="0">
                                          <p:val>
                                            <p:strVal val="#ppt_x"/>
                                          </p:val>
                                        </p:tav>
                                        <p:tav tm="100000">
                                          <p:val>
                                            <p:strVal val="#ppt_x"/>
                                          </p:val>
                                        </p:tav>
                                      </p:tavLst>
                                    </p:anim>
                                    <p:anim calcmode="lin" valueType="num">
                                      <p:cBhvr additive="base">
                                        <p:cTn id="1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ppt_x"/>
                                          </p:val>
                                        </p:tav>
                                        <p:tav tm="100000">
                                          <p:val>
                                            <p:strVal val="#ppt_x"/>
                                          </p:val>
                                        </p:tav>
                                      </p:tavLst>
                                    </p:anim>
                                    <p:anim calcmode="lin" valueType="num">
                                      <p:cBhvr additive="base">
                                        <p:cTn id="1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additive="base">
                                        <p:cTn id="139" dur="500" fill="hold"/>
                                        <p:tgtEl>
                                          <p:spTgt spid="29"/>
                                        </p:tgtEl>
                                        <p:attrNameLst>
                                          <p:attrName>ppt_x</p:attrName>
                                        </p:attrNameLst>
                                      </p:cBhvr>
                                      <p:tavLst>
                                        <p:tav tm="0">
                                          <p:val>
                                            <p:strVal val="#ppt_x"/>
                                          </p:val>
                                        </p:tav>
                                        <p:tav tm="100000">
                                          <p:val>
                                            <p:strVal val="#ppt_x"/>
                                          </p:val>
                                        </p:tav>
                                      </p:tavLst>
                                    </p:anim>
                                    <p:anim calcmode="lin" valueType="num">
                                      <p:cBhvr additive="base">
                                        <p:cTn id="1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0"/>
                                        </p:tgtEl>
                                        <p:attrNameLst>
                                          <p:attrName>style.visibility</p:attrName>
                                        </p:attrNameLst>
                                      </p:cBhvr>
                                      <p:to>
                                        <p:strVal val="visible"/>
                                      </p:to>
                                    </p:set>
                                    <p:anim calcmode="lin" valueType="num">
                                      <p:cBhvr additive="base">
                                        <p:cTn id="145" dur="500" fill="hold"/>
                                        <p:tgtEl>
                                          <p:spTgt spid="30"/>
                                        </p:tgtEl>
                                        <p:attrNameLst>
                                          <p:attrName>ppt_x</p:attrName>
                                        </p:attrNameLst>
                                      </p:cBhvr>
                                      <p:tavLst>
                                        <p:tav tm="0">
                                          <p:val>
                                            <p:strVal val="#ppt_x"/>
                                          </p:val>
                                        </p:tav>
                                        <p:tav tm="100000">
                                          <p:val>
                                            <p:strVal val="#ppt_x"/>
                                          </p:val>
                                        </p:tav>
                                      </p:tavLst>
                                    </p:anim>
                                    <p:anim calcmode="lin" valueType="num">
                                      <p:cBhvr additive="base">
                                        <p:cTn id="1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additive="base">
                                        <p:cTn id="151" dur="500" fill="hold"/>
                                        <p:tgtEl>
                                          <p:spTgt spid="31"/>
                                        </p:tgtEl>
                                        <p:attrNameLst>
                                          <p:attrName>ppt_x</p:attrName>
                                        </p:attrNameLst>
                                      </p:cBhvr>
                                      <p:tavLst>
                                        <p:tav tm="0">
                                          <p:val>
                                            <p:strVal val="#ppt_x"/>
                                          </p:val>
                                        </p:tav>
                                        <p:tav tm="100000">
                                          <p:val>
                                            <p:strVal val="#ppt_x"/>
                                          </p:val>
                                        </p:tav>
                                      </p:tavLst>
                                    </p:anim>
                                    <p:anim calcmode="lin" valueType="num">
                                      <p:cBhvr additive="base">
                                        <p:cTn id="15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additive="base">
                                        <p:cTn id="157" dur="500" fill="hold"/>
                                        <p:tgtEl>
                                          <p:spTgt spid="32"/>
                                        </p:tgtEl>
                                        <p:attrNameLst>
                                          <p:attrName>ppt_x</p:attrName>
                                        </p:attrNameLst>
                                      </p:cBhvr>
                                      <p:tavLst>
                                        <p:tav tm="0">
                                          <p:val>
                                            <p:strVal val="#ppt_x"/>
                                          </p:val>
                                        </p:tav>
                                        <p:tav tm="100000">
                                          <p:val>
                                            <p:strVal val="#ppt_x"/>
                                          </p:val>
                                        </p:tav>
                                      </p:tavLst>
                                    </p:anim>
                                    <p:anim calcmode="lin" valueType="num">
                                      <p:cBhvr additive="base">
                                        <p:cTn id="1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Bruce Wayne’s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Cash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55,500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06</a:t>
                      </a:r>
                    </a:p>
                  </a:txBody>
                  <a:tcPr/>
                </a:tc>
                <a:tc>
                  <a:txBody>
                    <a:bodyPr/>
                    <a:lstStyle/>
                    <a:p>
                      <a:r>
                        <a:rPr lang="en-IN" dirty="0"/>
                        <a:t>By Cash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15</a:t>
                      </a:r>
                    </a:p>
                  </a:txBody>
                  <a:tcPr/>
                </a:tc>
                <a:tc>
                  <a:txBody>
                    <a:bodyPr/>
                    <a:lstStyle/>
                    <a:p>
                      <a:r>
                        <a:rPr lang="en-IN" dirty="0"/>
                        <a:t>By </a:t>
                      </a:r>
                      <a:r>
                        <a:rPr lang="en-IN" dirty="0" err="1"/>
                        <a:t>Mr.</a:t>
                      </a:r>
                      <a:r>
                        <a:rPr lang="en-IN" dirty="0"/>
                        <a:t> Morgan’s A/c</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17</a:t>
                      </a:r>
                    </a:p>
                  </a:txBody>
                  <a:tcPr/>
                </a:tc>
                <a:tc>
                  <a:txBody>
                    <a:bodyPr/>
                    <a:lstStyle/>
                    <a:p>
                      <a:r>
                        <a:rPr lang="en-IN" dirty="0"/>
                        <a:t>By </a:t>
                      </a:r>
                      <a:r>
                        <a:rPr lang="en-IN" dirty="0" err="1"/>
                        <a:t>Ms.</a:t>
                      </a:r>
                      <a:r>
                        <a:rPr lang="en-IN" dirty="0"/>
                        <a:t> Margret’s A/c</a:t>
                      </a:r>
                    </a:p>
                  </a:txBody>
                  <a:tcPr/>
                </a:tc>
                <a:tc>
                  <a:txBody>
                    <a:bodyPr/>
                    <a:lstStyle/>
                    <a:p>
                      <a:endParaRPr lang="en-IN" dirty="0"/>
                    </a:p>
                  </a:txBody>
                  <a:tcPr/>
                </a:tc>
                <a:tc>
                  <a:txBody>
                    <a:bodyPr/>
                    <a:lstStyle/>
                    <a:p>
                      <a:r>
                        <a:rPr lang="en-IN" b="0"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By Purchases A/c</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15,000</a:t>
                      </a:r>
                    </a:p>
                  </a:txBody>
                  <a:tcPr/>
                </a:tc>
                <a:extLst>
                  <a:ext uri="{0D108BD9-81ED-4DB2-BD59-A6C34878D82A}">
                    <a16:rowId xmlns:a16="http://schemas.microsoft.com/office/drawing/2014/main" val="3097852461"/>
                  </a:ext>
                </a:extLst>
              </a:tr>
            </a:tbl>
          </a:graphicData>
        </a:graphic>
      </p:graphicFrame>
      <p:graphicFrame>
        <p:nvGraphicFramePr>
          <p:cNvPr id="26"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91287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55,500</a:t>
                      </a:r>
                    </a:p>
                  </a:txBody>
                  <a:tcPr/>
                </a:tc>
                <a:extLst>
                  <a:ext uri="{0D108BD9-81ED-4DB2-BD59-A6C34878D82A}">
                    <a16:rowId xmlns:a16="http://schemas.microsoft.com/office/drawing/2014/main" val="3097852461"/>
                  </a:ext>
                </a:extLst>
              </a:tr>
            </a:tbl>
          </a:graphicData>
        </a:graphic>
      </p:graphicFrame>
      <p:graphicFrame>
        <p:nvGraphicFramePr>
          <p:cNvPr id="29"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591641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b="1" dirty="0"/>
                        <a:t>55,500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6905319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anim calcmode="lin" valueType="num">
                                      <p:cBhvr additive="base">
                                        <p:cTn id="139" dur="500" fill="hold"/>
                                        <p:tgtEl>
                                          <p:spTgt spid="26"/>
                                        </p:tgtEl>
                                        <p:attrNameLst>
                                          <p:attrName>ppt_x</p:attrName>
                                        </p:attrNameLst>
                                      </p:cBhvr>
                                      <p:tavLst>
                                        <p:tav tm="0">
                                          <p:val>
                                            <p:strVal val="#ppt_x"/>
                                          </p:val>
                                        </p:tav>
                                        <p:tav tm="100000">
                                          <p:val>
                                            <p:strVal val="#ppt_x"/>
                                          </p:val>
                                        </p:tav>
                                      </p:tavLst>
                                    </p:anim>
                                    <p:anim calcmode="lin" valueType="num">
                                      <p:cBhvr additive="base">
                                        <p:cTn id="1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additive="base">
                                        <p:cTn id="145" dur="500" fill="hold"/>
                                        <p:tgtEl>
                                          <p:spTgt spid="29"/>
                                        </p:tgtEl>
                                        <p:attrNameLst>
                                          <p:attrName>ppt_x</p:attrName>
                                        </p:attrNameLst>
                                      </p:cBhvr>
                                      <p:tavLst>
                                        <p:tav tm="0">
                                          <p:val>
                                            <p:strVal val="#ppt_x"/>
                                          </p:val>
                                        </p:tav>
                                        <p:tav tm="100000">
                                          <p:val>
                                            <p:strVal val="#ppt_x"/>
                                          </p:val>
                                        </p:tav>
                                      </p:tavLst>
                                    </p:anim>
                                    <p:anim calcmode="lin" valueType="num">
                                      <p:cBhvr additive="base">
                                        <p:cTn id="1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Johnson’s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t>
            </a:r>
            <a:r>
              <a:rPr lang="en-IN" b="1" dirty="0" err="1"/>
              <a:t>Ms.</a:t>
            </a:r>
            <a:r>
              <a:rPr lang="en-IN" b="1" dirty="0"/>
              <a:t> Jennifer’s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By Purchase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By Purchase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9755315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Morgan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15</a:t>
                      </a:r>
                    </a:p>
                  </a:txBody>
                  <a:tcPr/>
                </a:tc>
                <a:tc>
                  <a:txBody>
                    <a:bodyPr/>
                    <a:lstStyle/>
                    <a:p>
                      <a:r>
                        <a:rPr lang="en-IN" dirty="0"/>
                        <a:t>To Sales A/c</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12,500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17</a:t>
                      </a:r>
                    </a:p>
                  </a:txBody>
                  <a:tcPr/>
                </a:tc>
                <a:tc>
                  <a:txBody>
                    <a:bodyPr/>
                    <a:lstStyle/>
                    <a:p>
                      <a:r>
                        <a:rPr lang="en-IN" dirty="0"/>
                        <a:t>To Sales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t>
            </a:r>
            <a:r>
              <a:rPr lang="en-IN" b="1" dirty="0" err="1"/>
              <a:t>Ms.</a:t>
            </a:r>
            <a:r>
              <a:rPr lang="en-IN" b="1" dirty="0"/>
              <a:t> Margret’s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4282400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Drawings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20</a:t>
                      </a:r>
                    </a:p>
                  </a:txBody>
                  <a:tcPr/>
                </a:tc>
                <a:tc>
                  <a:txBody>
                    <a:bodyPr/>
                    <a:lstStyle/>
                    <a:p>
                      <a:r>
                        <a:rPr lang="en-IN" dirty="0"/>
                        <a:t>To Purchases A/c</a:t>
                      </a:r>
                    </a:p>
                  </a:txBody>
                  <a:tcPr/>
                </a:tc>
                <a:tc>
                  <a:txBody>
                    <a:bodyPr/>
                    <a:lstStyle/>
                    <a:p>
                      <a:endParaRPr lang="en-IN" dirty="0"/>
                    </a:p>
                  </a:txBody>
                  <a:tcPr/>
                </a:tc>
                <a:tc>
                  <a:txBody>
                    <a:bodyPr/>
                    <a:lstStyle/>
                    <a:p>
                      <a:r>
                        <a:rPr lang="en-IN" dirty="0"/>
                        <a:t>1,000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22</a:t>
                      </a:r>
                    </a:p>
                  </a:txBody>
                  <a:tcPr/>
                </a:tc>
                <a:tc>
                  <a:txBody>
                    <a:bodyPr/>
                    <a:lstStyle/>
                    <a:p>
                      <a:r>
                        <a:rPr lang="en-IN" dirty="0"/>
                        <a:t>To Purchases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24</a:t>
                      </a:r>
                    </a:p>
                  </a:txBody>
                  <a:tcPr/>
                </a:tc>
                <a:tc>
                  <a:txBody>
                    <a:bodyPr/>
                    <a:lstStyle/>
                    <a:p>
                      <a:r>
                        <a:rPr lang="en-IN" dirty="0"/>
                        <a:t>To Cash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Salary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1,500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38501153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Rent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29</a:t>
                      </a:r>
                    </a:p>
                  </a:txBody>
                  <a:tcPr/>
                </a:tc>
                <a:tc>
                  <a:txBody>
                    <a:bodyPr/>
                    <a:lstStyle/>
                    <a:p>
                      <a:r>
                        <a:rPr lang="en-IN" dirty="0"/>
                        <a:t>To Cash A/c</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Dividend Received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Cash A/c</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870486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pPr marL="0" indent="0" algn="ctr">
              <a:buNone/>
            </a:pPr>
            <a:r>
              <a:rPr lang="en-IN" dirty="0"/>
              <a:t> </a:t>
            </a:r>
            <a:r>
              <a:rPr lang="en-IN" b="1" u="sng" dirty="0"/>
              <a:t>OR</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endParaRPr lang="en-IN" sz="2000" dirty="0"/>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557561" y="1981857"/>
          <a:ext cx="11162372" cy="2895749"/>
        </p:xfrm>
        <a:graphic>
          <a:graphicData uri="http://schemas.openxmlformats.org/drawingml/2006/table">
            <a:tbl>
              <a:tblPr firstRow="1" bandRow="1">
                <a:tableStyleId>{5940675A-B579-460E-94D1-54222C63F5DA}</a:tableStyleId>
              </a:tblPr>
              <a:tblGrid>
                <a:gridCol w="1148576">
                  <a:extLst>
                    <a:ext uri="{9D8B030D-6E8A-4147-A177-3AD203B41FA5}">
                      <a16:colId xmlns:a16="http://schemas.microsoft.com/office/drawing/2014/main" val="449596335"/>
                    </a:ext>
                  </a:extLst>
                </a:gridCol>
                <a:gridCol w="6300439">
                  <a:extLst>
                    <a:ext uri="{9D8B030D-6E8A-4147-A177-3AD203B41FA5}">
                      <a16:colId xmlns:a16="http://schemas.microsoft.com/office/drawing/2014/main" val="1693878341"/>
                    </a:ext>
                  </a:extLst>
                </a:gridCol>
                <a:gridCol w="914400">
                  <a:extLst>
                    <a:ext uri="{9D8B030D-6E8A-4147-A177-3AD203B41FA5}">
                      <a16:colId xmlns:a16="http://schemas.microsoft.com/office/drawing/2014/main" val="315292590"/>
                    </a:ext>
                  </a:extLst>
                </a:gridCol>
                <a:gridCol w="1416204">
                  <a:extLst>
                    <a:ext uri="{9D8B030D-6E8A-4147-A177-3AD203B41FA5}">
                      <a16:colId xmlns:a16="http://schemas.microsoft.com/office/drawing/2014/main" val="2684807718"/>
                    </a:ext>
                  </a:extLst>
                </a:gridCol>
                <a:gridCol w="1382753">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168722">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Name of the Account to be Credited           </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4064266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latin typeface="+mj-lt"/>
              </a:rPr>
              <a:t>Basic Journal Entries</a:t>
            </a:r>
          </a:p>
        </p:txBody>
      </p:sp>
    </p:spTree>
    <p:extLst>
      <p:ext uri="{BB962C8B-B14F-4D97-AF65-F5344CB8AC3E}">
        <p14:creationId xmlns:p14="http://schemas.microsoft.com/office/powerpoint/2010/main" val="1424952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53CD29-EDE1-DF06-50C9-46FFB03153DC}"/>
              </a:ext>
            </a:extLst>
          </p:cNvPr>
          <p:cNvSpPr>
            <a:spLocks noGrp="1"/>
          </p:cNvSpPr>
          <p:nvPr>
            <p:ph idx="1"/>
          </p:nvPr>
        </p:nvSpPr>
        <p:spPr/>
        <p:txBody>
          <a:bodyPr/>
          <a:lstStyle/>
          <a:p>
            <a:r>
              <a:rPr lang="en-IN" dirty="0"/>
              <a:t>Business commenced with cash and assets.</a:t>
            </a:r>
          </a:p>
          <a:p>
            <a:r>
              <a:rPr lang="en-IN" b="1" dirty="0">
                <a:solidFill>
                  <a:srgbClr val="C00000"/>
                </a:solidFill>
              </a:rPr>
              <a:t>E.g., Owner started business with ₹ 50,000 cash.</a:t>
            </a:r>
          </a:p>
        </p:txBody>
      </p:sp>
      <p:sp>
        <p:nvSpPr>
          <p:cNvPr id="3" name="Title 2">
            <a:extLst>
              <a:ext uri="{FF2B5EF4-FFF2-40B4-BE49-F238E27FC236}">
                <a16:creationId xmlns:a16="http://schemas.microsoft.com/office/drawing/2014/main" id="{5D6B4314-768A-5575-D4FB-41F1CF34ECC5}"/>
              </a:ext>
            </a:extLst>
          </p:cNvPr>
          <p:cNvSpPr>
            <a:spLocks noGrp="1"/>
          </p:cNvSpPr>
          <p:nvPr>
            <p:ph type="title"/>
          </p:nvPr>
        </p:nvSpPr>
        <p:spPr/>
        <p:txBody>
          <a:bodyPr>
            <a:normAutofit/>
          </a:bodyPr>
          <a:lstStyle/>
          <a:p>
            <a:r>
              <a:rPr lang="en-IN" b="1" dirty="0"/>
              <a:t>Capital Account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6FCEB88-2392-80C9-5949-055BDEEA8BEA}"/>
              </a:ext>
            </a:extLst>
          </p:cNvPr>
          <p:cNvGraphicFramePr>
            <a:graphicFrameLocks noGrp="1"/>
          </p:cNvGraphicFramePr>
          <p:nvPr/>
        </p:nvGraphicFramePr>
        <p:xfrm>
          <a:off x="613317" y="2137007"/>
          <a:ext cx="10972800" cy="2011680"/>
        </p:xfrm>
        <a:graphic>
          <a:graphicData uri="http://schemas.openxmlformats.org/drawingml/2006/table">
            <a:tbl>
              <a:tblPr firstRow="1" bandRow="1">
                <a:tableStyleId>{5940675A-B579-460E-94D1-54222C63F5DA}</a:tableStyleId>
              </a:tblPr>
              <a:tblGrid>
                <a:gridCol w="911711">
                  <a:extLst>
                    <a:ext uri="{9D8B030D-6E8A-4147-A177-3AD203B41FA5}">
                      <a16:colId xmlns:a16="http://schemas.microsoft.com/office/drawing/2014/main" val="4097160300"/>
                    </a:ext>
                  </a:extLst>
                </a:gridCol>
                <a:gridCol w="5397649">
                  <a:extLst>
                    <a:ext uri="{9D8B030D-6E8A-4147-A177-3AD203B41FA5}">
                      <a16:colId xmlns:a16="http://schemas.microsoft.com/office/drawing/2014/main" val="4081423647"/>
                    </a:ext>
                  </a:extLst>
                </a:gridCol>
                <a:gridCol w="1004495">
                  <a:extLst>
                    <a:ext uri="{9D8B030D-6E8A-4147-A177-3AD203B41FA5}">
                      <a16:colId xmlns:a16="http://schemas.microsoft.com/office/drawing/2014/main" val="1287736316"/>
                    </a:ext>
                  </a:extLst>
                </a:gridCol>
                <a:gridCol w="1718534">
                  <a:extLst>
                    <a:ext uri="{9D8B030D-6E8A-4147-A177-3AD203B41FA5}">
                      <a16:colId xmlns:a16="http://schemas.microsoft.com/office/drawing/2014/main" val="181511838"/>
                    </a:ext>
                  </a:extLst>
                </a:gridCol>
                <a:gridCol w="1940411">
                  <a:extLst>
                    <a:ext uri="{9D8B030D-6E8A-4147-A177-3AD203B41FA5}">
                      <a16:colId xmlns:a16="http://schemas.microsoft.com/office/drawing/2014/main" val="3592944074"/>
                    </a:ext>
                  </a:extLst>
                </a:gridCol>
              </a:tblGrid>
              <a:tr h="43033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379427">
                <a:tc>
                  <a:txBody>
                    <a:bodyPr/>
                    <a:lstStyle/>
                    <a:p>
                      <a:endParaRPr lang="en-IN" sz="2400" dirty="0"/>
                    </a:p>
                  </a:txBody>
                  <a:tcPr/>
                </a:tc>
                <a:tc>
                  <a:txBody>
                    <a:bodyPr/>
                    <a:lstStyle/>
                    <a:p>
                      <a:r>
                        <a:rPr lang="en-IN" sz="2400" dirty="0"/>
                        <a:t>Cash A/c                                                   </a:t>
                      </a:r>
                      <a:r>
                        <a:rPr lang="en-IN" sz="2400" dirty="0" err="1"/>
                        <a:t>Dr.</a:t>
                      </a:r>
                      <a:endParaRPr lang="en-IN" sz="2400" dirty="0"/>
                    </a:p>
                    <a:p>
                      <a:r>
                        <a:rPr lang="en-IN" sz="2400" dirty="0"/>
                        <a:t>Asset A/c                                                  </a:t>
                      </a:r>
                      <a:r>
                        <a:rPr lang="en-IN" sz="2400" dirty="0" err="1"/>
                        <a:t>Dr.</a:t>
                      </a:r>
                      <a:endParaRPr lang="en-IN" sz="2400" dirty="0"/>
                    </a:p>
                    <a:p>
                      <a:r>
                        <a:rPr lang="en-IN" sz="2400" dirty="0"/>
                        <a:t>               To Capital A/c</a:t>
                      </a:r>
                    </a:p>
                    <a:p>
                      <a:r>
                        <a:rPr lang="en-IN" sz="2400" dirty="0"/>
                        <a:t>(Being : Commencement of business)</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63974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DB267-FDD3-8ED4-EB42-8F60F813DCAD}"/>
              </a:ext>
            </a:extLst>
          </p:cNvPr>
          <p:cNvSpPr>
            <a:spLocks noGrp="1"/>
          </p:cNvSpPr>
          <p:nvPr>
            <p:ph idx="1"/>
          </p:nvPr>
        </p:nvSpPr>
        <p:spPr/>
        <p:txBody>
          <a:bodyPr/>
          <a:lstStyle/>
          <a:p>
            <a:r>
              <a:rPr lang="en-US" b="0" i="0" dirty="0">
                <a:solidFill>
                  <a:srgbClr val="273239"/>
                </a:solidFill>
                <a:effectLst/>
                <a:latin typeface="+mj-lt"/>
              </a:rPr>
              <a:t>Withdrawal of any amount in cash or kind from the enterprise for personal use by the proprietor is termed as Drawings. </a:t>
            </a:r>
          </a:p>
          <a:p>
            <a:r>
              <a:rPr lang="en-US" b="0" i="0" dirty="0">
                <a:solidFill>
                  <a:srgbClr val="273239"/>
                </a:solidFill>
                <a:effectLst/>
                <a:latin typeface="+mj-lt"/>
              </a:rPr>
              <a:t>The Drawings account will be debited, and the cash or goods withdrawn (purchase) will be </a:t>
            </a:r>
            <a:r>
              <a:rPr lang="en-US" dirty="0">
                <a:solidFill>
                  <a:srgbClr val="273239"/>
                </a:solidFill>
                <a:latin typeface="+mj-lt"/>
              </a:rPr>
              <a:t>cred</a:t>
            </a:r>
            <a:r>
              <a:rPr lang="en-US" b="0" i="0" dirty="0">
                <a:solidFill>
                  <a:srgbClr val="273239"/>
                </a:solidFill>
                <a:effectLst/>
                <a:latin typeface="+mj-lt"/>
              </a:rPr>
              <a:t>ited.</a:t>
            </a:r>
          </a:p>
          <a:p>
            <a:r>
              <a:rPr lang="en-IN" b="1" dirty="0">
                <a:solidFill>
                  <a:srgbClr val="C00000"/>
                </a:solidFill>
              </a:rPr>
              <a:t>E.g., Owner withdrawn cash ₹ 50,000 for his personal use. </a:t>
            </a:r>
          </a:p>
          <a:p>
            <a:endParaRPr lang="en-IN" dirty="0">
              <a:latin typeface="+mj-lt"/>
            </a:endParaRPr>
          </a:p>
          <a:p>
            <a:pPr marL="0" indent="0">
              <a:buNone/>
            </a:pPr>
            <a:endParaRPr lang="en-IN" dirty="0"/>
          </a:p>
        </p:txBody>
      </p:sp>
      <p:sp>
        <p:nvSpPr>
          <p:cNvPr id="3" name="Title 2">
            <a:extLst>
              <a:ext uri="{FF2B5EF4-FFF2-40B4-BE49-F238E27FC236}">
                <a16:creationId xmlns:a16="http://schemas.microsoft.com/office/drawing/2014/main" id="{E72DBC6A-E7A5-25BB-14B2-3F09231797A9}"/>
              </a:ext>
            </a:extLst>
          </p:cNvPr>
          <p:cNvSpPr>
            <a:spLocks noGrp="1"/>
          </p:cNvSpPr>
          <p:nvPr>
            <p:ph type="title"/>
          </p:nvPr>
        </p:nvSpPr>
        <p:spPr/>
        <p:txBody>
          <a:bodyPr>
            <a:normAutofit/>
          </a:bodyPr>
          <a:lstStyle/>
          <a:p>
            <a:r>
              <a:rPr lang="en-IN" b="1" dirty="0"/>
              <a:t>Drawings Account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D97B6E16-C3AF-75C5-788F-425131F9FA8E}"/>
              </a:ext>
            </a:extLst>
          </p:cNvPr>
          <p:cNvGraphicFramePr>
            <a:graphicFrameLocks noGrp="1"/>
          </p:cNvGraphicFramePr>
          <p:nvPr/>
        </p:nvGraphicFramePr>
        <p:xfrm>
          <a:off x="889873" y="3429000"/>
          <a:ext cx="10729696" cy="2377440"/>
        </p:xfrm>
        <a:graphic>
          <a:graphicData uri="http://schemas.openxmlformats.org/drawingml/2006/table">
            <a:tbl>
              <a:tblPr firstRow="1" bandRow="1">
                <a:tableStyleId>{5940675A-B579-460E-94D1-54222C63F5DA}</a:tableStyleId>
              </a:tblPr>
              <a:tblGrid>
                <a:gridCol w="891511">
                  <a:extLst>
                    <a:ext uri="{9D8B030D-6E8A-4147-A177-3AD203B41FA5}">
                      <a16:colId xmlns:a16="http://schemas.microsoft.com/office/drawing/2014/main" val="4097160300"/>
                    </a:ext>
                  </a:extLst>
                </a:gridCol>
                <a:gridCol w="5278064">
                  <a:extLst>
                    <a:ext uri="{9D8B030D-6E8A-4147-A177-3AD203B41FA5}">
                      <a16:colId xmlns:a16="http://schemas.microsoft.com/office/drawing/2014/main" val="4081423647"/>
                    </a:ext>
                  </a:extLst>
                </a:gridCol>
                <a:gridCol w="982240">
                  <a:extLst>
                    <a:ext uri="{9D8B030D-6E8A-4147-A177-3AD203B41FA5}">
                      <a16:colId xmlns:a16="http://schemas.microsoft.com/office/drawing/2014/main" val="1287736316"/>
                    </a:ext>
                  </a:extLst>
                </a:gridCol>
                <a:gridCol w="1680459">
                  <a:extLst>
                    <a:ext uri="{9D8B030D-6E8A-4147-A177-3AD203B41FA5}">
                      <a16:colId xmlns:a16="http://schemas.microsoft.com/office/drawing/2014/main" val="181511838"/>
                    </a:ext>
                  </a:extLst>
                </a:gridCol>
                <a:gridCol w="1897422">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Drawings A/c                                            </a:t>
                      </a:r>
                      <a:r>
                        <a:rPr lang="en-IN" sz="2400" dirty="0" err="1"/>
                        <a:t>Dr.</a:t>
                      </a:r>
                      <a:endParaRPr lang="en-IN" sz="2400" dirty="0"/>
                    </a:p>
                    <a:p>
                      <a:r>
                        <a:rPr lang="en-IN" sz="2400" dirty="0"/>
                        <a:t>               To Cash A/c</a:t>
                      </a:r>
                    </a:p>
                    <a:p>
                      <a:r>
                        <a:rPr lang="en-IN" sz="2400" dirty="0"/>
                        <a:t>               To Purchase A/c</a:t>
                      </a:r>
                    </a:p>
                    <a:p>
                      <a:r>
                        <a:rPr lang="en-IN" sz="2400" dirty="0"/>
                        <a:t>(Being : Cash and goods withdraw for personal use)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64168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Expense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BDEFFB5-BA37-B0EB-D0E6-19B4567421B0}"/>
              </a:ext>
            </a:extLst>
          </p:cNvPr>
          <p:cNvGraphicFramePr>
            <a:graphicFrameLocks noGrp="1"/>
          </p:cNvGraphicFramePr>
          <p:nvPr/>
        </p:nvGraphicFramePr>
        <p:xfrm>
          <a:off x="646771" y="2342047"/>
          <a:ext cx="10705169" cy="1645920"/>
        </p:xfrm>
        <a:graphic>
          <a:graphicData uri="http://schemas.openxmlformats.org/drawingml/2006/table">
            <a:tbl>
              <a:tblPr firstRow="1" bandRow="1">
                <a:tableStyleId>{5940675A-B579-460E-94D1-54222C63F5DA}</a:tableStyleId>
              </a:tblPr>
              <a:tblGrid>
                <a:gridCol w="889473">
                  <a:extLst>
                    <a:ext uri="{9D8B030D-6E8A-4147-A177-3AD203B41FA5}">
                      <a16:colId xmlns:a16="http://schemas.microsoft.com/office/drawing/2014/main" val="4097160300"/>
                    </a:ext>
                  </a:extLst>
                </a:gridCol>
                <a:gridCol w="5265999">
                  <a:extLst>
                    <a:ext uri="{9D8B030D-6E8A-4147-A177-3AD203B41FA5}">
                      <a16:colId xmlns:a16="http://schemas.microsoft.com/office/drawing/2014/main" val="4081423647"/>
                    </a:ext>
                  </a:extLst>
                </a:gridCol>
                <a:gridCol w="979994">
                  <a:extLst>
                    <a:ext uri="{9D8B030D-6E8A-4147-A177-3AD203B41FA5}">
                      <a16:colId xmlns:a16="http://schemas.microsoft.com/office/drawing/2014/main" val="1287736316"/>
                    </a:ext>
                  </a:extLst>
                </a:gridCol>
                <a:gridCol w="1676618">
                  <a:extLst>
                    <a:ext uri="{9D8B030D-6E8A-4147-A177-3AD203B41FA5}">
                      <a16:colId xmlns:a16="http://schemas.microsoft.com/office/drawing/2014/main" val="181511838"/>
                    </a:ext>
                  </a:extLst>
                </a:gridCol>
                <a:gridCol w="1893085">
                  <a:extLst>
                    <a:ext uri="{9D8B030D-6E8A-4147-A177-3AD203B41FA5}">
                      <a16:colId xmlns:a16="http://schemas.microsoft.com/office/drawing/2014/main" val="3592944074"/>
                    </a:ext>
                  </a:extLst>
                </a:gridCol>
              </a:tblGrid>
              <a:tr h="45579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23876">
                <a:tc>
                  <a:txBody>
                    <a:bodyPr/>
                    <a:lstStyle/>
                    <a:p>
                      <a:endParaRPr lang="en-IN" sz="2400" dirty="0"/>
                    </a:p>
                  </a:txBody>
                  <a:tcPr/>
                </a:tc>
                <a:tc>
                  <a:txBody>
                    <a:bodyPr/>
                    <a:lstStyle/>
                    <a:p>
                      <a:r>
                        <a:rPr lang="en-IN" sz="2400" dirty="0"/>
                        <a:t>Expense (Name of Exp.) A/c                  Dr.</a:t>
                      </a:r>
                    </a:p>
                    <a:p>
                      <a:r>
                        <a:rPr lang="en-IN" sz="2400" dirty="0"/>
                        <a:t>               To Cash A/c</a:t>
                      </a:r>
                    </a:p>
                    <a:p>
                      <a:r>
                        <a:rPr lang="en-IN" sz="2400" dirty="0"/>
                        <a:t>[Being : Expense ( Name of Exp.)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
        <p:nvSpPr>
          <p:cNvPr id="5" name="Content Placeholder 1">
            <a:extLst>
              <a:ext uri="{FF2B5EF4-FFF2-40B4-BE49-F238E27FC236}">
                <a16:creationId xmlns:a16="http://schemas.microsoft.com/office/drawing/2014/main" id="{6A0A8912-6145-A4E8-0B77-C605FAE67DF1}"/>
              </a:ext>
            </a:extLst>
          </p:cNvPr>
          <p:cNvSpPr txBox="1">
            <a:spLocks/>
          </p:cNvSpPr>
          <p:nvPr/>
        </p:nvSpPr>
        <p:spPr>
          <a:xfrm>
            <a:off x="131179" y="892098"/>
            <a:ext cx="11929641" cy="59659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expense paid in cash </a:t>
            </a:r>
          </a:p>
          <a:p>
            <a:r>
              <a:rPr lang="en-IN" b="1" dirty="0">
                <a:solidFill>
                  <a:srgbClr val="C00000"/>
                </a:solidFill>
              </a:rPr>
              <a:t>E.g., Salary paid ₹ 50,000.</a:t>
            </a:r>
          </a:p>
        </p:txBody>
      </p:sp>
    </p:spTree>
    <p:extLst>
      <p:ext uri="{BB962C8B-B14F-4D97-AF65-F5344CB8AC3E}">
        <p14:creationId xmlns:p14="http://schemas.microsoft.com/office/powerpoint/2010/main" val="87018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Expense Related </a:t>
            </a:r>
            <a:r>
              <a:rPr lang="en-IN" dirty="0"/>
              <a:t>T</a:t>
            </a:r>
            <a:r>
              <a:rPr lang="en-IN" b="1" dirty="0"/>
              <a:t>ransactions</a:t>
            </a:r>
            <a:endParaRPr lang="en-IN" sz="2000" dirty="0"/>
          </a:p>
        </p:txBody>
      </p:sp>
      <p:graphicFrame>
        <p:nvGraphicFramePr>
          <p:cNvPr id="5" name="Table 5">
            <a:extLst>
              <a:ext uri="{FF2B5EF4-FFF2-40B4-BE49-F238E27FC236}">
                <a16:creationId xmlns:a16="http://schemas.microsoft.com/office/drawing/2014/main" id="{503122BF-52B2-5E43-1EBD-60616C927560}"/>
              </a:ext>
            </a:extLst>
          </p:cNvPr>
          <p:cNvGraphicFramePr>
            <a:graphicFrameLocks noGrp="1"/>
          </p:cNvGraphicFramePr>
          <p:nvPr/>
        </p:nvGraphicFramePr>
        <p:xfrm>
          <a:off x="987722" y="2287126"/>
          <a:ext cx="10040834" cy="1690541"/>
        </p:xfrm>
        <a:graphic>
          <a:graphicData uri="http://schemas.openxmlformats.org/drawingml/2006/table">
            <a:tbl>
              <a:tblPr firstRow="1" bandRow="1">
                <a:tableStyleId>{5940675A-B579-460E-94D1-54222C63F5DA}</a:tableStyleId>
              </a:tblPr>
              <a:tblGrid>
                <a:gridCol w="801051">
                  <a:extLst>
                    <a:ext uri="{9D8B030D-6E8A-4147-A177-3AD203B41FA5}">
                      <a16:colId xmlns:a16="http://schemas.microsoft.com/office/drawing/2014/main" val="350181885"/>
                    </a:ext>
                  </a:extLst>
                </a:gridCol>
                <a:gridCol w="4917055">
                  <a:extLst>
                    <a:ext uri="{9D8B030D-6E8A-4147-A177-3AD203B41FA5}">
                      <a16:colId xmlns:a16="http://schemas.microsoft.com/office/drawing/2014/main" val="1319595245"/>
                    </a:ext>
                  </a:extLst>
                </a:gridCol>
                <a:gridCol w="996701">
                  <a:extLst>
                    <a:ext uri="{9D8B030D-6E8A-4147-A177-3AD203B41FA5}">
                      <a16:colId xmlns:a16="http://schemas.microsoft.com/office/drawing/2014/main" val="2618687966"/>
                    </a:ext>
                  </a:extLst>
                </a:gridCol>
                <a:gridCol w="1616870">
                  <a:extLst>
                    <a:ext uri="{9D8B030D-6E8A-4147-A177-3AD203B41FA5}">
                      <a16:colId xmlns:a16="http://schemas.microsoft.com/office/drawing/2014/main" val="2352454129"/>
                    </a:ext>
                  </a:extLst>
                </a:gridCol>
                <a:gridCol w="1709157">
                  <a:extLst>
                    <a:ext uri="{9D8B030D-6E8A-4147-A177-3AD203B41FA5}">
                      <a16:colId xmlns:a16="http://schemas.microsoft.com/office/drawing/2014/main" val="2202480063"/>
                    </a:ext>
                  </a:extLst>
                </a:gridCol>
              </a:tblGrid>
              <a:tr h="487785">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1189353506"/>
                  </a:ext>
                </a:extLst>
              </a:tr>
              <a:tr h="1202756">
                <a:tc>
                  <a:txBody>
                    <a:bodyPr/>
                    <a:lstStyle/>
                    <a:p>
                      <a:endParaRPr lang="en-IN" sz="2400" dirty="0"/>
                    </a:p>
                  </a:txBody>
                  <a:tcPr/>
                </a:tc>
                <a:tc>
                  <a:txBody>
                    <a:bodyPr/>
                    <a:lstStyle/>
                    <a:p>
                      <a:r>
                        <a:rPr lang="en-IN" sz="2400" dirty="0"/>
                        <a:t>Expense (Name of Exp.) A/c              Dr.</a:t>
                      </a:r>
                    </a:p>
                    <a:p>
                      <a:r>
                        <a:rPr lang="en-IN" sz="2400" dirty="0"/>
                        <a:t>               To Bank A/c</a:t>
                      </a:r>
                    </a:p>
                    <a:p>
                      <a:r>
                        <a:rPr lang="en-IN" sz="2400" dirty="0"/>
                        <a:t>[Being : Expense ( Name of Exp.)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882596332"/>
                  </a:ext>
                </a:extLst>
              </a:tr>
            </a:tbl>
          </a:graphicData>
        </a:graphic>
      </p:graphicFrame>
      <p:sp>
        <p:nvSpPr>
          <p:cNvPr id="4" name="Content Placeholder 1">
            <a:extLst>
              <a:ext uri="{FF2B5EF4-FFF2-40B4-BE49-F238E27FC236}">
                <a16:creationId xmlns:a16="http://schemas.microsoft.com/office/drawing/2014/main" id="{AFF32143-BB22-23CD-69E1-3278196E7C84}"/>
              </a:ext>
            </a:extLst>
          </p:cNvPr>
          <p:cNvSpPr txBox="1">
            <a:spLocks/>
          </p:cNvSpPr>
          <p:nvPr/>
        </p:nvSpPr>
        <p:spPr>
          <a:xfrm>
            <a:off x="131179" y="914400"/>
            <a:ext cx="11929641" cy="633877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expense is paid through Bank (Cheque)</a:t>
            </a:r>
          </a:p>
          <a:p>
            <a:r>
              <a:rPr lang="en-IN" b="1" dirty="0">
                <a:solidFill>
                  <a:srgbClr val="C00000"/>
                </a:solidFill>
              </a:rPr>
              <a:t>E.g., Salary paid ₹ 50,000 by cheque.</a:t>
            </a:r>
          </a:p>
          <a:p>
            <a:endParaRPr lang="en-IN" b="1" dirty="0">
              <a:solidFill>
                <a:srgbClr val="C00000"/>
              </a:solidFill>
            </a:endParaRPr>
          </a:p>
        </p:txBody>
      </p:sp>
    </p:spTree>
    <p:extLst>
      <p:ext uri="{BB962C8B-B14F-4D97-AF65-F5344CB8AC3E}">
        <p14:creationId xmlns:p14="http://schemas.microsoft.com/office/powerpoint/2010/main" val="4165598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75FB-2C8B-9176-7B80-8B0E73C58558}"/>
              </a:ext>
            </a:extLst>
          </p:cNvPr>
          <p:cNvSpPr>
            <a:spLocks noGrp="1"/>
          </p:cNvSpPr>
          <p:nvPr>
            <p:ph idx="1"/>
          </p:nvPr>
        </p:nvSpPr>
        <p:spPr/>
        <p:txBody>
          <a:bodyPr/>
          <a:lstStyle/>
          <a:p>
            <a:r>
              <a:rPr lang="en-IN" dirty="0"/>
              <a:t>If Income is received in cash</a:t>
            </a:r>
          </a:p>
          <a:p>
            <a:r>
              <a:rPr lang="en-IN" b="1" dirty="0">
                <a:solidFill>
                  <a:srgbClr val="C00000"/>
                </a:solidFill>
              </a:rPr>
              <a:t>E.g., Rent Received ₹ 50,000.</a:t>
            </a:r>
          </a:p>
          <a:p>
            <a:pPr marL="457200" lvl="1" indent="0">
              <a:buNone/>
            </a:pPr>
            <a:endParaRPr lang="en-IN" dirty="0"/>
          </a:p>
          <a:p>
            <a:pPr marL="457200" lvl="1" indent="0">
              <a:buNone/>
            </a:pPr>
            <a:endParaRPr lang="en-IN" dirty="0"/>
          </a:p>
          <a:p>
            <a:pPr lvl="1"/>
            <a:endParaRPr lang="en-IN" dirty="0"/>
          </a:p>
          <a:p>
            <a:pPr lvl="1"/>
            <a:endParaRPr lang="en-IN" dirty="0"/>
          </a:p>
          <a:p>
            <a:pPr lvl="1"/>
            <a:endParaRPr lang="en-IN" dirty="0"/>
          </a:p>
          <a:p>
            <a:pPr lvl="1"/>
            <a:endParaRPr lang="en-IN" dirty="0"/>
          </a:p>
        </p:txBody>
      </p:sp>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Income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BDEFFB5-BA37-B0EB-D0E6-19B4567421B0}"/>
              </a:ext>
            </a:extLst>
          </p:cNvPr>
          <p:cNvGraphicFramePr>
            <a:graphicFrameLocks noGrp="1"/>
          </p:cNvGraphicFramePr>
          <p:nvPr/>
        </p:nvGraphicFramePr>
        <p:xfrm>
          <a:off x="501805" y="2355852"/>
          <a:ext cx="11218127" cy="1657414"/>
        </p:xfrm>
        <a:graphic>
          <a:graphicData uri="http://schemas.openxmlformats.org/drawingml/2006/table">
            <a:tbl>
              <a:tblPr firstRow="1" bandRow="1">
                <a:tableStyleId>{5940675A-B579-460E-94D1-54222C63F5DA}</a:tableStyleId>
              </a:tblPr>
              <a:tblGrid>
                <a:gridCol w="758283">
                  <a:extLst>
                    <a:ext uri="{9D8B030D-6E8A-4147-A177-3AD203B41FA5}">
                      <a16:colId xmlns:a16="http://schemas.microsoft.com/office/drawing/2014/main" val="4097160300"/>
                    </a:ext>
                  </a:extLst>
                </a:gridCol>
                <a:gridCol w="5692139">
                  <a:extLst>
                    <a:ext uri="{9D8B030D-6E8A-4147-A177-3AD203B41FA5}">
                      <a16:colId xmlns:a16="http://schemas.microsoft.com/office/drawing/2014/main" val="4081423647"/>
                    </a:ext>
                  </a:extLst>
                </a:gridCol>
                <a:gridCol w="1026954">
                  <a:extLst>
                    <a:ext uri="{9D8B030D-6E8A-4147-A177-3AD203B41FA5}">
                      <a16:colId xmlns:a16="http://schemas.microsoft.com/office/drawing/2014/main" val="1287736316"/>
                    </a:ext>
                  </a:extLst>
                </a:gridCol>
                <a:gridCol w="1756956">
                  <a:extLst>
                    <a:ext uri="{9D8B030D-6E8A-4147-A177-3AD203B41FA5}">
                      <a16:colId xmlns:a16="http://schemas.microsoft.com/office/drawing/2014/main" val="181511838"/>
                    </a:ext>
                  </a:extLst>
                </a:gridCol>
                <a:gridCol w="1983795">
                  <a:extLst>
                    <a:ext uri="{9D8B030D-6E8A-4147-A177-3AD203B41FA5}">
                      <a16:colId xmlns:a16="http://schemas.microsoft.com/office/drawing/2014/main" val="3592944074"/>
                    </a:ext>
                  </a:extLst>
                </a:gridCol>
              </a:tblGrid>
              <a:tr h="46869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55683">
                <a:tc>
                  <a:txBody>
                    <a:bodyPr/>
                    <a:lstStyle/>
                    <a:p>
                      <a:endParaRPr lang="en-IN" sz="2400" dirty="0"/>
                    </a:p>
                  </a:txBody>
                  <a:tcPr/>
                </a:tc>
                <a:tc>
                  <a:txBody>
                    <a:bodyPr/>
                    <a:lstStyle/>
                    <a:p>
                      <a:r>
                        <a:rPr lang="en-IN" sz="2400" dirty="0"/>
                        <a:t>Cash A/c                                                          Dr.</a:t>
                      </a:r>
                    </a:p>
                    <a:p>
                      <a:r>
                        <a:rPr lang="en-IN" sz="2400" dirty="0"/>
                        <a:t>               To Income (Name of Income) A/c</a:t>
                      </a:r>
                    </a:p>
                    <a:p>
                      <a:r>
                        <a:rPr lang="en-IN" sz="2400" dirty="0"/>
                        <a:t>[Being : Income ( Name of Income)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47699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75FB-2C8B-9176-7B80-8B0E73C58558}"/>
              </a:ext>
            </a:extLst>
          </p:cNvPr>
          <p:cNvSpPr>
            <a:spLocks noGrp="1"/>
          </p:cNvSpPr>
          <p:nvPr>
            <p:ph idx="1"/>
          </p:nvPr>
        </p:nvSpPr>
        <p:spPr/>
        <p:txBody>
          <a:bodyPr/>
          <a:lstStyle/>
          <a:p>
            <a:r>
              <a:rPr lang="en-IN" dirty="0"/>
              <a:t>If  Income is received through Bank (Cheque)</a:t>
            </a:r>
          </a:p>
          <a:p>
            <a:r>
              <a:rPr lang="en-IN" b="1" dirty="0">
                <a:solidFill>
                  <a:srgbClr val="C00000"/>
                </a:solidFill>
              </a:rPr>
              <a:t>E.g., Rent received ₹ 50,000 by cheque.</a:t>
            </a:r>
          </a:p>
          <a:p>
            <a:pPr marL="457200" lvl="1" indent="0">
              <a:buNone/>
            </a:pPr>
            <a:endParaRPr lang="en-IN" dirty="0"/>
          </a:p>
          <a:p>
            <a:pPr marL="457200" lvl="1" indent="0">
              <a:buNone/>
            </a:pPr>
            <a:endParaRPr lang="en-IN" dirty="0"/>
          </a:p>
          <a:p>
            <a:pPr lvl="1"/>
            <a:endParaRPr lang="en-IN" dirty="0"/>
          </a:p>
          <a:p>
            <a:pPr lvl="1"/>
            <a:endParaRPr lang="en-IN" dirty="0"/>
          </a:p>
          <a:p>
            <a:pPr lvl="1"/>
            <a:endParaRPr lang="en-IN" dirty="0"/>
          </a:p>
          <a:p>
            <a:pPr lvl="1"/>
            <a:endParaRPr lang="en-IN" dirty="0"/>
          </a:p>
          <a:p>
            <a:pPr marL="457200" lvl="1" indent="0">
              <a:buNone/>
            </a:pPr>
            <a:endParaRPr lang="en-IN" dirty="0"/>
          </a:p>
        </p:txBody>
      </p:sp>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Income Related </a:t>
            </a:r>
            <a:r>
              <a:rPr lang="en-IN" dirty="0"/>
              <a:t>T</a:t>
            </a:r>
            <a:r>
              <a:rPr lang="en-IN" b="1" dirty="0"/>
              <a:t>ransactions</a:t>
            </a:r>
            <a:endParaRPr lang="en-IN" sz="2000" dirty="0"/>
          </a:p>
        </p:txBody>
      </p:sp>
      <p:graphicFrame>
        <p:nvGraphicFramePr>
          <p:cNvPr id="5" name="Table 5">
            <a:extLst>
              <a:ext uri="{FF2B5EF4-FFF2-40B4-BE49-F238E27FC236}">
                <a16:creationId xmlns:a16="http://schemas.microsoft.com/office/drawing/2014/main" id="{503122BF-52B2-5E43-1EBD-60616C927560}"/>
              </a:ext>
            </a:extLst>
          </p:cNvPr>
          <p:cNvGraphicFramePr>
            <a:graphicFrameLocks noGrp="1"/>
          </p:cNvGraphicFramePr>
          <p:nvPr/>
        </p:nvGraphicFramePr>
        <p:xfrm>
          <a:off x="591016" y="2232737"/>
          <a:ext cx="11039705" cy="1832935"/>
        </p:xfrm>
        <a:graphic>
          <a:graphicData uri="http://schemas.openxmlformats.org/drawingml/2006/table">
            <a:tbl>
              <a:tblPr firstRow="1" bandRow="1">
                <a:tableStyleId>{5940675A-B579-460E-94D1-54222C63F5DA}</a:tableStyleId>
              </a:tblPr>
              <a:tblGrid>
                <a:gridCol w="758282">
                  <a:extLst>
                    <a:ext uri="{9D8B030D-6E8A-4147-A177-3AD203B41FA5}">
                      <a16:colId xmlns:a16="http://schemas.microsoft.com/office/drawing/2014/main" val="350181885"/>
                    </a:ext>
                  </a:extLst>
                </a:gridCol>
                <a:gridCol w="5809785">
                  <a:extLst>
                    <a:ext uri="{9D8B030D-6E8A-4147-A177-3AD203B41FA5}">
                      <a16:colId xmlns:a16="http://schemas.microsoft.com/office/drawing/2014/main" val="1319595245"/>
                    </a:ext>
                  </a:extLst>
                </a:gridCol>
                <a:gridCol w="814737">
                  <a:extLst>
                    <a:ext uri="{9D8B030D-6E8A-4147-A177-3AD203B41FA5}">
                      <a16:colId xmlns:a16="http://schemas.microsoft.com/office/drawing/2014/main" val="2618687966"/>
                    </a:ext>
                  </a:extLst>
                </a:gridCol>
                <a:gridCol w="1777717">
                  <a:extLst>
                    <a:ext uri="{9D8B030D-6E8A-4147-A177-3AD203B41FA5}">
                      <a16:colId xmlns:a16="http://schemas.microsoft.com/office/drawing/2014/main" val="2352454129"/>
                    </a:ext>
                  </a:extLst>
                </a:gridCol>
                <a:gridCol w="1879184">
                  <a:extLst>
                    <a:ext uri="{9D8B030D-6E8A-4147-A177-3AD203B41FA5}">
                      <a16:colId xmlns:a16="http://schemas.microsoft.com/office/drawing/2014/main" val="2202480063"/>
                    </a:ext>
                  </a:extLst>
                </a:gridCol>
              </a:tblGrid>
              <a:tr h="43579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1189353506"/>
                  </a:ext>
                </a:extLst>
              </a:tr>
              <a:tr h="1375735">
                <a:tc>
                  <a:txBody>
                    <a:bodyPr/>
                    <a:lstStyle/>
                    <a:p>
                      <a:endParaRPr lang="en-IN" sz="2400" dirty="0"/>
                    </a:p>
                  </a:txBody>
                  <a:tcPr/>
                </a:tc>
                <a:tc>
                  <a:txBody>
                    <a:bodyPr/>
                    <a:lstStyle/>
                    <a:p>
                      <a:r>
                        <a:rPr lang="en-IN" sz="2400" dirty="0"/>
                        <a:t>Bank  A/c                                                          Dr.</a:t>
                      </a:r>
                    </a:p>
                    <a:p>
                      <a:r>
                        <a:rPr lang="en-IN" sz="2400" dirty="0"/>
                        <a:t>              To Income (Name of Income) A/c</a:t>
                      </a:r>
                    </a:p>
                    <a:p>
                      <a:r>
                        <a:rPr lang="en-IN" sz="2400" dirty="0"/>
                        <a:t>[Being : Income ( Name of Income)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882596332"/>
                  </a:ext>
                </a:extLst>
              </a:tr>
            </a:tbl>
          </a:graphicData>
        </a:graphic>
      </p:graphicFrame>
    </p:spTree>
    <p:extLst>
      <p:ext uri="{BB962C8B-B14F-4D97-AF65-F5344CB8AC3E}">
        <p14:creationId xmlns:p14="http://schemas.microsoft.com/office/powerpoint/2010/main" val="3946933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0CE8A-BB18-BCFB-DA80-AE2EFF0DF294}"/>
              </a:ext>
            </a:extLst>
          </p:cNvPr>
          <p:cNvSpPr>
            <a:spLocks noGrp="1"/>
          </p:cNvSpPr>
          <p:nvPr>
            <p:ph type="title"/>
          </p:nvPr>
        </p:nvSpPr>
        <p:spPr/>
        <p:txBody>
          <a:bodyPr/>
          <a:lstStyle/>
          <a:p>
            <a:r>
              <a:rPr lang="en-IN" dirty="0"/>
              <a:t>Goods related transactions</a:t>
            </a:r>
          </a:p>
        </p:txBody>
      </p:sp>
      <p:graphicFrame>
        <p:nvGraphicFramePr>
          <p:cNvPr id="4" name="Content Placeholder 3">
            <a:extLst>
              <a:ext uri="{FF2B5EF4-FFF2-40B4-BE49-F238E27FC236}">
                <a16:creationId xmlns:a16="http://schemas.microsoft.com/office/drawing/2014/main" id="{78F475A6-862A-EE38-7CCE-6F9E5D739F2D}"/>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93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50BC5B1-237B-4018-813F-54D95E10C36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D490B63-D005-4AF7-BF67-8F69760A030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27862306-C2F7-4BF2-B64C-4B84D449C3D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76AA2F0E-B63E-4C98-AC7D-2CB6C207FF4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369311AE-5656-416E-ADC4-AFF3A5082A7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7F27861-C582-4C5B-8ACF-D6520A6C81E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E798ED-029A-4F3D-BD88-7F9259B137C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CFB29E31-79D0-457A-B45A-485F00025E6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9650F62-9F00-43D3-85D2-CC88AB5110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3647152"/>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What is a Journal? </a:t>
            </a:r>
          </a:p>
          <a:p>
            <a:pPr marL="1200150" lvl="2" indent="-285750">
              <a:lnSpc>
                <a:spcPct val="150000"/>
              </a:lnSpc>
              <a:buFont typeface="Arial" panose="020B0604020202020204" pitchFamily="34" charset="0"/>
              <a:buChar char="•"/>
            </a:pPr>
            <a:r>
              <a:rPr lang="en-US" dirty="0"/>
              <a:t>Format of Journal</a:t>
            </a:r>
          </a:p>
          <a:p>
            <a:pPr marL="1200150" lvl="2" indent="-285750">
              <a:lnSpc>
                <a:spcPct val="150000"/>
              </a:lnSpc>
              <a:buFont typeface="Arial" panose="020B0604020202020204" pitchFamily="34" charset="0"/>
              <a:buChar char="•"/>
            </a:pPr>
            <a:r>
              <a:rPr lang="en-US" dirty="0"/>
              <a:t>Types of Journal entries</a:t>
            </a:r>
          </a:p>
          <a:p>
            <a:pPr marL="742950" lvl="1" indent="-285750">
              <a:lnSpc>
                <a:spcPct val="150000"/>
              </a:lnSpc>
              <a:buFont typeface="Arial" panose="020B0604020202020204" pitchFamily="34" charset="0"/>
              <a:buChar char="•"/>
            </a:pPr>
            <a:r>
              <a:rPr lang="en-US" dirty="0"/>
              <a:t>Basic Journal Entries</a:t>
            </a:r>
          </a:p>
          <a:p>
            <a:pPr marL="742950" lvl="1" indent="-285750">
              <a:lnSpc>
                <a:spcPct val="150000"/>
              </a:lnSpc>
              <a:buFont typeface="Arial" panose="020B0604020202020204" pitchFamily="34" charset="0"/>
              <a:buChar char="•"/>
            </a:pPr>
            <a:r>
              <a:rPr lang="en-US" dirty="0"/>
              <a:t>Journal Entries - Practice</a:t>
            </a:r>
          </a:p>
          <a:p>
            <a:pPr marL="742950" lvl="1" indent="-285750">
              <a:lnSpc>
                <a:spcPct val="150000"/>
              </a:lnSpc>
              <a:buFont typeface="Arial" panose="020B0604020202020204" pitchFamily="34" charset="0"/>
              <a:buChar char="•"/>
            </a:pPr>
            <a:r>
              <a:rPr lang="en-US" dirty="0"/>
              <a:t>Subsidiary Books</a:t>
            </a:r>
          </a:p>
          <a:p>
            <a:pPr marL="1200150" lvl="2" indent="-285750">
              <a:lnSpc>
                <a:spcPct val="150000"/>
              </a:lnSpc>
              <a:buFont typeface="Arial" panose="020B0604020202020204" pitchFamily="34" charset="0"/>
              <a:buChar char="•"/>
            </a:pPr>
            <a:r>
              <a:rPr lang="en-US" dirty="0"/>
              <a:t>Types of Subsidiary books</a:t>
            </a:r>
          </a:p>
          <a:p>
            <a:pPr marL="742950" lvl="1" indent="-285750">
              <a:lnSpc>
                <a:spcPct val="150000"/>
              </a:lnSpc>
              <a:buFont typeface="Arial" panose="020B0604020202020204" pitchFamily="34" charset="0"/>
              <a:buChar char="•"/>
            </a:pPr>
            <a:r>
              <a:rPr lang="en-US" dirty="0"/>
              <a:t>Ledger Posting</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CA3187-BAB3-9D18-E157-739624E7068F}"/>
              </a:ext>
            </a:extLst>
          </p:cNvPr>
          <p:cNvSpPr>
            <a:spLocks noGrp="1"/>
          </p:cNvSpPr>
          <p:nvPr>
            <p:ph idx="1"/>
          </p:nvPr>
        </p:nvSpPr>
        <p:spPr>
          <a:xfrm>
            <a:off x="131179" y="711201"/>
            <a:ext cx="11929641" cy="5590565"/>
          </a:xfrm>
        </p:spPr>
        <p:txBody>
          <a:bodyPr/>
          <a:lstStyle/>
          <a:p>
            <a:r>
              <a:rPr lang="en-US" b="0" i="0" dirty="0">
                <a:solidFill>
                  <a:srgbClr val="273239"/>
                </a:solidFill>
                <a:effectLst/>
                <a:latin typeface="+mj-lt"/>
              </a:rPr>
              <a:t>When goods are purchased in cash or credit, donated, lost, or withdrawn for personal use, in all these cases, goods are denoted as Purchase A/c.</a:t>
            </a:r>
          </a:p>
          <a:p>
            <a:r>
              <a:rPr lang="en-IN" b="1" dirty="0">
                <a:solidFill>
                  <a:srgbClr val="C00000"/>
                </a:solidFill>
              </a:rPr>
              <a:t>E.g., Goods purchased for ₹ 50,000 (from Shahrukh).</a:t>
            </a:r>
            <a:endParaRPr lang="en-US" b="0" i="0" dirty="0">
              <a:solidFill>
                <a:srgbClr val="273239"/>
              </a:solidFill>
              <a:effectLst/>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82B1EEC4-DC6E-DA9A-17E3-18262EC5E8CC}"/>
              </a:ext>
            </a:extLst>
          </p:cNvPr>
          <p:cNvSpPr>
            <a:spLocks noGrp="1"/>
          </p:cNvSpPr>
          <p:nvPr>
            <p:ph type="title"/>
          </p:nvPr>
        </p:nvSpPr>
        <p:spPr/>
        <p:txBody>
          <a:bodyPr>
            <a:normAutofit/>
          </a:bodyPr>
          <a:lstStyle/>
          <a:p>
            <a:r>
              <a:rPr lang="en-IN" dirty="0"/>
              <a:t>Purchase Account </a:t>
            </a:r>
            <a:r>
              <a:rPr lang="en-IN" b="1" dirty="0"/>
              <a:t>Related </a:t>
            </a:r>
            <a:r>
              <a:rPr lang="en-IN" dirty="0"/>
              <a:t>T</a:t>
            </a:r>
            <a:r>
              <a:rPr lang="en-IN" b="1" dirty="0"/>
              <a:t>ransactions</a:t>
            </a:r>
            <a:endParaRPr lang="en-IN" dirty="0"/>
          </a:p>
        </p:txBody>
      </p:sp>
      <p:graphicFrame>
        <p:nvGraphicFramePr>
          <p:cNvPr id="8" name="Table 4">
            <a:extLst>
              <a:ext uri="{FF2B5EF4-FFF2-40B4-BE49-F238E27FC236}">
                <a16:creationId xmlns:a16="http://schemas.microsoft.com/office/drawing/2014/main" id="{AA91FD2D-1C62-2FE1-DE37-0189653DA6BD}"/>
              </a:ext>
            </a:extLst>
          </p:cNvPr>
          <p:cNvGraphicFramePr>
            <a:graphicFrameLocks noGrp="1"/>
          </p:cNvGraphicFramePr>
          <p:nvPr/>
        </p:nvGraphicFramePr>
        <p:xfrm>
          <a:off x="367990" y="2121667"/>
          <a:ext cx="10270274" cy="4419600"/>
        </p:xfrm>
        <a:graphic>
          <a:graphicData uri="http://schemas.openxmlformats.org/drawingml/2006/table">
            <a:tbl>
              <a:tblPr firstRow="1" bandRow="1">
                <a:tableStyleId>{5940675A-B579-460E-94D1-54222C63F5DA}</a:tableStyleId>
              </a:tblPr>
              <a:tblGrid>
                <a:gridCol w="769435">
                  <a:extLst>
                    <a:ext uri="{9D8B030D-6E8A-4147-A177-3AD203B41FA5}">
                      <a16:colId xmlns:a16="http://schemas.microsoft.com/office/drawing/2014/main" val="4097160300"/>
                    </a:ext>
                  </a:extLst>
                </a:gridCol>
                <a:gridCol w="6144322">
                  <a:extLst>
                    <a:ext uri="{9D8B030D-6E8A-4147-A177-3AD203B41FA5}">
                      <a16:colId xmlns:a16="http://schemas.microsoft.com/office/drawing/2014/main" val="4081423647"/>
                    </a:ext>
                  </a:extLst>
                </a:gridCol>
                <a:gridCol w="691375">
                  <a:extLst>
                    <a:ext uri="{9D8B030D-6E8A-4147-A177-3AD203B41FA5}">
                      <a16:colId xmlns:a16="http://schemas.microsoft.com/office/drawing/2014/main" val="1287736316"/>
                    </a:ext>
                  </a:extLst>
                </a:gridCol>
                <a:gridCol w="1338147">
                  <a:extLst>
                    <a:ext uri="{9D8B030D-6E8A-4147-A177-3AD203B41FA5}">
                      <a16:colId xmlns:a16="http://schemas.microsoft.com/office/drawing/2014/main" val="181511838"/>
                    </a:ext>
                  </a:extLst>
                </a:gridCol>
                <a:gridCol w="1326995">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Purchase A/c                                                                         Dr.</a:t>
                      </a:r>
                    </a:p>
                    <a:p>
                      <a:r>
                        <a:rPr lang="en-IN" sz="2000" dirty="0"/>
                        <a:t>               To Cash/Party’s Name A/c</a:t>
                      </a:r>
                    </a:p>
                    <a:p>
                      <a:r>
                        <a:rPr lang="en-IN" sz="2000" dirty="0"/>
                        <a:t>(Being : Goods purchase in cash/credit)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r h="370840">
                <a:tc>
                  <a:txBody>
                    <a:bodyPr/>
                    <a:lstStyle/>
                    <a:p>
                      <a:endParaRPr lang="en-IN" sz="2000" dirty="0"/>
                    </a:p>
                  </a:txBody>
                  <a:tcPr/>
                </a:tc>
                <a:tc>
                  <a:txBody>
                    <a:bodyPr/>
                    <a:lstStyle/>
                    <a:p>
                      <a:r>
                        <a:rPr lang="en-IN" sz="2000" dirty="0"/>
                        <a:t>Donation A/c                                                                         Dr.</a:t>
                      </a:r>
                    </a:p>
                    <a:p>
                      <a:r>
                        <a:rPr lang="en-IN" sz="2000" dirty="0"/>
                        <a:t>               To Purchase A/c</a:t>
                      </a:r>
                    </a:p>
                    <a:p>
                      <a:r>
                        <a:rPr lang="en-IN" sz="2000" dirty="0"/>
                        <a:t>(Being : Goods donated)</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3779877958"/>
                  </a:ext>
                </a:extLst>
              </a:tr>
              <a:tr h="370840">
                <a:tc>
                  <a:txBody>
                    <a:bodyPr/>
                    <a:lstStyle/>
                    <a:p>
                      <a:endParaRPr lang="en-IN" sz="2000"/>
                    </a:p>
                  </a:txBody>
                  <a:tcPr/>
                </a:tc>
                <a:tc>
                  <a:txBody>
                    <a:bodyPr/>
                    <a:lstStyle/>
                    <a:p>
                      <a:r>
                        <a:rPr lang="en-IN" sz="2000" dirty="0"/>
                        <a:t>Drawings A/c                                                                        Dr.</a:t>
                      </a:r>
                    </a:p>
                    <a:p>
                      <a:r>
                        <a:rPr lang="en-IN" sz="2000" dirty="0"/>
                        <a:t>               To Purchase A/c</a:t>
                      </a:r>
                    </a:p>
                    <a:p>
                      <a:r>
                        <a:rPr lang="en-IN" sz="2000" dirty="0"/>
                        <a:t>(Being : Goods withdraw for personal use)</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1097295626"/>
                  </a:ext>
                </a:extLst>
              </a:tr>
              <a:tr h="370840">
                <a:tc>
                  <a:txBody>
                    <a:bodyPr/>
                    <a:lstStyle/>
                    <a:p>
                      <a:endParaRPr lang="en-IN" sz="2000" dirty="0"/>
                    </a:p>
                  </a:txBody>
                  <a:tcPr/>
                </a:tc>
                <a:tc>
                  <a:txBody>
                    <a:bodyPr/>
                    <a:lstStyle/>
                    <a:p>
                      <a:r>
                        <a:rPr lang="en-IN" sz="2000" dirty="0"/>
                        <a:t>Loss due to fire A/c                                                             Dr.</a:t>
                      </a:r>
                    </a:p>
                    <a:p>
                      <a:r>
                        <a:rPr lang="en-IN" sz="2000" dirty="0"/>
                        <a:t>               To Purchase A/c</a:t>
                      </a:r>
                    </a:p>
                    <a:p>
                      <a:r>
                        <a:rPr lang="en-IN" sz="2000" dirty="0"/>
                        <a:t>(Being : Goods lost by fire)</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2481930540"/>
                  </a:ext>
                </a:extLst>
              </a:tr>
            </a:tbl>
          </a:graphicData>
        </a:graphic>
      </p:graphicFrame>
    </p:spTree>
    <p:extLst>
      <p:ext uri="{BB962C8B-B14F-4D97-AF65-F5344CB8AC3E}">
        <p14:creationId xmlns:p14="http://schemas.microsoft.com/office/powerpoint/2010/main" val="290104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05F19C-6423-E39A-B067-36252AD48047}"/>
              </a:ext>
            </a:extLst>
          </p:cNvPr>
          <p:cNvSpPr>
            <a:spLocks noGrp="1"/>
          </p:cNvSpPr>
          <p:nvPr>
            <p:ph idx="1"/>
          </p:nvPr>
        </p:nvSpPr>
        <p:spPr/>
        <p:txBody>
          <a:bodyPr/>
          <a:lstStyle/>
          <a:p>
            <a:r>
              <a:rPr lang="en-US" b="0" i="0" dirty="0">
                <a:solidFill>
                  <a:srgbClr val="273239"/>
                </a:solidFill>
                <a:effectLst/>
                <a:latin typeface="+mj-lt"/>
              </a:rPr>
              <a:t>When goods are sold, then it is represented as Sales A/c.</a:t>
            </a:r>
          </a:p>
          <a:p>
            <a:r>
              <a:rPr lang="en-IN" b="1" dirty="0">
                <a:solidFill>
                  <a:srgbClr val="C00000"/>
                </a:solidFill>
              </a:rPr>
              <a:t>E.g., Goods sold for ₹ 50,000 (to Salman).</a:t>
            </a:r>
            <a:endParaRPr lang="en-IN" dirty="0">
              <a:latin typeface="+mj-lt"/>
            </a:endParaRPr>
          </a:p>
        </p:txBody>
      </p:sp>
      <p:sp>
        <p:nvSpPr>
          <p:cNvPr id="3" name="Title 2">
            <a:extLst>
              <a:ext uri="{FF2B5EF4-FFF2-40B4-BE49-F238E27FC236}">
                <a16:creationId xmlns:a16="http://schemas.microsoft.com/office/drawing/2014/main" id="{6E49FE7B-EC4B-D7B6-8D8F-014D35EC359D}"/>
              </a:ext>
            </a:extLst>
          </p:cNvPr>
          <p:cNvSpPr>
            <a:spLocks noGrp="1"/>
          </p:cNvSpPr>
          <p:nvPr>
            <p:ph type="title"/>
          </p:nvPr>
        </p:nvSpPr>
        <p:spPr/>
        <p:txBody>
          <a:bodyPr/>
          <a:lstStyle/>
          <a:p>
            <a:r>
              <a:rPr lang="en-IN" dirty="0"/>
              <a:t>Sales Account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4BC95434-E3DA-C9CA-D650-5B9264B79289}"/>
              </a:ext>
            </a:extLst>
          </p:cNvPr>
          <p:cNvGraphicFramePr>
            <a:graphicFrameLocks noGrp="1"/>
          </p:cNvGraphicFramePr>
          <p:nvPr/>
        </p:nvGraphicFramePr>
        <p:xfrm>
          <a:off x="557562" y="2358876"/>
          <a:ext cx="11218126" cy="2011680"/>
        </p:xfrm>
        <a:graphic>
          <a:graphicData uri="http://schemas.openxmlformats.org/drawingml/2006/table">
            <a:tbl>
              <a:tblPr firstRow="1" bandRow="1">
                <a:tableStyleId>{5940675A-B579-460E-94D1-54222C63F5DA}</a:tableStyleId>
              </a:tblPr>
              <a:tblGrid>
                <a:gridCol w="932095">
                  <a:extLst>
                    <a:ext uri="{9D8B030D-6E8A-4147-A177-3AD203B41FA5}">
                      <a16:colId xmlns:a16="http://schemas.microsoft.com/office/drawing/2014/main" val="4097160300"/>
                    </a:ext>
                  </a:extLst>
                </a:gridCol>
                <a:gridCol w="5518328">
                  <a:extLst>
                    <a:ext uri="{9D8B030D-6E8A-4147-A177-3AD203B41FA5}">
                      <a16:colId xmlns:a16="http://schemas.microsoft.com/office/drawing/2014/main" val="4081423647"/>
                    </a:ext>
                  </a:extLst>
                </a:gridCol>
                <a:gridCol w="1645361">
                  <a:extLst>
                    <a:ext uri="{9D8B030D-6E8A-4147-A177-3AD203B41FA5}">
                      <a16:colId xmlns:a16="http://schemas.microsoft.com/office/drawing/2014/main" val="1287736316"/>
                    </a:ext>
                  </a:extLst>
                </a:gridCol>
                <a:gridCol w="1538869">
                  <a:extLst>
                    <a:ext uri="{9D8B030D-6E8A-4147-A177-3AD203B41FA5}">
                      <a16:colId xmlns:a16="http://schemas.microsoft.com/office/drawing/2014/main" val="181511838"/>
                    </a:ext>
                  </a:extLst>
                </a:gridCol>
                <a:gridCol w="1583473">
                  <a:extLst>
                    <a:ext uri="{9D8B030D-6E8A-4147-A177-3AD203B41FA5}">
                      <a16:colId xmlns:a16="http://schemas.microsoft.com/office/drawing/2014/main" val="3592944074"/>
                    </a:ext>
                  </a:extLst>
                </a:gridCol>
              </a:tblGrid>
              <a:tr h="40560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300143">
                <a:tc>
                  <a:txBody>
                    <a:bodyPr/>
                    <a:lstStyle/>
                    <a:p>
                      <a:endParaRPr lang="en-IN" sz="2400" dirty="0"/>
                    </a:p>
                  </a:txBody>
                  <a:tcPr/>
                </a:tc>
                <a:tc>
                  <a:txBody>
                    <a:bodyPr/>
                    <a:lstStyle/>
                    <a:p>
                      <a:r>
                        <a:rPr lang="en-IN" sz="2400" dirty="0"/>
                        <a:t>Cash/Bank/Party’s Name  A/c                   </a:t>
                      </a:r>
                      <a:r>
                        <a:rPr lang="en-IN" sz="2400" dirty="0" err="1"/>
                        <a:t>Dr.</a:t>
                      </a:r>
                      <a:r>
                        <a:rPr lang="en-IN" sz="2400" dirty="0"/>
                        <a:t>            </a:t>
                      </a:r>
                    </a:p>
                    <a:p>
                      <a:r>
                        <a:rPr lang="en-IN" sz="2400" dirty="0"/>
                        <a:t>               To Sales A/c</a:t>
                      </a:r>
                    </a:p>
                    <a:p>
                      <a:r>
                        <a:rPr lang="en-IN" sz="2400" dirty="0"/>
                        <a:t>(Being : Goods sold in cash/bank or on credit)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142858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07860-BBEF-6143-29DD-BC7D8AC1CEAD}"/>
              </a:ext>
            </a:extLst>
          </p:cNvPr>
          <p:cNvSpPr>
            <a:spLocks noGrp="1"/>
          </p:cNvSpPr>
          <p:nvPr>
            <p:ph idx="1"/>
          </p:nvPr>
        </p:nvSpPr>
        <p:spPr/>
        <p:txBody>
          <a:bodyPr/>
          <a:lstStyle/>
          <a:p>
            <a:r>
              <a:rPr lang="en-US" b="0" i="0" dirty="0">
                <a:solidFill>
                  <a:srgbClr val="273239"/>
                </a:solidFill>
                <a:effectLst/>
                <a:latin typeface="+mj-lt"/>
              </a:rPr>
              <a:t>When purchased goods are returned to the supplier, it is denoted as Purchase Return A/c or Return Outwards A/c.</a:t>
            </a:r>
          </a:p>
          <a:p>
            <a:r>
              <a:rPr lang="en-IN" b="1" dirty="0">
                <a:solidFill>
                  <a:srgbClr val="C00000"/>
                </a:solidFill>
              </a:rPr>
              <a:t>E.g., Goods returned to Shahrukh worth ₹ 25,000.</a:t>
            </a:r>
            <a:endParaRPr lang="en-IN" dirty="0">
              <a:latin typeface="+mj-lt"/>
            </a:endParaRPr>
          </a:p>
        </p:txBody>
      </p:sp>
      <p:sp>
        <p:nvSpPr>
          <p:cNvPr id="3" name="Title 2">
            <a:extLst>
              <a:ext uri="{FF2B5EF4-FFF2-40B4-BE49-F238E27FC236}">
                <a16:creationId xmlns:a16="http://schemas.microsoft.com/office/drawing/2014/main" id="{AD261914-961C-D344-376B-87E9B79BDCF7}"/>
              </a:ext>
            </a:extLst>
          </p:cNvPr>
          <p:cNvSpPr>
            <a:spLocks noGrp="1"/>
          </p:cNvSpPr>
          <p:nvPr>
            <p:ph type="title"/>
          </p:nvPr>
        </p:nvSpPr>
        <p:spPr/>
        <p:txBody>
          <a:bodyPr/>
          <a:lstStyle/>
          <a:p>
            <a:r>
              <a:rPr lang="en-US" b="1" i="0" dirty="0">
                <a:solidFill>
                  <a:srgbClr val="273239"/>
                </a:solidFill>
                <a:effectLst/>
              </a:rPr>
              <a:t>Purchase Return or Return Outwards Account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6CDA8BD6-7C12-1690-BB1D-E7AE8FB93604}"/>
              </a:ext>
            </a:extLst>
          </p:cNvPr>
          <p:cNvGraphicFramePr>
            <a:graphicFrameLocks noGrp="1"/>
          </p:cNvGraphicFramePr>
          <p:nvPr/>
        </p:nvGraphicFramePr>
        <p:xfrm>
          <a:off x="533734" y="2720440"/>
          <a:ext cx="10929720" cy="1668593"/>
        </p:xfrm>
        <a:graphic>
          <a:graphicData uri="http://schemas.openxmlformats.org/drawingml/2006/table">
            <a:tbl>
              <a:tblPr firstRow="1" bandRow="1">
                <a:tableStyleId>{5940675A-B579-460E-94D1-54222C63F5DA}</a:tableStyleId>
              </a:tblPr>
              <a:tblGrid>
                <a:gridCol w="908131">
                  <a:extLst>
                    <a:ext uri="{9D8B030D-6E8A-4147-A177-3AD203B41FA5}">
                      <a16:colId xmlns:a16="http://schemas.microsoft.com/office/drawing/2014/main" val="4097160300"/>
                    </a:ext>
                  </a:extLst>
                </a:gridCol>
                <a:gridCol w="5940242">
                  <a:extLst>
                    <a:ext uri="{9D8B030D-6E8A-4147-A177-3AD203B41FA5}">
                      <a16:colId xmlns:a16="http://schemas.microsoft.com/office/drawing/2014/main" val="4081423647"/>
                    </a:ext>
                  </a:extLst>
                </a:gridCol>
                <a:gridCol w="869795">
                  <a:extLst>
                    <a:ext uri="{9D8B030D-6E8A-4147-A177-3AD203B41FA5}">
                      <a16:colId xmlns:a16="http://schemas.microsoft.com/office/drawing/2014/main" val="1287736316"/>
                    </a:ext>
                  </a:extLst>
                </a:gridCol>
                <a:gridCol w="1538869">
                  <a:extLst>
                    <a:ext uri="{9D8B030D-6E8A-4147-A177-3AD203B41FA5}">
                      <a16:colId xmlns:a16="http://schemas.microsoft.com/office/drawing/2014/main" val="181511838"/>
                    </a:ext>
                  </a:extLst>
                </a:gridCol>
                <a:gridCol w="1672683">
                  <a:extLst>
                    <a:ext uri="{9D8B030D-6E8A-4147-A177-3AD203B41FA5}">
                      <a16:colId xmlns:a16="http://schemas.microsoft.com/office/drawing/2014/main" val="3592944074"/>
                    </a:ext>
                  </a:extLst>
                </a:gridCol>
              </a:tblGrid>
              <a:tr h="479873">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83251">
                <a:tc>
                  <a:txBody>
                    <a:bodyPr/>
                    <a:lstStyle/>
                    <a:p>
                      <a:endParaRPr lang="en-IN" sz="2400" dirty="0"/>
                    </a:p>
                  </a:txBody>
                  <a:tcPr/>
                </a:tc>
                <a:tc>
                  <a:txBody>
                    <a:bodyPr/>
                    <a:lstStyle/>
                    <a:p>
                      <a:r>
                        <a:rPr lang="en-IN" sz="2400" dirty="0"/>
                        <a:t>Party’s Name  A/c                                           </a:t>
                      </a:r>
                      <a:r>
                        <a:rPr lang="en-IN" sz="2400" dirty="0" err="1"/>
                        <a:t>Dr.</a:t>
                      </a:r>
                      <a:endParaRPr lang="en-IN" sz="2400" dirty="0"/>
                    </a:p>
                    <a:p>
                      <a:r>
                        <a:rPr lang="en-IN" sz="2400" dirty="0"/>
                        <a:t>               To Purchase Return A/c</a:t>
                      </a:r>
                    </a:p>
                    <a:p>
                      <a:r>
                        <a:rPr lang="en-IN" sz="2400" dirty="0"/>
                        <a:t>(Being : Goods returned to party)</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4221207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748FF-2775-9930-5E8C-366652C2E231}"/>
              </a:ext>
            </a:extLst>
          </p:cNvPr>
          <p:cNvSpPr>
            <a:spLocks noGrp="1"/>
          </p:cNvSpPr>
          <p:nvPr>
            <p:ph idx="1"/>
          </p:nvPr>
        </p:nvSpPr>
        <p:spPr/>
        <p:txBody>
          <a:bodyPr/>
          <a:lstStyle/>
          <a:p>
            <a:r>
              <a:rPr lang="en-US" b="0" i="0" dirty="0">
                <a:solidFill>
                  <a:srgbClr val="273239"/>
                </a:solidFill>
                <a:effectLst/>
                <a:latin typeface="+mj-lt"/>
              </a:rPr>
              <a:t>When goods sold are returned by the customers, it is termed as Sales Return or Return Inwards A/c.</a:t>
            </a:r>
          </a:p>
          <a:p>
            <a:r>
              <a:rPr lang="en-IN" b="1" dirty="0">
                <a:solidFill>
                  <a:srgbClr val="C00000"/>
                </a:solidFill>
              </a:rPr>
              <a:t>E.g., Goods returned by Salman worth ₹ 25,000.</a:t>
            </a:r>
            <a:endParaRPr lang="en-IN" dirty="0"/>
          </a:p>
          <a:p>
            <a:endParaRPr lang="en-IN" dirty="0">
              <a:latin typeface="+mj-lt"/>
            </a:endParaRPr>
          </a:p>
        </p:txBody>
      </p:sp>
      <p:sp>
        <p:nvSpPr>
          <p:cNvPr id="3" name="Title 2">
            <a:extLst>
              <a:ext uri="{FF2B5EF4-FFF2-40B4-BE49-F238E27FC236}">
                <a16:creationId xmlns:a16="http://schemas.microsoft.com/office/drawing/2014/main" id="{AE422109-24B3-10CE-C3F8-E56CEA171D23}"/>
              </a:ext>
            </a:extLst>
          </p:cNvPr>
          <p:cNvSpPr>
            <a:spLocks noGrp="1"/>
          </p:cNvSpPr>
          <p:nvPr>
            <p:ph type="title"/>
          </p:nvPr>
        </p:nvSpPr>
        <p:spPr/>
        <p:txBody>
          <a:bodyPr/>
          <a:lstStyle/>
          <a:p>
            <a:r>
              <a:rPr lang="en-US" b="1" i="0" dirty="0">
                <a:solidFill>
                  <a:srgbClr val="273239"/>
                </a:solidFill>
                <a:effectLst/>
                <a:latin typeface="+mj-lt"/>
              </a:rPr>
              <a:t>Sales Return or Return Inwards Account </a:t>
            </a:r>
            <a:r>
              <a:rPr lang="en-IN" b="1" dirty="0"/>
              <a:t>Related </a:t>
            </a:r>
            <a:r>
              <a:rPr lang="en-IN" dirty="0"/>
              <a:t>T</a:t>
            </a:r>
            <a:r>
              <a:rPr lang="en-IN" b="1" dirty="0"/>
              <a:t>ransactions</a:t>
            </a:r>
            <a:endParaRPr lang="en-IN" dirty="0"/>
          </a:p>
        </p:txBody>
      </p:sp>
      <p:graphicFrame>
        <p:nvGraphicFramePr>
          <p:cNvPr id="6" name="Table 4">
            <a:extLst>
              <a:ext uri="{FF2B5EF4-FFF2-40B4-BE49-F238E27FC236}">
                <a16:creationId xmlns:a16="http://schemas.microsoft.com/office/drawing/2014/main" id="{22DA43B8-BCD3-927E-5535-77D4CCCF4567}"/>
              </a:ext>
            </a:extLst>
          </p:cNvPr>
          <p:cNvGraphicFramePr>
            <a:graphicFrameLocks noGrp="1"/>
          </p:cNvGraphicFramePr>
          <p:nvPr/>
        </p:nvGraphicFramePr>
        <p:xfrm>
          <a:off x="657921" y="2512915"/>
          <a:ext cx="10649415" cy="1645920"/>
        </p:xfrm>
        <a:graphic>
          <a:graphicData uri="http://schemas.openxmlformats.org/drawingml/2006/table">
            <a:tbl>
              <a:tblPr firstRow="1" bandRow="1">
                <a:tableStyleId>{5940675A-B579-460E-94D1-54222C63F5DA}</a:tableStyleId>
              </a:tblPr>
              <a:tblGrid>
                <a:gridCol w="884840">
                  <a:extLst>
                    <a:ext uri="{9D8B030D-6E8A-4147-A177-3AD203B41FA5}">
                      <a16:colId xmlns:a16="http://schemas.microsoft.com/office/drawing/2014/main" val="4097160300"/>
                    </a:ext>
                  </a:extLst>
                </a:gridCol>
                <a:gridCol w="5238573">
                  <a:extLst>
                    <a:ext uri="{9D8B030D-6E8A-4147-A177-3AD203B41FA5}">
                      <a16:colId xmlns:a16="http://schemas.microsoft.com/office/drawing/2014/main" val="4081423647"/>
                    </a:ext>
                  </a:extLst>
                </a:gridCol>
                <a:gridCol w="974891">
                  <a:extLst>
                    <a:ext uri="{9D8B030D-6E8A-4147-A177-3AD203B41FA5}">
                      <a16:colId xmlns:a16="http://schemas.microsoft.com/office/drawing/2014/main" val="1287736316"/>
                    </a:ext>
                  </a:extLst>
                </a:gridCol>
                <a:gridCol w="1667886">
                  <a:extLst>
                    <a:ext uri="{9D8B030D-6E8A-4147-A177-3AD203B41FA5}">
                      <a16:colId xmlns:a16="http://schemas.microsoft.com/office/drawing/2014/main" val="181511838"/>
                    </a:ext>
                  </a:extLst>
                </a:gridCol>
                <a:gridCol w="1883225">
                  <a:extLst>
                    <a:ext uri="{9D8B030D-6E8A-4147-A177-3AD203B41FA5}">
                      <a16:colId xmlns:a16="http://schemas.microsoft.com/office/drawing/2014/main" val="3592944074"/>
                    </a:ext>
                  </a:extLst>
                </a:gridCol>
              </a:tblGrid>
              <a:tr h="428447">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56445">
                <a:tc>
                  <a:txBody>
                    <a:bodyPr/>
                    <a:lstStyle/>
                    <a:p>
                      <a:endParaRPr lang="en-IN" sz="2400" dirty="0"/>
                    </a:p>
                  </a:txBody>
                  <a:tcPr/>
                </a:tc>
                <a:tc>
                  <a:txBody>
                    <a:bodyPr/>
                    <a:lstStyle/>
                    <a:p>
                      <a:r>
                        <a:rPr lang="en-IN" sz="2400" dirty="0"/>
                        <a:t>Sales Return/Return </a:t>
                      </a:r>
                      <a:r>
                        <a:rPr lang="en-IN" sz="2400" i="0" dirty="0"/>
                        <a:t>inward</a:t>
                      </a:r>
                      <a:r>
                        <a:rPr lang="en-IN" sz="2400" dirty="0"/>
                        <a:t>  A/c            </a:t>
                      </a:r>
                      <a:r>
                        <a:rPr lang="en-IN" sz="2400" dirty="0" err="1"/>
                        <a:t>Dr.</a:t>
                      </a:r>
                      <a:r>
                        <a:rPr lang="en-IN" sz="2400" dirty="0"/>
                        <a:t>                                 </a:t>
                      </a:r>
                    </a:p>
                    <a:p>
                      <a:r>
                        <a:rPr lang="en-IN" sz="2400" dirty="0"/>
                        <a:t>               To Party’s Name A/c</a:t>
                      </a:r>
                    </a:p>
                    <a:p>
                      <a:r>
                        <a:rPr lang="en-IN" sz="2400" dirty="0"/>
                        <a:t>(Being : Goods returned to party)</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300768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540154-FD09-A370-C603-9A9986745391}"/>
              </a:ext>
            </a:extLst>
          </p:cNvPr>
          <p:cNvSpPr>
            <a:spLocks noGrp="1"/>
          </p:cNvSpPr>
          <p:nvPr>
            <p:ph idx="1"/>
          </p:nvPr>
        </p:nvSpPr>
        <p:spPr>
          <a:xfrm>
            <a:off x="131180" y="711202"/>
            <a:ext cx="11929641" cy="5742808"/>
          </a:xfrm>
        </p:spPr>
        <p:txBody>
          <a:bodyPr/>
          <a:lstStyle/>
          <a:p>
            <a:pPr fontAlgn="base"/>
            <a:r>
              <a:rPr lang="en-US" b="0" i="0" dirty="0">
                <a:solidFill>
                  <a:srgbClr val="273239"/>
                </a:solidFill>
                <a:effectLst/>
                <a:latin typeface="+mj-lt"/>
              </a:rPr>
              <a:t>Assets (Machinery, Building, Land, etc.) can also be purchased or sold in cash or on credit. It is not represented through Purchases, but with the name of the Asset.</a:t>
            </a:r>
            <a:endParaRPr lang="en-IN" dirty="0"/>
          </a:p>
          <a:p>
            <a:pPr fontAlgn="base"/>
            <a:r>
              <a:rPr lang="en-IN" b="1" dirty="0">
                <a:solidFill>
                  <a:srgbClr val="C00000"/>
                </a:solidFill>
              </a:rPr>
              <a:t>E.g., Machinery bought worth ₹ 250,000 (from Hritik).</a:t>
            </a:r>
          </a:p>
          <a:p>
            <a:pPr fontAlgn="base"/>
            <a:endParaRPr lang="en-IN" b="1" dirty="0">
              <a:solidFill>
                <a:srgbClr val="C00000"/>
              </a:solidFill>
            </a:endParaRPr>
          </a:p>
          <a:p>
            <a:pPr fontAlgn="base"/>
            <a:endParaRPr lang="en-IN" b="1" dirty="0">
              <a:solidFill>
                <a:srgbClr val="C00000"/>
              </a:solidFill>
            </a:endParaRPr>
          </a:p>
          <a:p>
            <a:pPr fontAlgn="base"/>
            <a:endParaRPr lang="en-IN" b="1" dirty="0">
              <a:solidFill>
                <a:srgbClr val="C00000"/>
              </a:solidFill>
            </a:endParaRPr>
          </a:p>
          <a:p>
            <a:pPr fontAlgn="base"/>
            <a:endParaRPr lang="en-IN" b="1" dirty="0">
              <a:solidFill>
                <a:srgbClr val="C00000"/>
              </a:solidFill>
            </a:endParaRPr>
          </a:p>
          <a:p>
            <a:pPr fontAlgn="base"/>
            <a:r>
              <a:rPr lang="en-IN" b="1" dirty="0">
                <a:solidFill>
                  <a:srgbClr val="C00000"/>
                </a:solidFill>
              </a:rPr>
              <a:t>E.g., Machinery sold worth ₹ 250,000 (to Ajay).</a:t>
            </a:r>
            <a:endParaRPr lang="en-IN" dirty="0"/>
          </a:p>
          <a:p>
            <a:pPr fontAlgn="base"/>
            <a:endParaRPr lang="en-IN" b="1" dirty="0">
              <a:solidFill>
                <a:srgbClr val="C00000"/>
              </a:solidFill>
            </a:endParaRPr>
          </a:p>
          <a:p>
            <a:pPr marL="0" indent="0" fontAlgn="base">
              <a:buNone/>
            </a:pPr>
            <a:endParaRPr lang="en-IN" dirty="0"/>
          </a:p>
        </p:txBody>
      </p:sp>
      <p:sp>
        <p:nvSpPr>
          <p:cNvPr id="3" name="Title 2">
            <a:extLst>
              <a:ext uri="{FF2B5EF4-FFF2-40B4-BE49-F238E27FC236}">
                <a16:creationId xmlns:a16="http://schemas.microsoft.com/office/drawing/2014/main" id="{D6CCD0E7-53D8-15FB-08FC-9F3D2ADCD7ED}"/>
              </a:ext>
            </a:extLst>
          </p:cNvPr>
          <p:cNvSpPr>
            <a:spLocks noGrp="1"/>
          </p:cNvSpPr>
          <p:nvPr>
            <p:ph type="title"/>
          </p:nvPr>
        </p:nvSpPr>
        <p:spPr/>
        <p:txBody>
          <a:bodyPr/>
          <a:lstStyle/>
          <a:p>
            <a:r>
              <a:rPr lang="en-IN" dirty="0"/>
              <a:t>Assets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4F6BF59C-DDB9-6618-3F19-33B4385F83DD}"/>
              </a:ext>
            </a:extLst>
          </p:cNvPr>
          <p:cNvGraphicFramePr>
            <a:graphicFrameLocks noGrp="1"/>
          </p:cNvGraphicFramePr>
          <p:nvPr/>
        </p:nvGraphicFramePr>
        <p:xfrm>
          <a:off x="546410" y="2236255"/>
          <a:ext cx="11095463" cy="1706880"/>
        </p:xfrm>
        <a:graphic>
          <a:graphicData uri="http://schemas.openxmlformats.org/drawingml/2006/table">
            <a:tbl>
              <a:tblPr firstRow="1" bandRow="1">
                <a:tableStyleId>{5940675A-B579-460E-94D1-54222C63F5DA}</a:tableStyleId>
              </a:tblPr>
              <a:tblGrid>
                <a:gridCol w="774689">
                  <a:extLst>
                    <a:ext uri="{9D8B030D-6E8A-4147-A177-3AD203B41FA5}">
                      <a16:colId xmlns:a16="http://schemas.microsoft.com/office/drawing/2014/main" val="4097160300"/>
                    </a:ext>
                  </a:extLst>
                </a:gridCol>
                <a:gridCol w="6514201">
                  <a:extLst>
                    <a:ext uri="{9D8B030D-6E8A-4147-A177-3AD203B41FA5}">
                      <a16:colId xmlns:a16="http://schemas.microsoft.com/office/drawing/2014/main" val="4081423647"/>
                    </a:ext>
                  </a:extLst>
                </a:gridCol>
                <a:gridCol w="808909">
                  <a:extLst>
                    <a:ext uri="{9D8B030D-6E8A-4147-A177-3AD203B41FA5}">
                      <a16:colId xmlns:a16="http://schemas.microsoft.com/office/drawing/2014/main" val="1287736316"/>
                    </a:ext>
                  </a:extLst>
                </a:gridCol>
                <a:gridCol w="1502261">
                  <a:extLst>
                    <a:ext uri="{9D8B030D-6E8A-4147-A177-3AD203B41FA5}">
                      <a16:colId xmlns:a16="http://schemas.microsoft.com/office/drawing/2014/main" val="181511838"/>
                    </a:ext>
                  </a:extLst>
                </a:gridCol>
                <a:gridCol w="1495403">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Assets  A/c                                                                               </a:t>
                      </a:r>
                      <a:r>
                        <a:rPr lang="en-IN" sz="2000" dirty="0" err="1"/>
                        <a:t>Dr.</a:t>
                      </a:r>
                      <a:r>
                        <a:rPr lang="en-IN" sz="2000" dirty="0"/>
                        <a:t> </a:t>
                      </a:r>
                    </a:p>
                    <a:p>
                      <a:r>
                        <a:rPr lang="en-IN" sz="2000" dirty="0"/>
                        <a:t>      To Cash A/c (when Purchased in cash)                                </a:t>
                      </a:r>
                    </a:p>
                    <a:p>
                      <a:r>
                        <a:rPr lang="en-IN" sz="2000" dirty="0"/>
                        <a:t>      To Party’s Name A/c (when Purchased on credit)</a:t>
                      </a:r>
                    </a:p>
                    <a:p>
                      <a:r>
                        <a:rPr lang="en-IN" sz="2000" dirty="0"/>
                        <a:t>(Being : Asset purchase on cash or on 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bl>
          </a:graphicData>
        </a:graphic>
      </p:graphicFrame>
      <p:graphicFrame>
        <p:nvGraphicFramePr>
          <p:cNvPr id="5" name="Table 4">
            <a:extLst>
              <a:ext uri="{FF2B5EF4-FFF2-40B4-BE49-F238E27FC236}">
                <a16:creationId xmlns:a16="http://schemas.microsoft.com/office/drawing/2014/main" id="{9B5C8B93-089F-A63E-6C12-EEB688E7DEFE}"/>
              </a:ext>
            </a:extLst>
          </p:cNvPr>
          <p:cNvGraphicFramePr>
            <a:graphicFrameLocks noGrp="1"/>
          </p:cNvGraphicFramePr>
          <p:nvPr/>
        </p:nvGraphicFramePr>
        <p:xfrm>
          <a:off x="546410" y="4716030"/>
          <a:ext cx="10192214" cy="1706880"/>
        </p:xfrm>
        <a:graphic>
          <a:graphicData uri="http://schemas.openxmlformats.org/drawingml/2006/table">
            <a:tbl>
              <a:tblPr firstRow="1" bandRow="1">
                <a:tableStyleId>{5940675A-B579-460E-94D1-54222C63F5DA}</a:tableStyleId>
              </a:tblPr>
              <a:tblGrid>
                <a:gridCol w="846853">
                  <a:extLst>
                    <a:ext uri="{9D8B030D-6E8A-4147-A177-3AD203B41FA5}">
                      <a16:colId xmlns:a16="http://schemas.microsoft.com/office/drawing/2014/main" val="4097160300"/>
                    </a:ext>
                  </a:extLst>
                </a:gridCol>
                <a:gridCol w="5944239">
                  <a:extLst>
                    <a:ext uri="{9D8B030D-6E8A-4147-A177-3AD203B41FA5}">
                      <a16:colId xmlns:a16="http://schemas.microsoft.com/office/drawing/2014/main" val="4081423647"/>
                    </a:ext>
                  </a:extLst>
                </a:gridCol>
                <a:gridCol w="735981">
                  <a:extLst>
                    <a:ext uri="{9D8B030D-6E8A-4147-A177-3AD203B41FA5}">
                      <a16:colId xmlns:a16="http://schemas.microsoft.com/office/drawing/2014/main" val="1287736316"/>
                    </a:ext>
                  </a:extLst>
                </a:gridCol>
                <a:gridCol w="1271239">
                  <a:extLst>
                    <a:ext uri="{9D8B030D-6E8A-4147-A177-3AD203B41FA5}">
                      <a16:colId xmlns:a16="http://schemas.microsoft.com/office/drawing/2014/main" val="181511838"/>
                    </a:ext>
                  </a:extLst>
                </a:gridCol>
                <a:gridCol w="1393902">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Cash A/c (when Sold in cash)                                          Dr.</a:t>
                      </a:r>
                    </a:p>
                    <a:p>
                      <a:r>
                        <a:rPr lang="en-IN" sz="2000" dirty="0"/>
                        <a:t>Party’s Name A/c (when Sold on credit)                         Dr.                   </a:t>
                      </a:r>
                    </a:p>
                    <a:p>
                      <a:r>
                        <a:rPr lang="en-IN" sz="2000" dirty="0"/>
                        <a:t>               To Asset A/c</a:t>
                      </a:r>
                    </a:p>
                    <a:p>
                      <a:r>
                        <a:rPr lang="en-IN" sz="2000" dirty="0"/>
                        <a:t>(Being : Asset sold on cash or on 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16513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74EB9B-9A0E-3464-27E5-575171868ED8}"/>
              </a:ext>
            </a:extLst>
          </p:cNvPr>
          <p:cNvSpPr>
            <a:spLocks noGrp="1"/>
          </p:cNvSpPr>
          <p:nvPr>
            <p:ph idx="1"/>
          </p:nvPr>
        </p:nvSpPr>
        <p:spPr/>
        <p:txBody>
          <a:bodyPr/>
          <a:lstStyle/>
          <a:p>
            <a:r>
              <a:rPr lang="en-US" b="0" i="0" dirty="0">
                <a:solidFill>
                  <a:srgbClr val="273239"/>
                </a:solidFill>
                <a:effectLst/>
                <a:latin typeface="+mj-lt"/>
              </a:rPr>
              <a:t>Depreciation is the decrease in the value of assets due to use or normal wear and tear.</a:t>
            </a:r>
          </a:p>
          <a:p>
            <a:r>
              <a:rPr lang="en-IN" b="1" dirty="0">
                <a:solidFill>
                  <a:srgbClr val="C00000"/>
                </a:solidFill>
              </a:rPr>
              <a:t>E.g., Depreciation charged on Machinery at 10% p.a. (Asset Value: ₹ 100,000).</a:t>
            </a:r>
          </a:p>
          <a:p>
            <a:endParaRPr lang="en-IN" dirty="0">
              <a:latin typeface="+mj-lt"/>
            </a:endParaRPr>
          </a:p>
        </p:txBody>
      </p:sp>
      <p:sp>
        <p:nvSpPr>
          <p:cNvPr id="3" name="Title 2">
            <a:extLst>
              <a:ext uri="{FF2B5EF4-FFF2-40B4-BE49-F238E27FC236}">
                <a16:creationId xmlns:a16="http://schemas.microsoft.com/office/drawing/2014/main" id="{8CABA633-3704-B780-33F0-F608678743B7}"/>
              </a:ext>
            </a:extLst>
          </p:cNvPr>
          <p:cNvSpPr>
            <a:spLocks noGrp="1"/>
          </p:cNvSpPr>
          <p:nvPr>
            <p:ph type="title"/>
          </p:nvPr>
        </p:nvSpPr>
        <p:spPr/>
        <p:txBody>
          <a:bodyPr/>
          <a:lstStyle/>
          <a:p>
            <a:r>
              <a:rPr lang="en-IN" dirty="0"/>
              <a:t>Depreciation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C15DB071-32C7-ACB3-ACF9-D6FB695B071C}"/>
              </a:ext>
            </a:extLst>
          </p:cNvPr>
          <p:cNvGraphicFramePr>
            <a:graphicFrameLocks noGrp="1"/>
          </p:cNvGraphicFramePr>
          <p:nvPr/>
        </p:nvGraphicFramePr>
        <p:xfrm>
          <a:off x="703459" y="2628085"/>
          <a:ext cx="10737693" cy="1650908"/>
        </p:xfrm>
        <a:graphic>
          <a:graphicData uri="http://schemas.openxmlformats.org/drawingml/2006/table">
            <a:tbl>
              <a:tblPr firstRow="1" bandRow="1">
                <a:tableStyleId>{5940675A-B579-460E-94D1-54222C63F5DA}</a:tableStyleId>
              </a:tblPr>
              <a:tblGrid>
                <a:gridCol w="892176">
                  <a:extLst>
                    <a:ext uri="{9D8B030D-6E8A-4147-A177-3AD203B41FA5}">
                      <a16:colId xmlns:a16="http://schemas.microsoft.com/office/drawing/2014/main" val="4097160300"/>
                    </a:ext>
                  </a:extLst>
                </a:gridCol>
                <a:gridCol w="5719565">
                  <a:extLst>
                    <a:ext uri="{9D8B030D-6E8A-4147-A177-3AD203B41FA5}">
                      <a16:colId xmlns:a16="http://schemas.microsoft.com/office/drawing/2014/main" val="4081423647"/>
                    </a:ext>
                  </a:extLst>
                </a:gridCol>
                <a:gridCol w="780585">
                  <a:extLst>
                    <a:ext uri="{9D8B030D-6E8A-4147-A177-3AD203B41FA5}">
                      <a16:colId xmlns:a16="http://schemas.microsoft.com/office/drawing/2014/main" val="1287736316"/>
                    </a:ext>
                  </a:extLst>
                </a:gridCol>
                <a:gridCol w="1672683">
                  <a:extLst>
                    <a:ext uri="{9D8B030D-6E8A-4147-A177-3AD203B41FA5}">
                      <a16:colId xmlns:a16="http://schemas.microsoft.com/office/drawing/2014/main" val="181511838"/>
                    </a:ext>
                  </a:extLst>
                </a:gridCol>
                <a:gridCol w="1672684">
                  <a:extLst>
                    <a:ext uri="{9D8B030D-6E8A-4147-A177-3AD203B41FA5}">
                      <a16:colId xmlns:a16="http://schemas.microsoft.com/office/drawing/2014/main" val="3592944074"/>
                    </a:ext>
                  </a:extLst>
                </a:gridCol>
              </a:tblGrid>
              <a:tr h="462188">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39641">
                <a:tc>
                  <a:txBody>
                    <a:bodyPr/>
                    <a:lstStyle/>
                    <a:p>
                      <a:endParaRPr lang="en-IN" sz="2400" dirty="0"/>
                    </a:p>
                  </a:txBody>
                  <a:tcPr/>
                </a:tc>
                <a:tc>
                  <a:txBody>
                    <a:bodyPr/>
                    <a:lstStyle/>
                    <a:p>
                      <a:r>
                        <a:rPr lang="en-IN" sz="2400" dirty="0"/>
                        <a:t>Depreciation A/c                                            </a:t>
                      </a:r>
                      <a:r>
                        <a:rPr lang="en-IN" sz="2400" dirty="0" err="1"/>
                        <a:t>Dr.</a:t>
                      </a:r>
                      <a:r>
                        <a:rPr lang="en-IN" sz="2400" dirty="0"/>
                        <a:t>                                 </a:t>
                      </a:r>
                    </a:p>
                    <a:p>
                      <a:r>
                        <a:rPr lang="en-IN" sz="2400" dirty="0"/>
                        <a:t>               To Assets A/c</a:t>
                      </a:r>
                    </a:p>
                    <a:p>
                      <a:r>
                        <a:rPr lang="en-IN" sz="2400" dirty="0"/>
                        <a:t>(Being : Depreciation charged on asset)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73137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E519-455A-3605-FE27-713E3EC312D8}"/>
              </a:ext>
            </a:extLst>
          </p:cNvPr>
          <p:cNvSpPr>
            <a:spLocks noGrp="1"/>
          </p:cNvSpPr>
          <p:nvPr>
            <p:ph idx="1"/>
          </p:nvPr>
        </p:nvSpPr>
        <p:spPr>
          <a:xfrm>
            <a:off x="131180" y="863444"/>
            <a:ext cx="11929641" cy="1634429"/>
          </a:xfrm>
        </p:spPr>
        <p:txBody>
          <a:bodyPr/>
          <a:lstStyle/>
          <a:p>
            <a:pPr fontAlgn="base"/>
            <a:r>
              <a:rPr lang="en-US" b="0" i="0" dirty="0">
                <a:solidFill>
                  <a:srgbClr val="273239"/>
                </a:solidFill>
                <a:effectLst/>
                <a:latin typeface="+mj-lt"/>
              </a:rPr>
              <a:t>A discount is a concession in the selling price of a product offered by a seller to its custome</a:t>
            </a:r>
            <a:r>
              <a:rPr lang="en-US" dirty="0">
                <a:solidFill>
                  <a:srgbClr val="273239"/>
                </a:solidFill>
                <a:latin typeface="+mj-lt"/>
              </a:rPr>
              <a:t>r.</a:t>
            </a:r>
            <a:r>
              <a:rPr lang="en-US" b="0" i="0" dirty="0">
                <a:solidFill>
                  <a:srgbClr val="273239"/>
                </a:solidFill>
                <a:effectLst/>
                <a:latin typeface="+mj-lt"/>
              </a:rPr>
              <a:t> </a:t>
            </a:r>
          </a:p>
          <a:p>
            <a:pPr fontAlgn="base"/>
            <a:r>
              <a:rPr lang="en-US" b="0" i="0" dirty="0">
                <a:solidFill>
                  <a:srgbClr val="273239"/>
                </a:solidFill>
                <a:effectLst/>
                <a:latin typeface="+mj-lt"/>
              </a:rPr>
              <a:t>According to </a:t>
            </a:r>
            <a:r>
              <a:rPr lang="en-US" dirty="0">
                <a:solidFill>
                  <a:srgbClr val="273239"/>
                </a:solidFill>
                <a:latin typeface="+mj-lt"/>
              </a:rPr>
              <a:t>its </a:t>
            </a:r>
            <a:r>
              <a:rPr lang="en-US" b="0" i="0" dirty="0">
                <a:solidFill>
                  <a:srgbClr val="273239"/>
                </a:solidFill>
                <a:effectLst/>
                <a:latin typeface="+mj-lt"/>
              </a:rPr>
              <a:t>nature, there are two types of discount.</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Discount Allowed</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lang="en-IN" dirty="0">
                <a:solidFill>
                  <a:srgbClr val="212121"/>
                </a:solidFill>
                <a:latin typeface="Roboto Condensed"/>
              </a:rPr>
              <a:t>Discount Received</a:t>
            </a:r>
          </a:p>
          <a:p>
            <a:pPr marL="457200" marR="0" lvl="1" indent="0" algn="just" defTabSz="914400" rtl="0" eaLnBrk="1" fontAlgn="auto" latinLnBrk="0" hangingPunct="1">
              <a:lnSpc>
                <a:spcPct val="90000"/>
              </a:lnSpc>
              <a:spcBef>
                <a:spcPts val="500"/>
              </a:spcBef>
              <a:spcAft>
                <a:spcPts val="0"/>
              </a:spcAft>
              <a:buClr>
                <a:srgbClr val="B84742"/>
              </a:buClr>
              <a:buSzTx/>
              <a:buNone/>
              <a:tabLst/>
              <a:defRPr/>
            </a:pPr>
            <a:endParaRPr lang="en-US" b="1" dirty="0">
              <a:solidFill>
                <a:srgbClr val="273239"/>
              </a:solidFill>
              <a:latin typeface="+mj-lt"/>
            </a:endParaRPr>
          </a:p>
          <a:p>
            <a:pPr marL="0" indent="0">
              <a:buNone/>
            </a:pPr>
            <a:br>
              <a:rPr lang="en-US" dirty="0"/>
            </a:br>
            <a:endParaRPr lang="en-IN" dirty="0"/>
          </a:p>
        </p:txBody>
      </p:sp>
      <p:sp>
        <p:nvSpPr>
          <p:cNvPr id="3" name="Title 2">
            <a:extLst>
              <a:ext uri="{FF2B5EF4-FFF2-40B4-BE49-F238E27FC236}">
                <a16:creationId xmlns:a16="http://schemas.microsoft.com/office/drawing/2014/main" id="{E6386883-69EF-5DD7-ABAE-BED27B4E576B}"/>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a:t>
            </a:r>
            <a:endParaRPr lang="en-IN" dirty="0"/>
          </a:p>
        </p:txBody>
      </p:sp>
      <p:sp>
        <p:nvSpPr>
          <p:cNvPr id="7" name="Content Placeholder 1">
            <a:extLst>
              <a:ext uri="{FF2B5EF4-FFF2-40B4-BE49-F238E27FC236}">
                <a16:creationId xmlns:a16="http://schemas.microsoft.com/office/drawing/2014/main" id="{B20BFA9F-897B-90D7-C9AA-82D4D0ADA07A}"/>
              </a:ext>
            </a:extLst>
          </p:cNvPr>
          <p:cNvSpPr txBox="1">
            <a:spLocks/>
          </p:cNvSpPr>
          <p:nvPr/>
        </p:nvSpPr>
        <p:spPr>
          <a:xfrm>
            <a:off x="131179" y="2650116"/>
            <a:ext cx="11929641" cy="163442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i="0" dirty="0">
              <a:solidFill>
                <a:srgbClr val="273239"/>
              </a:solidFill>
              <a:effectLst/>
              <a:latin typeface="+mj-lt"/>
            </a:endParaRPr>
          </a:p>
        </p:txBody>
      </p:sp>
    </p:spTree>
    <p:extLst>
      <p:ext uri="{BB962C8B-B14F-4D97-AF65-F5344CB8AC3E}">
        <p14:creationId xmlns:p14="http://schemas.microsoft.com/office/powerpoint/2010/main" val="27946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7A3CB-2314-809C-428D-A960B4C13544}"/>
              </a:ext>
            </a:extLst>
          </p:cNvPr>
          <p:cNvSpPr>
            <a:spLocks noGrp="1"/>
          </p:cNvSpPr>
          <p:nvPr>
            <p:ph idx="1"/>
          </p:nvPr>
        </p:nvSpPr>
        <p:spPr/>
        <p:txBody>
          <a:bodyPr/>
          <a:lstStyle/>
          <a:p>
            <a:r>
              <a:rPr lang="en-US" b="1" dirty="0">
                <a:solidFill>
                  <a:srgbClr val="273239"/>
                </a:solidFill>
              </a:rPr>
              <a:t>Discount Allowed:</a:t>
            </a:r>
            <a:r>
              <a:rPr lang="en-US" dirty="0">
                <a:solidFill>
                  <a:srgbClr val="273239"/>
                </a:solidFill>
              </a:rPr>
              <a:t> When at the time of sales or receiving cash, any concession is given to the customers, it is called discount allowed.</a:t>
            </a:r>
          </a:p>
          <a:p>
            <a:r>
              <a:rPr lang="en-IN" b="1" dirty="0">
                <a:solidFill>
                  <a:srgbClr val="C00000"/>
                </a:solidFill>
              </a:rPr>
              <a:t>E.g., Goods sold for ₹ 100,000 at 10% cash discount.</a:t>
            </a:r>
            <a:endParaRPr lang="en-US" dirty="0">
              <a:solidFill>
                <a:srgbClr val="273239"/>
              </a:solidFill>
            </a:endParaRPr>
          </a:p>
        </p:txBody>
      </p:sp>
      <p:sp>
        <p:nvSpPr>
          <p:cNvPr id="3" name="Title 2">
            <a:extLst>
              <a:ext uri="{FF2B5EF4-FFF2-40B4-BE49-F238E27FC236}">
                <a16:creationId xmlns:a16="http://schemas.microsoft.com/office/drawing/2014/main" id="{69C8F9EE-EF9C-6B5A-1EED-672D73F73E1F}"/>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sz="2000" b="0" dirty="0"/>
          </a:p>
        </p:txBody>
      </p:sp>
      <p:graphicFrame>
        <p:nvGraphicFramePr>
          <p:cNvPr id="4" name="Table 4">
            <a:extLst>
              <a:ext uri="{FF2B5EF4-FFF2-40B4-BE49-F238E27FC236}">
                <a16:creationId xmlns:a16="http://schemas.microsoft.com/office/drawing/2014/main" id="{7AF69C56-A36A-C3D7-7B23-3B3AF5797418}"/>
              </a:ext>
            </a:extLst>
          </p:cNvPr>
          <p:cNvGraphicFramePr>
            <a:graphicFrameLocks noGrp="1"/>
          </p:cNvGraphicFramePr>
          <p:nvPr/>
        </p:nvGraphicFramePr>
        <p:xfrm>
          <a:off x="379141" y="2345630"/>
          <a:ext cx="11206977" cy="2377440"/>
        </p:xfrm>
        <a:graphic>
          <a:graphicData uri="http://schemas.openxmlformats.org/drawingml/2006/table">
            <a:tbl>
              <a:tblPr firstRow="1" bandRow="1">
                <a:tableStyleId>{5940675A-B579-460E-94D1-54222C63F5DA}</a:tableStyleId>
              </a:tblPr>
              <a:tblGrid>
                <a:gridCol w="931168">
                  <a:extLst>
                    <a:ext uri="{9D8B030D-6E8A-4147-A177-3AD203B41FA5}">
                      <a16:colId xmlns:a16="http://schemas.microsoft.com/office/drawing/2014/main" val="4097160300"/>
                    </a:ext>
                  </a:extLst>
                </a:gridCol>
                <a:gridCol w="5871076">
                  <a:extLst>
                    <a:ext uri="{9D8B030D-6E8A-4147-A177-3AD203B41FA5}">
                      <a16:colId xmlns:a16="http://schemas.microsoft.com/office/drawing/2014/main" val="4081423647"/>
                    </a:ext>
                  </a:extLst>
                </a:gridCol>
                <a:gridCol w="1003610">
                  <a:extLst>
                    <a:ext uri="{9D8B030D-6E8A-4147-A177-3AD203B41FA5}">
                      <a16:colId xmlns:a16="http://schemas.microsoft.com/office/drawing/2014/main" val="1287736316"/>
                    </a:ext>
                  </a:extLst>
                </a:gridCol>
                <a:gridCol w="1683834">
                  <a:extLst>
                    <a:ext uri="{9D8B030D-6E8A-4147-A177-3AD203B41FA5}">
                      <a16:colId xmlns:a16="http://schemas.microsoft.com/office/drawing/2014/main" val="181511838"/>
                    </a:ext>
                  </a:extLst>
                </a:gridCol>
                <a:gridCol w="1717289">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Cash A/c                                                            Dr.</a:t>
                      </a:r>
                    </a:p>
                    <a:p>
                      <a:r>
                        <a:rPr lang="en-IN" sz="2400" dirty="0"/>
                        <a:t>Discount A/c                                                     Dr.                                 </a:t>
                      </a:r>
                    </a:p>
                    <a:p>
                      <a:r>
                        <a:rPr lang="en-IN" sz="2400" dirty="0"/>
                        <a:t>               To Sales A/c            </a:t>
                      </a:r>
                      <a:r>
                        <a:rPr lang="en-IN" sz="2400" b="1" dirty="0">
                          <a:solidFill>
                            <a:srgbClr val="D10233"/>
                          </a:solidFill>
                        </a:rPr>
                        <a:t>Or</a:t>
                      </a:r>
                    </a:p>
                    <a:p>
                      <a:r>
                        <a:rPr lang="en-IN" sz="2400" dirty="0"/>
                        <a:t>               To Party’s Name A/c</a:t>
                      </a:r>
                    </a:p>
                    <a:p>
                      <a:r>
                        <a:rPr lang="en-IN" sz="2400" dirty="0"/>
                        <a:t>(Being : Cash Received and discount allowed)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424843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7A3CB-2314-809C-428D-A960B4C13544}"/>
              </a:ext>
            </a:extLst>
          </p:cNvPr>
          <p:cNvSpPr>
            <a:spLocks noGrp="1"/>
          </p:cNvSpPr>
          <p:nvPr>
            <p:ph idx="1"/>
          </p:nvPr>
        </p:nvSpPr>
        <p:spPr/>
        <p:txBody>
          <a:bodyPr/>
          <a:lstStyle/>
          <a:p>
            <a:r>
              <a:rPr lang="en-US" b="1" i="0" dirty="0">
                <a:solidFill>
                  <a:srgbClr val="273239"/>
                </a:solidFill>
                <a:effectLst/>
                <a:latin typeface="+mj-lt"/>
              </a:rPr>
              <a:t>Discount Received: </a:t>
            </a:r>
            <a:r>
              <a:rPr lang="en-US" b="0" i="0" dirty="0">
                <a:solidFill>
                  <a:srgbClr val="273239"/>
                </a:solidFill>
                <a:effectLst/>
                <a:latin typeface="+mj-lt"/>
              </a:rPr>
              <a:t>When at the time of purchase or paying cash, any concession is received from the seller, it is called discount received.</a:t>
            </a:r>
          </a:p>
          <a:p>
            <a:r>
              <a:rPr lang="en-IN" b="1" dirty="0">
                <a:solidFill>
                  <a:srgbClr val="C00000"/>
                </a:solidFill>
              </a:rPr>
              <a:t>E.g., Goods purchased for ₹ 100,000 at 10% cash discount.</a:t>
            </a:r>
            <a:endParaRPr lang="en-US" dirty="0">
              <a:solidFill>
                <a:srgbClr val="273239"/>
              </a:solidFill>
            </a:endParaRPr>
          </a:p>
          <a:p>
            <a:endParaRPr lang="en-US" b="0" i="0" dirty="0">
              <a:solidFill>
                <a:srgbClr val="273239"/>
              </a:solidFill>
              <a:effectLst/>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69C8F9EE-EF9C-6B5A-1EED-672D73F73E1F}"/>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sz="2000" dirty="0"/>
          </a:p>
        </p:txBody>
      </p:sp>
      <p:graphicFrame>
        <p:nvGraphicFramePr>
          <p:cNvPr id="10" name="Table 4">
            <a:extLst>
              <a:ext uri="{FF2B5EF4-FFF2-40B4-BE49-F238E27FC236}">
                <a16:creationId xmlns:a16="http://schemas.microsoft.com/office/drawing/2014/main" id="{72E6DC9B-4DE1-EBB8-B2AB-A6D04797053E}"/>
              </a:ext>
            </a:extLst>
          </p:cNvPr>
          <p:cNvGraphicFramePr>
            <a:graphicFrameLocks noGrp="1"/>
          </p:cNvGraphicFramePr>
          <p:nvPr/>
        </p:nvGraphicFramePr>
        <p:xfrm>
          <a:off x="702526" y="2457392"/>
          <a:ext cx="10838985" cy="2743200"/>
        </p:xfrm>
        <a:graphic>
          <a:graphicData uri="http://schemas.openxmlformats.org/drawingml/2006/table">
            <a:tbl>
              <a:tblPr firstRow="1" bandRow="1">
                <a:tableStyleId>{5940675A-B579-460E-94D1-54222C63F5DA}</a:tableStyleId>
              </a:tblPr>
              <a:tblGrid>
                <a:gridCol w="900593">
                  <a:extLst>
                    <a:ext uri="{9D8B030D-6E8A-4147-A177-3AD203B41FA5}">
                      <a16:colId xmlns:a16="http://schemas.microsoft.com/office/drawing/2014/main" val="4097160300"/>
                    </a:ext>
                  </a:extLst>
                </a:gridCol>
                <a:gridCol w="5331824">
                  <a:extLst>
                    <a:ext uri="{9D8B030D-6E8A-4147-A177-3AD203B41FA5}">
                      <a16:colId xmlns:a16="http://schemas.microsoft.com/office/drawing/2014/main" val="4081423647"/>
                    </a:ext>
                  </a:extLst>
                </a:gridCol>
                <a:gridCol w="992244">
                  <a:extLst>
                    <a:ext uri="{9D8B030D-6E8A-4147-A177-3AD203B41FA5}">
                      <a16:colId xmlns:a16="http://schemas.microsoft.com/office/drawing/2014/main" val="1287736316"/>
                    </a:ext>
                  </a:extLst>
                </a:gridCol>
                <a:gridCol w="1697576">
                  <a:extLst>
                    <a:ext uri="{9D8B030D-6E8A-4147-A177-3AD203B41FA5}">
                      <a16:colId xmlns:a16="http://schemas.microsoft.com/office/drawing/2014/main" val="181511838"/>
                    </a:ext>
                  </a:extLst>
                </a:gridCol>
                <a:gridCol w="1916748">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Purchase A/c                   </a:t>
                      </a:r>
                      <a:r>
                        <a:rPr lang="en-IN" sz="2400" b="1" dirty="0">
                          <a:solidFill>
                            <a:srgbClr val="D10233"/>
                          </a:solidFill>
                        </a:rPr>
                        <a:t>Or</a:t>
                      </a:r>
                      <a:r>
                        <a:rPr lang="en-IN" sz="2400" dirty="0"/>
                        <a:t>                     </a:t>
                      </a:r>
                      <a:r>
                        <a:rPr lang="en-IN" sz="2400" dirty="0" err="1"/>
                        <a:t>Dr.</a:t>
                      </a:r>
                      <a:r>
                        <a:rPr lang="en-IN" sz="2400" dirty="0"/>
                        <a:t>                  Party’s Name A/c                                     </a:t>
                      </a:r>
                      <a:r>
                        <a:rPr lang="en-IN" sz="2400" dirty="0" err="1"/>
                        <a:t>Dr.</a:t>
                      </a:r>
                      <a:r>
                        <a:rPr lang="en-IN" sz="2400" dirty="0"/>
                        <a:t>                   </a:t>
                      </a:r>
                    </a:p>
                    <a:p>
                      <a:r>
                        <a:rPr lang="en-IN" sz="2400" dirty="0"/>
                        <a:t>               To Cash A/c</a:t>
                      </a:r>
                      <a:endParaRPr lang="en-IN" sz="2400" dirty="0">
                        <a:solidFill>
                          <a:srgbClr val="D10233"/>
                        </a:solidFill>
                      </a:endParaRPr>
                    </a:p>
                    <a:p>
                      <a:r>
                        <a:rPr lang="en-IN" sz="2400" dirty="0"/>
                        <a:t>               To Discount A/c</a:t>
                      </a:r>
                    </a:p>
                    <a:p>
                      <a:r>
                        <a:rPr lang="en-IN" sz="2400" dirty="0"/>
                        <a:t>(Being : Goods purchased or payment made and discount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t>
                      </a:r>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43641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FA465-6E87-47BD-2F9F-E9C9E1D79E99}"/>
              </a:ext>
            </a:extLst>
          </p:cNvPr>
          <p:cNvSpPr>
            <a:spLocks noGrp="1"/>
          </p:cNvSpPr>
          <p:nvPr>
            <p:ph idx="1"/>
          </p:nvPr>
        </p:nvSpPr>
        <p:spPr/>
        <p:txBody>
          <a:bodyPr/>
          <a:lstStyle/>
          <a:p>
            <a:r>
              <a:rPr lang="en-IN" dirty="0"/>
              <a:t>According to the business point of view, there are two types of discount</a:t>
            </a:r>
          </a:p>
          <a:p>
            <a:pPr lvl="1"/>
            <a:r>
              <a:rPr lang="en-IN" dirty="0"/>
              <a:t>Trade Discount</a:t>
            </a:r>
          </a:p>
          <a:p>
            <a:pPr lvl="1"/>
            <a:r>
              <a:rPr lang="en-IN" dirty="0"/>
              <a:t>Cash Discount </a:t>
            </a:r>
          </a:p>
          <a:p>
            <a:pPr marL="457200" lvl="1" indent="0">
              <a:buNone/>
            </a:pPr>
            <a:endParaRPr lang="en-IN" dirty="0"/>
          </a:p>
          <a:p>
            <a:r>
              <a:rPr lang="en-IN" b="1" dirty="0"/>
              <a:t>Trade Discount</a:t>
            </a:r>
          </a:p>
          <a:p>
            <a:pPr lvl="1"/>
            <a:r>
              <a:rPr lang="en-IN" dirty="0"/>
              <a:t>The discount provided by the seller to its customers at a fixed percentage on the listed price mostly on bulk purchases is called a trade discount. </a:t>
            </a:r>
            <a:r>
              <a:rPr lang="en-IN" b="1" dirty="0">
                <a:solidFill>
                  <a:srgbClr val="D10233"/>
                </a:solidFill>
              </a:rPr>
              <a:t>Trade discount is not shown separately in the journal entry.</a:t>
            </a:r>
            <a:endParaRPr lang="en-IN" b="1" dirty="0"/>
          </a:p>
          <a:p>
            <a:r>
              <a:rPr lang="en-IN" b="1" dirty="0"/>
              <a:t>Cash Discount</a:t>
            </a:r>
          </a:p>
          <a:p>
            <a:pPr lvl="1"/>
            <a:r>
              <a:rPr lang="en-US" b="0" i="0" dirty="0">
                <a:solidFill>
                  <a:srgbClr val="202124"/>
                </a:solidFill>
                <a:effectLst/>
              </a:rPr>
              <a:t>Cash discounts refer to </a:t>
            </a:r>
            <a:r>
              <a:rPr lang="en-US" b="0" i="0" dirty="0">
                <a:solidFill>
                  <a:srgbClr val="040C28"/>
                </a:solidFill>
                <a:effectLst/>
              </a:rPr>
              <a:t>an incentive that a seller offers to a buyer in return for paying a bill before the scheduled due date</a:t>
            </a:r>
            <a:r>
              <a:rPr lang="en-US" b="0" i="0" dirty="0">
                <a:solidFill>
                  <a:srgbClr val="202124"/>
                </a:solidFill>
                <a:effectLst/>
              </a:rPr>
              <a:t>.</a:t>
            </a:r>
            <a:r>
              <a:rPr lang="en-IN" dirty="0"/>
              <a:t> </a:t>
            </a:r>
            <a:r>
              <a:rPr lang="en-IN" b="1" dirty="0">
                <a:solidFill>
                  <a:srgbClr val="D10233"/>
                </a:solidFill>
              </a:rPr>
              <a:t>Cash discount is recorded in the journal entry.</a:t>
            </a:r>
          </a:p>
          <a:p>
            <a:pPr marL="0" indent="0">
              <a:buNone/>
            </a:pPr>
            <a:endParaRPr lang="en-IN" dirty="0"/>
          </a:p>
        </p:txBody>
      </p:sp>
      <p:sp>
        <p:nvSpPr>
          <p:cNvPr id="3" name="Title 2">
            <a:extLst>
              <a:ext uri="{FF2B5EF4-FFF2-40B4-BE49-F238E27FC236}">
                <a16:creationId xmlns:a16="http://schemas.microsoft.com/office/drawing/2014/main" id="{5B402040-7614-4F0F-7B07-729BA10201B1}"/>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dirty="0"/>
          </a:p>
        </p:txBody>
      </p:sp>
    </p:spTree>
    <p:extLst>
      <p:ext uri="{BB962C8B-B14F-4D97-AF65-F5344CB8AC3E}">
        <p14:creationId xmlns:p14="http://schemas.microsoft.com/office/powerpoint/2010/main" val="183045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Journal?</a:t>
            </a:r>
            <a:endParaRPr lang="en-IN" dirty="0"/>
          </a:p>
        </p:txBody>
      </p:sp>
    </p:spTree>
    <p:extLst>
      <p:ext uri="{BB962C8B-B14F-4D97-AF65-F5344CB8AC3E}">
        <p14:creationId xmlns:p14="http://schemas.microsoft.com/office/powerpoint/2010/main" val="32783302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26C55-B104-51C2-D6CF-A2F3690F9C55}"/>
              </a:ext>
            </a:extLst>
          </p:cNvPr>
          <p:cNvSpPr>
            <a:spLocks noGrp="1"/>
          </p:cNvSpPr>
          <p:nvPr>
            <p:ph type="title"/>
          </p:nvPr>
        </p:nvSpPr>
        <p:spPr/>
        <p:txBody>
          <a:bodyPr>
            <a:normAutofit/>
          </a:bodyPr>
          <a:lstStyle/>
          <a:p>
            <a:r>
              <a:rPr lang="en-IN" dirty="0"/>
              <a:t>Trade Discount Related Transactions</a:t>
            </a:r>
          </a:p>
        </p:txBody>
      </p:sp>
      <p:graphicFrame>
        <p:nvGraphicFramePr>
          <p:cNvPr id="4" name="Table 4">
            <a:extLst>
              <a:ext uri="{FF2B5EF4-FFF2-40B4-BE49-F238E27FC236}">
                <a16:creationId xmlns:a16="http://schemas.microsoft.com/office/drawing/2014/main" id="{028C9E2D-B74C-9608-1FF5-7BA8BC8F75C5}"/>
              </a:ext>
            </a:extLst>
          </p:cNvPr>
          <p:cNvGraphicFramePr>
            <a:graphicFrameLocks noGrp="1"/>
          </p:cNvGraphicFramePr>
          <p:nvPr/>
        </p:nvGraphicFramePr>
        <p:xfrm>
          <a:off x="490650" y="1422401"/>
          <a:ext cx="11140067" cy="4297680"/>
        </p:xfrm>
        <a:graphic>
          <a:graphicData uri="http://schemas.openxmlformats.org/drawingml/2006/table">
            <a:tbl>
              <a:tblPr firstRow="1" bandRow="1">
                <a:tableStyleId>{5940675A-B579-460E-94D1-54222C63F5DA}</a:tableStyleId>
              </a:tblPr>
              <a:tblGrid>
                <a:gridCol w="836341">
                  <a:extLst>
                    <a:ext uri="{9D8B030D-6E8A-4147-A177-3AD203B41FA5}">
                      <a16:colId xmlns:a16="http://schemas.microsoft.com/office/drawing/2014/main" val="4097160300"/>
                    </a:ext>
                  </a:extLst>
                </a:gridCol>
                <a:gridCol w="4871225">
                  <a:extLst>
                    <a:ext uri="{9D8B030D-6E8A-4147-A177-3AD203B41FA5}">
                      <a16:colId xmlns:a16="http://schemas.microsoft.com/office/drawing/2014/main" val="4081423647"/>
                    </a:ext>
                  </a:extLst>
                </a:gridCol>
                <a:gridCol w="769434">
                  <a:extLst>
                    <a:ext uri="{9D8B030D-6E8A-4147-A177-3AD203B41FA5}">
                      <a16:colId xmlns:a16="http://schemas.microsoft.com/office/drawing/2014/main" val="1287736316"/>
                    </a:ext>
                  </a:extLst>
                </a:gridCol>
                <a:gridCol w="1986779">
                  <a:extLst>
                    <a:ext uri="{9D8B030D-6E8A-4147-A177-3AD203B41FA5}">
                      <a16:colId xmlns:a16="http://schemas.microsoft.com/office/drawing/2014/main" val="181511838"/>
                    </a:ext>
                  </a:extLst>
                </a:gridCol>
                <a:gridCol w="2676288">
                  <a:extLst>
                    <a:ext uri="{9D8B030D-6E8A-4147-A177-3AD203B41FA5}">
                      <a16:colId xmlns:a16="http://schemas.microsoft.com/office/drawing/2014/main" val="3592944074"/>
                    </a:ext>
                  </a:extLst>
                </a:gridCol>
              </a:tblGrid>
              <a:tr h="33664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594846">
                <a:tc>
                  <a:txBody>
                    <a:bodyPr/>
                    <a:lstStyle/>
                    <a:p>
                      <a:endParaRPr lang="en-IN" sz="2400" dirty="0"/>
                    </a:p>
                  </a:txBody>
                  <a:tcPr/>
                </a:tc>
                <a:tc>
                  <a:txBody>
                    <a:bodyPr/>
                    <a:lstStyle/>
                    <a:p>
                      <a:r>
                        <a:rPr lang="en-IN" sz="2400" dirty="0"/>
                        <a:t>Purchases A/c                                    Dr.                                 </a:t>
                      </a:r>
                    </a:p>
                    <a:p>
                      <a:r>
                        <a:rPr lang="en-IN" sz="2400" dirty="0"/>
                        <a:t>               To Cash A/c          </a:t>
                      </a:r>
                      <a:r>
                        <a:rPr lang="en-IN" sz="2400" b="1" dirty="0">
                          <a:solidFill>
                            <a:srgbClr val="D10233"/>
                          </a:solidFill>
                        </a:rPr>
                        <a:t>Or</a:t>
                      </a:r>
                    </a:p>
                    <a:p>
                      <a:r>
                        <a:rPr lang="en-IN" sz="2400" dirty="0"/>
                        <a:t>               To Party’s Name A/c</a:t>
                      </a:r>
                    </a:p>
                    <a:p>
                      <a:r>
                        <a:rPr lang="en-IN" sz="2400" dirty="0"/>
                        <a:t>(Being : Goods purchased and TD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extLst>
                  <a:ext uri="{0D108BD9-81ED-4DB2-BD59-A6C34878D82A}">
                    <a16:rowId xmlns:a16="http://schemas.microsoft.com/office/drawing/2014/main" val="1413863166"/>
                  </a:ext>
                </a:extLst>
              </a:tr>
              <a:tr h="1594846">
                <a:tc>
                  <a:txBody>
                    <a:bodyPr/>
                    <a:lstStyle/>
                    <a:p>
                      <a:endParaRPr lang="en-IN" sz="2400" dirty="0"/>
                    </a:p>
                  </a:txBody>
                  <a:tcPr/>
                </a:tc>
                <a:tc>
                  <a:txBody>
                    <a:bodyPr/>
                    <a:lstStyle/>
                    <a:p>
                      <a:r>
                        <a:rPr lang="en-IN" sz="2400" dirty="0"/>
                        <a:t>Cash A/c           </a:t>
                      </a:r>
                      <a:r>
                        <a:rPr lang="en-IN" sz="2400" b="1" dirty="0">
                          <a:solidFill>
                            <a:srgbClr val="D10233"/>
                          </a:solidFill>
                        </a:rPr>
                        <a:t>Or</a:t>
                      </a:r>
                      <a:r>
                        <a:rPr lang="en-IN" sz="2400" dirty="0"/>
                        <a:t>                               Dr.</a:t>
                      </a:r>
                    </a:p>
                    <a:p>
                      <a:r>
                        <a:rPr lang="en-IN" sz="2400" dirty="0"/>
                        <a:t>Party’s Name A/c                                Dr.</a:t>
                      </a:r>
                    </a:p>
                    <a:p>
                      <a:r>
                        <a:rPr lang="en-IN" sz="2400" dirty="0"/>
                        <a:t>                To Sales A/c  </a:t>
                      </a:r>
                    </a:p>
                    <a:p>
                      <a:r>
                        <a:rPr lang="en-IN" sz="2400" dirty="0"/>
                        <a:t>(Being : Goods sold and allowed TD)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extLst>
                  <a:ext uri="{0D108BD9-81ED-4DB2-BD59-A6C34878D82A}">
                    <a16:rowId xmlns:a16="http://schemas.microsoft.com/office/drawing/2014/main" val="3779877958"/>
                  </a:ext>
                </a:extLst>
              </a:tr>
            </a:tbl>
          </a:graphicData>
        </a:graphic>
      </p:graphicFrame>
      <p:sp>
        <p:nvSpPr>
          <p:cNvPr id="6" name="Content Placeholder 1">
            <a:extLst>
              <a:ext uri="{FF2B5EF4-FFF2-40B4-BE49-F238E27FC236}">
                <a16:creationId xmlns:a16="http://schemas.microsoft.com/office/drawing/2014/main" id="{4A750682-AA87-1AC6-8763-60518A46E1AE}"/>
              </a:ext>
            </a:extLst>
          </p:cNvPr>
          <p:cNvSpPr>
            <a:spLocks noGrp="1"/>
          </p:cNvSpPr>
          <p:nvPr>
            <p:ph idx="1"/>
          </p:nvPr>
        </p:nvSpPr>
        <p:spPr>
          <a:xfrm>
            <a:off x="95864" y="711201"/>
            <a:ext cx="11929641" cy="5590565"/>
          </a:xfrm>
        </p:spPr>
        <p:txBody>
          <a:bodyPr/>
          <a:lstStyle/>
          <a:p>
            <a:r>
              <a:rPr lang="en-IN" b="1" dirty="0">
                <a:solidFill>
                  <a:srgbClr val="C00000"/>
                </a:solidFill>
              </a:rPr>
              <a:t>E.g., Goods purchased for ₹ 100,000 at 10% trade discount (from Shahid).</a:t>
            </a:r>
            <a:endParaRPr lang="en-US" dirty="0">
              <a:solidFill>
                <a:srgbClr val="273239"/>
              </a:solidFill>
            </a:endParaRPr>
          </a:p>
          <a:p>
            <a:endParaRPr lang="en-US" b="0" i="0" dirty="0">
              <a:solidFill>
                <a:srgbClr val="273239"/>
              </a:solidFill>
              <a:effectLst/>
              <a:latin typeface="+mj-lt"/>
            </a:endParaRPr>
          </a:p>
          <a:p>
            <a:pPr marL="0" indent="0">
              <a:buNone/>
            </a:pPr>
            <a:endParaRPr lang="en-IN" dirty="0">
              <a:latin typeface="+mj-lt"/>
            </a:endParaRPr>
          </a:p>
        </p:txBody>
      </p:sp>
    </p:spTree>
    <p:extLst>
      <p:ext uri="{BB962C8B-B14F-4D97-AF65-F5344CB8AC3E}">
        <p14:creationId xmlns:p14="http://schemas.microsoft.com/office/powerpoint/2010/main" val="341840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400300-A232-DD28-DC80-9ADBE7595536}"/>
              </a:ext>
            </a:extLst>
          </p:cNvPr>
          <p:cNvSpPr>
            <a:spLocks noGrp="1"/>
          </p:cNvSpPr>
          <p:nvPr>
            <p:ph idx="1"/>
          </p:nvPr>
        </p:nvSpPr>
        <p:spPr>
          <a:xfrm>
            <a:off x="131180" y="863444"/>
            <a:ext cx="10518235" cy="5590565"/>
          </a:xfrm>
        </p:spPr>
        <p:txBody>
          <a:bodyPr/>
          <a:lstStyle/>
          <a:p>
            <a:pPr fontAlgn="base"/>
            <a:r>
              <a:rPr lang="en-US" b="0" i="0" dirty="0">
                <a:solidFill>
                  <a:srgbClr val="273239"/>
                </a:solidFill>
                <a:effectLst/>
                <a:latin typeface="+mj-lt"/>
              </a:rPr>
              <a:t>A Cash discount is offered to those customers who make quick                                 payments or payment is made by them within a fixed period. </a:t>
            </a:r>
          </a:p>
          <a:p>
            <a:pPr algn="l" fontAlgn="base"/>
            <a:r>
              <a:rPr lang="en-IN" b="1" dirty="0">
                <a:solidFill>
                  <a:srgbClr val="C00000"/>
                </a:solidFill>
              </a:rPr>
              <a:t>E.g., Goods sold for ₹ 100,000 at 10% cash discount (to Shahid), payment received immediately.</a:t>
            </a:r>
            <a:br>
              <a:rPr lang="en-US" dirty="0">
                <a:latin typeface="+mj-lt"/>
              </a:rPr>
            </a:br>
            <a:endParaRPr lang="en-IN" dirty="0">
              <a:latin typeface="+mj-lt"/>
            </a:endParaRPr>
          </a:p>
        </p:txBody>
      </p:sp>
      <p:sp>
        <p:nvSpPr>
          <p:cNvPr id="3" name="Title 2">
            <a:extLst>
              <a:ext uri="{FF2B5EF4-FFF2-40B4-BE49-F238E27FC236}">
                <a16:creationId xmlns:a16="http://schemas.microsoft.com/office/drawing/2014/main" id="{BDBEFBA3-46CC-F67D-9BDE-4E7132A2913F}"/>
              </a:ext>
            </a:extLst>
          </p:cNvPr>
          <p:cNvSpPr>
            <a:spLocks noGrp="1"/>
          </p:cNvSpPr>
          <p:nvPr>
            <p:ph type="title"/>
          </p:nvPr>
        </p:nvSpPr>
        <p:spPr/>
        <p:txBody>
          <a:bodyPr/>
          <a:lstStyle/>
          <a:p>
            <a:r>
              <a:rPr lang="en-IN" dirty="0"/>
              <a:t>Cash Discount Related Transactions</a:t>
            </a:r>
          </a:p>
        </p:txBody>
      </p:sp>
      <p:graphicFrame>
        <p:nvGraphicFramePr>
          <p:cNvPr id="4" name="Table 4">
            <a:extLst>
              <a:ext uri="{FF2B5EF4-FFF2-40B4-BE49-F238E27FC236}">
                <a16:creationId xmlns:a16="http://schemas.microsoft.com/office/drawing/2014/main" id="{E3ACF695-367B-82A8-AE31-AC5BDC83190E}"/>
              </a:ext>
            </a:extLst>
          </p:cNvPr>
          <p:cNvGraphicFramePr>
            <a:graphicFrameLocks noGrp="1"/>
          </p:cNvGraphicFramePr>
          <p:nvPr/>
        </p:nvGraphicFramePr>
        <p:xfrm>
          <a:off x="468352" y="2819144"/>
          <a:ext cx="10905892" cy="3634865"/>
        </p:xfrm>
        <a:graphic>
          <a:graphicData uri="http://schemas.openxmlformats.org/drawingml/2006/table">
            <a:tbl>
              <a:tblPr firstRow="1" bandRow="1">
                <a:tableStyleId>{5940675A-B579-460E-94D1-54222C63F5DA}</a:tableStyleId>
              </a:tblPr>
              <a:tblGrid>
                <a:gridCol w="735980">
                  <a:extLst>
                    <a:ext uri="{9D8B030D-6E8A-4147-A177-3AD203B41FA5}">
                      <a16:colId xmlns:a16="http://schemas.microsoft.com/office/drawing/2014/main" val="4097160300"/>
                    </a:ext>
                  </a:extLst>
                </a:gridCol>
                <a:gridCol w="5534908">
                  <a:extLst>
                    <a:ext uri="{9D8B030D-6E8A-4147-A177-3AD203B41FA5}">
                      <a16:colId xmlns:a16="http://schemas.microsoft.com/office/drawing/2014/main" val="4081423647"/>
                    </a:ext>
                  </a:extLst>
                </a:gridCol>
                <a:gridCol w="998370">
                  <a:extLst>
                    <a:ext uri="{9D8B030D-6E8A-4147-A177-3AD203B41FA5}">
                      <a16:colId xmlns:a16="http://schemas.microsoft.com/office/drawing/2014/main" val="1287736316"/>
                    </a:ext>
                  </a:extLst>
                </a:gridCol>
                <a:gridCol w="1708054">
                  <a:extLst>
                    <a:ext uri="{9D8B030D-6E8A-4147-A177-3AD203B41FA5}">
                      <a16:colId xmlns:a16="http://schemas.microsoft.com/office/drawing/2014/main" val="181511838"/>
                    </a:ext>
                  </a:extLst>
                </a:gridCol>
                <a:gridCol w="1928580">
                  <a:extLst>
                    <a:ext uri="{9D8B030D-6E8A-4147-A177-3AD203B41FA5}">
                      <a16:colId xmlns:a16="http://schemas.microsoft.com/office/drawing/2014/main" val="3592944074"/>
                    </a:ext>
                  </a:extLst>
                </a:gridCol>
              </a:tblGrid>
              <a:tr h="393134">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1623185">
                <a:tc>
                  <a:txBody>
                    <a:bodyPr/>
                    <a:lstStyle/>
                    <a:p>
                      <a:endParaRPr lang="en-IN" sz="2000" dirty="0"/>
                    </a:p>
                  </a:txBody>
                  <a:tcPr/>
                </a:tc>
                <a:tc>
                  <a:txBody>
                    <a:bodyPr/>
                    <a:lstStyle/>
                    <a:p>
                      <a:r>
                        <a:rPr lang="en-IN" sz="2000" dirty="0"/>
                        <a:t>Purchases A/c                                                          Dr.                                 </a:t>
                      </a:r>
                    </a:p>
                    <a:p>
                      <a:r>
                        <a:rPr lang="en-IN" sz="2000" dirty="0"/>
                        <a:t>               To Cash A/c      </a:t>
                      </a:r>
                      <a:r>
                        <a:rPr lang="en-IN" sz="2000" b="1" dirty="0">
                          <a:solidFill>
                            <a:srgbClr val="D10233"/>
                          </a:solidFill>
                        </a:rPr>
                        <a:t>Or</a:t>
                      </a:r>
                      <a:r>
                        <a:rPr lang="en-IN" sz="2000" dirty="0"/>
                        <a:t>    </a:t>
                      </a:r>
                      <a:endParaRPr lang="en-IN" sz="2000" b="1" dirty="0">
                        <a:solidFill>
                          <a:srgbClr val="D10233"/>
                        </a:solidFill>
                      </a:endParaRPr>
                    </a:p>
                    <a:p>
                      <a:r>
                        <a:rPr lang="en-IN" sz="2000" dirty="0"/>
                        <a:t>               To Party’s Name A/c</a:t>
                      </a:r>
                    </a:p>
                    <a:p>
                      <a:r>
                        <a:rPr lang="en-IN" sz="2000" dirty="0"/>
                        <a:t>               To Discount A/c</a:t>
                      </a:r>
                    </a:p>
                    <a:p>
                      <a:r>
                        <a:rPr lang="en-IN" sz="2000" dirty="0"/>
                        <a:t>(Being : Goods purchased and discount received)</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r h="1476364">
                <a:tc>
                  <a:txBody>
                    <a:bodyPr/>
                    <a:lstStyle/>
                    <a:p>
                      <a:endParaRPr lang="en-IN" sz="2000" dirty="0"/>
                    </a:p>
                  </a:txBody>
                  <a:tcPr/>
                </a:tc>
                <a:tc>
                  <a:txBody>
                    <a:bodyPr/>
                    <a:lstStyle/>
                    <a:p>
                      <a:r>
                        <a:rPr lang="en-IN" sz="2000" dirty="0"/>
                        <a:t>Cash A/c           </a:t>
                      </a:r>
                      <a:r>
                        <a:rPr lang="en-IN" sz="2000" b="1" dirty="0">
                          <a:solidFill>
                            <a:srgbClr val="D10233"/>
                          </a:solidFill>
                        </a:rPr>
                        <a:t>Or</a:t>
                      </a:r>
                      <a:r>
                        <a:rPr lang="en-IN" sz="2000" dirty="0"/>
                        <a:t>                                                    Dr.</a:t>
                      </a:r>
                    </a:p>
                    <a:p>
                      <a:r>
                        <a:rPr lang="en-IN" sz="2000" dirty="0"/>
                        <a:t>Party’s Name A/c                                                     Dr.</a:t>
                      </a:r>
                    </a:p>
                    <a:p>
                      <a:r>
                        <a:rPr lang="en-IN" sz="2000" dirty="0"/>
                        <a:t>Discount A/c                                                             Dr.</a:t>
                      </a:r>
                    </a:p>
                    <a:p>
                      <a:r>
                        <a:rPr lang="en-IN" sz="2000" dirty="0"/>
                        <a:t>                To Sales A/c  </a:t>
                      </a:r>
                    </a:p>
                    <a:p>
                      <a:r>
                        <a:rPr lang="en-IN" sz="2000" dirty="0"/>
                        <a:t>(Being : Goods sold for cash/ and discount allowed)                             </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3779877958"/>
                  </a:ext>
                </a:extLst>
              </a:tr>
            </a:tbl>
          </a:graphicData>
        </a:graphic>
      </p:graphicFrame>
    </p:spTree>
    <p:extLst>
      <p:ext uri="{BB962C8B-B14F-4D97-AF65-F5344CB8AC3E}">
        <p14:creationId xmlns:p14="http://schemas.microsoft.com/office/powerpoint/2010/main" val="250517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C504C-11CD-B750-A519-CF63A65AC67C}"/>
              </a:ext>
            </a:extLst>
          </p:cNvPr>
          <p:cNvSpPr>
            <a:spLocks noGrp="1"/>
          </p:cNvSpPr>
          <p:nvPr>
            <p:ph idx="1"/>
          </p:nvPr>
        </p:nvSpPr>
        <p:spPr/>
        <p:txBody>
          <a:bodyPr/>
          <a:lstStyle/>
          <a:p>
            <a:r>
              <a:rPr lang="en-US" b="0" i="0" dirty="0">
                <a:solidFill>
                  <a:srgbClr val="273239"/>
                </a:solidFill>
                <a:effectLst/>
                <a:latin typeface="+mj-lt"/>
              </a:rPr>
              <a:t>When the goods are sold to customers on credit, there can be a situation where a few of them fail to pay the amount because of insolvency or any other reason, the amount that remains unrecovered is called Bad Debts.</a:t>
            </a:r>
          </a:p>
          <a:p>
            <a:r>
              <a:rPr lang="en-IN" b="1" dirty="0">
                <a:solidFill>
                  <a:srgbClr val="C00000"/>
                </a:solidFill>
              </a:rPr>
              <a:t>E.g., Debtor Rahul denied to pay amount of ₹ 10,000 due to him.</a:t>
            </a:r>
            <a:endParaRPr lang="en-US" b="0" i="0" dirty="0">
              <a:solidFill>
                <a:srgbClr val="273239"/>
              </a:solidFill>
              <a:effectLst/>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0F4454BB-4EB2-9A05-ECE1-D4EA955247E6}"/>
              </a:ext>
            </a:extLst>
          </p:cNvPr>
          <p:cNvSpPr>
            <a:spLocks noGrp="1"/>
          </p:cNvSpPr>
          <p:nvPr>
            <p:ph type="title"/>
          </p:nvPr>
        </p:nvSpPr>
        <p:spPr/>
        <p:txBody>
          <a:bodyPr/>
          <a:lstStyle/>
          <a:p>
            <a:r>
              <a:rPr lang="en-IN" dirty="0"/>
              <a:t>Bad Debts Related Transactions</a:t>
            </a:r>
          </a:p>
        </p:txBody>
      </p:sp>
      <p:graphicFrame>
        <p:nvGraphicFramePr>
          <p:cNvPr id="4" name="Table 4">
            <a:extLst>
              <a:ext uri="{FF2B5EF4-FFF2-40B4-BE49-F238E27FC236}">
                <a16:creationId xmlns:a16="http://schemas.microsoft.com/office/drawing/2014/main" id="{713B8A9C-C8C2-8A04-C304-37445679D40C}"/>
              </a:ext>
            </a:extLst>
          </p:cNvPr>
          <p:cNvGraphicFramePr>
            <a:graphicFrameLocks noGrp="1"/>
          </p:cNvGraphicFramePr>
          <p:nvPr/>
        </p:nvGraphicFramePr>
        <p:xfrm>
          <a:off x="646771" y="3139611"/>
          <a:ext cx="10537903" cy="2045466"/>
        </p:xfrm>
        <a:graphic>
          <a:graphicData uri="http://schemas.openxmlformats.org/drawingml/2006/table">
            <a:tbl>
              <a:tblPr firstRow="1" bandRow="1">
                <a:tableStyleId>{5940675A-B579-460E-94D1-54222C63F5DA}</a:tableStyleId>
              </a:tblPr>
              <a:tblGrid>
                <a:gridCol w="875575">
                  <a:extLst>
                    <a:ext uri="{9D8B030D-6E8A-4147-A177-3AD203B41FA5}">
                      <a16:colId xmlns:a16="http://schemas.microsoft.com/office/drawing/2014/main" val="4097160300"/>
                    </a:ext>
                  </a:extLst>
                </a:gridCol>
                <a:gridCol w="4907424">
                  <a:extLst>
                    <a:ext uri="{9D8B030D-6E8A-4147-A177-3AD203B41FA5}">
                      <a16:colId xmlns:a16="http://schemas.microsoft.com/office/drawing/2014/main" val="4081423647"/>
                    </a:ext>
                  </a:extLst>
                </a:gridCol>
                <a:gridCol w="1002586">
                  <a:extLst>
                    <a:ext uri="{9D8B030D-6E8A-4147-A177-3AD203B41FA5}">
                      <a16:colId xmlns:a16="http://schemas.microsoft.com/office/drawing/2014/main" val="1287736316"/>
                    </a:ext>
                  </a:extLst>
                </a:gridCol>
                <a:gridCol w="1711962">
                  <a:extLst>
                    <a:ext uri="{9D8B030D-6E8A-4147-A177-3AD203B41FA5}">
                      <a16:colId xmlns:a16="http://schemas.microsoft.com/office/drawing/2014/main" val="181511838"/>
                    </a:ext>
                  </a:extLst>
                </a:gridCol>
                <a:gridCol w="2040356">
                  <a:extLst>
                    <a:ext uri="{9D8B030D-6E8A-4147-A177-3AD203B41FA5}">
                      <a16:colId xmlns:a16="http://schemas.microsoft.com/office/drawing/2014/main" val="3592944074"/>
                    </a:ext>
                  </a:extLst>
                </a:gridCol>
              </a:tblGrid>
              <a:tr h="490986">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210651">
                <a:tc>
                  <a:txBody>
                    <a:bodyPr/>
                    <a:lstStyle/>
                    <a:p>
                      <a:endParaRPr lang="en-IN" sz="2400" dirty="0"/>
                    </a:p>
                  </a:txBody>
                  <a:tcPr/>
                </a:tc>
                <a:tc>
                  <a:txBody>
                    <a:bodyPr/>
                    <a:lstStyle/>
                    <a:p>
                      <a:r>
                        <a:rPr lang="en-IN" sz="2400" dirty="0"/>
                        <a:t>Bad Debts A/c                                     Dr.                                 </a:t>
                      </a:r>
                    </a:p>
                    <a:p>
                      <a:r>
                        <a:rPr lang="en-IN" sz="2400" dirty="0"/>
                        <a:t>               To Debtors A/c</a:t>
                      </a:r>
                    </a:p>
                    <a:p>
                      <a:r>
                        <a:rPr lang="en-IN" sz="2400" dirty="0"/>
                        <a:t>(Being : The amount due from debtors was not recovered)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68784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574384-DF96-23FE-E648-9747BFD97D97}"/>
              </a:ext>
            </a:extLst>
          </p:cNvPr>
          <p:cNvSpPr>
            <a:spLocks noGrp="1"/>
          </p:cNvSpPr>
          <p:nvPr>
            <p:ph idx="1"/>
          </p:nvPr>
        </p:nvSpPr>
        <p:spPr/>
        <p:txBody>
          <a:bodyPr/>
          <a:lstStyle/>
          <a:p>
            <a:pPr algn="l" fontAlgn="base"/>
            <a:r>
              <a:rPr lang="en-US" b="0" i="0" dirty="0">
                <a:solidFill>
                  <a:srgbClr val="273239"/>
                </a:solidFill>
                <a:effectLst/>
                <a:latin typeface="+mj-lt"/>
              </a:rPr>
              <a:t>When the amount that was earlier written-off as bad debts is now recovered, it is called bad debts recovered.</a:t>
            </a:r>
          </a:p>
          <a:p>
            <a:pPr algn="l" fontAlgn="base"/>
            <a:r>
              <a:rPr lang="en-IN" b="1" dirty="0">
                <a:solidFill>
                  <a:srgbClr val="C00000"/>
                </a:solidFill>
              </a:rPr>
              <a:t>E.g., Debtor Rahul who had denied to pay amount of ₹ 10,000 due to him has paid his overdue.</a:t>
            </a:r>
          </a:p>
          <a:p>
            <a:pPr algn="l" fontAlgn="base"/>
            <a:endParaRPr lang="en-US" dirty="0">
              <a:solidFill>
                <a:srgbClr val="273239"/>
              </a:solidFill>
            </a:endParaRPr>
          </a:p>
          <a:p>
            <a:pPr algn="l" fontAlgn="base"/>
            <a:endParaRPr lang="en-US" b="0" i="0" dirty="0">
              <a:solidFill>
                <a:srgbClr val="273239"/>
              </a:solidFill>
              <a:effectLst/>
              <a:latin typeface="+mj-lt"/>
            </a:endParaRPr>
          </a:p>
          <a:p>
            <a:pPr marL="0" indent="0" algn="l" fontAlgn="base">
              <a:buNone/>
            </a:pPr>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27C77E97-6E8A-8C09-F77A-5A01375A0B5D}"/>
              </a:ext>
            </a:extLst>
          </p:cNvPr>
          <p:cNvSpPr>
            <a:spLocks noGrp="1"/>
          </p:cNvSpPr>
          <p:nvPr>
            <p:ph type="title"/>
          </p:nvPr>
        </p:nvSpPr>
        <p:spPr/>
        <p:txBody>
          <a:bodyPr/>
          <a:lstStyle/>
          <a:p>
            <a:r>
              <a:rPr lang="en-IN" dirty="0"/>
              <a:t>Bad Debt Recovered Related Transactions</a:t>
            </a:r>
          </a:p>
        </p:txBody>
      </p:sp>
      <p:graphicFrame>
        <p:nvGraphicFramePr>
          <p:cNvPr id="4" name="Table 4">
            <a:extLst>
              <a:ext uri="{FF2B5EF4-FFF2-40B4-BE49-F238E27FC236}">
                <a16:creationId xmlns:a16="http://schemas.microsoft.com/office/drawing/2014/main" id="{70B7EDDF-3492-CB0E-C5E5-DB1BCE91E2A6}"/>
              </a:ext>
            </a:extLst>
          </p:cNvPr>
          <p:cNvGraphicFramePr>
            <a:graphicFrameLocks noGrp="1"/>
          </p:cNvGraphicFramePr>
          <p:nvPr/>
        </p:nvGraphicFramePr>
        <p:xfrm>
          <a:off x="345689" y="3191498"/>
          <a:ext cx="11073161" cy="2045466"/>
        </p:xfrm>
        <a:graphic>
          <a:graphicData uri="http://schemas.openxmlformats.org/drawingml/2006/table">
            <a:tbl>
              <a:tblPr firstRow="1" bandRow="1">
                <a:tableStyleId>{5940675A-B579-460E-94D1-54222C63F5DA}</a:tableStyleId>
              </a:tblPr>
              <a:tblGrid>
                <a:gridCol w="920048">
                  <a:extLst>
                    <a:ext uri="{9D8B030D-6E8A-4147-A177-3AD203B41FA5}">
                      <a16:colId xmlns:a16="http://schemas.microsoft.com/office/drawing/2014/main" val="4097160300"/>
                    </a:ext>
                  </a:extLst>
                </a:gridCol>
                <a:gridCol w="5391541">
                  <a:extLst>
                    <a:ext uri="{9D8B030D-6E8A-4147-A177-3AD203B41FA5}">
                      <a16:colId xmlns:a16="http://schemas.microsoft.com/office/drawing/2014/main" val="4081423647"/>
                    </a:ext>
                  </a:extLst>
                </a:gridCol>
                <a:gridCol w="818660">
                  <a:extLst>
                    <a:ext uri="{9D8B030D-6E8A-4147-A177-3AD203B41FA5}">
                      <a16:colId xmlns:a16="http://schemas.microsoft.com/office/drawing/2014/main" val="1287736316"/>
                    </a:ext>
                  </a:extLst>
                </a:gridCol>
                <a:gridCol w="1980296">
                  <a:extLst>
                    <a:ext uri="{9D8B030D-6E8A-4147-A177-3AD203B41FA5}">
                      <a16:colId xmlns:a16="http://schemas.microsoft.com/office/drawing/2014/main" val="181511838"/>
                    </a:ext>
                  </a:extLst>
                </a:gridCol>
                <a:gridCol w="1962616">
                  <a:extLst>
                    <a:ext uri="{9D8B030D-6E8A-4147-A177-3AD203B41FA5}">
                      <a16:colId xmlns:a16="http://schemas.microsoft.com/office/drawing/2014/main" val="3592944074"/>
                    </a:ext>
                  </a:extLst>
                </a:gridCol>
              </a:tblGrid>
              <a:tr h="490986">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210651">
                <a:tc>
                  <a:txBody>
                    <a:bodyPr/>
                    <a:lstStyle/>
                    <a:p>
                      <a:endParaRPr lang="en-IN" sz="2400" dirty="0"/>
                    </a:p>
                  </a:txBody>
                  <a:tcPr/>
                </a:tc>
                <a:tc>
                  <a:txBody>
                    <a:bodyPr/>
                    <a:lstStyle/>
                    <a:p>
                      <a:r>
                        <a:rPr lang="en-IN" sz="2400" dirty="0"/>
                        <a:t>Cash A/c                                                    Dr.                                 </a:t>
                      </a:r>
                    </a:p>
                    <a:p>
                      <a:r>
                        <a:rPr lang="en-IN" sz="2400" dirty="0"/>
                        <a:t>               To Bad Debts Recovered A/c</a:t>
                      </a:r>
                    </a:p>
                    <a:p>
                      <a:r>
                        <a:rPr lang="en-IN" sz="2400" dirty="0"/>
                        <a:t>(Being : The amount earlier written-off as bad debts is now recovered)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50636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EF1EF-CA3A-4C36-1A75-01B191C3DC57}"/>
              </a:ext>
            </a:extLst>
          </p:cNvPr>
          <p:cNvSpPr>
            <a:spLocks noGrp="1"/>
          </p:cNvSpPr>
          <p:nvPr>
            <p:ph idx="1"/>
          </p:nvPr>
        </p:nvSpPr>
        <p:spPr/>
        <p:txBody>
          <a:bodyPr/>
          <a:lstStyle/>
          <a:p>
            <a:r>
              <a:rPr lang="en-IN" dirty="0"/>
              <a:t>Sometimes insured goods are lost by fire, theft, or any other reason. There can be three cases related to the loss of insured goods or assets.</a:t>
            </a:r>
          </a:p>
          <a:p>
            <a:pPr lvl="1"/>
            <a:endParaRPr lang="en-IN" b="1" dirty="0">
              <a:solidFill>
                <a:srgbClr val="C00000"/>
              </a:solidFill>
            </a:endParaRPr>
          </a:p>
          <a:p>
            <a:pPr lvl="1"/>
            <a:r>
              <a:rPr lang="en-IN" b="1" dirty="0">
                <a:solidFill>
                  <a:srgbClr val="C00000"/>
                </a:solidFill>
              </a:rPr>
              <a:t>A. Claim does not get accepted by the insurance Company</a:t>
            </a:r>
          </a:p>
          <a:p>
            <a:pPr lvl="1"/>
            <a:r>
              <a:rPr lang="en-IN" b="1" dirty="0">
                <a:solidFill>
                  <a:srgbClr val="C00000"/>
                </a:solidFill>
              </a:rPr>
              <a:t>E.g., Goods of ₹ 10,000 lost by fire, but insurance company denied the claim.</a:t>
            </a:r>
          </a:p>
        </p:txBody>
      </p:sp>
      <p:sp>
        <p:nvSpPr>
          <p:cNvPr id="3" name="Title 2">
            <a:extLst>
              <a:ext uri="{FF2B5EF4-FFF2-40B4-BE49-F238E27FC236}">
                <a16:creationId xmlns:a16="http://schemas.microsoft.com/office/drawing/2014/main" id="{6CE66ADF-91DA-D2E3-9CF2-19CC0BCC15B6}"/>
              </a:ext>
            </a:extLst>
          </p:cNvPr>
          <p:cNvSpPr>
            <a:spLocks noGrp="1"/>
          </p:cNvSpPr>
          <p:nvPr>
            <p:ph type="title"/>
          </p:nvPr>
        </p:nvSpPr>
        <p:spPr/>
        <p:txBody>
          <a:bodyPr/>
          <a:lstStyle/>
          <a:p>
            <a:r>
              <a:rPr lang="en-IN" dirty="0"/>
              <a:t>Loss of insured Goods/Assets Related Transactions</a:t>
            </a:r>
          </a:p>
        </p:txBody>
      </p:sp>
      <p:graphicFrame>
        <p:nvGraphicFramePr>
          <p:cNvPr id="4" name="Table 4">
            <a:extLst>
              <a:ext uri="{FF2B5EF4-FFF2-40B4-BE49-F238E27FC236}">
                <a16:creationId xmlns:a16="http://schemas.microsoft.com/office/drawing/2014/main" id="{794B9BE1-F0B6-2E83-EB63-0FE5351DA593}"/>
              </a:ext>
            </a:extLst>
          </p:cNvPr>
          <p:cNvGraphicFramePr>
            <a:graphicFrameLocks noGrp="1"/>
          </p:cNvGraphicFramePr>
          <p:nvPr/>
        </p:nvGraphicFramePr>
        <p:xfrm>
          <a:off x="386576" y="3429000"/>
          <a:ext cx="11418847" cy="2497167"/>
        </p:xfrm>
        <a:graphic>
          <a:graphicData uri="http://schemas.openxmlformats.org/drawingml/2006/table">
            <a:tbl>
              <a:tblPr firstRow="1" bandRow="1">
                <a:tableStyleId>{5940675A-B579-460E-94D1-54222C63F5DA}</a:tableStyleId>
              </a:tblPr>
              <a:tblGrid>
                <a:gridCol w="948771">
                  <a:extLst>
                    <a:ext uri="{9D8B030D-6E8A-4147-A177-3AD203B41FA5}">
                      <a16:colId xmlns:a16="http://schemas.microsoft.com/office/drawing/2014/main" val="4097160300"/>
                    </a:ext>
                  </a:extLst>
                </a:gridCol>
                <a:gridCol w="6266068">
                  <a:extLst>
                    <a:ext uri="{9D8B030D-6E8A-4147-A177-3AD203B41FA5}">
                      <a16:colId xmlns:a16="http://schemas.microsoft.com/office/drawing/2014/main" val="4081423647"/>
                    </a:ext>
                  </a:extLst>
                </a:gridCol>
                <a:gridCol w="780585">
                  <a:extLst>
                    <a:ext uri="{9D8B030D-6E8A-4147-A177-3AD203B41FA5}">
                      <a16:colId xmlns:a16="http://schemas.microsoft.com/office/drawing/2014/main" val="1287736316"/>
                    </a:ext>
                  </a:extLst>
                </a:gridCol>
                <a:gridCol w="1728439">
                  <a:extLst>
                    <a:ext uri="{9D8B030D-6E8A-4147-A177-3AD203B41FA5}">
                      <a16:colId xmlns:a16="http://schemas.microsoft.com/office/drawing/2014/main" val="181511838"/>
                    </a:ext>
                  </a:extLst>
                </a:gridCol>
                <a:gridCol w="1694984">
                  <a:extLst>
                    <a:ext uri="{9D8B030D-6E8A-4147-A177-3AD203B41FA5}">
                      <a16:colId xmlns:a16="http://schemas.microsoft.com/office/drawing/2014/main" val="3592944074"/>
                    </a:ext>
                  </a:extLst>
                </a:gridCol>
              </a:tblGrid>
              <a:tr h="576927">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831736">
                <a:tc>
                  <a:txBody>
                    <a:bodyPr/>
                    <a:lstStyle/>
                    <a:p>
                      <a:endParaRPr lang="en-IN" sz="2400" dirty="0"/>
                    </a:p>
                  </a:txBody>
                  <a:tcPr/>
                </a:tc>
                <a:tc>
                  <a:txBody>
                    <a:bodyPr/>
                    <a:lstStyle/>
                    <a:p>
                      <a:r>
                        <a:rPr lang="en-IN" sz="2400" dirty="0"/>
                        <a:t>Loss by Fire A/c                                                    Dr.                                                    </a:t>
                      </a:r>
                    </a:p>
                    <a:p>
                      <a:r>
                        <a:rPr lang="en-IN" sz="2400" dirty="0"/>
                        <a:t>            To Purchases A/c (If goods lost)</a:t>
                      </a:r>
                    </a:p>
                    <a:p>
                      <a:r>
                        <a:rPr lang="en-IN" sz="2400" dirty="0"/>
                        <a:t>            To Assets A/c (If assets lost)</a:t>
                      </a:r>
                    </a:p>
                    <a:p>
                      <a:r>
                        <a:rPr lang="en-IN" sz="2400" dirty="0"/>
                        <a:t>(Being : Goods/Assets are lost and insurance Co. does not accept claim)</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(Total Loss)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(Goods Lost)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574621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C0E19-9294-7484-77DA-F8BD4AA95747}"/>
              </a:ext>
            </a:extLst>
          </p:cNvPr>
          <p:cNvSpPr>
            <a:spLocks noGrp="1"/>
          </p:cNvSpPr>
          <p:nvPr>
            <p:ph idx="1"/>
          </p:nvPr>
        </p:nvSpPr>
        <p:spPr/>
        <p:txBody>
          <a:bodyPr/>
          <a:lstStyle/>
          <a:p>
            <a:pPr lvl="1"/>
            <a:r>
              <a:rPr lang="en-IN" b="1" dirty="0">
                <a:solidFill>
                  <a:srgbClr val="C00000"/>
                </a:solidFill>
              </a:rPr>
              <a:t>B. Insurance Company partly accepted the claim</a:t>
            </a:r>
          </a:p>
          <a:p>
            <a:pPr lvl="1"/>
            <a:r>
              <a:rPr lang="en-IN" b="1" dirty="0">
                <a:solidFill>
                  <a:srgbClr val="C00000"/>
                </a:solidFill>
              </a:rPr>
              <a:t>E.g., Goods of ₹ 10,000 lost by fire, insurance company accepted 50% of the claim.</a:t>
            </a: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marL="457200" lvl="1" indent="0">
              <a:buNone/>
            </a:pPr>
            <a:endParaRPr lang="en-IN" dirty="0"/>
          </a:p>
        </p:txBody>
      </p:sp>
      <p:sp>
        <p:nvSpPr>
          <p:cNvPr id="3" name="Title 2">
            <a:extLst>
              <a:ext uri="{FF2B5EF4-FFF2-40B4-BE49-F238E27FC236}">
                <a16:creationId xmlns:a16="http://schemas.microsoft.com/office/drawing/2014/main" id="{9B77A06A-604D-C5D9-7FA1-585148C7DC29}"/>
              </a:ext>
            </a:extLst>
          </p:cNvPr>
          <p:cNvSpPr>
            <a:spLocks noGrp="1"/>
          </p:cNvSpPr>
          <p:nvPr>
            <p:ph type="title"/>
          </p:nvPr>
        </p:nvSpPr>
        <p:spPr/>
        <p:txBody>
          <a:bodyPr/>
          <a:lstStyle/>
          <a:p>
            <a:r>
              <a:rPr lang="en-IN" dirty="0"/>
              <a:t>Loss of insured Goods/Assets Related Transactions </a:t>
            </a:r>
            <a:endParaRPr lang="en-IN" sz="2000" dirty="0"/>
          </a:p>
        </p:txBody>
      </p:sp>
      <p:graphicFrame>
        <p:nvGraphicFramePr>
          <p:cNvPr id="6" name="Table 4">
            <a:extLst>
              <a:ext uri="{FF2B5EF4-FFF2-40B4-BE49-F238E27FC236}">
                <a16:creationId xmlns:a16="http://schemas.microsoft.com/office/drawing/2014/main" id="{91E09321-827E-E304-6A0F-30511E734D43}"/>
              </a:ext>
            </a:extLst>
          </p:cNvPr>
          <p:cNvGraphicFramePr>
            <a:graphicFrameLocks noGrp="1"/>
          </p:cNvGraphicFramePr>
          <p:nvPr/>
        </p:nvGraphicFramePr>
        <p:xfrm>
          <a:off x="470210" y="2535480"/>
          <a:ext cx="11251580" cy="2820369"/>
        </p:xfrm>
        <a:graphic>
          <a:graphicData uri="http://schemas.openxmlformats.org/drawingml/2006/table">
            <a:tbl>
              <a:tblPr firstRow="1" bandRow="1">
                <a:tableStyleId>{5940675A-B579-460E-94D1-54222C63F5DA}</a:tableStyleId>
              </a:tblPr>
              <a:tblGrid>
                <a:gridCol w="934873">
                  <a:extLst>
                    <a:ext uri="{9D8B030D-6E8A-4147-A177-3AD203B41FA5}">
                      <a16:colId xmlns:a16="http://schemas.microsoft.com/office/drawing/2014/main" val="4097160300"/>
                    </a:ext>
                  </a:extLst>
                </a:gridCol>
                <a:gridCol w="5280173">
                  <a:extLst>
                    <a:ext uri="{9D8B030D-6E8A-4147-A177-3AD203B41FA5}">
                      <a16:colId xmlns:a16="http://schemas.microsoft.com/office/drawing/2014/main" val="4081423647"/>
                    </a:ext>
                  </a:extLst>
                </a:gridCol>
                <a:gridCol w="1030091">
                  <a:extLst>
                    <a:ext uri="{9D8B030D-6E8A-4147-A177-3AD203B41FA5}">
                      <a16:colId xmlns:a16="http://schemas.microsoft.com/office/drawing/2014/main" val="1287736316"/>
                    </a:ext>
                  </a:extLst>
                </a:gridCol>
                <a:gridCol w="2019783">
                  <a:extLst>
                    <a:ext uri="{9D8B030D-6E8A-4147-A177-3AD203B41FA5}">
                      <a16:colId xmlns:a16="http://schemas.microsoft.com/office/drawing/2014/main" val="181511838"/>
                    </a:ext>
                  </a:extLst>
                </a:gridCol>
                <a:gridCol w="1986660">
                  <a:extLst>
                    <a:ext uri="{9D8B030D-6E8A-4147-A177-3AD203B41FA5}">
                      <a16:colId xmlns:a16="http://schemas.microsoft.com/office/drawing/2014/main" val="3592944074"/>
                    </a:ext>
                  </a:extLst>
                </a:gridCol>
              </a:tblGrid>
              <a:tr h="53436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592312">
                <a:tc>
                  <a:txBody>
                    <a:bodyPr/>
                    <a:lstStyle/>
                    <a:p>
                      <a:endParaRPr lang="en-IN" sz="2400" dirty="0"/>
                    </a:p>
                  </a:txBody>
                  <a:tcPr/>
                </a:tc>
                <a:tc>
                  <a:txBody>
                    <a:bodyPr/>
                    <a:lstStyle/>
                    <a:p>
                      <a:r>
                        <a:rPr lang="en-IN" sz="2400" dirty="0"/>
                        <a:t>Loss by Fire A/c                                        Dr.</a:t>
                      </a:r>
                    </a:p>
                    <a:p>
                      <a:r>
                        <a:rPr lang="en-IN" sz="2400" dirty="0"/>
                        <a:t>Insurance Co. A/c                                     Dr.                                                    </a:t>
                      </a:r>
                    </a:p>
                    <a:p>
                      <a:r>
                        <a:rPr lang="en-IN" sz="2400" dirty="0"/>
                        <a:t>            To Purchases A/c (If goods lost)</a:t>
                      </a:r>
                    </a:p>
                    <a:p>
                      <a:r>
                        <a:rPr lang="en-IN" sz="2400" dirty="0"/>
                        <a:t>            To Assets A/c (If assets lost)</a:t>
                      </a:r>
                    </a:p>
                    <a:p>
                      <a:r>
                        <a:rPr lang="en-IN" sz="2400" dirty="0"/>
                        <a:t>(Being : Goods/Assets are lost and insurance Co. partly accept claim)</a:t>
                      </a:r>
                    </a:p>
                  </a:txBody>
                  <a:tcPr/>
                </a:tc>
                <a:tc>
                  <a:txBody>
                    <a:bodyPr/>
                    <a:lstStyle/>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(Actual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(Loss Covered)</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(Goods Lost)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003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C0E19-9294-7484-77DA-F8BD4AA95747}"/>
              </a:ext>
            </a:extLst>
          </p:cNvPr>
          <p:cNvSpPr>
            <a:spLocks noGrp="1"/>
          </p:cNvSpPr>
          <p:nvPr>
            <p:ph idx="1"/>
          </p:nvPr>
        </p:nvSpPr>
        <p:spPr/>
        <p:txBody>
          <a:bodyPr/>
          <a:lstStyle/>
          <a:p>
            <a:pPr lvl="1"/>
            <a:r>
              <a:rPr lang="en-IN" b="1" dirty="0">
                <a:solidFill>
                  <a:srgbClr val="C00000"/>
                </a:solidFill>
              </a:rPr>
              <a:t>C. Insurance Company fully accepted </a:t>
            </a:r>
            <a:r>
              <a:rPr lang="en-IN" b="1">
                <a:solidFill>
                  <a:srgbClr val="C00000"/>
                </a:solidFill>
              </a:rPr>
              <a:t>the claim</a:t>
            </a:r>
            <a:endParaRPr lang="en-IN" b="1" dirty="0">
              <a:solidFill>
                <a:srgbClr val="C00000"/>
              </a:solidFill>
            </a:endParaRPr>
          </a:p>
          <a:p>
            <a:pPr lvl="1"/>
            <a:r>
              <a:rPr lang="en-IN" b="1" dirty="0">
                <a:solidFill>
                  <a:srgbClr val="C00000"/>
                </a:solidFill>
              </a:rPr>
              <a:t>E.g., Goods of ₹ 10,000 lost by fire, insurance company accepted the claim.</a:t>
            </a:r>
          </a:p>
          <a:p>
            <a:pPr lvl="1"/>
            <a:endParaRPr lang="en-IN" b="1" dirty="0">
              <a:solidFill>
                <a:srgbClr val="C00000"/>
              </a:solidFill>
            </a:endParaRPr>
          </a:p>
          <a:p>
            <a:pPr marL="457200" lvl="1" indent="0">
              <a:buNone/>
            </a:pPr>
            <a:endParaRPr lang="en-IN" b="1" dirty="0">
              <a:solidFill>
                <a:srgbClr val="C00000"/>
              </a:solidFill>
            </a:endParaRPr>
          </a:p>
          <a:p>
            <a:pPr lvl="1"/>
            <a:endParaRPr lang="en-IN" b="1" dirty="0">
              <a:solidFill>
                <a:srgbClr val="C00000"/>
              </a:solidFill>
            </a:endParaRPr>
          </a:p>
          <a:p>
            <a:pPr marL="457200" lvl="1" indent="0">
              <a:buNone/>
            </a:pPr>
            <a:endParaRPr lang="en-IN" dirty="0"/>
          </a:p>
        </p:txBody>
      </p:sp>
      <p:sp>
        <p:nvSpPr>
          <p:cNvPr id="3" name="Title 2">
            <a:extLst>
              <a:ext uri="{FF2B5EF4-FFF2-40B4-BE49-F238E27FC236}">
                <a16:creationId xmlns:a16="http://schemas.microsoft.com/office/drawing/2014/main" id="{9B77A06A-604D-C5D9-7FA1-585148C7DC29}"/>
              </a:ext>
            </a:extLst>
          </p:cNvPr>
          <p:cNvSpPr>
            <a:spLocks noGrp="1"/>
          </p:cNvSpPr>
          <p:nvPr>
            <p:ph type="title"/>
          </p:nvPr>
        </p:nvSpPr>
        <p:spPr/>
        <p:txBody>
          <a:bodyPr/>
          <a:lstStyle/>
          <a:p>
            <a:r>
              <a:rPr lang="en-IN" dirty="0"/>
              <a:t>Loss of insured Goods/Assets Related Transactions </a:t>
            </a:r>
            <a:endParaRPr lang="en-IN" sz="2000" dirty="0"/>
          </a:p>
        </p:txBody>
      </p:sp>
      <p:graphicFrame>
        <p:nvGraphicFramePr>
          <p:cNvPr id="10" name="Table 10">
            <a:extLst>
              <a:ext uri="{FF2B5EF4-FFF2-40B4-BE49-F238E27FC236}">
                <a16:creationId xmlns:a16="http://schemas.microsoft.com/office/drawing/2014/main" id="{740282B3-BC2F-9A06-26E9-7A7A5B2609BC}"/>
              </a:ext>
            </a:extLst>
          </p:cNvPr>
          <p:cNvGraphicFramePr>
            <a:graphicFrameLocks noGrp="1"/>
          </p:cNvGraphicFramePr>
          <p:nvPr/>
        </p:nvGraphicFramePr>
        <p:xfrm>
          <a:off x="470210" y="2394525"/>
          <a:ext cx="11251579" cy="2526149"/>
        </p:xfrm>
        <a:graphic>
          <a:graphicData uri="http://schemas.openxmlformats.org/drawingml/2006/table">
            <a:tbl>
              <a:tblPr firstRow="1" bandRow="1">
                <a:tableStyleId>{5940675A-B579-460E-94D1-54222C63F5DA}</a:tableStyleId>
              </a:tblPr>
              <a:tblGrid>
                <a:gridCol w="1040093">
                  <a:extLst>
                    <a:ext uri="{9D8B030D-6E8A-4147-A177-3AD203B41FA5}">
                      <a16:colId xmlns:a16="http://schemas.microsoft.com/office/drawing/2014/main" val="3589283069"/>
                    </a:ext>
                  </a:extLst>
                </a:gridCol>
                <a:gridCol w="4972766">
                  <a:extLst>
                    <a:ext uri="{9D8B030D-6E8A-4147-A177-3AD203B41FA5}">
                      <a16:colId xmlns:a16="http://schemas.microsoft.com/office/drawing/2014/main" val="3374436945"/>
                    </a:ext>
                  </a:extLst>
                </a:gridCol>
                <a:gridCol w="1204303">
                  <a:extLst>
                    <a:ext uri="{9D8B030D-6E8A-4147-A177-3AD203B41FA5}">
                      <a16:colId xmlns:a16="http://schemas.microsoft.com/office/drawing/2014/main" val="620969804"/>
                    </a:ext>
                  </a:extLst>
                </a:gridCol>
                <a:gridCol w="1977065">
                  <a:extLst>
                    <a:ext uri="{9D8B030D-6E8A-4147-A177-3AD203B41FA5}">
                      <a16:colId xmlns:a16="http://schemas.microsoft.com/office/drawing/2014/main" val="2710720615"/>
                    </a:ext>
                  </a:extLst>
                </a:gridCol>
                <a:gridCol w="2057352">
                  <a:extLst>
                    <a:ext uri="{9D8B030D-6E8A-4147-A177-3AD203B41FA5}">
                      <a16:colId xmlns:a16="http://schemas.microsoft.com/office/drawing/2014/main" val="1471162472"/>
                    </a:ext>
                  </a:extLst>
                </a:gridCol>
              </a:tblGrid>
              <a:tr h="60590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4051398059"/>
                  </a:ext>
                </a:extLst>
              </a:tr>
              <a:tr h="1183164">
                <a:tc>
                  <a:txBody>
                    <a:bodyPr/>
                    <a:lstStyle/>
                    <a:p>
                      <a:endParaRPr lang="en-IN" sz="2400"/>
                    </a:p>
                  </a:txBody>
                  <a:tcPr/>
                </a:tc>
                <a:tc>
                  <a:txBody>
                    <a:bodyPr/>
                    <a:lstStyle/>
                    <a:p>
                      <a:r>
                        <a:rPr lang="en-IN" sz="2400" dirty="0"/>
                        <a:t>Insurance Co. A/c                                Dr.</a:t>
                      </a:r>
                    </a:p>
                    <a:p>
                      <a:r>
                        <a:rPr lang="en-IN" sz="2400" dirty="0"/>
                        <a:t>            To Purchases A/c (If goods lost)</a:t>
                      </a:r>
                    </a:p>
                    <a:p>
                      <a:r>
                        <a:rPr lang="en-IN" sz="2400" dirty="0"/>
                        <a:t>            To Assets A/c (If assets lost)</a:t>
                      </a:r>
                    </a:p>
                    <a:p>
                      <a:r>
                        <a:rPr lang="en-IN" sz="2400" dirty="0"/>
                        <a:t>(Being : Goods/Assets are lost and insurance Co. fully accepts claim)</a:t>
                      </a:r>
                    </a:p>
                  </a:txBody>
                  <a:tcPr/>
                </a:tc>
                <a:tc>
                  <a:txBody>
                    <a:bodyPr/>
                    <a:lstStyle/>
                    <a:p>
                      <a:endParaRPr lang="en-IN" sz="2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txBody>
                  <a:tcPr/>
                </a:tc>
                <a:extLst>
                  <a:ext uri="{0D108BD9-81ED-4DB2-BD59-A6C34878D82A}">
                    <a16:rowId xmlns:a16="http://schemas.microsoft.com/office/drawing/2014/main" val="1627976849"/>
                  </a:ext>
                </a:extLst>
              </a:tr>
            </a:tbl>
          </a:graphicData>
        </a:graphic>
      </p:graphicFrame>
    </p:spTree>
    <p:extLst>
      <p:ext uri="{BB962C8B-B14F-4D97-AF65-F5344CB8AC3E}">
        <p14:creationId xmlns:p14="http://schemas.microsoft.com/office/powerpoint/2010/main" val="51984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863444"/>
            <a:ext cx="11929641" cy="5756187"/>
          </a:xfrm>
        </p:spPr>
        <p:txBody>
          <a:bodyPr/>
          <a:lstStyle/>
          <a:p>
            <a:pPr fontAlgn="base"/>
            <a:r>
              <a:rPr lang="en-US" b="0" i="0" dirty="0">
                <a:solidFill>
                  <a:srgbClr val="273239"/>
                </a:solidFill>
                <a:effectLst/>
                <a:latin typeface="+mj-lt"/>
              </a:rPr>
              <a:t>Outstanding expenses are those expenses that are related to the same accounting period in which accounts </a:t>
            </a:r>
            <a:r>
              <a:rPr lang="en-US" b="1" i="0" dirty="0">
                <a:solidFill>
                  <a:srgbClr val="C00000"/>
                </a:solidFill>
                <a:effectLst/>
                <a:latin typeface="+mj-lt"/>
              </a:rPr>
              <a:t>are being made but are not yet paid</a:t>
            </a:r>
            <a:r>
              <a:rPr lang="en-US" b="0" i="0" dirty="0">
                <a:solidFill>
                  <a:srgbClr val="273239"/>
                </a:solidFill>
                <a:effectLst/>
                <a:latin typeface="+mj-lt"/>
              </a:rPr>
              <a:t>.</a:t>
            </a:r>
          </a:p>
          <a:p>
            <a:pPr fontAlgn="base"/>
            <a:r>
              <a:rPr lang="en-IN" b="1" dirty="0">
                <a:solidFill>
                  <a:srgbClr val="C00000"/>
                </a:solidFill>
              </a:rPr>
              <a:t>E.g., Salary of ₹ 10,000 yet to be paid.</a:t>
            </a:r>
            <a:endParaRPr lang="en-US" b="0" i="0" dirty="0">
              <a:solidFill>
                <a:srgbClr val="273239"/>
              </a:solidFill>
              <a:effectLst/>
              <a:latin typeface="+mj-lt"/>
            </a:endParaRPr>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Outstanding Expenses Related Transactions</a:t>
            </a:r>
          </a:p>
        </p:txBody>
      </p:sp>
      <p:graphicFrame>
        <p:nvGraphicFramePr>
          <p:cNvPr id="4" name="Table 4">
            <a:extLst>
              <a:ext uri="{FF2B5EF4-FFF2-40B4-BE49-F238E27FC236}">
                <a16:creationId xmlns:a16="http://schemas.microsoft.com/office/drawing/2014/main" id="{05C3DBBE-8F3F-17E4-A1A5-F915558028DD}"/>
              </a:ext>
            </a:extLst>
          </p:cNvPr>
          <p:cNvGraphicFramePr>
            <a:graphicFrameLocks noGrp="1"/>
          </p:cNvGraphicFramePr>
          <p:nvPr/>
        </p:nvGraphicFramePr>
        <p:xfrm>
          <a:off x="420581" y="2528963"/>
          <a:ext cx="11165535" cy="1689635"/>
        </p:xfrm>
        <a:graphic>
          <a:graphicData uri="http://schemas.openxmlformats.org/drawingml/2006/table">
            <a:tbl>
              <a:tblPr firstRow="1" bandRow="1">
                <a:tableStyleId>{5940675A-B579-460E-94D1-54222C63F5DA}</a:tableStyleId>
              </a:tblPr>
              <a:tblGrid>
                <a:gridCol w="927724">
                  <a:extLst>
                    <a:ext uri="{9D8B030D-6E8A-4147-A177-3AD203B41FA5}">
                      <a16:colId xmlns:a16="http://schemas.microsoft.com/office/drawing/2014/main" val="4097160300"/>
                    </a:ext>
                  </a:extLst>
                </a:gridCol>
                <a:gridCol w="4979229">
                  <a:extLst>
                    <a:ext uri="{9D8B030D-6E8A-4147-A177-3AD203B41FA5}">
                      <a16:colId xmlns:a16="http://schemas.microsoft.com/office/drawing/2014/main" val="4081423647"/>
                    </a:ext>
                  </a:extLst>
                </a:gridCol>
                <a:gridCol w="1282778">
                  <a:extLst>
                    <a:ext uri="{9D8B030D-6E8A-4147-A177-3AD203B41FA5}">
                      <a16:colId xmlns:a16="http://schemas.microsoft.com/office/drawing/2014/main" val="1287736316"/>
                    </a:ext>
                  </a:extLst>
                </a:gridCol>
                <a:gridCol w="1813926">
                  <a:extLst>
                    <a:ext uri="{9D8B030D-6E8A-4147-A177-3AD203B41FA5}">
                      <a16:colId xmlns:a16="http://schemas.microsoft.com/office/drawing/2014/main" val="181511838"/>
                    </a:ext>
                  </a:extLst>
                </a:gridCol>
                <a:gridCol w="2161878">
                  <a:extLst>
                    <a:ext uri="{9D8B030D-6E8A-4147-A177-3AD203B41FA5}">
                      <a16:colId xmlns:a16="http://schemas.microsoft.com/office/drawing/2014/main" val="3592944074"/>
                    </a:ext>
                  </a:extLst>
                </a:gridCol>
              </a:tblGrid>
              <a:tr h="500915">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12800">
                <a:tc>
                  <a:txBody>
                    <a:bodyPr/>
                    <a:lstStyle/>
                    <a:p>
                      <a:endParaRPr lang="en-IN" sz="2400" dirty="0"/>
                    </a:p>
                  </a:txBody>
                  <a:tcPr/>
                </a:tc>
                <a:tc>
                  <a:txBody>
                    <a:bodyPr/>
                    <a:lstStyle/>
                    <a:p>
                      <a:r>
                        <a:rPr lang="en-IN" sz="2400" dirty="0"/>
                        <a:t>Expenses A/c                                        Dr.                                 </a:t>
                      </a:r>
                    </a:p>
                    <a:p>
                      <a:r>
                        <a:rPr lang="en-IN" sz="2400" dirty="0"/>
                        <a:t>               To Outstanding Expenses A/c</a:t>
                      </a:r>
                    </a:p>
                    <a:p>
                      <a:r>
                        <a:rPr lang="en-IN" sz="2400" dirty="0"/>
                        <a:t>(Being : Expenses are due)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708285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12CB2E-7BA2-B641-4F09-0381FB6278C1}"/>
              </a:ext>
            </a:extLst>
          </p:cNvPr>
          <p:cNvSpPr>
            <a:spLocks noGrp="1"/>
          </p:cNvSpPr>
          <p:nvPr>
            <p:ph idx="1"/>
          </p:nvPr>
        </p:nvSpPr>
        <p:spPr/>
        <p:txBody>
          <a:bodyPr/>
          <a:lstStyle/>
          <a:p>
            <a:r>
              <a:rPr lang="en-US" b="0" i="0" dirty="0">
                <a:solidFill>
                  <a:srgbClr val="273239"/>
                </a:solidFill>
                <a:effectLst/>
                <a:latin typeface="+mj-lt"/>
              </a:rPr>
              <a:t>Such expenses which are concerned with the next financial year, but have been paid in the current year are called prepaid expenses.</a:t>
            </a:r>
          </a:p>
          <a:p>
            <a:r>
              <a:rPr lang="en-IN" b="1" dirty="0">
                <a:solidFill>
                  <a:srgbClr val="C00000"/>
                </a:solidFill>
              </a:rPr>
              <a:t>E.g., Salary of ₹ 10,000 paid in advance.</a:t>
            </a:r>
            <a:endParaRPr lang="en-US" b="0" i="0" dirty="0">
              <a:solidFill>
                <a:srgbClr val="273239"/>
              </a:solidFill>
              <a:effectLst/>
              <a:latin typeface="+mj-lt"/>
            </a:endParaRPr>
          </a:p>
          <a:p>
            <a:pPr marL="0" indent="0">
              <a:buNone/>
            </a:pPr>
            <a:endParaRPr lang="en-IN" dirty="0"/>
          </a:p>
        </p:txBody>
      </p:sp>
      <p:sp>
        <p:nvSpPr>
          <p:cNvPr id="3" name="Title 2">
            <a:extLst>
              <a:ext uri="{FF2B5EF4-FFF2-40B4-BE49-F238E27FC236}">
                <a16:creationId xmlns:a16="http://schemas.microsoft.com/office/drawing/2014/main" id="{525B3645-5E8B-3DE4-D4D6-BFE2CD1F11A6}"/>
              </a:ext>
            </a:extLst>
          </p:cNvPr>
          <p:cNvSpPr>
            <a:spLocks noGrp="1"/>
          </p:cNvSpPr>
          <p:nvPr>
            <p:ph type="title"/>
          </p:nvPr>
        </p:nvSpPr>
        <p:spPr/>
        <p:txBody>
          <a:bodyPr/>
          <a:lstStyle/>
          <a:p>
            <a:r>
              <a:rPr lang="en-IN" dirty="0"/>
              <a:t>Advanced/Prepaid Expenses Related Transactions</a:t>
            </a:r>
          </a:p>
        </p:txBody>
      </p:sp>
      <p:graphicFrame>
        <p:nvGraphicFramePr>
          <p:cNvPr id="4" name="Table 4">
            <a:extLst>
              <a:ext uri="{FF2B5EF4-FFF2-40B4-BE49-F238E27FC236}">
                <a16:creationId xmlns:a16="http://schemas.microsoft.com/office/drawing/2014/main" id="{2DA81BA1-08AF-76B9-68A7-14A29F759D38}"/>
              </a:ext>
            </a:extLst>
          </p:cNvPr>
          <p:cNvGraphicFramePr>
            <a:graphicFrameLocks noGrp="1"/>
          </p:cNvGraphicFramePr>
          <p:nvPr/>
        </p:nvGraphicFramePr>
        <p:xfrm>
          <a:off x="394332" y="2790944"/>
          <a:ext cx="11425961" cy="1645920"/>
        </p:xfrm>
        <a:graphic>
          <a:graphicData uri="http://schemas.openxmlformats.org/drawingml/2006/table">
            <a:tbl>
              <a:tblPr firstRow="1" bandRow="1">
                <a:tableStyleId>{5940675A-B579-460E-94D1-54222C63F5DA}</a:tableStyleId>
              </a:tblPr>
              <a:tblGrid>
                <a:gridCol w="949362">
                  <a:extLst>
                    <a:ext uri="{9D8B030D-6E8A-4147-A177-3AD203B41FA5}">
                      <a16:colId xmlns:a16="http://schemas.microsoft.com/office/drawing/2014/main" val="4097160300"/>
                    </a:ext>
                  </a:extLst>
                </a:gridCol>
                <a:gridCol w="5603516">
                  <a:extLst>
                    <a:ext uri="{9D8B030D-6E8A-4147-A177-3AD203B41FA5}">
                      <a16:colId xmlns:a16="http://schemas.microsoft.com/office/drawing/2014/main" val="4081423647"/>
                    </a:ext>
                  </a:extLst>
                </a:gridCol>
                <a:gridCol w="804547">
                  <a:extLst>
                    <a:ext uri="{9D8B030D-6E8A-4147-A177-3AD203B41FA5}">
                      <a16:colId xmlns:a16="http://schemas.microsoft.com/office/drawing/2014/main" val="1287736316"/>
                    </a:ext>
                  </a:extLst>
                </a:gridCol>
                <a:gridCol w="1856234">
                  <a:extLst>
                    <a:ext uri="{9D8B030D-6E8A-4147-A177-3AD203B41FA5}">
                      <a16:colId xmlns:a16="http://schemas.microsoft.com/office/drawing/2014/main" val="181511838"/>
                    </a:ext>
                  </a:extLst>
                </a:gridCol>
                <a:gridCol w="2212302">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Advanced/Prepaid Expenses A/c               Dr.                                                            </a:t>
                      </a:r>
                    </a:p>
                    <a:p>
                      <a:r>
                        <a:rPr lang="en-IN" sz="2400" dirty="0"/>
                        <a:t>               To Cash A/c</a:t>
                      </a:r>
                    </a:p>
                    <a:p>
                      <a:r>
                        <a:rPr lang="en-IN" sz="2400" dirty="0"/>
                        <a:t>(Being : Expenses paid in advance)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19996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A074A8-AAA5-2D5F-8299-AAC7CC9DA059}"/>
              </a:ext>
            </a:extLst>
          </p:cNvPr>
          <p:cNvSpPr>
            <a:spLocks noGrp="1"/>
          </p:cNvSpPr>
          <p:nvPr>
            <p:ph idx="1"/>
          </p:nvPr>
        </p:nvSpPr>
        <p:spPr>
          <a:xfrm>
            <a:off x="5207620" y="863444"/>
            <a:ext cx="6679580" cy="5590565"/>
          </a:xfrm>
        </p:spPr>
        <p:txBody>
          <a:bodyPr/>
          <a:lstStyle/>
          <a:p>
            <a:pPr fontAlgn="base"/>
            <a:r>
              <a:rPr lang="en-US" b="0" i="0" dirty="0">
                <a:solidFill>
                  <a:srgbClr val="273239"/>
                </a:solidFill>
                <a:effectLst/>
                <a:latin typeface="+mj-lt"/>
              </a:rPr>
              <a:t>The</a:t>
            </a:r>
            <a:r>
              <a:rPr lang="en-US" b="1" i="0" dirty="0">
                <a:solidFill>
                  <a:srgbClr val="273239"/>
                </a:solidFill>
                <a:effectLst/>
                <a:latin typeface="+mj-lt"/>
              </a:rPr>
              <a:t> </a:t>
            </a:r>
            <a:r>
              <a:rPr lang="en-US" b="1" i="0" dirty="0">
                <a:solidFill>
                  <a:srgbClr val="C00000"/>
                </a:solidFill>
                <a:effectLst/>
                <a:latin typeface="+mj-lt"/>
              </a:rPr>
              <a:t>Goods and Services Tax</a:t>
            </a:r>
            <a:r>
              <a:rPr lang="en-US" b="0" i="0" dirty="0">
                <a:solidFill>
                  <a:srgbClr val="C00000"/>
                </a:solidFill>
                <a:effectLst/>
                <a:latin typeface="+mj-lt"/>
              </a:rPr>
              <a:t> </a:t>
            </a:r>
            <a:r>
              <a:rPr lang="en-US" b="0" i="0" dirty="0">
                <a:solidFill>
                  <a:srgbClr val="273239"/>
                </a:solidFill>
                <a:effectLst/>
                <a:latin typeface="+mj-lt"/>
              </a:rPr>
              <a:t>or </a:t>
            </a:r>
            <a:r>
              <a:rPr lang="en-US" b="1" i="0" dirty="0">
                <a:solidFill>
                  <a:srgbClr val="C00000"/>
                </a:solidFill>
                <a:effectLst/>
                <a:latin typeface="+mj-lt"/>
              </a:rPr>
              <a:t>GST</a:t>
            </a:r>
            <a:r>
              <a:rPr lang="en-US" b="0" i="0" dirty="0">
                <a:solidFill>
                  <a:srgbClr val="273239"/>
                </a:solidFill>
                <a:effectLst/>
                <a:latin typeface="+mj-lt"/>
              </a:rPr>
              <a:t> is a single, indirect tax that integrates all indirect taxes within the Indian economy. </a:t>
            </a:r>
          </a:p>
          <a:p>
            <a:pPr fontAlgn="base"/>
            <a:r>
              <a:rPr lang="en-US" b="0" i="0" dirty="0">
                <a:solidFill>
                  <a:srgbClr val="273239"/>
                </a:solidFill>
                <a:effectLst/>
                <a:latin typeface="+mj-lt"/>
              </a:rPr>
              <a:t>GST is a destination-based consumption tax as it is charged at every stage, wherever some value is added to the goods or services, and the supplier of the good or service offsets the charge on its inputs of the previous stages. </a:t>
            </a:r>
          </a:p>
          <a:p>
            <a:pPr fontAlgn="base"/>
            <a:r>
              <a:rPr lang="en-US" b="0" i="0" dirty="0">
                <a:solidFill>
                  <a:srgbClr val="273239"/>
                </a:solidFill>
                <a:effectLst/>
                <a:latin typeface="+mj-lt"/>
              </a:rPr>
              <a:t>The charge is offset through the tax credit mechanism. Ultimately, the last dealer passes on the added GST to the consumer of the goods or service.</a:t>
            </a:r>
            <a:endParaRPr lang="en-IN" dirty="0">
              <a:latin typeface="+mj-lt"/>
            </a:endParaRPr>
          </a:p>
        </p:txBody>
      </p:sp>
      <p:sp>
        <p:nvSpPr>
          <p:cNvPr id="3" name="Title 2">
            <a:extLst>
              <a:ext uri="{FF2B5EF4-FFF2-40B4-BE49-F238E27FC236}">
                <a16:creationId xmlns:a16="http://schemas.microsoft.com/office/drawing/2014/main" id="{E65AC0E0-6930-9D95-BD97-BD8928B9774A}"/>
              </a:ext>
            </a:extLst>
          </p:cNvPr>
          <p:cNvSpPr>
            <a:spLocks noGrp="1"/>
          </p:cNvSpPr>
          <p:nvPr>
            <p:ph type="title"/>
          </p:nvPr>
        </p:nvSpPr>
        <p:spPr/>
        <p:txBody>
          <a:bodyPr/>
          <a:lstStyle/>
          <a:p>
            <a:r>
              <a:rPr lang="en-IN" dirty="0"/>
              <a:t>GST (Goods And Service Tax)</a:t>
            </a:r>
          </a:p>
        </p:txBody>
      </p:sp>
      <p:pic>
        <p:nvPicPr>
          <p:cNvPr id="1026" name="Picture 2" descr="GST Council meet to mull evasion, fake ITC">
            <a:extLst>
              <a:ext uri="{FF2B5EF4-FFF2-40B4-BE49-F238E27FC236}">
                <a16:creationId xmlns:a16="http://schemas.microsoft.com/office/drawing/2014/main" id="{E1F05789-8DD9-2EC2-B586-1C8BA496E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34" y="1572322"/>
            <a:ext cx="4951141" cy="371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What is a Journal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ct val="100000"/>
              </a:lnSpc>
            </a:pPr>
            <a:r>
              <a:rPr lang="en-US" dirty="0"/>
              <a:t>A </a:t>
            </a:r>
            <a:r>
              <a:rPr lang="en-US" b="1" dirty="0">
                <a:solidFill>
                  <a:srgbClr val="C00000"/>
                </a:solidFill>
              </a:rPr>
              <a:t>journal entry</a:t>
            </a:r>
            <a:r>
              <a:rPr lang="en-US" dirty="0">
                <a:solidFill>
                  <a:srgbClr val="C00000"/>
                </a:solidFill>
              </a:rPr>
              <a:t> </a:t>
            </a:r>
            <a:r>
              <a:rPr lang="en-US" dirty="0"/>
              <a:t>is the act of keeping or making records of any transaction.</a:t>
            </a:r>
            <a:endParaRPr lang="en-IN" dirty="0"/>
          </a:p>
          <a:p>
            <a:pPr>
              <a:lnSpc>
                <a:spcPct val="100000"/>
              </a:lnSpc>
            </a:pPr>
            <a:r>
              <a:rPr lang="en-IN" dirty="0"/>
              <a:t>It is the book in which the transactions are recorded first, under the double entry system.</a:t>
            </a:r>
          </a:p>
          <a:p>
            <a:pPr>
              <a:lnSpc>
                <a:spcPct val="100000"/>
              </a:lnSpc>
            </a:pPr>
            <a:r>
              <a:rPr lang="en-IN" dirty="0"/>
              <a:t>The process of recording transaction in a journal, is termed as </a:t>
            </a:r>
            <a:r>
              <a:rPr lang="en-IN" b="1" dirty="0">
                <a:solidFill>
                  <a:srgbClr val="C00000"/>
                </a:solidFill>
              </a:rPr>
              <a:t>journalising</a:t>
            </a:r>
            <a:r>
              <a:rPr lang="en-IN" dirty="0"/>
              <a:t>.</a:t>
            </a:r>
          </a:p>
          <a:p>
            <a:pPr>
              <a:lnSpc>
                <a:spcPct val="100000"/>
              </a:lnSpc>
            </a:pPr>
            <a:r>
              <a:rPr lang="en-US" dirty="0"/>
              <a:t>Every transaction affects two accounts, one is debited and the other one is credited. </a:t>
            </a:r>
          </a:p>
          <a:p>
            <a:pPr>
              <a:lnSpc>
                <a:spcPct val="100000"/>
              </a:lnSpc>
            </a:pPr>
            <a:r>
              <a:rPr lang="en-US" dirty="0"/>
              <a:t>‘Debit’ </a:t>
            </a:r>
            <a:r>
              <a:rPr lang="en-US" b="1" dirty="0">
                <a:solidFill>
                  <a:srgbClr val="C00000"/>
                </a:solidFill>
              </a:rPr>
              <a:t>(Dr.)</a:t>
            </a:r>
            <a:r>
              <a:rPr lang="en-US" dirty="0">
                <a:solidFill>
                  <a:srgbClr val="C00000"/>
                </a:solidFill>
              </a:rPr>
              <a:t> </a:t>
            </a:r>
            <a:r>
              <a:rPr lang="en-US" dirty="0"/>
              <a:t>and ‘Credit’ </a:t>
            </a:r>
            <a:r>
              <a:rPr lang="en-US" b="1" dirty="0">
                <a:solidFill>
                  <a:srgbClr val="C00000"/>
                </a:solidFill>
              </a:rPr>
              <a:t>(Cr.)</a:t>
            </a:r>
            <a:r>
              <a:rPr lang="en-US" dirty="0">
                <a:solidFill>
                  <a:srgbClr val="C00000"/>
                </a:solidFill>
              </a:rPr>
              <a:t> </a:t>
            </a:r>
            <a:r>
              <a:rPr lang="en-US" dirty="0"/>
              <a:t>are the two terms or signs used to denote the financial effect of any transaction. </a:t>
            </a:r>
            <a:endParaRPr lang="en-IN" dirty="0"/>
          </a:p>
        </p:txBody>
      </p:sp>
    </p:spTree>
    <p:extLst>
      <p:ext uri="{BB962C8B-B14F-4D97-AF65-F5344CB8AC3E}">
        <p14:creationId xmlns:p14="http://schemas.microsoft.com/office/powerpoint/2010/main" val="2058326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711202"/>
            <a:ext cx="11929641" cy="5908430"/>
          </a:xfrm>
        </p:spPr>
        <p:txBody>
          <a:bodyPr/>
          <a:lstStyle/>
          <a:p>
            <a:pPr fontAlgn="base"/>
            <a:r>
              <a:rPr lang="en-IN" b="1" dirty="0"/>
              <a:t>Purchase (with GST effect)</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r>
              <a:rPr lang="en-IN" b="1" dirty="0"/>
              <a:t>Sales (with GST effect)</a:t>
            </a:r>
          </a:p>
          <a:p>
            <a:pPr fontAlgn="base"/>
            <a:endParaRPr lang="en-IN" b="1" dirty="0"/>
          </a:p>
          <a:p>
            <a:pPr fontAlgn="base"/>
            <a:endParaRPr lang="en-IN" b="1" dirty="0"/>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GST (Goods And Service Tax) Related Transactions</a:t>
            </a:r>
          </a:p>
        </p:txBody>
      </p:sp>
      <p:graphicFrame>
        <p:nvGraphicFramePr>
          <p:cNvPr id="5" name="Table 4">
            <a:extLst>
              <a:ext uri="{FF2B5EF4-FFF2-40B4-BE49-F238E27FC236}">
                <a16:creationId xmlns:a16="http://schemas.microsoft.com/office/drawing/2014/main" id="{7FC4AECD-4C02-DCD4-0807-B09248FD402C}"/>
              </a:ext>
            </a:extLst>
          </p:cNvPr>
          <p:cNvGraphicFramePr>
            <a:graphicFrameLocks noGrp="1"/>
          </p:cNvGraphicFramePr>
          <p:nvPr/>
        </p:nvGraphicFramePr>
        <p:xfrm>
          <a:off x="407105" y="1190421"/>
          <a:ext cx="11212466" cy="2377440"/>
        </p:xfrm>
        <a:graphic>
          <a:graphicData uri="http://schemas.openxmlformats.org/drawingml/2006/table">
            <a:tbl>
              <a:tblPr firstRow="1" bandRow="1">
                <a:tableStyleId>{5940675A-B579-460E-94D1-54222C63F5DA}</a:tableStyleId>
              </a:tblPr>
              <a:tblGrid>
                <a:gridCol w="786075">
                  <a:extLst>
                    <a:ext uri="{9D8B030D-6E8A-4147-A177-3AD203B41FA5}">
                      <a16:colId xmlns:a16="http://schemas.microsoft.com/office/drawing/2014/main" val="4097160300"/>
                    </a:ext>
                  </a:extLst>
                </a:gridCol>
                <a:gridCol w="5731727">
                  <a:extLst>
                    <a:ext uri="{9D8B030D-6E8A-4147-A177-3AD203B41FA5}">
                      <a16:colId xmlns:a16="http://schemas.microsoft.com/office/drawing/2014/main" val="4081423647"/>
                    </a:ext>
                  </a:extLst>
                </a:gridCol>
                <a:gridCol w="702149">
                  <a:extLst>
                    <a:ext uri="{9D8B030D-6E8A-4147-A177-3AD203B41FA5}">
                      <a16:colId xmlns:a16="http://schemas.microsoft.com/office/drawing/2014/main" val="1287736316"/>
                    </a:ext>
                  </a:extLst>
                </a:gridCol>
                <a:gridCol w="1821550">
                  <a:extLst>
                    <a:ext uri="{9D8B030D-6E8A-4147-A177-3AD203B41FA5}">
                      <a16:colId xmlns:a16="http://schemas.microsoft.com/office/drawing/2014/main" val="181511838"/>
                    </a:ext>
                  </a:extLst>
                </a:gridCol>
                <a:gridCol w="2170965">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Purchase A/c                                                  Dr.    </a:t>
                      </a:r>
                    </a:p>
                    <a:p>
                      <a:r>
                        <a:rPr lang="en-IN" sz="2400" dirty="0"/>
                        <a:t>Input CGST A/c                                               Dr.</a:t>
                      </a:r>
                    </a:p>
                    <a:p>
                      <a:r>
                        <a:rPr lang="en-IN" sz="2400" dirty="0"/>
                        <a:t>Input SGST A/c                                               Dr.                                                        </a:t>
                      </a:r>
                    </a:p>
                    <a:p>
                      <a:r>
                        <a:rPr lang="en-IN" sz="2400" dirty="0"/>
                        <a:t>               To Bank/Creditors A/c</a:t>
                      </a:r>
                    </a:p>
                    <a:p>
                      <a:r>
                        <a:rPr lang="en-IN" sz="2400" dirty="0"/>
                        <a:t>(Being : Goods purchased and GST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graphicFrame>
        <p:nvGraphicFramePr>
          <p:cNvPr id="6" name="Table 5">
            <a:extLst>
              <a:ext uri="{FF2B5EF4-FFF2-40B4-BE49-F238E27FC236}">
                <a16:creationId xmlns:a16="http://schemas.microsoft.com/office/drawing/2014/main" id="{FFA25A67-3669-AF83-76D2-C33C002EFF89}"/>
              </a:ext>
            </a:extLst>
          </p:cNvPr>
          <p:cNvGraphicFramePr>
            <a:graphicFrameLocks noGrp="1"/>
          </p:cNvGraphicFramePr>
          <p:nvPr/>
        </p:nvGraphicFramePr>
        <p:xfrm>
          <a:off x="407105" y="4242192"/>
          <a:ext cx="10019286" cy="2377440"/>
        </p:xfrm>
        <a:graphic>
          <a:graphicData uri="http://schemas.openxmlformats.org/drawingml/2006/table">
            <a:tbl>
              <a:tblPr firstRow="1" bandRow="1">
                <a:tableStyleId>{5940675A-B579-460E-94D1-54222C63F5DA}</a:tableStyleId>
              </a:tblPr>
              <a:tblGrid>
                <a:gridCol w="832484">
                  <a:extLst>
                    <a:ext uri="{9D8B030D-6E8A-4147-A177-3AD203B41FA5}">
                      <a16:colId xmlns:a16="http://schemas.microsoft.com/office/drawing/2014/main" val="4097160300"/>
                    </a:ext>
                  </a:extLst>
                </a:gridCol>
                <a:gridCol w="5473445">
                  <a:extLst>
                    <a:ext uri="{9D8B030D-6E8A-4147-A177-3AD203B41FA5}">
                      <a16:colId xmlns:a16="http://schemas.microsoft.com/office/drawing/2014/main" val="4081423647"/>
                    </a:ext>
                  </a:extLst>
                </a:gridCol>
                <a:gridCol w="758283">
                  <a:extLst>
                    <a:ext uri="{9D8B030D-6E8A-4147-A177-3AD203B41FA5}">
                      <a16:colId xmlns:a16="http://schemas.microsoft.com/office/drawing/2014/main" val="1287736316"/>
                    </a:ext>
                  </a:extLst>
                </a:gridCol>
                <a:gridCol w="1405054">
                  <a:extLst>
                    <a:ext uri="{9D8B030D-6E8A-4147-A177-3AD203B41FA5}">
                      <a16:colId xmlns:a16="http://schemas.microsoft.com/office/drawing/2014/main" val="181511838"/>
                    </a:ext>
                  </a:extLst>
                </a:gridCol>
                <a:gridCol w="1550020">
                  <a:extLst>
                    <a:ext uri="{9D8B030D-6E8A-4147-A177-3AD203B41FA5}">
                      <a16:colId xmlns:a16="http://schemas.microsoft.com/office/drawing/2014/main" val="3592944074"/>
                    </a:ext>
                  </a:extLst>
                </a:gridCol>
              </a:tblGrid>
              <a:tr h="442668">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859208">
                <a:tc>
                  <a:txBody>
                    <a:bodyPr/>
                    <a:lstStyle/>
                    <a:p>
                      <a:endParaRPr lang="en-IN" sz="2400" dirty="0"/>
                    </a:p>
                  </a:txBody>
                  <a:tcPr/>
                </a:tc>
                <a:tc>
                  <a:txBody>
                    <a:bodyPr/>
                    <a:lstStyle/>
                    <a:p>
                      <a:r>
                        <a:rPr lang="en-IN" sz="2400" dirty="0"/>
                        <a:t>Bank/Debtors A/c                                       Dr.     </a:t>
                      </a:r>
                    </a:p>
                    <a:p>
                      <a:r>
                        <a:rPr lang="en-IN" sz="2400" dirty="0"/>
                        <a:t>              To Sales A/c               </a:t>
                      </a:r>
                    </a:p>
                    <a:p>
                      <a:r>
                        <a:rPr lang="en-IN" sz="2400" dirty="0"/>
                        <a:t>              To Output CGST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Output SGST A/c                                         (Being : Goods sold and GST collected)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720427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711202"/>
            <a:ext cx="11929641" cy="5908430"/>
          </a:xfrm>
        </p:spPr>
        <p:txBody>
          <a:bodyPr/>
          <a:lstStyle/>
          <a:p>
            <a:pPr fontAlgn="base"/>
            <a:r>
              <a:rPr lang="en-IN" b="1" dirty="0"/>
              <a:t>Purchase Return (with GST effect)</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r>
              <a:rPr lang="en-IN" b="1" dirty="0"/>
              <a:t>Sales Return (with GST effect)</a:t>
            </a:r>
          </a:p>
          <a:p>
            <a:pPr fontAlgn="base"/>
            <a:endParaRPr lang="en-IN" b="1" dirty="0"/>
          </a:p>
          <a:p>
            <a:pPr fontAlgn="base"/>
            <a:endParaRPr lang="en-IN" b="1" dirty="0"/>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GST (Goods And Service Tax) Related Transactions </a:t>
            </a:r>
            <a:endParaRPr lang="en-IN" sz="2000" b="0" dirty="0"/>
          </a:p>
        </p:txBody>
      </p:sp>
      <p:graphicFrame>
        <p:nvGraphicFramePr>
          <p:cNvPr id="4" name="Table 4">
            <a:extLst>
              <a:ext uri="{FF2B5EF4-FFF2-40B4-BE49-F238E27FC236}">
                <a16:creationId xmlns:a16="http://schemas.microsoft.com/office/drawing/2014/main" id="{3F3E78FA-9131-4CFF-1E15-C992EFBF9E91}"/>
              </a:ext>
            </a:extLst>
          </p:cNvPr>
          <p:cNvGraphicFramePr>
            <a:graphicFrameLocks noGrp="1"/>
          </p:cNvGraphicFramePr>
          <p:nvPr/>
        </p:nvGraphicFramePr>
        <p:xfrm>
          <a:off x="407105" y="1236188"/>
          <a:ext cx="10866778" cy="2377440"/>
        </p:xfrm>
        <a:graphic>
          <a:graphicData uri="http://schemas.openxmlformats.org/drawingml/2006/table">
            <a:tbl>
              <a:tblPr firstRow="1" bandRow="1">
                <a:tableStyleId>{5940675A-B579-460E-94D1-54222C63F5DA}</a:tableStyleId>
              </a:tblPr>
              <a:tblGrid>
                <a:gridCol w="902900">
                  <a:extLst>
                    <a:ext uri="{9D8B030D-6E8A-4147-A177-3AD203B41FA5}">
                      <a16:colId xmlns:a16="http://schemas.microsoft.com/office/drawing/2014/main" val="4097160300"/>
                    </a:ext>
                  </a:extLst>
                </a:gridCol>
                <a:gridCol w="5960590">
                  <a:extLst>
                    <a:ext uri="{9D8B030D-6E8A-4147-A177-3AD203B41FA5}">
                      <a16:colId xmlns:a16="http://schemas.microsoft.com/office/drawing/2014/main" val="4081423647"/>
                    </a:ext>
                  </a:extLst>
                </a:gridCol>
                <a:gridCol w="936703">
                  <a:extLst>
                    <a:ext uri="{9D8B030D-6E8A-4147-A177-3AD203B41FA5}">
                      <a16:colId xmlns:a16="http://schemas.microsoft.com/office/drawing/2014/main" val="1287736316"/>
                    </a:ext>
                  </a:extLst>
                </a:gridCol>
                <a:gridCol w="1494263">
                  <a:extLst>
                    <a:ext uri="{9D8B030D-6E8A-4147-A177-3AD203B41FA5}">
                      <a16:colId xmlns:a16="http://schemas.microsoft.com/office/drawing/2014/main" val="181511838"/>
                    </a:ext>
                  </a:extLst>
                </a:gridCol>
                <a:gridCol w="1572322">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Creditors A/c                                                     Dr. </a:t>
                      </a:r>
                    </a:p>
                    <a:p>
                      <a:r>
                        <a:rPr lang="en-IN" sz="2400" dirty="0"/>
                        <a:t>              To Purchase Return A/c</a:t>
                      </a:r>
                    </a:p>
                    <a:p>
                      <a:r>
                        <a:rPr lang="en-IN" sz="2400" dirty="0"/>
                        <a:t>              To Input CGST A/c                                         </a:t>
                      </a:r>
                    </a:p>
                    <a:p>
                      <a:r>
                        <a:rPr lang="en-IN" sz="2400" dirty="0"/>
                        <a:t>              To Input SGST A/c </a:t>
                      </a:r>
                    </a:p>
                    <a:p>
                      <a:r>
                        <a:rPr lang="en-IN" sz="2400" dirty="0"/>
                        <a:t>(Being : Goods returned to supplier with GST)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graphicFrame>
        <p:nvGraphicFramePr>
          <p:cNvPr id="7" name="Table 4">
            <a:extLst>
              <a:ext uri="{FF2B5EF4-FFF2-40B4-BE49-F238E27FC236}">
                <a16:creationId xmlns:a16="http://schemas.microsoft.com/office/drawing/2014/main" id="{FE85721A-48B2-94E9-6670-09EB2FF561F8}"/>
              </a:ext>
            </a:extLst>
          </p:cNvPr>
          <p:cNvGraphicFramePr>
            <a:graphicFrameLocks noGrp="1"/>
          </p:cNvGraphicFramePr>
          <p:nvPr/>
        </p:nvGraphicFramePr>
        <p:xfrm>
          <a:off x="407105" y="4242192"/>
          <a:ext cx="10231158" cy="2377440"/>
        </p:xfrm>
        <a:graphic>
          <a:graphicData uri="http://schemas.openxmlformats.org/drawingml/2006/table">
            <a:tbl>
              <a:tblPr firstRow="1" bandRow="1">
                <a:tableStyleId>{5940675A-B579-460E-94D1-54222C63F5DA}</a:tableStyleId>
              </a:tblPr>
              <a:tblGrid>
                <a:gridCol w="850088">
                  <a:extLst>
                    <a:ext uri="{9D8B030D-6E8A-4147-A177-3AD203B41FA5}">
                      <a16:colId xmlns:a16="http://schemas.microsoft.com/office/drawing/2014/main" val="4097160300"/>
                    </a:ext>
                  </a:extLst>
                </a:gridCol>
                <a:gridCol w="5890739">
                  <a:extLst>
                    <a:ext uri="{9D8B030D-6E8A-4147-A177-3AD203B41FA5}">
                      <a16:colId xmlns:a16="http://schemas.microsoft.com/office/drawing/2014/main" val="4081423647"/>
                    </a:ext>
                  </a:extLst>
                </a:gridCol>
                <a:gridCol w="758283">
                  <a:extLst>
                    <a:ext uri="{9D8B030D-6E8A-4147-A177-3AD203B41FA5}">
                      <a16:colId xmlns:a16="http://schemas.microsoft.com/office/drawing/2014/main" val="1287736316"/>
                    </a:ext>
                  </a:extLst>
                </a:gridCol>
                <a:gridCol w="1271239">
                  <a:extLst>
                    <a:ext uri="{9D8B030D-6E8A-4147-A177-3AD203B41FA5}">
                      <a16:colId xmlns:a16="http://schemas.microsoft.com/office/drawing/2014/main" val="181511838"/>
                    </a:ext>
                  </a:extLst>
                </a:gridCol>
                <a:gridCol w="1460809">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Sales Return A/c                                               Dr.</a:t>
                      </a:r>
                    </a:p>
                    <a:p>
                      <a:r>
                        <a:rPr lang="en-IN" sz="2400" dirty="0"/>
                        <a:t>Output CGST A/c                                               Dr.</a:t>
                      </a:r>
                    </a:p>
                    <a:p>
                      <a:r>
                        <a:rPr lang="en-IN" sz="2400" dirty="0"/>
                        <a:t>Output SGST A/c                                               Dr.                                                         </a:t>
                      </a:r>
                    </a:p>
                    <a:p>
                      <a:r>
                        <a:rPr lang="en-IN" sz="2400" dirty="0"/>
                        <a:t>               To Debtors A/c</a:t>
                      </a:r>
                    </a:p>
                    <a:p>
                      <a:r>
                        <a:rPr lang="en-IN" sz="2400" dirty="0"/>
                        <a:t>(Being : Goods returned from debtors)</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32665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latin typeface="+mj-lt"/>
              </a:rPr>
              <a:t>Journal Entries - Practice</a:t>
            </a:r>
          </a:p>
        </p:txBody>
      </p:sp>
    </p:spTree>
    <p:extLst>
      <p:ext uri="{BB962C8B-B14F-4D97-AF65-F5344CB8AC3E}">
        <p14:creationId xmlns:p14="http://schemas.microsoft.com/office/powerpoint/2010/main" val="332670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1 – Journalize the following transactions.</a:t>
            </a:r>
          </a:p>
        </p:txBody>
      </p:sp>
      <p:graphicFrame>
        <p:nvGraphicFramePr>
          <p:cNvPr id="8" name="Table 4">
            <a:extLst>
              <a:ext uri="{FF2B5EF4-FFF2-40B4-BE49-F238E27FC236}">
                <a16:creationId xmlns:a16="http://schemas.microsoft.com/office/drawing/2014/main" id="{62FBB4C8-064A-82BC-7F30-3912B5AE549A}"/>
              </a:ext>
            </a:extLst>
          </p:cNvPr>
          <p:cNvGraphicFramePr>
            <a:graphicFrameLocks noGrp="1"/>
          </p:cNvGraphicFramePr>
          <p:nvPr>
            <p:ph idx="1"/>
          </p:nvPr>
        </p:nvGraphicFramePr>
        <p:xfrm>
          <a:off x="367990" y="1156015"/>
          <a:ext cx="11095464" cy="4545970"/>
        </p:xfrm>
        <a:graphic>
          <a:graphicData uri="http://schemas.openxmlformats.org/drawingml/2006/table">
            <a:tbl>
              <a:tblPr firstRow="1" bandRow="1">
                <a:tableStyleId>{5940675A-B579-460E-94D1-54222C63F5DA}</a:tableStyleId>
              </a:tblPr>
              <a:tblGrid>
                <a:gridCol w="1312920">
                  <a:extLst>
                    <a:ext uri="{9D8B030D-6E8A-4147-A177-3AD203B41FA5}">
                      <a16:colId xmlns:a16="http://schemas.microsoft.com/office/drawing/2014/main" val="42946087"/>
                    </a:ext>
                  </a:extLst>
                </a:gridCol>
                <a:gridCol w="9782544">
                  <a:extLst>
                    <a:ext uri="{9D8B030D-6E8A-4147-A177-3AD203B41FA5}">
                      <a16:colId xmlns:a16="http://schemas.microsoft.com/office/drawing/2014/main" val="529647809"/>
                    </a:ext>
                  </a:extLst>
                </a:gridCol>
              </a:tblGrid>
              <a:tr h="612819">
                <a:tc>
                  <a:txBody>
                    <a:bodyPr/>
                    <a:lstStyle/>
                    <a:p>
                      <a:pPr algn="ctr"/>
                      <a:r>
                        <a:rPr lang="en-IN" sz="2300" b="1" dirty="0">
                          <a:latin typeface="+mn-lt"/>
                        </a:rPr>
                        <a:t>2023</a:t>
                      </a:r>
                    </a:p>
                    <a:p>
                      <a:pPr algn="ctr"/>
                      <a:r>
                        <a:rPr lang="en-IN" sz="2300" b="1" dirty="0">
                          <a:latin typeface="+mn-lt"/>
                        </a:rPr>
                        <a:t>October</a:t>
                      </a:r>
                    </a:p>
                  </a:txBody>
                  <a:tcPr anchor="ctr"/>
                </a:tc>
                <a:tc>
                  <a:txBody>
                    <a:bodyPr/>
                    <a:lstStyle/>
                    <a:p>
                      <a:pPr algn="ctr"/>
                      <a:r>
                        <a:rPr lang="en-IN" sz="2300" dirty="0">
                          <a:latin typeface="+mn-lt"/>
                        </a:rPr>
                        <a:t>Transactions</a:t>
                      </a:r>
                      <a:endParaRPr lang="en-IN" sz="2300" b="1" dirty="0">
                        <a:latin typeface="+mn-lt"/>
                      </a:endParaRPr>
                    </a:p>
                  </a:txBody>
                  <a:tcPr anchor="ctr"/>
                </a:tc>
                <a:extLst>
                  <a:ext uri="{0D108BD9-81ED-4DB2-BD59-A6C34878D82A}">
                    <a16:rowId xmlns:a16="http://schemas.microsoft.com/office/drawing/2014/main" val="262303434"/>
                  </a:ext>
                </a:extLst>
              </a:tr>
              <a:tr h="365460">
                <a:tc>
                  <a:txBody>
                    <a:bodyPr/>
                    <a:lstStyle/>
                    <a:p>
                      <a:pPr algn="ctr">
                        <a:lnSpc>
                          <a:spcPct val="115000"/>
                        </a:lnSpc>
                        <a:spcAft>
                          <a:spcPts val="1000"/>
                        </a:spcAft>
                      </a:pPr>
                      <a:r>
                        <a:rPr lang="en-IN" sz="2300" dirty="0">
                          <a:latin typeface="+mn-lt"/>
                        </a:rPr>
                        <a:t>1</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r>
                        <a:rPr lang="en-IN" sz="2300" dirty="0">
                          <a:latin typeface="+mn-lt"/>
                        </a:rPr>
                        <a:t>Started Business with Cash ₹ 50,000, Building 100,000 and Machinery ₹ 50,000.</a:t>
                      </a:r>
                    </a:p>
                  </a:txBody>
                  <a:tcPr marL="68580" marR="68580" marT="0" marB="0" anchor="ctr"/>
                </a:tc>
                <a:extLst>
                  <a:ext uri="{0D108BD9-81ED-4DB2-BD59-A6C34878D82A}">
                    <a16:rowId xmlns:a16="http://schemas.microsoft.com/office/drawing/2014/main" val="3347545362"/>
                  </a:ext>
                </a:extLst>
              </a:tr>
              <a:tr h="365460">
                <a:tc>
                  <a:txBody>
                    <a:bodyPr/>
                    <a:lstStyle/>
                    <a:p>
                      <a:pPr algn="ctr">
                        <a:lnSpc>
                          <a:spcPct val="115000"/>
                        </a:lnSpc>
                        <a:spcAft>
                          <a:spcPts val="1000"/>
                        </a:spcAft>
                      </a:pPr>
                      <a:r>
                        <a:rPr lang="en-IN" sz="2300" dirty="0">
                          <a:latin typeface="+mn-lt"/>
                        </a:rPr>
                        <a:t>2</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Owner withdrawn cash ₹ 25,000 for his personal use.</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6608941"/>
                  </a:ext>
                </a:extLst>
              </a:tr>
              <a:tr h="365460">
                <a:tc>
                  <a:txBody>
                    <a:bodyPr/>
                    <a:lstStyle/>
                    <a:p>
                      <a:pPr algn="ctr">
                        <a:lnSpc>
                          <a:spcPct val="115000"/>
                        </a:lnSpc>
                        <a:spcAft>
                          <a:spcPts val="1000"/>
                        </a:spcAft>
                      </a:pPr>
                      <a:r>
                        <a:rPr lang="en-IN" sz="2300" dirty="0">
                          <a:latin typeface="+mn-lt"/>
                        </a:rPr>
                        <a:t>3</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Cash deposited in Bank account of ₹ 100,000.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446960914"/>
                  </a:ext>
                </a:extLst>
              </a:tr>
              <a:tr h="365460">
                <a:tc>
                  <a:txBody>
                    <a:bodyPr/>
                    <a:lstStyle/>
                    <a:p>
                      <a:pPr algn="ctr">
                        <a:lnSpc>
                          <a:spcPct val="115000"/>
                        </a:lnSpc>
                        <a:spcAft>
                          <a:spcPts val="1000"/>
                        </a:spcAft>
                      </a:pPr>
                      <a:r>
                        <a:rPr lang="en-IN" sz="2300" dirty="0">
                          <a:latin typeface="+mn-lt"/>
                        </a:rPr>
                        <a:t>4</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Money was needed, so ₹ 50,000 withdrawn from bank account.</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024663902"/>
                  </a:ext>
                </a:extLst>
              </a:tr>
              <a:tr h="365460">
                <a:tc>
                  <a:txBody>
                    <a:bodyPr/>
                    <a:lstStyle/>
                    <a:p>
                      <a:pPr algn="ctr">
                        <a:lnSpc>
                          <a:spcPct val="115000"/>
                        </a:lnSpc>
                        <a:spcAft>
                          <a:spcPts val="1000"/>
                        </a:spcAft>
                      </a:pPr>
                      <a:r>
                        <a:rPr lang="en-IN" sz="2300" dirty="0">
                          <a:latin typeface="+mn-lt"/>
                        </a:rPr>
                        <a:t>5</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Purchased goods worth ₹ 50,000 from Shahrukh, half amount paid by cheque.</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433386875"/>
                  </a:ext>
                </a:extLst>
              </a:tr>
              <a:tr h="353879">
                <a:tc>
                  <a:txBody>
                    <a:bodyPr/>
                    <a:lstStyle/>
                    <a:p>
                      <a:pPr algn="ctr">
                        <a:lnSpc>
                          <a:spcPct val="115000"/>
                        </a:lnSpc>
                        <a:spcAft>
                          <a:spcPts val="1000"/>
                        </a:spcAft>
                      </a:pPr>
                      <a:r>
                        <a:rPr lang="en-IN" sz="2300" dirty="0">
                          <a:latin typeface="+mn-lt"/>
                        </a:rPr>
                        <a:t>6</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gn="just">
                        <a:lnSpc>
                          <a:spcPct val="115000"/>
                        </a:lnSpc>
                        <a:spcAft>
                          <a:spcPts val="1000"/>
                        </a:spcAft>
                      </a:pPr>
                      <a:r>
                        <a:rPr lang="en-IN" sz="2300" dirty="0">
                          <a:latin typeface="+mn-lt"/>
                        </a:rPr>
                        <a:t>Goods sold to Salman worth ₹ 75,000.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005906202"/>
                  </a:ext>
                </a:extLst>
              </a:tr>
              <a:tr h="323386">
                <a:tc>
                  <a:txBody>
                    <a:bodyPr/>
                    <a:lstStyle/>
                    <a:p>
                      <a:pPr algn="ctr">
                        <a:lnSpc>
                          <a:spcPct val="115000"/>
                        </a:lnSpc>
                        <a:spcAft>
                          <a:spcPts val="1000"/>
                        </a:spcAft>
                      </a:pPr>
                      <a:r>
                        <a:rPr lang="en-IN" sz="2300" dirty="0">
                          <a:latin typeface="+mn-lt"/>
                        </a:rPr>
                        <a:t>7</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gn="just">
                        <a:lnSpc>
                          <a:spcPct val="115000"/>
                        </a:lnSpc>
                        <a:spcAft>
                          <a:spcPts val="1000"/>
                        </a:spcAft>
                      </a:pPr>
                      <a:r>
                        <a:rPr lang="en-IN" sz="2300" dirty="0">
                          <a:effectLst/>
                          <a:latin typeface="+mn-lt"/>
                          <a:ea typeface="Calibri" panose="020F0502020204030204" pitchFamily="34" charset="0"/>
                          <a:cs typeface="Shruti" panose="020B0502040204020203" pitchFamily="34" charset="0"/>
                        </a:rPr>
                        <a:t>Salman returned goods worth ₹ 25,000.</a:t>
                      </a:r>
                    </a:p>
                  </a:txBody>
                  <a:tcPr marL="68580" marR="68580" marT="0" marB="0" anchor="ctr"/>
                </a:tc>
                <a:extLst>
                  <a:ext uri="{0D108BD9-81ED-4DB2-BD59-A6C34878D82A}">
                    <a16:rowId xmlns:a16="http://schemas.microsoft.com/office/drawing/2014/main" val="1236921407"/>
                  </a:ext>
                </a:extLst>
              </a:tr>
              <a:tr h="365460">
                <a:tc>
                  <a:txBody>
                    <a:bodyPr/>
                    <a:lstStyle/>
                    <a:p>
                      <a:pPr algn="ctr">
                        <a:lnSpc>
                          <a:spcPct val="115000"/>
                        </a:lnSpc>
                        <a:spcAft>
                          <a:spcPts val="1000"/>
                        </a:spcAft>
                      </a:pPr>
                      <a:r>
                        <a:rPr lang="en-IN" sz="2300" dirty="0">
                          <a:latin typeface="+mn-lt"/>
                        </a:rPr>
                        <a:t>8</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Defective goods worth 20,000 returned to Shahrukh.</a:t>
                      </a:r>
                    </a:p>
                  </a:txBody>
                  <a:tcPr marL="68580" marR="68580" marT="0" marB="0" anchor="ctr"/>
                </a:tc>
                <a:extLst>
                  <a:ext uri="{0D108BD9-81ED-4DB2-BD59-A6C34878D82A}">
                    <a16:rowId xmlns:a16="http://schemas.microsoft.com/office/drawing/2014/main" val="3668373925"/>
                  </a:ext>
                </a:extLst>
              </a:tr>
              <a:tr h="365460">
                <a:tc>
                  <a:txBody>
                    <a:bodyPr/>
                    <a:lstStyle/>
                    <a:p>
                      <a:pPr algn="ctr">
                        <a:lnSpc>
                          <a:spcPct val="115000"/>
                        </a:lnSpc>
                        <a:spcAft>
                          <a:spcPts val="1000"/>
                        </a:spcAft>
                      </a:pPr>
                      <a:r>
                        <a:rPr lang="en-IN" sz="2300" dirty="0">
                          <a:latin typeface="+mn-lt"/>
                        </a:rPr>
                        <a:t>9</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Salary paid to Shahid of ₹ 25,000.</a:t>
                      </a:r>
                    </a:p>
                  </a:txBody>
                  <a:tcPr marL="68580" marR="68580" marT="0" marB="0" anchor="ctr"/>
                </a:tc>
                <a:extLst>
                  <a:ext uri="{0D108BD9-81ED-4DB2-BD59-A6C34878D82A}">
                    <a16:rowId xmlns:a16="http://schemas.microsoft.com/office/drawing/2014/main" val="2628893920"/>
                  </a:ext>
                </a:extLst>
              </a:tr>
              <a:tr h="365460">
                <a:tc>
                  <a:txBody>
                    <a:bodyPr/>
                    <a:lstStyle/>
                    <a:p>
                      <a:pPr algn="ctr">
                        <a:lnSpc>
                          <a:spcPct val="115000"/>
                        </a:lnSpc>
                        <a:spcAft>
                          <a:spcPts val="1000"/>
                        </a:spcAft>
                      </a:pPr>
                      <a:r>
                        <a:rPr lang="en-IN" sz="2300" dirty="0">
                          <a:latin typeface="+mn-lt"/>
                        </a:rPr>
                        <a:t>10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Rent of ₹ 50,000 received from Ranbir.</a:t>
                      </a:r>
                    </a:p>
                  </a:txBody>
                  <a:tcPr marL="68580" marR="68580" marT="0" marB="0" anchor="ctr"/>
                </a:tc>
                <a:extLst>
                  <a:ext uri="{0D108BD9-81ED-4DB2-BD59-A6C34878D82A}">
                    <a16:rowId xmlns:a16="http://schemas.microsoft.com/office/drawing/2014/main" val="1646717787"/>
                  </a:ext>
                </a:extLst>
              </a:tr>
            </a:tbl>
          </a:graphicData>
        </a:graphic>
      </p:graphicFrame>
    </p:spTree>
    <p:extLst>
      <p:ext uri="{BB962C8B-B14F-4D97-AF65-F5344CB8AC3E}">
        <p14:creationId xmlns:p14="http://schemas.microsoft.com/office/powerpoint/2010/main" val="1044403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6" y="1072208"/>
          <a:ext cx="9036424" cy="2236506"/>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3992883">
                  <a:extLst>
                    <a:ext uri="{9D8B030D-6E8A-4147-A177-3AD203B41FA5}">
                      <a16:colId xmlns:a16="http://schemas.microsoft.com/office/drawing/2014/main" val="4081423647"/>
                    </a:ext>
                  </a:extLst>
                </a:gridCol>
                <a:gridCol w="722098">
                  <a:extLst>
                    <a:ext uri="{9D8B030D-6E8A-4147-A177-3AD203B41FA5}">
                      <a16:colId xmlns:a16="http://schemas.microsoft.com/office/drawing/2014/main" val="1287736316"/>
                    </a:ext>
                  </a:extLst>
                </a:gridCol>
                <a:gridCol w="1622612">
                  <a:extLst>
                    <a:ext uri="{9D8B030D-6E8A-4147-A177-3AD203B41FA5}">
                      <a16:colId xmlns:a16="http://schemas.microsoft.com/office/drawing/2014/main" val="181511838"/>
                    </a:ext>
                  </a:extLst>
                </a:gridCol>
                <a:gridCol w="1604682">
                  <a:extLst>
                    <a:ext uri="{9D8B030D-6E8A-4147-A177-3AD203B41FA5}">
                      <a16:colId xmlns:a16="http://schemas.microsoft.com/office/drawing/2014/main" val="3592944074"/>
                    </a:ext>
                  </a:extLst>
                </a:gridCol>
              </a:tblGrid>
              <a:tr h="499146">
                <a:tc>
                  <a:txBody>
                    <a:bodyPr/>
                    <a:lstStyle/>
                    <a:p>
                      <a:pPr algn="ctr"/>
                      <a:r>
                        <a:rPr lang="en-IN" b="1" dirty="0"/>
                        <a:t>Date</a:t>
                      </a:r>
                    </a:p>
                  </a:txBody>
                  <a:tcPr/>
                </a:tc>
                <a:tc>
                  <a:txBody>
                    <a:bodyPr/>
                    <a:lstStyle/>
                    <a:p>
                      <a:pPr algn="ctr"/>
                      <a:r>
                        <a:rPr lang="en-IN" b="1" dirty="0"/>
                        <a:t>Particulars</a:t>
                      </a:r>
                    </a:p>
                  </a:txBody>
                  <a:tcPr/>
                </a:tc>
                <a:tc>
                  <a:txBody>
                    <a:bodyPr/>
                    <a:lstStyle/>
                    <a:p>
                      <a:pPr algn="ctr"/>
                      <a:r>
                        <a:rPr lang="en-IN" b="1" dirty="0"/>
                        <a:t>L.F.</a:t>
                      </a:r>
                    </a:p>
                  </a:txBody>
                  <a:tcPr/>
                </a:tc>
                <a:tc>
                  <a:txBody>
                    <a:bodyPr/>
                    <a:lstStyle/>
                    <a:p>
                      <a:pPr algn="r"/>
                      <a:r>
                        <a:rPr lang="en-IN" b="1" dirty="0"/>
                        <a:t>Debit (₹)</a:t>
                      </a:r>
                    </a:p>
                  </a:txBody>
                  <a:tcPr/>
                </a:tc>
                <a:tc>
                  <a:txBody>
                    <a:bodyPr/>
                    <a:lstStyle/>
                    <a:p>
                      <a:pPr algn="r"/>
                      <a:r>
                        <a:rPr lang="en-IN" b="1" dirty="0"/>
                        <a:t>Credit (₹)</a:t>
                      </a:r>
                    </a:p>
                  </a:txBody>
                  <a:tcPr/>
                </a:tc>
                <a:extLst>
                  <a:ext uri="{0D108BD9-81ED-4DB2-BD59-A6C34878D82A}">
                    <a16:rowId xmlns:a16="http://schemas.microsoft.com/office/drawing/2014/main" val="2000576332"/>
                  </a:ext>
                </a:extLst>
              </a:tr>
              <a:tr h="1108869">
                <a:tc>
                  <a:txBody>
                    <a:bodyPr/>
                    <a:lstStyle/>
                    <a:p>
                      <a:pPr algn="ctr"/>
                      <a:r>
                        <a:rPr lang="en-IN" dirty="0"/>
                        <a:t>2023</a:t>
                      </a:r>
                    </a:p>
                    <a:p>
                      <a:pPr algn="ctr"/>
                      <a:r>
                        <a:rPr lang="en-IN" dirty="0"/>
                        <a:t>October 1</a:t>
                      </a:r>
                    </a:p>
                  </a:txBody>
                  <a:tcPr/>
                </a:tc>
                <a:tc>
                  <a:txBody>
                    <a:bodyPr/>
                    <a:lstStyle/>
                    <a:p>
                      <a:r>
                        <a:rPr lang="en-IN" dirty="0"/>
                        <a:t>Cash A/c                                                   Dr.</a:t>
                      </a:r>
                    </a:p>
                    <a:p>
                      <a:r>
                        <a:rPr lang="en-IN" dirty="0"/>
                        <a:t>Building A/c                                              Dr.</a:t>
                      </a:r>
                    </a:p>
                    <a:p>
                      <a:r>
                        <a:rPr lang="en-IN" dirty="0"/>
                        <a:t>Machinery A/c                                          Dr.</a:t>
                      </a:r>
                    </a:p>
                    <a:p>
                      <a:r>
                        <a:rPr lang="en-IN" dirty="0"/>
                        <a:t>          To Capital A/c</a:t>
                      </a:r>
                    </a:p>
                    <a:p>
                      <a:r>
                        <a:rPr lang="en-IN" dirty="0"/>
                        <a:t>(Being : Started business with cash, building and machinery)</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100,000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algn="r"/>
                      <a:endParaRPr lang="en-IN" dirty="0"/>
                    </a:p>
                  </a:txBody>
                  <a:tcPr/>
                </a:tc>
                <a:tc>
                  <a:txBody>
                    <a:bodyPr/>
                    <a:lstStyle/>
                    <a:p>
                      <a:pPr algn="r"/>
                      <a:r>
                        <a:rPr lang="en-IN" dirty="0"/>
                        <a:t>---</a:t>
                      </a:r>
                    </a:p>
                    <a:p>
                      <a:pPr algn="r"/>
                      <a:r>
                        <a:rPr lang="en-IN" dirty="0"/>
                        <a:t>---</a:t>
                      </a:r>
                    </a:p>
                    <a:p>
                      <a:pPr algn="r"/>
                      <a:r>
                        <a:rPr lang="en-IN" dirty="0"/>
                        <a:t>---</a:t>
                      </a:r>
                    </a:p>
                    <a:p>
                      <a:pPr algn="r"/>
                      <a:r>
                        <a:rPr lang="en-IN" dirty="0"/>
                        <a:t>200,000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4" y="3308714"/>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840845">
                <a:tc>
                  <a:txBody>
                    <a:bodyPr/>
                    <a:lstStyle/>
                    <a:p>
                      <a:pPr algn="ctr"/>
                      <a:r>
                        <a:rPr lang="en-IN" dirty="0"/>
                        <a:t>October 2</a:t>
                      </a:r>
                    </a:p>
                  </a:txBody>
                  <a:tcPr/>
                </a:tc>
                <a:tc>
                  <a:txBody>
                    <a:bodyPr/>
                    <a:lstStyle/>
                    <a:p>
                      <a:r>
                        <a:rPr lang="en-IN" dirty="0"/>
                        <a:t>Drawings A/c                                            Dr.</a:t>
                      </a:r>
                    </a:p>
                    <a:p>
                      <a:r>
                        <a:rPr lang="en-IN"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Cash withdrawn for personal use)</a:t>
                      </a:r>
                    </a:p>
                  </a:txBody>
                  <a:tcPr/>
                </a:tc>
                <a:tc>
                  <a:txBody>
                    <a:bodyPr/>
                    <a:lstStyle/>
                    <a:p>
                      <a:endParaRPr lang="en-IN" dirty="0"/>
                    </a:p>
                  </a:txBody>
                  <a:tcPr/>
                </a:tc>
                <a:tc>
                  <a:txBody>
                    <a:bodyPr/>
                    <a:lstStyle/>
                    <a:p>
                      <a:pPr algn="r"/>
                      <a:r>
                        <a:rPr lang="en-IN" dirty="0"/>
                        <a:t>25,000</a:t>
                      </a:r>
                    </a:p>
                    <a:p>
                      <a:pPr algn="r"/>
                      <a:r>
                        <a:rPr lang="en-IN" dirty="0"/>
                        <a:t>---</a:t>
                      </a:r>
                    </a:p>
                  </a:txBody>
                  <a:tcPr/>
                </a:tc>
                <a:tc>
                  <a:txBody>
                    <a:bodyPr/>
                    <a:lstStyle/>
                    <a:p>
                      <a:pPr algn="r"/>
                      <a:r>
                        <a:rPr lang="en-IN" dirty="0"/>
                        <a:t>---</a:t>
                      </a:r>
                    </a:p>
                    <a:p>
                      <a:pPr algn="r"/>
                      <a:r>
                        <a:rPr lang="en-IN" dirty="0"/>
                        <a:t>25,000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326774" y="4223114"/>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3</a:t>
                      </a:r>
                    </a:p>
                    <a:p>
                      <a:pPr algn="ctr"/>
                      <a:endParaRPr lang="en-IN" dirty="0"/>
                    </a:p>
                  </a:txBody>
                  <a:tcPr/>
                </a:tc>
                <a:tc>
                  <a:txBody>
                    <a:bodyPr/>
                    <a:lstStyle/>
                    <a:p>
                      <a:r>
                        <a:rPr lang="en-IN" dirty="0"/>
                        <a:t>Bank A/c                                                    Dr.</a:t>
                      </a:r>
                    </a:p>
                    <a:p>
                      <a:r>
                        <a:rPr lang="en-IN"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Cash deposited in bank)</a:t>
                      </a:r>
                    </a:p>
                  </a:txBody>
                  <a:tcPr/>
                </a:tc>
                <a:tc>
                  <a:txBody>
                    <a:bodyPr/>
                    <a:lstStyle/>
                    <a:p>
                      <a:endParaRPr lang="en-IN" dirty="0"/>
                    </a:p>
                  </a:txBody>
                  <a:tcPr/>
                </a:tc>
                <a:tc>
                  <a:txBody>
                    <a:bodyPr/>
                    <a:lstStyle/>
                    <a:p>
                      <a:pPr algn="r"/>
                      <a:r>
                        <a:rPr lang="en-IN" dirty="0"/>
                        <a:t>100,000</a:t>
                      </a:r>
                    </a:p>
                    <a:p>
                      <a:pPr algn="r"/>
                      <a:r>
                        <a:rPr lang="en-IN" dirty="0"/>
                        <a:t>---</a:t>
                      </a:r>
                    </a:p>
                  </a:txBody>
                  <a:tcPr/>
                </a:tc>
                <a:tc>
                  <a:txBody>
                    <a:bodyPr/>
                    <a:lstStyle/>
                    <a:p>
                      <a:pPr algn="r"/>
                      <a:r>
                        <a:rPr lang="en-IN" dirty="0"/>
                        <a:t>---</a:t>
                      </a:r>
                    </a:p>
                    <a:p>
                      <a:pPr algn="r"/>
                      <a:r>
                        <a:rPr lang="en-IN" dirty="0"/>
                        <a:t>100,000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4" name="Table 3">
            <a:extLst>
              <a:ext uri="{FF2B5EF4-FFF2-40B4-BE49-F238E27FC236}">
                <a16:creationId xmlns:a16="http://schemas.microsoft.com/office/drawing/2014/main" id="{0D09D72E-645B-926F-9934-6DD3C1DB680F}"/>
              </a:ext>
            </a:extLst>
          </p:cNvPr>
          <p:cNvGraphicFramePr>
            <a:graphicFrameLocks noGrp="1"/>
          </p:cNvGraphicFramePr>
          <p:nvPr/>
        </p:nvGraphicFramePr>
        <p:xfrm>
          <a:off x="1326774" y="5137514"/>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4</a:t>
                      </a:r>
                    </a:p>
                    <a:p>
                      <a:pPr algn="ctr"/>
                      <a:endParaRPr lang="en-IN" dirty="0"/>
                    </a:p>
                  </a:txBody>
                  <a:tcPr/>
                </a:tc>
                <a:tc>
                  <a:txBody>
                    <a:bodyPr/>
                    <a:lstStyle/>
                    <a:p>
                      <a:r>
                        <a:rPr lang="en-IN" dirty="0"/>
                        <a:t>Cash A/c                                                    Dr.</a:t>
                      </a:r>
                    </a:p>
                    <a:p>
                      <a:r>
                        <a:rPr lang="en-IN" dirty="0"/>
                        <a:t>               To Bank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Money withdrawn from bank)</a:t>
                      </a:r>
                    </a:p>
                  </a:txBody>
                  <a:tcPr/>
                </a:tc>
                <a:tc>
                  <a:txBody>
                    <a:bodyPr/>
                    <a:lstStyle/>
                    <a:p>
                      <a:endParaRPr lang="en-IN" dirty="0"/>
                    </a:p>
                  </a:txBody>
                  <a:tcPr/>
                </a:tc>
                <a:tc>
                  <a:txBody>
                    <a:bodyPr/>
                    <a:lstStyle/>
                    <a:p>
                      <a:pPr algn="r"/>
                      <a:r>
                        <a:rPr lang="en-IN" dirty="0"/>
                        <a:t>50,000</a:t>
                      </a:r>
                    </a:p>
                    <a:p>
                      <a:pPr algn="r"/>
                      <a:r>
                        <a:rPr lang="en-IN" dirty="0"/>
                        <a:t>---</a:t>
                      </a:r>
                    </a:p>
                  </a:txBody>
                  <a:tcPr/>
                </a:tc>
                <a:tc>
                  <a:txBody>
                    <a:bodyPr/>
                    <a:lstStyle/>
                    <a:p>
                      <a:pPr algn="r"/>
                      <a:r>
                        <a:rPr lang="en-IN" dirty="0"/>
                        <a:t>---</a:t>
                      </a:r>
                    </a:p>
                    <a:p>
                      <a:pPr algn="r"/>
                      <a:r>
                        <a:rPr lang="en-IN" dirty="0"/>
                        <a:t>50,000</a:t>
                      </a:r>
                    </a:p>
                    <a:p>
                      <a:pPr algn="r"/>
                      <a:endParaRPr lang="en-IN" dirty="0"/>
                    </a:p>
                  </a:txBody>
                  <a:tcPr/>
                </a:tc>
                <a:extLst>
                  <a:ext uri="{0D108BD9-81ED-4DB2-BD59-A6C34878D82A}">
                    <a16:rowId xmlns:a16="http://schemas.microsoft.com/office/drawing/2014/main" val="3563833316"/>
                  </a:ext>
                </a:extLst>
              </a:tr>
            </a:tbl>
          </a:graphicData>
        </a:graphic>
      </p:graphicFrame>
      <p:sp>
        <p:nvSpPr>
          <p:cNvPr id="6" name="Title 5">
            <a:extLst>
              <a:ext uri="{FF2B5EF4-FFF2-40B4-BE49-F238E27FC236}">
                <a16:creationId xmlns:a16="http://schemas.microsoft.com/office/drawing/2014/main" id="{793E1449-6261-DC06-A255-4278360BA7AF}"/>
              </a:ext>
            </a:extLst>
          </p:cNvPr>
          <p:cNvSpPr>
            <a:spLocks noGrp="1"/>
          </p:cNvSpPr>
          <p:nvPr>
            <p:ph type="title"/>
          </p:nvPr>
        </p:nvSpPr>
        <p:spPr/>
        <p:txBody>
          <a:bodyPr>
            <a:normAutofit/>
          </a:bodyPr>
          <a:lstStyle/>
          <a:p>
            <a:r>
              <a:rPr lang="en-IN" sz="3400" b="1" dirty="0">
                <a:latin typeface="+mj-lt"/>
              </a:rPr>
              <a:t>Solution - CW 1</a:t>
            </a:r>
            <a:endParaRPr lang="en-IN" dirty="0"/>
          </a:p>
        </p:txBody>
      </p:sp>
    </p:spTree>
    <p:extLst>
      <p:ext uri="{BB962C8B-B14F-4D97-AF65-F5344CB8AC3E}">
        <p14:creationId xmlns:p14="http://schemas.microsoft.com/office/powerpoint/2010/main" val="247331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8" y="144218"/>
          <a:ext cx="9047356" cy="365760"/>
        </p:xfrm>
        <a:graphic>
          <a:graphicData uri="http://schemas.openxmlformats.org/drawingml/2006/table">
            <a:tbl>
              <a:tblPr firstRow="1" bandRow="1">
                <a:tableStyleId>{5940675A-B579-460E-94D1-54222C63F5DA}</a:tableStyleId>
              </a:tblPr>
              <a:tblGrid>
                <a:gridCol w="1095473">
                  <a:extLst>
                    <a:ext uri="{9D8B030D-6E8A-4147-A177-3AD203B41FA5}">
                      <a16:colId xmlns:a16="http://schemas.microsoft.com/office/drawing/2014/main" val="4097160300"/>
                    </a:ext>
                  </a:extLst>
                </a:gridCol>
                <a:gridCol w="3997713">
                  <a:extLst>
                    <a:ext uri="{9D8B030D-6E8A-4147-A177-3AD203B41FA5}">
                      <a16:colId xmlns:a16="http://schemas.microsoft.com/office/drawing/2014/main" val="4081423647"/>
                    </a:ext>
                  </a:extLst>
                </a:gridCol>
                <a:gridCol w="722972">
                  <a:extLst>
                    <a:ext uri="{9D8B030D-6E8A-4147-A177-3AD203B41FA5}">
                      <a16:colId xmlns:a16="http://schemas.microsoft.com/office/drawing/2014/main" val="1287736316"/>
                    </a:ext>
                  </a:extLst>
                </a:gridCol>
                <a:gridCol w="1624575">
                  <a:extLst>
                    <a:ext uri="{9D8B030D-6E8A-4147-A177-3AD203B41FA5}">
                      <a16:colId xmlns:a16="http://schemas.microsoft.com/office/drawing/2014/main" val="181511838"/>
                    </a:ext>
                  </a:extLst>
                </a:gridCol>
                <a:gridCol w="1606623">
                  <a:extLst>
                    <a:ext uri="{9D8B030D-6E8A-4147-A177-3AD203B41FA5}">
                      <a16:colId xmlns:a16="http://schemas.microsoft.com/office/drawing/2014/main" val="3592944074"/>
                    </a:ext>
                  </a:extLst>
                </a:gridCol>
              </a:tblGrid>
              <a:tr h="357091">
                <a:tc>
                  <a:txBody>
                    <a:bodyPr/>
                    <a:lstStyle/>
                    <a:p>
                      <a:pPr algn="ctr"/>
                      <a:r>
                        <a:rPr lang="en-IN" b="1" dirty="0"/>
                        <a:t>Date</a:t>
                      </a:r>
                    </a:p>
                  </a:txBody>
                  <a:tcPr/>
                </a:tc>
                <a:tc>
                  <a:txBody>
                    <a:bodyPr/>
                    <a:lstStyle/>
                    <a:p>
                      <a:pPr algn="ctr"/>
                      <a:r>
                        <a:rPr lang="en-IN" b="1" dirty="0"/>
                        <a:t>Particulars</a:t>
                      </a:r>
                    </a:p>
                  </a:txBody>
                  <a:tcPr/>
                </a:tc>
                <a:tc>
                  <a:txBody>
                    <a:bodyPr/>
                    <a:lstStyle/>
                    <a:p>
                      <a:pPr algn="ctr"/>
                      <a:r>
                        <a:rPr lang="en-IN" b="1" dirty="0"/>
                        <a:t>L.F.</a:t>
                      </a:r>
                    </a:p>
                  </a:txBody>
                  <a:tcPr/>
                </a:tc>
                <a:tc>
                  <a:txBody>
                    <a:bodyPr/>
                    <a:lstStyle/>
                    <a:p>
                      <a:pPr algn="ctr"/>
                      <a:r>
                        <a:rPr lang="en-IN" b="1" dirty="0"/>
                        <a:t>Debit (₹)</a:t>
                      </a:r>
                    </a:p>
                  </a:txBody>
                  <a:tcPr/>
                </a:tc>
                <a:tc>
                  <a:txBody>
                    <a:bodyPr/>
                    <a:lstStyle/>
                    <a:p>
                      <a:pPr algn="ctr"/>
                      <a:r>
                        <a:rPr lang="en-IN" b="1" dirty="0"/>
                        <a:t>Credit (₹)</a:t>
                      </a:r>
                    </a:p>
                  </a:txBody>
                  <a:tcPr/>
                </a:tc>
                <a:extLst>
                  <a:ext uri="{0D108BD9-81ED-4DB2-BD59-A6C34878D82A}">
                    <a16:rowId xmlns:a16="http://schemas.microsoft.com/office/drawing/2014/main" val="2000576332"/>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8" y="509978"/>
          <a:ext cx="9036422" cy="118872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5</a:t>
                      </a:r>
                    </a:p>
                  </a:txBody>
                  <a:tcPr/>
                </a:tc>
                <a:tc>
                  <a:txBody>
                    <a:bodyPr/>
                    <a:lstStyle/>
                    <a:p>
                      <a:r>
                        <a:rPr lang="en-IN" dirty="0"/>
                        <a:t>Purchase A/c                                            Dr.</a:t>
                      </a:r>
                    </a:p>
                    <a:p>
                      <a:r>
                        <a:rPr lang="en-IN" dirty="0"/>
                        <a:t>          To Shahrukh’s A/c</a:t>
                      </a:r>
                    </a:p>
                    <a:p>
                      <a:r>
                        <a:rPr lang="en-IN" dirty="0"/>
                        <a:t>          To Bank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25,000</a:t>
                      </a:r>
                    </a:p>
                    <a:p>
                      <a:pPr algn="r"/>
                      <a:r>
                        <a:rPr lang="en-IN" dirty="0"/>
                        <a:t>25,000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326778" y="2624146"/>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7</a:t>
                      </a:r>
                    </a:p>
                    <a:p>
                      <a:pPr algn="ctr"/>
                      <a:endParaRPr lang="en-IN" dirty="0"/>
                    </a:p>
                  </a:txBody>
                  <a:tcPr/>
                </a:tc>
                <a:tc>
                  <a:txBody>
                    <a:bodyPr/>
                    <a:lstStyle/>
                    <a:p>
                      <a:r>
                        <a:rPr lang="en-IN" dirty="0"/>
                        <a:t>Sales Return A/c                                       Dr.</a:t>
                      </a:r>
                    </a:p>
                    <a:p>
                      <a:r>
                        <a:rPr lang="en-IN" dirty="0"/>
                        <a:t>               To Salman’s A/c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tc>
                  <a:txBody>
                    <a:bodyPr/>
                    <a:lstStyle/>
                    <a:p>
                      <a:pPr algn="r"/>
                      <a:r>
                        <a:rPr lang="en-IN" dirty="0"/>
                        <a:t>25,000</a:t>
                      </a:r>
                    </a:p>
                    <a:p>
                      <a:pPr algn="r"/>
                      <a:r>
                        <a:rPr lang="en-IN" dirty="0"/>
                        <a:t>---</a:t>
                      </a:r>
                    </a:p>
                  </a:txBody>
                  <a:tcPr/>
                </a:tc>
                <a:tc>
                  <a:txBody>
                    <a:bodyPr/>
                    <a:lstStyle/>
                    <a:p>
                      <a:pPr algn="r"/>
                      <a:r>
                        <a:rPr lang="en-IN" dirty="0"/>
                        <a:t>---</a:t>
                      </a:r>
                    </a:p>
                    <a:p>
                      <a:pPr algn="r"/>
                      <a:r>
                        <a:rPr lang="en-IN" dirty="0"/>
                        <a:t>25,000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4" name="Table 3">
            <a:extLst>
              <a:ext uri="{FF2B5EF4-FFF2-40B4-BE49-F238E27FC236}">
                <a16:creationId xmlns:a16="http://schemas.microsoft.com/office/drawing/2014/main" id="{0D09D72E-645B-926F-9934-6DD3C1DB680F}"/>
              </a:ext>
            </a:extLst>
          </p:cNvPr>
          <p:cNvGraphicFramePr>
            <a:graphicFrameLocks noGrp="1"/>
          </p:cNvGraphicFramePr>
          <p:nvPr/>
        </p:nvGraphicFramePr>
        <p:xfrm>
          <a:off x="1326778" y="3533022"/>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8</a:t>
                      </a:r>
                    </a:p>
                    <a:p>
                      <a:pPr algn="ctr"/>
                      <a:endParaRPr lang="en-IN" dirty="0"/>
                    </a:p>
                  </a:txBody>
                  <a:tcPr/>
                </a:tc>
                <a:tc>
                  <a:txBody>
                    <a:bodyPr/>
                    <a:lstStyle/>
                    <a:p>
                      <a:r>
                        <a:rPr lang="en-IN" dirty="0"/>
                        <a:t>Shahrukh’s A/c                                         Dr.</a:t>
                      </a:r>
                    </a:p>
                    <a:p>
                      <a:r>
                        <a:rPr lang="en-IN" dirty="0"/>
                        <a:t>               To Purchase Return A/c</a:t>
                      </a:r>
                    </a:p>
                  </a:txBody>
                  <a:tcPr/>
                </a:tc>
                <a:tc>
                  <a:txBody>
                    <a:bodyPr/>
                    <a:lstStyle/>
                    <a:p>
                      <a:endParaRPr lang="en-IN" dirty="0"/>
                    </a:p>
                  </a:txBody>
                  <a:tcPr/>
                </a:tc>
                <a:tc>
                  <a:txBody>
                    <a:bodyPr/>
                    <a:lstStyle/>
                    <a:p>
                      <a:pPr algn="r"/>
                      <a:r>
                        <a:rPr lang="en-IN" dirty="0"/>
                        <a:t>20,000</a:t>
                      </a:r>
                    </a:p>
                    <a:p>
                      <a:pPr algn="r"/>
                      <a:r>
                        <a:rPr lang="en-IN" dirty="0"/>
                        <a:t>---</a:t>
                      </a:r>
                    </a:p>
                  </a:txBody>
                  <a:tcPr/>
                </a:tc>
                <a:tc>
                  <a:txBody>
                    <a:bodyPr/>
                    <a:lstStyle/>
                    <a:p>
                      <a:pPr algn="r"/>
                      <a:r>
                        <a:rPr lang="en-IN" dirty="0"/>
                        <a:t>---</a:t>
                      </a:r>
                    </a:p>
                    <a:p>
                      <a:pPr algn="r"/>
                      <a:r>
                        <a:rPr lang="en-IN" dirty="0"/>
                        <a:t>20,000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BC15FA4C-C6FF-E10E-5B39-0F507B675A81}"/>
              </a:ext>
            </a:extLst>
          </p:cNvPr>
          <p:cNvGraphicFramePr>
            <a:graphicFrameLocks noGrp="1"/>
          </p:cNvGraphicFramePr>
          <p:nvPr/>
        </p:nvGraphicFramePr>
        <p:xfrm>
          <a:off x="1326778" y="1715270"/>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6</a:t>
                      </a:r>
                    </a:p>
                  </a:txBody>
                  <a:tcPr/>
                </a:tc>
                <a:tc>
                  <a:txBody>
                    <a:bodyPr/>
                    <a:lstStyle/>
                    <a:p>
                      <a:r>
                        <a:rPr lang="en-IN" dirty="0"/>
                        <a:t>Salman’s A/c                                            Dr.</a:t>
                      </a:r>
                    </a:p>
                    <a:p>
                      <a:r>
                        <a:rPr lang="en-IN" dirty="0"/>
                        <a:t>          To Sales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75,000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75,000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FA54CB47-489B-D258-AB61-EAEB87DADA8E}"/>
              </a:ext>
            </a:extLst>
          </p:cNvPr>
          <p:cNvGraphicFramePr>
            <a:graphicFrameLocks noGrp="1"/>
          </p:cNvGraphicFramePr>
          <p:nvPr/>
        </p:nvGraphicFramePr>
        <p:xfrm>
          <a:off x="1326778" y="4463994"/>
          <a:ext cx="9036422" cy="784415"/>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9</a:t>
                      </a:r>
                    </a:p>
                  </a:txBody>
                  <a:tcPr/>
                </a:tc>
                <a:tc>
                  <a:txBody>
                    <a:bodyPr/>
                    <a:lstStyle/>
                    <a:p>
                      <a:r>
                        <a:rPr lang="en-IN" dirty="0"/>
                        <a:t>Salary (Expense) A/c                               Dr.</a:t>
                      </a:r>
                    </a:p>
                    <a:p>
                      <a:r>
                        <a:rPr lang="en-IN" dirty="0"/>
                        <a:t>          To Cash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25,000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algn="r"/>
                      <a:r>
                        <a:rPr lang="en-IN" dirty="0"/>
                        <a:t>---</a:t>
                      </a:r>
                    </a:p>
                    <a:p>
                      <a:pPr algn="r"/>
                      <a:r>
                        <a:rPr lang="en-IN" dirty="0"/>
                        <a:t>25,000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47672C3B-FD39-86F7-D2D6-1E976A9343A9}"/>
              </a:ext>
            </a:extLst>
          </p:cNvPr>
          <p:cNvGraphicFramePr>
            <a:graphicFrameLocks noGrp="1"/>
          </p:cNvGraphicFramePr>
          <p:nvPr/>
        </p:nvGraphicFramePr>
        <p:xfrm>
          <a:off x="1326778" y="5248409"/>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10</a:t>
                      </a:r>
                    </a:p>
                  </a:txBody>
                  <a:tcPr/>
                </a:tc>
                <a:tc>
                  <a:txBody>
                    <a:bodyPr/>
                    <a:lstStyle/>
                    <a:p>
                      <a:r>
                        <a:rPr lang="en-IN" dirty="0"/>
                        <a:t>Cash A/c                                                   Dr.</a:t>
                      </a:r>
                    </a:p>
                    <a:p>
                      <a:r>
                        <a:rPr lang="en-IN" dirty="0"/>
                        <a:t>          To Rent Received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50,000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932DB637-BDFC-0A1D-CE51-012B34220803}"/>
              </a:ext>
            </a:extLst>
          </p:cNvPr>
          <p:cNvGraphicFramePr>
            <a:graphicFrameLocks noGrp="1"/>
          </p:cNvGraphicFramePr>
          <p:nvPr/>
        </p:nvGraphicFramePr>
        <p:xfrm>
          <a:off x="1326778" y="6165142"/>
          <a:ext cx="9036422" cy="3657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165555">
                <a:tc>
                  <a:txBody>
                    <a:bodyPr/>
                    <a:lstStyle/>
                    <a:p>
                      <a:pPr algn="ctr"/>
                      <a:endParaRPr lang="en-IN" b="1" dirty="0"/>
                    </a:p>
                  </a:txBody>
                  <a:tcPr/>
                </a:tc>
                <a:tc>
                  <a:txBody>
                    <a:bodyPr/>
                    <a:lstStyle/>
                    <a:p>
                      <a:pPr algn="ctr"/>
                      <a:r>
                        <a:rPr lang="en-IN" b="1" dirty="0"/>
                        <a:t>Total Amount</a:t>
                      </a:r>
                    </a:p>
                  </a:txBody>
                  <a:tcPr/>
                </a:tc>
                <a:tc>
                  <a:txBody>
                    <a:bodyPr/>
                    <a:lstStyle/>
                    <a:p>
                      <a:endParaRPr lang="en-IN" b="1" dirty="0"/>
                    </a:p>
                  </a:txBody>
                  <a:tcPr/>
                </a:tc>
                <a:tc>
                  <a:txBody>
                    <a:bodyPr/>
                    <a:lstStyle/>
                    <a:p>
                      <a:pPr algn="r"/>
                      <a:r>
                        <a:rPr lang="en-IN" b="1" dirty="0"/>
                        <a:t>620,000</a:t>
                      </a:r>
                    </a:p>
                  </a:txBody>
                  <a:tcPr/>
                </a:tc>
                <a:tc>
                  <a:txBody>
                    <a:bodyPr/>
                    <a:lstStyle/>
                    <a:p>
                      <a:pPr algn="r"/>
                      <a:r>
                        <a:rPr lang="en-IN" b="1" dirty="0"/>
                        <a:t>620,000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14738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a:t>
            </a: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a:pPr>
            <a:r>
              <a:rPr lang="en-US" dirty="0"/>
              <a:t>Paid rent of building ₹12,000 half of the building is used by the proprietor for residential use.  </a:t>
            </a:r>
          </a:p>
          <a:p>
            <a:pPr marL="514350" indent="-514350">
              <a:buFont typeface="+mj-lt"/>
              <a:buAutoNum type="arabicPeriod"/>
            </a:pPr>
            <a:r>
              <a:rPr lang="en-US" dirty="0"/>
              <a:t>Goods purchased from Vedant ₹20,000.</a:t>
            </a:r>
          </a:p>
          <a:p>
            <a:pPr marL="514350" indent="-514350">
              <a:buFont typeface="+mj-lt"/>
              <a:buAutoNum type="arabicPeriod"/>
            </a:pPr>
            <a:r>
              <a:rPr lang="en-US" dirty="0"/>
              <a:t>Goods purchased from </a:t>
            </a:r>
            <a:r>
              <a:rPr lang="en-US" dirty="0" err="1"/>
              <a:t>Suhan</a:t>
            </a:r>
            <a:r>
              <a:rPr lang="en-US" dirty="0"/>
              <a:t> with 10% trade discount ₹30,000.</a:t>
            </a:r>
          </a:p>
          <a:p>
            <a:pPr marL="514350" indent="-514350">
              <a:buFont typeface="+mj-lt"/>
              <a:buAutoNum type="arabicPeriod"/>
            </a:pPr>
            <a:r>
              <a:rPr lang="en-US" dirty="0"/>
              <a:t>Goods bought from </a:t>
            </a:r>
            <a:r>
              <a:rPr lang="en-US" dirty="0" err="1"/>
              <a:t>Jaymal</a:t>
            </a:r>
            <a:r>
              <a:rPr lang="en-US" dirty="0"/>
              <a:t> at 20% cash discount ₹34,000 amount paid in cash.</a:t>
            </a:r>
          </a:p>
          <a:p>
            <a:pPr marL="514350" indent="-514350">
              <a:buFont typeface="+mj-lt"/>
              <a:buAutoNum type="arabicPeriod"/>
            </a:pPr>
            <a:r>
              <a:rPr lang="en-US" dirty="0"/>
              <a:t>Bought goods from Mohan of ₹1,25,000 with 20% trade discount and 2% cash discount and paid 40% amount by cheque. </a:t>
            </a:r>
          </a:p>
          <a:p>
            <a:pPr marL="514350" indent="-514350">
              <a:buFont typeface="+mj-lt"/>
              <a:buAutoNum type="arabicPeriod"/>
            </a:pPr>
            <a:r>
              <a:rPr lang="en-US" dirty="0"/>
              <a:t>Rejected and returned 10% goods supplied by Vedant.</a:t>
            </a:r>
          </a:p>
          <a:p>
            <a:pPr marL="514350" indent="-514350">
              <a:buFont typeface="+mj-lt"/>
              <a:buAutoNum type="arabicPeriod"/>
            </a:pPr>
            <a:r>
              <a:rPr lang="en-US" dirty="0"/>
              <a:t>Rejected and returned 10% goods supplied by </a:t>
            </a:r>
            <a:r>
              <a:rPr lang="en-US" dirty="0" err="1"/>
              <a:t>Suhan</a:t>
            </a:r>
            <a:r>
              <a:rPr lang="en-US" dirty="0"/>
              <a:t>.</a:t>
            </a:r>
          </a:p>
          <a:p>
            <a:pPr marL="514350" indent="-514350">
              <a:buFont typeface="+mj-lt"/>
              <a:buAutoNum type="arabicPeriod"/>
            </a:pPr>
            <a:r>
              <a:rPr lang="en-US" dirty="0"/>
              <a:t>Goods sold to Sachin ₹20,000. </a:t>
            </a:r>
          </a:p>
          <a:p>
            <a:pPr marL="514350" indent="-514350">
              <a:buFont typeface="+mj-lt"/>
              <a:buAutoNum type="arabicPeriod"/>
            </a:pPr>
            <a:r>
              <a:rPr lang="en-US" dirty="0"/>
              <a:t>Sold goods to Swati against a current dated cheque at 10% trade discount ₹30,000. </a:t>
            </a:r>
            <a:endParaRPr lang="en-IN" dirty="0"/>
          </a:p>
        </p:txBody>
      </p:sp>
    </p:spTree>
    <p:extLst>
      <p:ext uri="{BB962C8B-B14F-4D97-AF65-F5344CB8AC3E}">
        <p14:creationId xmlns:p14="http://schemas.microsoft.com/office/powerpoint/2010/main" val="5442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 </a:t>
            </a:r>
            <a:endParaRPr lang="en-IN" sz="2000" b="0" dirty="0">
              <a:latin typeface="+mj-lt"/>
            </a:endParaRP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startAt="10"/>
            </a:pPr>
            <a:r>
              <a:rPr lang="en-US" dirty="0"/>
              <a:t>Sold goods to Akshay at 10% cash discount ₹34,000 amount received in cash. </a:t>
            </a:r>
          </a:p>
          <a:p>
            <a:pPr marL="514350" indent="-514350">
              <a:buFont typeface="+mj-lt"/>
              <a:buAutoNum type="arabicPeriod" startAt="10"/>
            </a:pPr>
            <a:r>
              <a:rPr lang="en-US" dirty="0"/>
              <a:t>Sold goods of ₹30,000 to Prabhas with 15% of trade discount and 10% of cash discount amount received in cash.</a:t>
            </a:r>
          </a:p>
          <a:p>
            <a:pPr marL="514350" indent="-514350">
              <a:buFont typeface="+mj-lt"/>
              <a:buAutoNum type="arabicPeriod" startAt="10"/>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Sachin</a:t>
            </a:r>
            <a:r>
              <a:rPr kumimoji="0" lang="en-IN" sz="2800" b="0" i="0" u="none" strike="noStrike" kern="1200" cap="none" spc="0" normalizeH="0" noProof="0" dirty="0">
                <a:ln>
                  <a:noFill/>
                </a:ln>
                <a:solidFill>
                  <a:srgbClr val="212121"/>
                </a:solidFill>
                <a:effectLst/>
                <a:uLnTx/>
                <a:uFillTx/>
                <a:latin typeface="Roboto Condensed"/>
                <a:ea typeface="+mn-ea"/>
                <a:cs typeface="+mn-cs"/>
              </a:rPr>
              <a:t> returned 10% goods.</a:t>
            </a:r>
            <a:endParaRPr kumimoji="0" lang="en-IN" sz="2600" b="0" i="0" u="none" strike="noStrike" kern="1200" cap="none" spc="0" normalizeH="0" noProof="0" dirty="0">
              <a:ln>
                <a:noFill/>
              </a:ln>
              <a:solidFill>
                <a:srgbClr val="212121"/>
              </a:solidFill>
              <a:effectLst/>
              <a:uLnTx/>
              <a:uFillTx/>
              <a:latin typeface="Roboto Condensed"/>
              <a:ea typeface="+mn-ea"/>
              <a:cs typeface="+mn-cs"/>
            </a:endParaRPr>
          </a:p>
          <a:p>
            <a:pPr marL="514350" indent="-514350">
              <a:buFont typeface="+mj-lt"/>
              <a:buAutoNum type="arabicPeriod" startAt="10"/>
            </a:pPr>
            <a:r>
              <a:rPr lang="en-IN" sz="2800" dirty="0">
                <a:solidFill>
                  <a:srgbClr val="212121"/>
                </a:solidFill>
                <a:latin typeface="Roboto Condensed"/>
              </a:rPr>
              <a:t>Akshay returned 12% goods.</a:t>
            </a:r>
          </a:p>
          <a:p>
            <a:pPr marL="514350" indent="-514350">
              <a:buFont typeface="+mj-lt"/>
              <a:buAutoNum type="arabicPeriod" startAt="10"/>
            </a:pPr>
            <a:r>
              <a:rPr lang="en-IN" sz="2800" dirty="0">
                <a:solidFill>
                  <a:srgbClr val="212121"/>
                </a:solidFill>
                <a:latin typeface="Roboto Condensed"/>
              </a:rPr>
              <a:t>Paid life insurance premium </a:t>
            </a:r>
            <a:r>
              <a:rPr lang="en-IN" sz="2800" dirty="0">
                <a:solidFill>
                  <a:srgbClr val="212121"/>
                </a:solidFill>
              </a:rPr>
              <a:t>₹2,000.</a:t>
            </a:r>
            <a:r>
              <a:rPr lang="en-IN" sz="2800" dirty="0">
                <a:solidFill>
                  <a:srgbClr val="212121"/>
                </a:solidFill>
                <a:latin typeface="Roboto Condensed"/>
              </a:rPr>
              <a:t> </a:t>
            </a:r>
          </a:p>
          <a:p>
            <a:pPr marL="514350" indent="-514350">
              <a:buFont typeface="+mj-lt"/>
              <a:buAutoNum type="arabicPeriod" startAt="10"/>
            </a:pPr>
            <a:r>
              <a:rPr lang="en-IN" sz="2800" dirty="0">
                <a:solidFill>
                  <a:srgbClr val="212121"/>
                </a:solidFill>
                <a:latin typeface="Roboto Condensed"/>
              </a:rPr>
              <a:t>Paid Income tax </a:t>
            </a:r>
            <a:r>
              <a:rPr lang="en-IN" sz="2800" dirty="0">
                <a:solidFill>
                  <a:srgbClr val="212121"/>
                </a:solidFill>
              </a:rPr>
              <a:t>₹3,000.</a:t>
            </a:r>
            <a:endParaRPr lang="en-IN" dirty="0">
              <a:solidFill>
                <a:srgbClr val="212121"/>
              </a:solidFill>
              <a:latin typeface="Roboto Condensed"/>
            </a:endParaRPr>
          </a:p>
          <a:p>
            <a:pPr marL="514350" indent="-514350">
              <a:buFont typeface="+mj-lt"/>
              <a:buAutoNum type="arabicPeriod" startAt="10"/>
            </a:pPr>
            <a:r>
              <a:rPr lang="en-IN" sz="2800" dirty="0">
                <a:solidFill>
                  <a:srgbClr val="212121"/>
                </a:solidFill>
                <a:latin typeface="Roboto Condensed"/>
              </a:rPr>
              <a:t>Salary paid to clerk </a:t>
            </a:r>
            <a:r>
              <a:rPr lang="en-IN" sz="2800" dirty="0">
                <a:solidFill>
                  <a:srgbClr val="212121"/>
                </a:solidFill>
              </a:rPr>
              <a:t>₹5,000.</a:t>
            </a:r>
          </a:p>
          <a:p>
            <a:pPr marL="514350" indent="-514350">
              <a:buFont typeface="+mj-lt"/>
              <a:buAutoNum type="arabicPeriod" startAt="10"/>
            </a:pPr>
            <a:r>
              <a:rPr lang="en-IN" sz="2800" dirty="0">
                <a:solidFill>
                  <a:srgbClr val="212121"/>
                </a:solidFill>
                <a:latin typeface="Roboto Condensed"/>
              </a:rPr>
              <a:t>Charge depreciation on furniture @10% p.a. for one month </a:t>
            </a:r>
            <a:r>
              <a:rPr lang="en-IN" sz="2800" dirty="0">
                <a:solidFill>
                  <a:srgbClr val="212121"/>
                </a:solidFill>
              </a:rPr>
              <a:t>(furniture of ₹1,20,000).</a:t>
            </a:r>
            <a:endParaRPr lang="en-IN" dirty="0"/>
          </a:p>
        </p:txBody>
      </p:sp>
    </p:spTree>
    <p:extLst>
      <p:ext uri="{BB962C8B-B14F-4D97-AF65-F5344CB8AC3E}">
        <p14:creationId xmlns:p14="http://schemas.microsoft.com/office/powerpoint/2010/main" val="105731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 </a:t>
            </a:r>
            <a:endParaRPr lang="en-IN" sz="2000" b="0" dirty="0">
              <a:latin typeface="+mj-lt"/>
            </a:endParaRP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startAt="18"/>
            </a:pPr>
            <a:r>
              <a:rPr lang="en-IN" sz="2800" dirty="0">
                <a:solidFill>
                  <a:srgbClr val="212121"/>
                </a:solidFill>
                <a:latin typeface="Roboto Condensed"/>
              </a:rPr>
              <a:t>Provide interest </a:t>
            </a:r>
            <a:r>
              <a:rPr lang="en-IN" sz="2800" dirty="0">
                <a:solidFill>
                  <a:srgbClr val="212121"/>
                </a:solidFill>
              </a:rPr>
              <a:t>on capital (₹60,000) @15% p.a. for six months.</a:t>
            </a:r>
          </a:p>
          <a:p>
            <a:pPr marL="514350" indent="-514350">
              <a:buFont typeface="+mj-lt"/>
              <a:buAutoNum type="arabicPeriod" startAt="18"/>
            </a:pPr>
            <a:r>
              <a:rPr lang="en-IN" sz="2800" dirty="0">
                <a:solidFill>
                  <a:srgbClr val="212121"/>
                </a:solidFill>
                <a:latin typeface="Roboto Condensed"/>
              </a:rPr>
              <a:t>Charge interest on drawing </a:t>
            </a:r>
            <a:r>
              <a:rPr lang="en-IN" sz="2800" dirty="0">
                <a:solidFill>
                  <a:srgbClr val="212121"/>
                </a:solidFill>
              </a:rPr>
              <a:t>(₹30,000) @18% p.a. for six months.</a:t>
            </a:r>
          </a:p>
          <a:p>
            <a:pPr marL="514350" indent="-514350">
              <a:buFont typeface="+mj-lt"/>
              <a:buAutoNum type="arabicPeriod" startAt="18"/>
            </a:pPr>
            <a:r>
              <a:rPr lang="en-IN" sz="2800" dirty="0">
                <a:solidFill>
                  <a:srgbClr val="212121"/>
                </a:solidFill>
                <a:latin typeface="Roboto Condensed"/>
              </a:rPr>
              <a:t>Provide interest on loan of Balram (</a:t>
            </a:r>
            <a:r>
              <a:rPr lang="en-IN" sz="2800" dirty="0">
                <a:solidFill>
                  <a:srgbClr val="212121"/>
                </a:solidFill>
              </a:rPr>
              <a:t>₹100,000) @18% p.a. for two months.</a:t>
            </a:r>
          </a:p>
          <a:p>
            <a:pPr marL="514350" indent="-514350">
              <a:buFont typeface="+mj-lt"/>
              <a:buAutoNum type="arabicPeriod" startAt="18"/>
            </a:pPr>
            <a:r>
              <a:rPr lang="en-IN" sz="2800" dirty="0">
                <a:solidFill>
                  <a:srgbClr val="212121"/>
                </a:solidFill>
                <a:latin typeface="Roboto Condensed"/>
              </a:rPr>
              <a:t>Charge interest on loan to Shyam</a:t>
            </a:r>
            <a:r>
              <a:rPr lang="en-IN" sz="2800" dirty="0">
                <a:solidFill>
                  <a:srgbClr val="212121"/>
                </a:solidFill>
              </a:rPr>
              <a:t> (₹200,000) @18% p.a. for two months.</a:t>
            </a:r>
          </a:p>
          <a:p>
            <a:pPr marL="514350" indent="-514350">
              <a:buFont typeface="+mj-lt"/>
              <a:buAutoNum type="arabicPeriod" startAt="18"/>
            </a:pPr>
            <a:r>
              <a:rPr lang="en-IN" sz="2800" dirty="0">
                <a:solidFill>
                  <a:srgbClr val="212121"/>
                </a:solidFill>
              </a:rPr>
              <a:t>Received commission ₹</a:t>
            </a:r>
            <a:r>
              <a:rPr lang="en-IN" dirty="0">
                <a:solidFill>
                  <a:srgbClr val="212121"/>
                </a:solidFill>
              </a:rPr>
              <a:t>5</a:t>
            </a:r>
            <a:r>
              <a:rPr lang="en-IN" sz="2800" dirty="0">
                <a:solidFill>
                  <a:srgbClr val="212121"/>
                </a:solidFill>
              </a:rPr>
              <a:t>00.</a:t>
            </a:r>
          </a:p>
          <a:p>
            <a:pPr marL="514350" indent="-514350">
              <a:buFont typeface="+mj-lt"/>
              <a:buAutoNum type="arabicPeriod" startAt="18"/>
            </a:pPr>
            <a:r>
              <a:rPr lang="en-IN" sz="2800" dirty="0">
                <a:solidFill>
                  <a:srgbClr val="212121"/>
                </a:solidFill>
              </a:rPr>
              <a:t>Brokerage paid ₹500.</a:t>
            </a:r>
            <a:endParaRPr lang="en-IN" dirty="0"/>
          </a:p>
        </p:txBody>
      </p:sp>
    </p:spTree>
    <p:extLst>
      <p:ext uri="{BB962C8B-B14F-4D97-AF65-F5344CB8AC3E}">
        <p14:creationId xmlns:p14="http://schemas.microsoft.com/office/powerpoint/2010/main" val="166640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577788" y="871040"/>
          <a:ext cx="9036424" cy="2266986"/>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3992883">
                  <a:extLst>
                    <a:ext uri="{9D8B030D-6E8A-4147-A177-3AD203B41FA5}">
                      <a16:colId xmlns:a16="http://schemas.microsoft.com/office/drawing/2014/main" val="4081423647"/>
                    </a:ext>
                  </a:extLst>
                </a:gridCol>
                <a:gridCol w="722098">
                  <a:extLst>
                    <a:ext uri="{9D8B030D-6E8A-4147-A177-3AD203B41FA5}">
                      <a16:colId xmlns:a16="http://schemas.microsoft.com/office/drawing/2014/main" val="1287736316"/>
                    </a:ext>
                  </a:extLst>
                </a:gridCol>
                <a:gridCol w="1622612">
                  <a:extLst>
                    <a:ext uri="{9D8B030D-6E8A-4147-A177-3AD203B41FA5}">
                      <a16:colId xmlns:a16="http://schemas.microsoft.com/office/drawing/2014/main" val="181511838"/>
                    </a:ext>
                  </a:extLst>
                </a:gridCol>
                <a:gridCol w="1604682">
                  <a:extLst>
                    <a:ext uri="{9D8B030D-6E8A-4147-A177-3AD203B41FA5}">
                      <a16:colId xmlns:a16="http://schemas.microsoft.com/office/drawing/2014/main" val="3592944074"/>
                    </a:ext>
                  </a:extLst>
                </a:gridCol>
              </a:tblGrid>
              <a:tr h="499146">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1.</a:t>
                      </a:r>
                    </a:p>
                    <a:p>
                      <a:pPr algn="ctr"/>
                      <a:endParaRPr lang="en-IN" sz="2200" dirty="0"/>
                    </a:p>
                  </a:txBody>
                  <a:tcPr/>
                </a:tc>
                <a:tc>
                  <a:txBody>
                    <a:bodyPr/>
                    <a:lstStyle/>
                    <a:p>
                      <a:r>
                        <a:rPr lang="en-IN" sz="2200" dirty="0"/>
                        <a:t>Rent A/c        </a:t>
                      </a:r>
                      <a:r>
                        <a:rPr lang="en-IN" sz="2200" baseline="0" dirty="0"/>
                        <a:t>  </a:t>
                      </a:r>
                      <a:r>
                        <a:rPr lang="en-IN" sz="2200" dirty="0"/>
                        <a:t>                              Dr.</a:t>
                      </a:r>
                    </a:p>
                    <a:p>
                      <a:r>
                        <a:rPr lang="en-IN" sz="2200" dirty="0"/>
                        <a:t>Drawings A/c             </a:t>
                      </a:r>
                      <a:r>
                        <a:rPr lang="en-IN" sz="2200" baseline="0" dirty="0"/>
                        <a:t> </a:t>
                      </a:r>
                      <a:r>
                        <a:rPr lang="en-IN" sz="2200" dirty="0"/>
                        <a:t>                 Dr.</a:t>
                      </a:r>
                    </a:p>
                    <a:p>
                      <a:r>
                        <a:rPr lang="en-IN" sz="2200" dirty="0"/>
                        <a:t>          To Cash A/c</a:t>
                      </a:r>
                    </a:p>
                    <a:p>
                      <a:pPr algn="just"/>
                      <a:r>
                        <a:rPr lang="en-IN" sz="2200" dirty="0"/>
                        <a:t>(Being : Rent paid for building, half used for residential purpose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12,000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577789" y="3136783"/>
          <a:ext cx="9036422" cy="143256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2.</a:t>
                      </a:r>
                    </a:p>
                    <a:p>
                      <a:pPr algn="ctr"/>
                      <a:endParaRPr lang="en-IN" sz="2200" dirty="0"/>
                    </a:p>
                  </a:txBody>
                  <a:tcPr/>
                </a:tc>
                <a:tc>
                  <a:txBody>
                    <a:bodyPr/>
                    <a:lstStyle/>
                    <a:p>
                      <a:r>
                        <a:rPr lang="en-IN" sz="2200" dirty="0"/>
                        <a:t>Purchases A/c            </a:t>
                      </a:r>
                      <a:r>
                        <a:rPr lang="en-IN" sz="2200" baseline="0" dirty="0"/>
                        <a:t> </a:t>
                      </a:r>
                      <a:r>
                        <a:rPr lang="en-IN" sz="2200" dirty="0"/>
                        <a:t>                Dr.</a:t>
                      </a:r>
                    </a:p>
                    <a:p>
                      <a:r>
                        <a:rPr lang="en-IN" sz="2200" dirty="0"/>
                        <a:t>               To Vedant’s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Vedant )</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FF700E27-F534-AEC2-049F-48F38D8A8FE9}"/>
              </a:ext>
            </a:extLst>
          </p:cNvPr>
          <p:cNvGraphicFramePr>
            <a:graphicFrameLocks noGrp="1"/>
          </p:cNvGraphicFramePr>
          <p:nvPr/>
        </p:nvGraphicFramePr>
        <p:xfrm>
          <a:off x="1577789" y="4578096"/>
          <a:ext cx="9036422" cy="176784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3.</a:t>
                      </a:r>
                    </a:p>
                    <a:p>
                      <a:pPr algn="ctr"/>
                      <a:endParaRPr lang="en-IN" sz="2200" dirty="0"/>
                    </a:p>
                  </a:txBody>
                  <a:tcPr/>
                </a:tc>
                <a:tc>
                  <a:txBody>
                    <a:bodyPr/>
                    <a:lstStyle/>
                    <a:p>
                      <a:r>
                        <a:rPr lang="en-IN" sz="2200" dirty="0"/>
                        <a:t>Purchases A/c (30,000 - 3,000) Dr.</a:t>
                      </a:r>
                    </a:p>
                    <a:p>
                      <a:r>
                        <a:rPr lang="en-IN" sz="2200" dirty="0"/>
                        <a:t>               To Suhan’s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Purchase of goods from Suhan, 30,000 less trade discount 10% )</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3563833316"/>
                  </a:ext>
                </a:extLst>
              </a:tr>
            </a:tbl>
          </a:graphicData>
        </a:graphic>
      </p:graphicFrame>
      <p:sp>
        <p:nvSpPr>
          <p:cNvPr id="3" name="Title 2">
            <a:extLst>
              <a:ext uri="{FF2B5EF4-FFF2-40B4-BE49-F238E27FC236}">
                <a16:creationId xmlns:a16="http://schemas.microsoft.com/office/drawing/2014/main" id="{28846A33-C245-C971-FBFF-7CA6758FC8BE}"/>
              </a:ext>
            </a:extLst>
          </p:cNvPr>
          <p:cNvSpPr>
            <a:spLocks noGrp="1"/>
          </p:cNvSpPr>
          <p:nvPr>
            <p:ph type="title"/>
          </p:nvPr>
        </p:nvSpPr>
        <p:spPr/>
        <p:txBody>
          <a:bodyPr/>
          <a:lstStyle/>
          <a:p>
            <a:r>
              <a:rPr lang="en-IN" sz="3400" b="1" dirty="0">
                <a:latin typeface="+mj-lt"/>
              </a:rPr>
              <a:t>Solution - CW 2</a:t>
            </a:r>
            <a:endParaRPr lang="en-IN" dirty="0"/>
          </a:p>
        </p:txBody>
      </p:sp>
    </p:spTree>
    <p:extLst>
      <p:ext uri="{BB962C8B-B14F-4D97-AF65-F5344CB8AC3E}">
        <p14:creationId xmlns:p14="http://schemas.microsoft.com/office/powerpoint/2010/main" val="22995402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FA200-DB40-5B65-C6AA-46EE7C5F7F3C}"/>
              </a:ext>
            </a:extLst>
          </p:cNvPr>
          <p:cNvSpPr>
            <a:spLocks noGrp="1"/>
          </p:cNvSpPr>
          <p:nvPr>
            <p:ph idx="1"/>
          </p:nvPr>
        </p:nvSpPr>
        <p:spPr/>
        <p:txBody>
          <a:bodyPr/>
          <a:lstStyle/>
          <a:p>
            <a:pPr marL="0" indent="0" algn="ctr">
              <a:buNone/>
            </a:pPr>
            <a:r>
              <a:rPr lang="en-IN" b="1" dirty="0"/>
              <a:t>Journal of …………………</a:t>
            </a:r>
          </a:p>
        </p:txBody>
      </p:sp>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Journal</a:t>
            </a:r>
          </a:p>
        </p:txBody>
      </p:sp>
      <p:graphicFrame>
        <p:nvGraphicFramePr>
          <p:cNvPr id="4" name="Table 4">
            <a:extLst>
              <a:ext uri="{FF2B5EF4-FFF2-40B4-BE49-F238E27FC236}">
                <a16:creationId xmlns:a16="http://schemas.microsoft.com/office/drawing/2014/main" id="{B3E2D881-1B36-2310-A487-3E5067262E1E}"/>
              </a:ext>
            </a:extLst>
          </p:cNvPr>
          <p:cNvGraphicFramePr>
            <a:graphicFrameLocks noGrp="1"/>
          </p:cNvGraphicFramePr>
          <p:nvPr/>
        </p:nvGraphicFramePr>
        <p:xfrm>
          <a:off x="947854" y="1463737"/>
          <a:ext cx="10370636" cy="2193862"/>
        </p:xfrm>
        <a:graphic>
          <a:graphicData uri="http://schemas.openxmlformats.org/drawingml/2006/table">
            <a:tbl>
              <a:tblPr firstRow="1" bandRow="1">
                <a:tableStyleId>{5940675A-B579-460E-94D1-54222C63F5DA}</a:tableStyleId>
              </a:tblPr>
              <a:tblGrid>
                <a:gridCol w="1525094">
                  <a:extLst>
                    <a:ext uri="{9D8B030D-6E8A-4147-A177-3AD203B41FA5}">
                      <a16:colId xmlns:a16="http://schemas.microsoft.com/office/drawing/2014/main" val="1779569781"/>
                    </a:ext>
                  </a:extLst>
                </a:gridCol>
                <a:gridCol w="3786044">
                  <a:extLst>
                    <a:ext uri="{9D8B030D-6E8A-4147-A177-3AD203B41FA5}">
                      <a16:colId xmlns:a16="http://schemas.microsoft.com/office/drawing/2014/main" val="2298903634"/>
                    </a:ext>
                  </a:extLst>
                </a:gridCol>
                <a:gridCol w="911244">
                  <a:extLst>
                    <a:ext uri="{9D8B030D-6E8A-4147-A177-3AD203B41FA5}">
                      <a16:colId xmlns:a16="http://schemas.microsoft.com/office/drawing/2014/main" val="538768297"/>
                    </a:ext>
                  </a:extLst>
                </a:gridCol>
                <a:gridCol w="2074127">
                  <a:extLst>
                    <a:ext uri="{9D8B030D-6E8A-4147-A177-3AD203B41FA5}">
                      <a16:colId xmlns:a16="http://schemas.microsoft.com/office/drawing/2014/main" val="575216760"/>
                    </a:ext>
                  </a:extLst>
                </a:gridCol>
                <a:gridCol w="2074127">
                  <a:extLst>
                    <a:ext uri="{9D8B030D-6E8A-4147-A177-3AD203B41FA5}">
                      <a16:colId xmlns:a16="http://schemas.microsoft.com/office/drawing/2014/main" val="3962818852"/>
                    </a:ext>
                  </a:extLst>
                </a:gridCol>
              </a:tblGrid>
              <a:tr h="682146">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L.F.</a:t>
                      </a:r>
                    </a:p>
                  </a:txBody>
                  <a:tcPr/>
                </a:tc>
                <a:tc>
                  <a:txBody>
                    <a:bodyPr/>
                    <a:lstStyle/>
                    <a:p>
                      <a:pPr algn="ctr"/>
                      <a:r>
                        <a:rPr lang="en-IN" sz="2800" dirty="0"/>
                        <a:t>Debit (₹)</a:t>
                      </a:r>
                    </a:p>
                  </a:txBody>
                  <a:tcPr/>
                </a:tc>
                <a:tc>
                  <a:txBody>
                    <a:bodyPr/>
                    <a:lstStyle/>
                    <a:p>
                      <a:pPr algn="ctr"/>
                      <a:r>
                        <a:rPr lang="en-IN" sz="2800" dirty="0"/>
                        <a:t>Credit (₹)</a:t>
                      </a:r>
                    </a:p>
                  </a:txBody>
                  <a:tcPr/>
                </a:tc>
                <a:extLst>
                  <a:ext uri="{0D108BD9-81ED-4DB2-BD59-A6C34878D82A}">
                    <a16:rowId xmlns:a16="http://schemas.microsoft.com/office/drawing/2014/main" val="1000391665"/>
                  </a:ext>
                </a:extLst>
              </a:tr>
              <a:tr h="721660">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a:p>
                  </a:txBody>
                  <a:tcPr/>
                </a:tc>
                <a:extLst>
                  <a:ext uri="{0D108BD9-81ED-4DB2-BD59-A6C34878D82A}">
                    <a16:rowId xmlns:a16="http://schemas.microsoft.com/office/drawing/2014/main" val="3066812155"/>
                  </a:ext>
                </a:extLst>
              </a:tr>
              <a:tr h="790056">
                <a:tc>
                  <a:txBody>
                    <a:bodyPr/>
                    <a:lstStyle/>
                    <a:p>
                      <a:pPr algn="ctr"/>
                      <a:endParaRPr lang="en-IN" sz="280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extLst>
                  <a:ext uri="{0D108BD9-81ED-4DB2-BD59-A6C34878D82A}">
                    <a16:rowId xmlns:a16="http://schemas.microsoft.com/office/drawing/2014/main" val="2547873309"/>
                  </a:ext>
                </a:extLst>
              </a:tr>
            </a:tbl>
          </a:graphicData>
        </a:graphic>
      </p:graphicFrame>
    </p:spTree>
    <p:extLst>
      <p:ext uri="{BB962C8B-B14F-4D97-AF65-F5344CB8AC3E}">
        <p14:creationId xmlns:p14="http://schemas.microsoft.com/office/powerpoint/2010/main" val="148210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69810">
                  <a:extLst>
                    <a:ext uri="{9D8B030D-6E8A-4147-A177-3AD203B41FA5}">
                      <a16:colId xmlns:a16="http://schemas.microsoft.com/office/drawing/2014/main" val="4081423647"/>
                    </a:ext>
                  </a:extLst>
                </a:gridCol>
                <a:gridCol w="734196">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4.</a:t>
                      </a:r>
                    </a:p>
                  </a:txBody>
                  <a:tcPr/>
                </a:tc>
                <a:tc>
                  <a:txBody>
                    <a:bodyPr/>
                    <a:lstStyle/>
                    <a:p>
                      <a:r>
                        <a:rPr lang="en-IN" sz="2200" dirty="0"/>
                        <a:t>Purchases A/c      </a:t>
                      </a:r>
                      <a:r>
                        <a:rPr lang="en-IN" sz="2200" baseline="0" dirty="0"/>
                        <a:t> </a:t>
                      </a:r>
                      <a:r>
                        <a:rPr lang="en-IN" sz="2200" dirty="0"/>
                        <a:t>                          Dr.</a:t>
                      </a:r>
                    </a:p>
                    <a:p>
                      <a:r>
                        <a:rPr lang="en-IN" sz="2200" dirty="0"/>
                        <a:t>              To Cash A/c (34,000 - 6,800)</a:t>
                      </a:r>
                    </a:p>
                    <a:p>
                      <a:r>
                        <a:rPr lang="en-IN" sz="2200" dirty="0"/>
                        <a:t>              To Discount A/c</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and 20% cash discount received )</a:t>
                      </a:r>
                    </a:p>
                  </a:txBody>
                  <a:tcPr/>
                </a:tc>
                <a:tc>
                  <a:txBody>
                    <a:bodyPr/>
                    <a:lstStyle/>
                    <a:p>
                      <a:endParaRPr lang="en-IN" sz="2200" dirty="0"/>
                    </a:p>
                  </a:txBody>
                  <a:tcPr/>
                </a:tc>
                <a:tc>
                  <a:txBody>
                    <a:bodyPr/>
                    <a:lstStyle/>
                    <a:p>
                      <a:pPr algn="r"/>
                      <a:r>
                        <a:rPr lang="en-IN" sz="2200" dirty="0"/>
                        <a:t>34,000</a:t>
                      </a:r>
                    </a:p>
                    <a:p>
                      <a:pPr algn="r"/>
                      <a:r>
                        <a:rPr lang="en-IN" sz="2200" dirty="0"/>
                        <a:t>---</a:t>
                      </a:r>
                    </a:p>
                    <a:p>
                      <a:pPr algn="r"/>
                      <a:r>
                        <a:rPr lang="en-IN" sz="2200" dirty="0"/>
                        <a:t>---</a:t>
                      </a:r>
                    </a:p>
                  </a:txBody>
                  <a:tcPr/>
                </a:tc>
                <a:tc>
                  <a:txBody>
                    <a:bodyPr/>
                    <a:lstStyle/>
                    <a:p>
                      <a:pPr algn="r"/>
                      <a:r>
                        <a:rPr lang="en-IN" sz="2200" dirty="0"/>
                        <a:t>---</a:t>
                      </a:r>
                    </a:p>
                    <a:p>
                      <a:pPr algn="r"/>
                      <a:r>
                        <a:rPr lang="en-IN" sz="2200" dirty="0"/>
                        <a:t>27,200</a:t>
                      </a:r>
                    </a:p>
                    <a:p>
                      <a:pPr algn="r"/>
                      <a:r>
                        <a:rPr lang="en-IN" sz="2200" dirty="0"/>
                        <a:t>6,800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2268665"/>
          <a:ext cx="9874625" cy="27736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5.</a:t>
                      </a:r>
                    </a:p>
                  </a:txBody>
                  <a:tcPr/>
                </a:tc>
                <a:tc>
                  <a:txBody>
                    <a:bodyPr/>
                    <a:lstStyle/>
                    <a:p>
                      <a:r>
                        <a:rPr lang="en-IN" sz="2200" dirty="0"/>
                        <a:t>Purchases A/c(1,25,000-20%)</a:t>
                      </a:r>
                      <a:r>
                        <a:rPr lang="en-IN" sz="2200" baseline="0" dirty="0"/>
                        <a:t>        Dr.</a:t>
                      </a:r>
                      <a:r>
                        <a:rPr lang="en-IN" sz="2200" dirty="0"/>
                        <a:t>          </a:t>
                      </a:r>
                    </a:p>
                    <a:p>
                      <a:r>
                        <a:rPr lang="en-IN" sz="2200" dirty="0"/>
                        <a:t>      To Mohan’s A/c (60% of 100,000)</a:t>
                      </a:r>
                    </a:p>
                    <a:p>
                      <a:r>
                        <a:rPr lang="en-IN" sz="2200" dirty="0"/>
                        <a:t>      To Bank</a:t>
                      </a:r>
                      <a:r>
                        <a:rPr lang="en-IN" sz="2200" baseline="0" dirty="0"/>
                        <a:t> </a:t>
                      </a:r>
                      <a:r>
                        <a:rPr lang="en-IN" sz="2200" dirty="0"/>
                        <a:t>A/c(100,000*40%-2%)</a:t>
                      </a:r>
                    </a:p>
                    <a:p>
                      <a:r>
                        <a:rPr lang="en-IN" sz="2200" dirty="0"/>
                        <a:t>      To Discount A/c (40,000*2%)</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Mohan at 20% trade discount and 2% cash discount, 40% amt. paid by cheque )</a:t>
                      </a:r>
                    </a:p>
                  </a:txBody>
                  <a:tcPr/>
                </a:tc>
                <a:tc>
                  <a:txBody>
                    <a:bodyPr/>
                    <a:lstStyle/>
                    <a:p>
                      <a:endParaRPr lang="en-IN" sz="2200" dirty="0"/>
                    </a:p>
                  </a:txBody>
                  <a:tcPr/>
                </a:tc>
                <a:tc>
                  <a:txBody>
                    <a:bodyPr/>
                    <a:lstStyle/>
                    <a:p>
                      <a:pPr algn="r"/>
                      <a:r>
                        <a:rPr lang="en-IN" sz="2200" dirty="0"/>
                        <a:t>100,000</a:t>
                      </a:r>
                    </a:p>
                    <a:p>
                      <a:pPr algn="r"/>
                      <a:r>
                        <a:rPr lang="en-IN" sz="2200" dirty="0"/>
                        <a:t>---</a:t>
                      </a:r>
                    </a:p>
                    <a:p>
                      <a:pPr algn="r"/>
                      <a:r>
                        <a:rPr lang="en-IN" sz="2200" dirty="0"/>
                        <a:t>---</a:t>
                      </a:r>
                    </a:p>
                    <a:p>
                      <a:pPr algn="r"/>
                      <a:r>
                        <a:rPr lang="en-IN" sz="2200" dirty="0"/>
                        <a:t>---</a:t>
                      </a:r>
                    </a:p>
                  </a:txBody>
                  <a:tcPr/>
                </a:tc>
                <a:tc>
                  <a:txBody>
                    <a:bodyPr/>
                    <a:lstStyle/>
                    <a:p>
                      <a:pPr algn="r"/>
                      <a:r>
                        <a:rPr lang="en-IN" sz="2200" dirty="0"/>
                        <a:t>---</a:t>
                      </a:r>
                    </a:p>
                    <a:p>
                      <a:pPr algn="r"/>
                      <a:r>
                        <a:rPr lang="en-IN" sz="2200" dirty="0"/>
                        <a:t>60,000</a:t>
                      </a:r>
                    </a:p>
                    <a:p>
                      <a:pPr algn="r"/>
                      <a:r>
                        <a:rPr lang="en-IN" sz="2200" dirty="0"/>
                        <a:t>39,200</a:t>
                      </a:r>
                    </a:p>
                    <a:p>
                      <a:pPr algn="r"/>
                      <a:r>
                        <a:rPr lang="en-IN" sz="2200" dirty="0"/>
                        <a:t>800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504844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6.</a:t>
                      </a:r>
                    </a:p>
                  </a:txBody>
                  <a:tcPr/>
                </a:tc>
                <a:tc>
                  <a:txBody>
                    <a:bodyPr/>
                    <a:lstStyle/>
                    <a:p>
                      <a:r>
                        <a:rPr lang="en-IN" sz="2200" dirty="0"/>
                        <a:t>Vedant’s A/c                        </a:t>
                      </a:r>
                      <a:r>
                        <a:rPr lang="en-IN" sz="2200" baseline="0" dirty="0"/>
                        <a:t> </a:t>
                      </a:r>
                      <a:r>
                        <a:rPr lang="en-IN" sz="2200" dirty="0"/>
                        <a:t>     </a:t>
                      </a:r>
                      <a:r>
                        <a:rPr lang="en-IN" sz="2200" baseline="0" dirty="0"/>
                        <a:t> </a:t>
                      </a:r>
                      <a:r>
                        <a:rPr lang="en-IN" sz="2200" dirty="0"/>
                        <a:t>     Dr.</a:t>
                      </a:r>
                    </a:p>
                    <a:p>
                      <a:r>
                        <a:rPr lang="en-IN" sz="2200" dirty="0"/>
                        <a:t>               To Purchase</a:t>
                      </a:r>
                      <a:r>
                        <a:rPr lang="en-IN" sz="2200" baseline="0" dirty="0"/>
                        <a:t> Return </a:t>
                      </a:r>
                      <a:r>
                        <a:rPr lang="en-IN" sz="2200" dirty="0"/>
                        <a:t>A/c </a:t>
                      </a:r>
                    </a:p>
                    <a:p>
                      <a:r>
                        <a:rPr lang="en-IN" sz="2200" dirty="0"/>
                        <a:t>(Being : Goods</a:t>
                      </a:r>
                      <a:r>
                        <a:rPr lang="en-IN" sz="2200" baseline="0" dirty="0"/>
                        <a:t> returned to Vedant </a:t>
                      </a:r>
                      <a:r>
                        <a:rPr lang="en-IN" sz="2200" dirty="0"/>
                        <a:t>)</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756480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5" y="368779"/>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836105"/>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7.</a:t>
                      </a:r>
                    </a:p>
                  </a:txBody>
                  <a:tcPr/>
                </a:tc>
                <a:tc>
                  <a:txBody>
                    <a:bodyPr/>
                    <a:lstStyle/>
                    <a:p>
                      <a:r>
                        <a:rPr lang="en-IN" sz="2200" dirty="0"/>
                        <a:t>Suhan’s A/c                          </a:t>
                      </a:r>
                      <a:r>
                        <a:rPr lang="en-IN" sz="2200" baseline="0" dirty="0"/>
                        <a:t> </a:t>
                      </a:r>
                      <a:r>
                        <a:rPr lang="en-IN" sz="2200" dirty="0"/>
                        <a:t>     </a:t>
                      </a:r>
                      <a:r>
                        <a:rPr lang="en-IN" sz="2200" baseline="0" dirty="0"/>
                        <a:t> </a:t>
                      </a:r>
                      <a:r>
                        <a:rPr lang="en-IN" sz="2200" dirty="0"/>
                        <a:t>     Dr.</a:t>
                      </a:r>
                    </a:p>
                    <a:p>
                      <a:r>
                        <a:rPr lang="en-IN" sz="2200" dirty="0"/>
                        <a:t>               To Purchase</a:t>
                      </a:r>
                      <a:r>
                        <a:rPr lang="en-IN" sz="2200" baseline="0" dirty="0"/>
                        <a:t> Return </a:t>
                      </a:r>
                      <a:r>
                        <a:rPr lang="en-IN" sz="2200" dirty="0"/>
                        <a:t>A/c </a:t>
                      </a:r>
                    </a:p>
                    <a:p>
                      <a:r>
                        <a:rPr lang="en-IN" sz="2200" dirty="0"/>
                        <a:t>(Being : Goods</a:t>
                      </a:r>
                      <a:r>
                        <a:rPr lang="en-IN" sz="2200" baseline="0" dirty="0"/>
                        <a:t> returned to Suhan </a:t>
                      </a:r>
                      <a:r>
                        <a:rPr lang="en-IN" sz="2200" dirty="0"/>
                        <a:t>)</a:t>
                      </a:r>
                    </a:p>
                  </a:txBody>
                  <a:tcPr/>
                </a:tc>
                <a:tc>
                  <a:txBody>
                    <a:bodyPr/>
                    <a:lstStyle/>
                    <a:p>
                      <a:endParaRPr lang="en-IN" sz="2200" dirty="0"/>
                    </a:p>
                  </a:txBody>
                  <a:tcPr/>
                </a:tc>
                <a:tc>
                  <a:txBody>
                    <a:bodyPr/>
                    <a:lstStyle/>
                    <a:p>
                      <a:pPr algn="r"/>
                      <a:r>
                        <a:rPr lang="en-IN" sz="2200" dirty="0"/>
                        <a:t>2,700</a:t>
                      </a:r>
                    </a:p>
                    <a:p>
                      <a:pPr algn="r"/>
                      <a:r>
                        <a:rPr lang="en-IN" sz="2200" dirty="0"/>
                        <a:t>---</a:t>
                      </a:r>
                    </a:p>
                  </a:txBody>
                  <a:tcPr/>
                </a:tc>
                <a:tc>
                  <a:txBody>
                    <a:bodyPr/>
                    <a:lstStyle/>
                    <a:p>
                      <a:pPr algn="r"/>
                      <a:r>
                        <a:rPr lang="en-IN" sz="2200" dirty="0"/>
                        <a:t>---</a:t>
                      </a:r>
                    </a:p>
                    <a:p>
                      <a:pPr algn="r"/>
                      <a:r>
                        <a:rPr lang="en-IN" sz="2200" dirty="0"/>
                        <a:t>2,700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3948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8.</a:t>
                      </a:r>
                    </a:p>
                  </a:txBody>
                  <a:tcPr/>
                </a:tc>
                <a:tc>
                  <a:txBody>
                    <a:bodyPr/>
                    <a:lstStyle/>
                    <a:p>
                      <a:r>
                        <a:rPr lang="en-IN" sz="2200" dirty="0"/>
                        <a:t>Sachin’s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Sachin ) </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3024569"/>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9.</a:t>
                      </a:r>
                    </a:p>
                  </a:txBody>
                  <a:tcPr/>
                </a:tc>
                <a:tc>
                  <a:txBody>
                    <a:bodyPr/>
                    <a:lstStyle/>
                    <a:p>
                      <a:r>
                        <a:rPr lang="en-IN" sz="2200" dirty="0"/>
                        <a:t>Bank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for 30,000 less trade discount 10% )</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17631" y="4447985"/>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10.</a:t>
                      </a:r>
                    </a:p>
                  </a:txBody>
                  <a:tcPr/>
                </a:tc>
                <a:tc>
                  <a:txBody>
                    <a:bodyPr/>
                    <a:lstStyle/>
                    <a:p>
                      <a:r>
                        <a:rPr lang="en-IN" sz="2200" dirty="0"/>
                        <a:t>Cash A/c                            </a:t>
                      </a:r>
                      <a:r>
                        <a:rPr lang="en-IN" sz="2200" baseline="0" dirty="0"/>
                        <a:t> </a:t>
                      </a:r>
                      <a:r>
                        <a:rPr lang="en-IN" sz="2200" dirty="0"/>
                        <a:t>              Dr.</a:t>
                      </a:r>
                    </a:p>
                    <a:p>
                      <a:r>
                        <a:rPr lang="en-IN" sz="2200" dirty="0"/>
                        <a:t>Discount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Akshay and 10% cash discount allowed )</a:t>
                      </a:r>
                    </a:p>
                  </a:txBody>
                  <a:tcPr/>
                </a:tc>
                <a:tc>
                  <a:txBody>
                    <a:bodyPr/>
                    <a:lstStyle/>
                    <a:p>
                      <a:endParaRPr lang="en-IN" sz="2200" dirty="0"/>
                    </a:p>
                  </a:txBody>
                  <a:tcPr/>
                </a:tc>
                <a:tc>
                  <a:txBody>
                    <a:bodyPr/>
                    <a:lstStyle/>
                    <a:p>
                      <a:pPr algn="r"/>
                      <a:r>
                        <a:rPr lang="en-IN" sz="2200" dirty="0"/>
                        <a:t>30,600</a:t>
                      </a:r>
                    </a:p>
                    <a:p>
                      <a:pPr algn="r"/>
                      <a:r>
                        <a:rPr lang="en-IN" sz="2200" dirty="0"/>
                        <a:t>3,400</a:t>
                      </a:r>
                    </a:p>
                    <a:p>
                      <a:pPr algn="r"/>
                      <a:r>
                        <a:rPr lang="en-IN" sz="2200" dirty="0"/>
                        <a:t>---</a:t>
                      </a:r>
                    </a:p>
                  </a:txBody>
                  <a:tcPr/>
                </a:tc>
                <a:tc>
                  <a:txBody>
                    <a:bodyPr/>
                    <a:lstStyle/>
                    <a:p>
                      <a:pPr algn="r"/>
                      <a:r>
                        <a:rPr lang="en-IN" sz="2200" dirty="0"/>
                        <a:t>---</a:t>
                      </a:r>
                    </a:p>
                    <a:p>
                      <a:pPr algn="r"/>
                      <a:r>
                        <a:rPr lang="en-IN" sz="2200" dirty="0"/>
                        <a:t>---</a:t>
                      </a:r>
                    </a:p>
                    <a:p>
                      <a:pPr algn="r"/>
                      <a:r>
                        <a:rPr lang="en-IN" sz="2200" dirty="0"/>
                        <a:t>34,000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2535351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11.</a:t>
                      </a:r>
                    </a:p>
                  </a:txBody>
                  <a:tcPr/>
                </a:tc>
                <a:tc>
                  <a:txBody>
                    <a:bodyPr/>
                    <a:lstStyle/>
                    <a:p>
                      <a:r>
                        <a:rPr lang="en-IN" sz="2200" dirty="0"/>
                        <a:t>Cash A/c                       </a:t>
                      </a:r>
                      <a:r>
                        <a:rPr lang="en-IN" sz="2200" baseline="0" dirty="0"/>
                        <a:t>   </a:t>
                      </a:r>
                      <a:r>
                        <a:rPr lang="en-IN" sz="2200" dirty="0"/>
                        <a:t>                 Dr.</a:t>
                      </a:r>
                    </a:p>
                    <a:p>
                      <a:r>
                        <a:rPr lang="en-IN" sz="2200" dirty="0"/>
                        <a:t>Discount A/c                    </a:t>
                      </a:r>
                      <a:r>
                        <a:rPr lang="en-IN" sz="2200" baseline="0" dirty="0"/>
                        <a:t>  </a:t>
                      </a:r>
                      <a:r>
                        <a:rPr lang="en-IN" sz="2200" dirty="0"/>
                        <a:t>              Dr.</a:t>
                      </a:r>
                    </a:p>
                    <a:p>
                      <a:r>
                        <a:rPr lang="en-IN" sz="2200" dirty="0"/>
                        <a:t>          To Sales A/c</a:t>
                      </a:r>
                    </a:p>
                    <a:p>
                      <a:pPr algn="just"/>
                      <a:r>
                        <a:rPr lang="en-IN" sz="2200" dirty="0"/>
                        <a:t>(Being : Goods sold at 15% trade disc. And 10% cash disc. allowed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22,950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2,550</a:t>
                      </a:r>
                    </a:p>
                    <a:p>
                      <a:pPr algn="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225952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12.</a:t>
                      </a:r>
                    </a:p>
                  </a:txBody>
                  <a:tcPr/>
                </a:tc>
                <a:tc>
                  <a:txBody>
                    <a:bodyPr/>
                    <a:lstStyle/>
                    <a:p>
                      <a:r>
                        <a:rPr lang="en-IN" sz="2200" dirty="0"/>
                        <a:t>Sales</a:t>
                      </a:r>
                      <a:r>
                        <a:rPr lang="en-IN" sz="2200" baseline="0" dirty="0"/>
                        <a:t> Return </a:t>
                      </a:r>
                      <a:r>
                        <a:rPr lang="en-IN" sz="2200" dirty="0"/>
                        <a:t> A/c  </a:t>
                      </a:r>
                      <a:r>
                        <a:rPr lang="en-IN" sz="2200" baseline="0" dirty="0"/>
                        <a:t> </a:t>
                      </a:r>
                      <a:r>
                        <a:rPr lang="en-IN" sz="2200" dirty="0"/>
                        <a:t>    </a:t>
                      </a:r>
                      <a:r>
                        <a:rPr lang="en-IN" sz="2200" baseline="0" dirty="0"/>
                        <a:t> </a:t>
                      </a:r>
                      <a:r>
                        <a:rPr lang="en-IN" sz="2200" dirty="0"/>
                        <a:t>                     Dr.</a:t>
                      </a:r>
                    </a:p>
                    <a:p>
                      <a:r>
                        <a:rPr lang="en-IN" sz="2200" dirty="0"/>
                        <a:t>               To Sachin’s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returned</a:t>
                      </a:r>
                      <a:r>
                        <a:rPr lang="en-IN" sz="2200" baseline="0" dirty="0"/>
                        <a:t> by</a:t>
                      </a:r>
                      <a:r>
                        <a:rPr lang="en-IN" sz="2200" dirty="0"/>
                        <a:t> Sachin ) </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9823" y="3353753"/>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13.</a:t>
                      </a:r>
                    </a:p>
                  </a:txBody>
                  <a:tcPr/>
                </a:tc>
                <a:tc>
                  <a:txBody>
                    <a:bodyPr/>
                    <a:lstStyle/>
                    <a:p>
                      <a:r>
                        <a:rPr lang="en-IN" sz="2200" dirty="0"/>
                        <a:t>Sales</a:t>
                      </a:r>
                      <a:r>
                        <a:rPr lang="en-IN" sz="2200" baseline="0" dirty="0"/>
                        <a:t> Return</a:t>
                      </a:r>
                      <a:r>
                        <a:rPr lang="en-IN" sz="2200" dirty="0"/>
                        <a:t> A/c (34,000*12%)     Dr.</a:t>
                      </a:r>
                    </a:p>
                    <a:p>
                      <a:r>
                        <a:rPr lang="en-IN" sz="2200" dirty="0"/>
                        <a:t>               To Cash A/c </a:t>
                      </a:r>
                    </a:p>
                    <a:p>
                      <a:r>
                        <a:rPr lang="en-IN" sz="2200" dirty="0"/>
                        <a:t>               To Discount A/c (10%)</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a:t>
                      </a:r>
                      <a:r>
                        <a:rPr lang="en-IN" sz="2200" baseline="0" dirty="0"/>
                        <a:t> returned by Akshay considered with cash discount</a:t>
                      </a:r>
                      <a:r>
                        <a:rPr lang="en-IN" sz="2200" dirty="0"/>
                        <a:t> )</a:t>
                      </a:r>
                    </a:p>
                  </a:txBody>
                  <a:tcPr/>
                </a:tc>
                <a:tc>
                  <a:txBody>
                    <a:bodyPr/>
                    <a:lstStyle/>
                    <a:p>
                      <a:endParaRPr lang="en-IN" sz="2200" dirty="0"/>
                    </a:p>
                  </a:txBody>
                  <a:tcPr/>
                </a:tc>
                <a:tc>
                  <a:txBody>
                    <a:bodyPr/>
                    <a:lstStyle/>
                    <a:p>
                      <a:pPr algn="r"/>
                      <a:r>
                        <a:rPr lang="en-IN" sz="2200" dirty="0"/>
                        <a:t>4,080</a:t>
                      </a:r>
                    </a:p>
                    <a:p>
                      <a:pPr algn="r"/>
                      <a:r>
                        <a:rPr lang="en-IN" sz="2200" dirty="0"/>
                        <a:t>---</a:t>
                      </a:r>
                    </a:p>
                    <a:p>
                      <a:pPr algn="r"/>
                      <a:r>
                        <a:rPr lang="en-IN" sz="2200" dirty="0"/>
                        <a:t>---</a:t>
                      </a:r>
                    </a:p>
                    <a:p>
                      <a:pPr algn="r"/>
                      <a:endParaRPr lang="en-IN" sz="2200" dirty="0"/>
                    </a:p>
                  </a:txBody>
                  <a:tcPr/>
                </a:tc>
                <a:tc>
                  <a:txBody>
                    <a:bodyPr/>
                    <a:lstStyle/>
                    <a:p>
                      <a:pPr algn="r"/>
                      <a:r>
                        <a:rPr lang="en-IN" sz="2200" dirty="0"/>
                        <a:t>---</a:t>
                      </a:r>
                    </a:p>
                    <a:p>
                      <a:pPr algn="r"/>
                      <a:r>
                        <a:rPr lang="en-IN" sz="2200" dirty="0"/>
                        <a:t>3,672</a:t>
                      </a:r>
                    </a:p>
                    <a:p>
                      <a:pPr algn="r"/>
                      <a:r>
                        <a:rPr lang="en-IN" sz="2200" dirty="0"/>
                        <a:t>408</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4254140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14.</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Life insurance is paid )</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601153"/>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15.</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Income tax paid )</a:t>
                      </a:r>
                    </a:p>
                  </a:txBody>
                  <a:tcPr/>
                </a:tc>
                <a:tc>
                  <a:txBody>
                    <a:bodyPr/>
                    <a:lstStyle/>
                    <a:p>
                      <a:endParaRPr lang="en-IN" sz="2200" dirty="0"/>
                    </a:p>
                  </a:txBody>
                  <a:tcPr/>
                </a:tc>
                <a:tc>
                  <a:txBody>
                    <a:bodyPr/>
                    <a:lstStyle/>
                    <a:p>
                      <a:pPr algn="r"/>
                      <a:r>
                        <a:rPr lang="en-IN" sz="2200" dirty="0"/>
                        <a:t>3,000</a:t>
                      </a:r>
                    </a:p>
                    <a:p>
                      <a:pPr algn="r"/>
                      <a:r>
                        <a:rPr lang="en-IN" sz="2200" dirty="0"/>
                        <a:t>---</a:t>
                      </a:r>
                    </a:p>
                  </a:txBody>
                  <a:tcPr/>
                </a:tc>
                <a:tc>
                  <a:txBody>
                    <a:bodyPr/>
                    <a:lstStyle/>
                    <a:p>
                      <a:pPr algn="r"/>
                      <a:r>
                        <a:rPr lang="en-IN" sz="2200" dirty="0"/>
                        <a:t>---</a:t>
                      </a:r>
                    </a:p>
                    <a:p>
                      <a:pPr algn="r"/>
                      <a:r>
                        <a:rPr lang="en-IN" sz="2200" dirty="0"/>
                        <a:t>3,000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2704529"/>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16.</a:t>
                      </a:r>
                    </a:p>
                  </a:txBody>
                  <a:tcPr/>
                </a:tc>
                <a:tc>
                  <a:txBody>
                    <a:bodyPr/>
                    <a:lstStyle/>
                    <a:p>
                      <a:r>
                        <a:rPr lang="en-IN" sz="2200" dirty="0"/>
                        <a:t>Salary A/c                            </a:t>
                      </a:r>
                      <a:r>
                        <a:rPr lang="en-IN" sz="2200" baseline="0" dirty="0"/>
                        <a:t> </a:t>
                      </a:r>
                      <a:r>
                        <a:rPr lang="en-IN" sz="2200" dirty="0"/>
                        <a:t>            Dr.</a:t>
                      </a:r>
                    </a:p>
                    <a:p>
                      <a:r>
                        <a:rPr lang="en-IN" sz="2200" dirty="0"/>
                        <a:t>          To Cash A/c </a:t>
                      </a:r>
                    </a:p>
                    <a:p>
                      <a:r>
                        <a:rPr lang="en-IN" sz="2200" dirty="0"/>
                        <a:t>(Being : Salary paid to clerk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3807905"/>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17.</a:t>
                      </a:r>
                    </a:p>
                    <a:p>
                      <a:pPr algn="ctr"/>
                      <a:r>
                        <a:rPr lang="en-IN" sz="2200" dirty="0"/>
                        <a:t>(W.N.1)</a:t>
                      </a:r>
                    </a:p>
                  </a:txBody>
                  <a:tcPr/>
                </a:tc>
                <a:tc>
                  <a:txBody>
                    <a:bodyPr/>
                    <a:lstStyle/>
                    <a:p>
                      <a:r>
                        <a:rPr lang="en-IN" sz="2200" dirty="0"/>
                        <a:t>Depreciation                        </a:t>
                      </a:r>
                      <a:r>
                        <a:rPr lang="en-IN" sz="2200" baseline="0" dirty="0"/>
                        <a:t> </a:t>
                      </a:r>
                      <a:r>
                        <a:rPr lang="en-IN" sz="2200" dirty="0"/>
                        <a:t>            Dr.</a:t>
                      </a:r>
                    </a:p>
                    <a:p>
                      <a:r>
                        <a:rPr lang="en-IN" sz="2200" dirty="0"/>
                        <a:t>               To Furniture A/c </a:t>
                      </a:r>
                    </a:p>
                    <a:p>
                      <a:pPr algn="just"/>
                      <a:r>
                        <a:rPr lang="en-IN" sz="2200" dirty="0"/>
                        <a:t>(Being :  Monthly depreciation is charged on furniture @10%p.a.)</a:t>
                      </a:r>
                    </a:p>
                  </a:txBody>
                  <a:tcPr/>
                </a:tc>
                <a:tc>
                  <a:txBody>
                    <a:bodyPr/>
                    <a:lstStyle/>
                    <a:p>
                      <a:endParaRPr lang="en-IN" sz="2200" dirty="0"/>
                    </a:p>
                  </a:txBody>
                  <a:tcPr/>
                </a:tc>
                <a:tc>
                  <a:txBody>
                    <a:bodyPr/>
                    <a:lstStyle/>
                    <a:p>
                      <a:pPr algn="r"/>
                      <a:r>
                        <a:rPr lang="en-IN" sz="2200" dirty="0"/>
                        <a:t>1,000</a:t>
                      </a:r>
                    </a:p>
                    <a:p>
                      <a:pPr algn="r"/>
                      <a:r>
                        <a:rPr lang="en-IN" sz="2200" dirty="0"/>
                        <a:t>---</a:t>
                      </a:r>
                    </a:p>
                  </a:txBody>
                  <a:tcPr/>
                </a:tc>
                <a:tc>
                  <a:txBody>
                    <a:bodyPr/>
                    <a:lstStyle/>
                    <a:p>
                      <a:pPr algn="r"/>
                      <a:r>
                        <a:rPr lang="en-IN" sz="2200" dirty="0"/>
                        <a:t>---</a:t>
                      </a:r>
                    </a:p>
                    <a:p>
                      <a:pPr algn="r"/>
                      <a:r>
                        <a:rPr lang="en-IN" sz="2200" dirty="0"/>
                        <a:t>1,000</a:t>
                      </a:r>
                    </a:p>
                  </a:txBody>
                  <a:tcPr/>
                </a:tc>
                <a:extLst>
                  <a:ext uri="{0D108BD9-81ED-4DB2-BD59-A6C34878D82A}">
                    <a16:rowId xmlns:a16="http://schemas.microsoft.com/office/drawing/2014/main" val="3563833316"/>
                  </a:ext>
                </a:extLst>
              </a:tr>
            </a:tbl>
          </a:graphicData>
        </a:graphic>
      </p:graphicFrame>
      <p:sp>
        <p:nvSpPr>
          <p:cNvPr id="3" name="Rectangular Callout 2"/>
          <p:cNvSpPr/>
          <p:nvPr/>
        </p:nvSpPr>
        <p:spPr>
          <a:xfrm>
            <a:off x="3666744" y="4224528"/>
            <a:ext cx="5586984" cy="2331720"/>
          </a:xfrm>
          <a:prstGeom prst="wedgeRectCallout">
            <a:avLst>
              <a:gd name="adj1" fmla="val -69605"/>
              <a:gd name="adj2" fmla="val -465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 Depreciation on Furniture (for 1 month)</a:t>
            </a:r>
          </a:p>
          <a:p>
            <a:r>
              <a:rPr lang="en-IN" dirty="0"/>
              <a:t>           Value = 1,20,000  Rate = 10% p.a.</a:t>
            </a:r>
          </a:p>
          <a:p>
            <a:r>
              <a:rPr lang="en-IN" dirty="0"/>
              <a:t>           Depreciation = 1,20,000 * 10/100  </a:t>
            </a:r>
          </a:p>
          <a:p>
            <a:r>
              <a:rPr lang="en-IN" dirty="0"/>
              <a:t>                                  = 12,000 p.a.</a:t>
            </a:r>
          </a:p>
          <a:p>
            <a:r>
              <a:rPr lang="en-IN" dirty="0"/>
              <a:t>                                  = 12,000 * 1/12</a:t>
            </a:r>
          </a:p>
          <a:p>
            <a:r>
              <a:rPr lang="en-IN" dirty="0"/>
              <a:t>                                  = 1,000 per month</a:t>
            </a:r>
            <a:endParaRPr lang="en-US" dirty="0"/>
          </a:p>
        </p:txBody>
      </p:sp>
    </p:spTree>
    <p:extLst>
      <p:ext uri="{BB962C8B-B14F-4D97-AF65-F5344CB8AC3E}">
        <p14:creationId xmlns:p14="http://schemas.microsoft.com/office/powerpoint/2010/main" val="23204843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18.</a:t>
                      </a:r>
                    </a:p>
                    <a:p>
                      <a:pPr algn="ctr"/>
                      <a:r>
                        <a:rPr lang="en-IN" sz="2200" dirty="0"/>
                        <a:t>(W.N.2)</a:t>
                      </a:r>
                    </a:p>
                  </a:txBody>
                  <a:tcPr/>
                </a:tc>
                <a:tc>
                  <a:txBody>
                    <a:bodyPr/>
                    <a:lstStyle/>
                    <a:p>
                      <a:r>
                        <a:rPr lang="en-IN" sz="2200" dirty="0"/>
                        <a:t>Interest on capital            </a:t>
                      </a:r>
                      <a:r>
                        <a:rPr lang="en-IN" sz="2200" baseline="0" dirty="0"/>
                        <a:t> </a:t>
                      </a:r>
                      <a:r>
                        <a:rPr lang="en-IN" sz="2200" dirty="0"/>
                        <a:t>              Dr.</a:t>
                      </a:r>
                    </a:p>
                    <a:p>
                      <a:r>
                        <a:rPr lang="en-IN" sz="2200" dirty="0"/>
                        <a:t>               To Capital A/c </a:t>
                      </a:r>
                    </a:p>
                    <a:p>
                      <a:r>
                        <a:rPr lang="en-IN" sz="2200" dirty="0"/>
                        <a:t>(Being : Six month Interest on capital @15%p.a. is charged)</a:t>
                      </a:r>
                    </a:p>
                  </a:txBody>
                  <a:tcPr/>
                </a:tc>
                <a:tc>
                  <a:txBody>
                    <a:bodyPr/>
                    <a:lstStyle/>
                    <a:p>
                      <a:endParaRPr lang="en-IN" sz="2200" dirty="0"/>
                    </a:p>
                  </a:txBody>
                  <a:tcPr/>
                </a:tc>
                <a:tc>
                  <a:txBody>
                    <a:bodyPr/>
                    <a:lstStyle/>
                    <a:p>
                      <a:pPr algn="r"/>
                      <a:r>
                        <a:rPr lang="en-IN" sz="2200" dirty="0"/>
                        <a:t>4,500</a:t>
                      </a:r>
                    </a:p>
                    <a:p>
                      <a:pPr algn="r"/>
                      <a:r>
                        <a:rPr lang="en-IN" sz="2200" dirty="0"/>
                        <a:t>---</a:t>
                      </a:r>
                    </a:p>
                  </a:txBody>
                  <a:tcPr/>
                </a:tc>
                <a:tc>
                  <a:txBody>
                    <a:bodyPr/>
                    <a:lstStyle/>
                    <a:p>
                      <a:pPr algn="r"/>
                      <a:r>
                        <a:rPr lang="en-IN" sz="2200" dirty="0"/>
                        <a:t>---</a:t>
                      </a:r>
                    </a:p>
                    <a:p>
                      <a:pPr algn="r"/>
                      <a:r>
                        <a:rPr lang="en-IN" sz="2200" dirty="0"/>
                        <a:t>4,500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2119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19.</a:t>
                      </a:r>
                    </a:p>
                    <a:p>
                      <a:pPr algn="ctr"/>
                      <a:r>
                        <a:rPr lang="en-IN" sz="2200" dirty="0"/>
                        <a:t>(W.N.3)</a:t>
                      </a:r>
                    </a:p>
                  </a:txBody>
                  <a:tcPr/>
                </a:tc>
                <a:tc>
                  <a:txBody>
                    <a:bodyPr/>
                    <a:lstStyle/>
                    <a:p>
                      <a:r>
                        <a:rPr lang="en-IN" sz="2200" dirty="0"/>
                        <a:t>Drawings A/c                     </a:t>
                      </a:r>
                      <a:r>
                        <a:rPr lang="en-IN" sz="2200" baseline="0" dirty="0"/>
                        <a:t> </a:t>
                      </a:r>
                      <a:r>
                        <a:rPr lang="en-IN" sz="2200" dirty="0"/>
                        <a:t>             Dr.</a:t>
                      </a:r>
                    </a:p>
                    <a:p>
                      <a:r>
                        <a:rPr lang="en-IN" sz="2200" dirty="0"/>
                        <a:t>               To Interest on drawings A/c </a:t>
                      </a:r>
                    </a:p>
                    <a:p>
                      <a:pPr algn="just"/>
                      <a:r>
                        <a:rPr lang="en-IN" sz="2200" dirty="0"/>
                        <a:t>(Being : Six month Interest on drawings @18%p.a. is charged)</a:t>
                      </a:r>
                    </a:p>
                  </a:txBody>
                  <a:tcPr/>
                </a:tc>
                <a:tc>
                  <a:txBody>
                    <a:bodyPr/>
                    <a:lstStyle/>
                    <a:p>
                      <a:endParaRPr lang="en-IN" sz="2200" dirty="0"/>
                    </a:p>
                  </a:txBody>
                  <a:tcPr/>
                </a:tc>
                <a:tc>
                  <a:txBody>
                    <a:bodyPr/>
                    <a:lstStyle/>
                    <a:p>
                      <a:pPr algn="r"/>
                      <a:r>
                        <a:rPr lang="en-IN" sz="2200" dirty="0"/>
                        <a:t>2,700</a:t>
                      </a:r>
                    </a:p>
                    <a:p>
                      <a:pPr algn="r"/>
                      <a:r>
                        <a:rPr lang="en-IN" sz="2200" dirty="0"/>
                        <a:t>---</a:t>
                      </a:r>
                    </a:p>
                  </a:txBody>
                  <a:tcPr/>
                </a:tc>
                <a:tc>
                  <a:txBody>
                    <a:bodyPr/>
                    <a:lstStyle/>
                    <a:p>
                      <a:pPr algn="r"/>
                      <a:r>
                        <a:rPr lang="en-IN" sz="2200" dirty="0"/>
                        <a:t>---</a:t>
                      </a:r>
                    </a:p>
                    <a:p>
                      <a:pPr algn="r"/>
                      <a:r>
                        <a:rPr lang="en-IN" sz="2200" dirty="0"/>
                        <a:t>2,700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9823" y="335375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20.</a:t>
                      </a:r>
                    </a:p>
                    <a:p>
                      <a:pPr algn="ctr"/>
                      <a:r>
                        <a:rPr lang="en-IN" sz="2200" dirty="0"/>
                        <a:t>(W.N.4)</a:t>
                      </a:r>
                    </a:p>
                  </a:txBody>
                  <a:tcPr/>
                </a:tc>
                <a:tc>
                  <a:txBody>
                    <a:bodyPr/>
                    <a:lstStyle/>
                    <a:p>
                      <a:r>
                        <a:rPr lang="en-IN" sz="2200" dirty="0"/>
                        <a:t>Interest on loan A/c            </a:t>
                      </a:r>
                      <a:r>
                        <a:rPr lang="en-IN" sz="2200" baseline="0" dirty="0"/>
                        <a:t>    </a:t>
                      </a:r>
                      <a:r>
                        <a:rPr lang="en-IN" sz="2200" dirty="0"/>
                        <a:t>         </a:t>
                      </a:r>
                      <a:r>
                        <a:rPr lang="en-IN" sz="2200" dirty="0" err="1"/>
                        <a:t>Dr.</a:t>
                      </a:r>
                      <a:endParaRPr lang="en-IN" sz="2200" dirty="0"/>
                    </a:p>
                    <a:p>
                      <a:r>
                        <a:rPr lang="en-IN" sz="2200" dirty="0"/>
                        <a:t>               To Cash A/c </a:t>
                      </a:r>
                    </a:p>
                    <a:p>
                      <a:pPr algn="just"/>
                      <a:r>
                        <a:rPr lang="en-IN" sz="2200" dirty="0"/>
                        <a:t>(Being : Provide interest on loan of Balram for two month @18% p.a.)</a:t>
                      </a:r>
                    </a:p>
                  </a:txBody>
                  <a:tcPr/>
                </a:tc>
                <a:tc>
                  <a:txBody>
                    <a:bodyPr/>
                    <a:lstStyle/>
                    <a:p>
                      <a:endParaRPr lang="en-IN" sz="2200" dirty="0"/>
                    </a:p>
                  </a:txBody>
                  <a:tcPr/>
                </a:tc>
                <a:tc>
                  <a:txBody>
                    <a:bodyPr/>
                    <a:lstStyle/>
                    <a:p>
                      <a:pPr algn="r"/>
                      <a:r>
                        <a:rPr lang="en-IN" sz="2200" dirty="0"/>
                        <a:t>3,000</a:t>
                      </a:r>
                    </a:p>
                    <a:p>
                      <a:pPr algn="r"/>
                      <a:r>
                        <a:rPr lang="en-IN" sz="2200" dirty="0"/>
                        <a:t>---</a:t>
                      </a:r>
                    </a:p>
                  </a:txBody>
                  <a:tcPr/>
                </a:tc>
                <a:tc>
                  <a:txBody>
                    <a:bodyPr/>
                    <a:lstStyle/>
                    <a:p>
                      <a:pPr algn="r"/>
                      <a:r>
                        <a:rPr lang="en-IN" sz="2200" dirty="0"/>
                        <a:t>---</a:t>
                      </a:r>
                    </a:p>
                    <a:p>
                      <a:pPr algn="r"/>
                      <a:r>
                        <a:rPr lang="en-IN" sz="2200" dirty="0"/>
                        <a:t>3,000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35919" y="478631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21.</a:t>
                      </a:r>
                    </a:p>
                    <a:p>
                      <a:pPr algn="ctr"/>
                      <a:r>
                        <a:rPr lang="en-IN" sz="2200" dirty="0"/>
                        <a:t>(W.N.5)</a:t>
                      </a:r>
                    </a:p>
                  </a:txBody>
                  <a:tcPr/>
                </a:tc>
                <a:tc>
                  <a:txBody>
                    <a:bodyPr/>
                    <a:lstStyle/>
                    <a:p>
                      <a:r>
                        <a:rPr lang="en-IN" sz="2200" dirty="0"/>
                        <a:t>Cash A/c                              </a:t>
                      </a:r>
                      <a:r>
                        <a:rPr lang="en-IN" sz="2200" baseline="0" dirty="0"/>
                        <a:t> </a:t>
                      </a:r>
                      <a:r>
                        <a:rPr lang="en-IN" sz="2200" dirty="0"/>
                        <a:t>            Dr.</a:t>
                      </a:r>
                    </a:p>
                    <a:p>
                      <a:r>
                        <a:rPr lang="en-IN" sz="2200" dirty="0"/>
                        <a:t>          To Interest on loan A/c </a:t>
                      </a:r>
                    </a:p>
                    <a:p>
                      <a:pPr algn="just"/>
                      <a:r>
                        <a:rPr lang="en-IN" sz="2200" dirty="0"/>
                        <a:t>(Being : Charge interest on Shyam’s loan for two month @18% p.a.)</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3563833316"/>
                  </a:ext>
                </a:extLst>
              </a:tr>
            </a:tbl>
          </a:graphicData>
        </a:graphic>
      </p:graphicFrame>
      <p:sp>
        <p:nvSpPr>
          <p:cNvPr id="11" name="Rectangular Callout 10"/>
          <p:cNvSpPr/>
          <p:nvPr/>
        </p:nvSpPr>
        <p:spPr>
          <a:xfrm>
            <a:off x="693869" y="1524953"/>
            <a:ext cx="4665150" cy="1608540"/>
          </a:xfrm>
          <a:prstGeom prst="wedgeRectCallout">
            <a:avLst>
              <a:gd name="adj1" fmla="val -10195"/>
              <a:gd name="adj2" fmla="val -770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capital (for 6 months)</a:t>
            </a:r>
          </a:p>
          <a:p>
            <a:r>
              <a:rPr lang="en-IN" dirty="0"/>
              <a:t>Capital = 60,000 Rate = 15%</a:t>
            </a:r>
          </a:p>
          <a:p>
            <a:r>
              <a:rPr lang="en-IN" dirty="0"/>
              <a:t>Interest on Capital = 60,000 * 15/100 = 9,000 p.a.</a:t>
            </a:r>
          </a:p>
          <a:p>
            <a:r>
              <a:rPr lang="en-IN" dirty="0"/>
              <a:t>                                 = 9,000 * 6/12</a:t>
            </a:r>
          </a:p>
          <a:p>
            <a:r>
              <a:rPr lang="en-IN" dirty="0"/>
              <a:t>                                 = 4,500 for six months</a:t>
            </a:r>
          </a:p>
        </p:txBody>
      </p:sp>
      <p:sp>
        <p:nvSpPr>
          <p:cNvPr id="12" name="Rectangular Callout 11"/>
          <p:cNvSpPr/>
          <p:nvPr/>
        </p:nvSpPr>
        <p:spPr>
          <a:xfrm>
            <a:off x="6096000" y="2439353"/>
            <a:ext cx="4916067" cy="1608540"/>
          </a:xfrm>
          <a:prstGeom prst="wedgeRectCallout">
            <a:avLst>
              <a:gd name="adj1" fmla="val -41906"/>
              <a:gd name="adj2" fmla="val -66603"/>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Drawings (for 6 months)</a:t>
            </a:r>
          </a:p>
          <a:p>
            <a:r>
              <a:rPr lang="en-IN" dirty="0"/>
              <a:t>Drawings = 30,000  Rate = 18% p.a.</a:t>
            </a:r>
          </a:p>
          <a:p>
            <a:r>
              <a:rPr lang="en-IN" dirty="0"/>
              <a:t>Interest on Drawings = 30,000 * 18/100 = 5,400 p.a.</a:t>
            </a:r>
          </a:p>
          <a:p>
            <a:r>
              <a:rPr lang="en-IN" dirty="0"/>
              <a:t>                                     = 5,400 * 6/12</a:t>
            </a:r>
          </a:p>
          <a:p>
            <a:r>
              <a:rPr lang="en-IN" dirty="0"/>
              <a:t>                                     = 2,700 for six months</a:t>
            </a:r>
          </a:p>
        </p:txBody>
      </p:sp>
      <p:sp>
        <p:nvSpPr>
          <p:cNvPr id="2" name="Rectangular Callout 10">
            <a:extLst>
              <a:ext uri="{FF2B5EF4-FFF2-40B4-BE49-F238E27FC236}">
                <a16:creationId xmlns:a16="http://schemas.microsoft.com/office/drawing/2014/main" id="{48B34124-F9FB-DD67-E12C-5DD3F44333B2}"/>
              </a:ext>
            </a:extLst>
          </p:cNvPr>
          <p:cNvSpPr/>
          <p:nvPr/>
        </p:nvSpPr>
        <p:spPr>
          <a:xfrm>
            <a:off x="375201" y="3900487"/>
            <a:ext cx="4665150" cy="1432560"/>
          </a:xfrm>
          <a:prstGeom prst="wedgeRectCallout">
            <a:avLst>
              <a:gd name="adj1" fmla="val -10195"/>
              <a:gd name="adj2" fmla="val -770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loan of Balram (for 2 months)</a:t>
            </a:r>
          </a:p>
          <a:p>
            <a:r>
              <a:rPr lang="en-IN" dirty="0"/>
              <a:t>Loan = 100,000 Rate = 18%</a:t>
            </a:r>
          </a:p>
          <a:p>
            <a:r>
              <a:rPr lang="en-IN" dirty="0"/>
              <a:t>Interest on Loan = 100,000 * 18/100 = 18,000 p.a.</a:t>
            </a:r>
          </a:p>
          <a:p>
            <a:r>
              <a:rPr lang="en-IN" dirty="0"/>
              <a:t>                             = 18,000 * 2/12</a:t>
            </a:r>
          </a:p>
          <a:p>
            <a:r>
              <a:rPr lang="en-IN" dirty="0"/>
              <a:t>                             = 3,000 for two months</a:t>
            </a:r>
          </a:p>
        </p:txBody>
      </p:sp>
      <p:sp>
        <p:nvSpPr>
          <p:cNvPr id="3" name="Rectangular Callout 11">
            <a:extLst>
              <a:ext uri="{FF2B5EF4-FFF2-40B4-BE49-F238E27FC236}">
                <a16:creationId xmlns:a16="http://schemas.microsoft.com/office/drawing/2014/main" id="{678B4FFB-5FDB-0DCE-AF01-54770218E79E}"/>
              </a:ext>
            </a:extLst>
          </p:cNvPr>
          <p:cNvSpPr/>
          <p:nvPr/>
        </p:nvSpPr>
        <p:spPr>
          <a:xfrm>
            <a:off x="6001069" y="5187608"/>
            <a:ext cx="4760081" cy="1456182"/>
          </a:xfrm>
          <a:prstGeom prst="wedgeRectCallout">
            <a:avLst>
              <a:gd name="adj1" fmla="val -41906"/>
              <a:gd name="adj2" fmla="val -66603"/>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Loan (for 2 months)</a:t>
            </a:r>
          </a:p>
          <a:p>
            <a:r>
              <a:rPr lang="en-IN" dirty="0"/>
              <a:t>Loan = 200,000  Rate = 18% p.a.</a:t>
            </a:r>
          </a:p>
          <a:p>
            <a:r>
              <a:rPr lang="en-IN" dirty="0"/>
              <a:t>Interest on Loan = 200,000 * 18/100 = 36,000 p.a.</a:t>
            </a:r>
          </a:p>
          <a:p>
            <a:r>
              <a:rPr lang="en-IN" dirty="0"/>
              <a:t>                             = 36,000 * 2/12</a:t>
            </a:r>
          </a:p>
          <a:p>
            <a:r>
              <a:rPr lang="en-IN" dirty="0"/>
              <a:t>                             = 6,000 for two months</a:t>
            </a:r>
          </a:p>
        </p:txBody>
      </p:sp>
    </p:spTree>
    <p:extLst>
      <p:ext uri="{BB962C8B-B14F-4D97-AF65-F5344CB8AC3E}">
        <p14:creationId xmlns:p14="http://schemas.microsoft.com/office/powerpoint/2010/main" val="1247865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2" grpId="0" animBg="1"/>
      <p:bldP spid="2" grpId="1"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0679" y="369487"/>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830009"/>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22.</a:t>
                      </a:r>
                    </a:p>
                    <a:p>
                      <a:pPr algn="ctr"/>
                      <a:endParaRPr lang="en-IN" sz="2200" dirty="0"/>
                    </a:p>
                  </a:txBody>
                  <a:tcPr/>
                </a:tc>
                <a:tc>
                  <a:txBody>
                    <a:bodyPr/>
                    <a:lstStyle/>
                    <a:p>
                      <a:r>
                        <a:rPr lang="en-IN" sz="2200" dirty="0"/>
                        <a:t>Cash A/c                              </a:t>
                      </a:r>
                      <a:r>
                        <a:rPr lang="en-IN" sz="2200" baseline="0" dirty="0"/>
                        <a:t> </a:t>
                      </a:r>
                      <a:r>
                        <a:rPr lang="en-IN" sz="2200" dirty="0"/>
                        <a:t>            Dr.</a:t>
                      </a:r>
                    </a:p>
                    <a:p>
                      <a:r>
                        <a:rPr lang="en-IN" sz="2200" dirty="0"/>
                        <a:t>              To Commission A/c </a:t>
                      </a:r>
                    </a:p>
                    <a:p>
                      <a:pPr algn="just"/>
                      <a:r>
                        <a:rPr lang="en-IN" sz="2200" dirty="0"/>
                        <a:t>(Being : Commission received)</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30337"/>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23.</a:t>
                      </a:r>
                    </a:p>
                    <a:p>
                      <a:pPr algn="ctr"/>
                      <a:endParaRPr lang="en-IN" sz="2200" dirty="0"/>
                    </a:p>
                  </a:txBody>
                  <a:tcPr/>
                </a:tc>
                <a:tc>
                  <a:txBody>
                    <a:bodyPr/>
                    <a:lstStyle/>
                    <a:p>
                      <a:r>
                        <a:rPr lang="en-IN" sz="2200" dirty="0"/>
                        <a:t>Brokerage A/c               </a:t>
                      </a:r>
                      <a:r>
                        <a:rPr lang="en-IN" sz="2200" baseline="0" dirty="0"/>
                        <a:t> </a:t>
                      </a:r>
                      <a:r>
                        <a:rPr lang="en-IN" sz="2200" dirty="0"/>
                        <a:t>                  Dr.</a:t>
                      </a:r>
                    </a:p>
                    <a:p>
                      <a:r>
                        <a:rPr lang="en-IN" sz="2200" dirty="0"/>
                        <a:t>               To Cash A/c </a:t>
                      </a:r>
                    </a:p>
                    <a:p>
                      <a:r>
                        <a:rPr lang="en-IN" sz="2200" dirty="0"/>
                        <a:t>(Being : Brokerage is paid)</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3033713"/>
          <a:ext cx="9874625" cy="459295"/>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459295">
                <a:tc>
                  <a:txBody>
                    <a:bodyPr/>
                    <a:lstStyle/>
                    <a:p>
                      <a:endParaRPr lang="en-US" dirty="0"/>
                    </a:p>
                  </a:txBody>
                  <a:tcPr/>
                </a:tc>
                <a:tc>
                  <a:txBody>
                    <a:bodyPr/>
                    <a:lstStyle/>
                    <a:p>
                      <a:pPr algn="ctr"/>
                      <a:r>
                        <a:rPr lang="en-US" sz="2200" b="1" dirty="0"/>
                        <a:t>Total</a:t>
                      </a:r>
                    </a:p>
                  </a:txBody>
                  <a:tcPr/>
                </a:tc>
                <a:tc>
                  <a:txBody>
                    <a:bodyPr/>
                    <a:lstStyle/>
                    <a:p>
                      <a:endParaRPr lang="en-US" sz="2200" dirty="0"/>
                    </a:p>
                  </a:txBody>
                  <a:tcPr/>
                </a:tc>
                <a:tc>
                  <a:txBody>
                    <a:bodyPr/>
                    <a:lstStyle/>
                    <a:p>
                      <a:pPr algn="r"/>
                      <a:r>
                        <a:rPr lang="en-US" sz="2200" b="1" dirty="0"/>
                        <a:t>338,480</a:t>
                      </a:r>
                    </a:p>
                  </a:txBody>
                  <a:tcPr/>
                </a:tc>
                <a:tc>
                  <a:txBody>
                    <a:bodyPr/>
                    <a:lstStyle/>
                    <a:p>
                      <a:pPr algn="r"/>
                      <a:r>
                        <a:rPr lang="en-US" sz="2200" b="1" dirty="0"/>
                        <a:t>338,480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077033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a:pPr>
            <a:r>
              <a:rPr lang="en-IN" dirty="0"/>
              <a:t>Depreciation on Furniture (for 1 month)</a:t>
            </a:r>
          </a:p>
          <a:p>
            <a:pPr marL="0" indent="0">
              <a:buNone/>
            </a:pPr>
            <a:r>
              <a:rPr lang="en-IN" dirty="0"/>
              <a:t>           Value = 1,20,000  Rate = 10% p.a.</a:t>
            </a:r>
          </a:p>
          <a:p>
            <a:pPr marL="0" indent="0">
              <a:buNone/>
            </a:pPr>
            <a:r>
              <a:rPr lang="en-IN" dirty="0"/>
              <a:t>           Depreciation = 1,20,000 * 10/100 = 12,000 p.a.</a:t>
            </a:r>
          </a:p>
          <a:p>
            <a:pPr marL="0" indent="0">
              <a:buNone/>
            </a:pPr>
            <a:r>
              <a:rPr lang="en-IN" dirty="0"/>
              <a:t>                                  = 12,000 * 1/12</a:t>
            </a:r>
          </a:p>
          <a:p>
            <a:pPr marL="0" indent="0">
              <a:buNone/>
            </a:pPr>
            <a:r>
              <a:rPr lang="en-IN" dirty="0"/>
              <a:t>                                  = 1,000 per month</a:t>
            </a:r>
          </a:p>
          <a:p>
            <a:pPr marL="514350" indent="-514350">
              <a:buFont typeface="+mj-lt"/>
              <a:buAutoNum type="arabicPeriod" startAt="2"/>
            </a:pPr>
            <a:r>
              <a:rPr lang="en-IN" dirty="0"/>
              <a:t>Interest on capital (for 6 month)</a:t>
            </a:r>
          </a:p>
          <a:p>
            <a:pPr marL="0" indent="0">
              <a:buNone/>
            </a:pPr>
            <a:r>
              <a:rPr lang="en-IN" dirty="0"/>
              <a:t>          Capital = 60,000 Rate = 15%</a:t>
            </a:r>
          </a:p>
          <a:p>
            <a:pPr marL="0" indent="0">
              <a:buNone/>
            </a:pPr>
            <a:r>
              <a:rPr lang="en-IN" dirty="0"/>
              <a:t>          Interest on Capital = 60,000 * 15/100 = 9,000 p.a.</a:t>
            </a:r>
          </a:p>
          <a:p>
            <a:pPr marL="0" indent="0">
              <a:buNone/>
            </a:pPr>
            <a:r>
              <a:rPr lang="en-IN" dirty="0"/>
              <a:t>                                           = 9,000 * 6/12</a:t>
            </a:r>
          </a:p>
          <a:p>
            <a:pPr marL="0" indent="0">
              <a:buNone/>
            </a:pPr>
            <a:r>
              <a:rPr lang="en-IN" dirty="0"/>
              <a:t>                                           = 4,500 for six month</a:t>
            </a:r>
          </a:p>
        </p:txBody>
      </p:sp>
      <p:sp>
        <p:nvSpPr>
          <p:cNvPr id="3" name="Title 2">
            <a:extLst>
              <a:ext uri="{FF2B5EF4-FFF2-40B4-BE49-F238E27FC236}">
                <a16:creationId xmlns:a16="http://schemas.microsoft.com/office/drawing/2014/main" id="{271D850A-B1A0-5E54-34C9-18EE99EEF312}"/>
              </a:ext>
            </a:extLst>
          </p:cNvPr>
          <p:cNvSpPr>
            <a:spLocks noGrp="1"/>
          </p:cNvSpPr>
          <p:nvPr>
            <p:ph type="title"/>
          </p:nvPr>
        </p:nvSpPr>
        <p:spPr/>
        <p:txBody>
          <a:bodyPr/>
          <a:lstStyle/>
          <a:p>
            <a:r>
              <a:rPr lang="en-IN" dirty="0"/>
              <a:t>Working Notes </a:t>
            </a:r>
          </a:p>
        </p:txBody>
      </p:sp>
    </p:spTree>
    <p:extLst>
      <p:ext uri="{BB962C8B-B14F-4D97-AF65-F5344CB8AC3E}">
        <p14:creationId xmlns:p14="http://schemas.microsoft.com/office/powerpoint/2010/main" val="35725330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startAt="3"/>
            </a:pPr>
            <a:r>
              <a:rPr lang="en-IN" dirty="0"/>
              <a:t>Interest on Drawings (for 6 month)</a:t>
            </a:r>
          </a:p>
          <a:p>
            <a:pPr marL="0" indent="0">
              <a:buNone/>
            </a:pPr>
            <a:r>
              <a:rPr lang="en-IN" dirty="0"/>
              <a:t>           Drawings = 30,000  Rate = 18% p.a.</a:t>
            </a:r>
          </a:p>
          <a:p>
            <a:pPr marL="0" indent="0">
              <a:buNone/>
            </a:pPr>
            <a:r>
              <a:rPr lang="en-IN" dirty="0"/>
              <a:t>           Interest on Drawings = 30,000 * 18/100 = 5,400 p.a.</a:t>
            </a:r>
          </a:p>
          <a:p>
            <a:pPr marL="0" indent="0">
              <a:buNone/>
            </a:pPr>
            <a:r>
              <a:rPr lang="en-IN" dirty="0"/>
              <a:t>                                                = 5,400 * 6/12</a:t>
            </a:r>
          </a:p>
          <a:p>
            <a:pPr marL="0" indent="0">
              <a:buNone/>
            </a:pPr>
            <a:r>
              <a:rPr lang="en-IN" dirty="0"/>
              <a:t>                                                = 2,700 for six month</a:t>
            </a:r>
          </a:p>
          <a:p>
            <a:pPr marL="514350" indent="-514350">
              <a:buFont typeface="+mj-lt"/>
              <a:buAutoNum type="arabicPeriod" startAt="4"/>
            </a:pPr>
            <a:r>
              <a:rPr lang="en-IN" dirty="0"/>
              <a:t>Interest on loan(Provide) (for 2 month)</a:t>
            </a:r>
          </a:p>
          <a:p>
            <a:pPr marL="0" indent="0">
              <a:buNone/>
            </a:pPr>
            <a:r>
              <a:rPr lang="en-IN" dirty="0"/>
              <a:t>          Capital = 1,00,000 Rate = 18%</a:t>
            </a:r>
          </a:p>
          <a:p>
            <a:pPr marL="0" indent="0">
              <a:buNone/>
            </a:pPr>
            <a:r>
              <a:rPr lang="en-IN" dirty="0"/>
              <a:t>          Interest on loan = 1,00,000 * 18/100 = 18,000 p.a.</a:t>
            </a:r>
          </a:p>
          <a:p>
            <a:pPr marL="0" indent="0">
              <a:buNone/>
            </a:pPr>
            <a:r>
              <a:rPr lang="en-IN" dirty="0"/>
              <a:t>                                           = 18,000 * 2/12</a:t>
            </a:r>
          </a:p>
          <a:p>
            <a:pPr marL="0" indent="0">
              <a:buNone/>
            </a:pPr>
            <a:r>
              <a:rPr lang="en-IN" dirty="0"/>
              <a:t>                                           = 3,000 for two month</a:t>
            </a:r>
          </a:p>
        </p:txBody>
      </p:sp>
      <p:sp>
        <p:nvSpPr>
          <p:cNvPr id="4" name="Title 3"/>
          <p:cNvSpPr>
            <a:spLocks noGrp="1"/>
          </p:cNvSpPr>
          <p:nvPr>
            <p:ph type="title"/>
          </p:nvPr>
        </p:nvSpPr>
        <p:spPr/>
        <p:txBody>
          <a:bodyPr/>
          <a:lstStyle/>
          <a:p>
            <a:r>
              <a:rPr lang="en-IN" dirty="0"/>
              <a:t>Working Notes </a:t>
            </a:r>
            <a:endParaRPr lang="en-US" dirty="0"/>
          </a:p>
        </p:txBody>
      </p:sp>
    </p:spTree>
    <p:extLst>
      <p:ext uri="{BB962C8B-B14F-4D97-AF65-F5344CB8AC3E}">
        <p14:creationId xmlns:p14="http://schemas.microsoft.com/office/powerpoint/2010/main" val="501801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startAt="5"/>
            </a:pPr>
            <a:r>
              <a:rPr lang="en-IN" dirty="0"/>
              <a:t>Interest on Loan(Charged) (for 2 month)</a:t>
            </a:r>
          </a:p>
          <a:p>
            <a:pPr marL="0" indent="0">
              <a:buNone/>
            </a:pPr>
            <a:r>
              <a:rPr lang="en-IN" dirty="0"/>
              <a:t>           Drawings = 2,00,000  Rate = 18% p.a.</a:t>
            </a:r>
          </a:p>
          <a:p>
            <a:pPr marL="0" indent="0">
              <a:buNone/>
            </a:pPr>
            <a:r>
              <a:rPr lang="en-IN" dirty="0"/>
              <a:t>           Interest on loan = 2,00,000 * 18/100 = 36,000 p.a.</a:t>
            </a:r>
          </a:p>
          <a:p>
            <a:pPr marL="0" indent="0">
              <a:buNone/>
            </a:pPr>
            <a:r>
              <a:rPr lang="en-IN" dirty="0"/>
              <a:t>                                  = 36,000 * 2/12</a:t>
            </a:r>
          </a:p>
          <a:p>
            <a:pPr marL="0" indent="0">
              <a:buNone/>
            </a:pPr>
            <a:r>
              <a:rPr lang="en-IN" dirty="0"/>
              <a:t>                                  = 6,000 for two month</a:t>
            </a:r>
          </a:p>
          <a:p>
            <a:pPr marL="0" indent="0">
              <a:buNone/>
            </a:pPr>
            <a:endParaRPr lang="en-IN" dirty="0"/>
          </a:p>
        </p:txBody>
      </p:sp>
      <p:sp>
        <p:nvSpPr>
          <p:cNvPr id="3" name="Title 2"/>
          <p:cNvSpPr>
            <a:spLocks noGrp="1"/>
          </p:cNvSpPr>
          <p:nvPr>
            <p:ph type="title"/>
          </p:nvPr>
        </p:nvSpPr>
        <p:spPr/>
        <p:txBody>
          <a:bodyPr/>
          <a:lstStyle/>
          <a:p>
            <a:r>
              <a:rPr lang="en-IN" dirty="0"/>
              <a:t>Working Notes </a:t>
            </a:r>
            <a:endParaRPr lang="en-US" dirty="0"/>
          </a:p>
        </p:txBody>
      </p:sp>
    </p:spTree>
    <p:extLst>
      <p:ext uri="{BB962C8B-B14F-4D97-AF65-F5344CB8AC3E}">
        <p14:creationId xmlns:p14="http://schemas.microsoft.com/office/powerpoint/2010/main" val="1853124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normAutofit fontScale="90000"/>
          </a:bodyPr>
          <a:lstStyle/>
          <a:p>
            <a:r>
              <a:rPr lang="en-IN" sz="3400" b="1" dirty="0">
                <a:latin typeface="+mj-lt"/>
              </a:rPr>
              <a:t>CW 3 – Journalize the following transactions in the books of Mr. Jack.</a:t>
            </a: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a:pPr>
            <a:r>
              <a:rPr lang="en-US" dirty="0"/>
              <a:t>Jack started business by introducing the following assets</a:t>
            </a:r>
          </a:p>
          <a:p>
            <a:pPr marL="544512" lvl="1" indent="0">
              <a:buNone/>
            </a:pPr>
            <a:r>
              <a:rPr lang="en-US" dirty="0"/>
              <a:t>	Cash             ₹10,000</a:t>
            </a:r>
          </a:p>
          <a:p>
            <a:pPr marL="0" indent="0">
              <a:buNone/>
            </a:pPr>
            <a:r>
              <a:rPr lang="en-US" dirty="0"/>
              <a:t>	Furniture      ₹20,000</a:t>
            </a:r>
          </a:p>
          <a:p>
            <a:pPr marL="0" indent="0">
              <a:buNone/>
            </a:pPr>
            <a:r>
              <a:rPr lang="en-US" dirty="0"/>
              <a:t>	Plant             ₹30,000</a:t>
            </a:r>
          </a:p>
          <a:p>
            <a:pPr marL="0" indent="0">
              <a:buNone/>
            </a:pPr>
            <a:r>
              <a:rPr lang="en-US" dirty="0"/>
              <a:t>	Goods           ₹20,000</a:t>
            </a:r>
          </a:p>
          <a:p>
            <a:pPr marL="514350" indent="-514350">
              <a:buFont typeface="+mj-lt"/>
              <a:buAutoNum type="arabicPeriod" startAt="2"/>
            </a:pPr>
            <a:r>
              <a:rPr lang="en-US" dirty="0"/>
              <a:t>He purchased goods of the invoice value of ₹10,000 at 10% trade discount from Suresh.</a:t>
            </a:r>
          </a:p>
          <a:p>
            <a:pPr marL="514350" indent="-514350">
              <a:buFont typeface="+mj-lt"/>
              <a:buAutoNum type="arabicPeriod" startAt="2"/>
            </a:pPr>
            <a:r>
              <a:rPr lang="en-US" dirty="0"/>
              <a:t>He supplied goods costing ₹1,000 to Ramesh at a invoice price of 10% above cost at a trade discount of 5%.</a:t>
            </a:r>
          </a:p>
          <a:p>
            <a:pPr marL="514350" indent="-514350">
              <a:buFont typeface="+mj-lt"/>
              <a:buAutoNum type="arabicPeriod" startAt="2"/>
            </a:pPr>
            <a:r>
              <a:rPr lang="en-US" dirty="0"/>
              <a:t>He installed further machinery of ₹20,000 and paid wages for installation ₹2,000. The machinery was supplied by M/s Surya Brothers.</a:t>
            </a:r>
          </a:p>
          <a:p>
            <a:pPr marL="514350" indent="-514350">
              <a:buFont typeface="+mj-lt"/>
              <a:buAutoNum type="arabicPeriod" startAt="2"/>
            </a:pPr>
            <a:r>
              <a:rPr lang="en-US" dirty="0"/>
              <a:t>He purchased stationery for business purpose ₹500.</a:t>
            </a:r>
            <a:endParaRPr lang="en-IN" dirty="0"/>
          </a:p>
        </p:txBody>
      </p:sp>
    </p:spTree>
    <p:extLst>
      <p:ext uri="{BB962C8B-B14F-4D97-AF65-F5344CB8AC3E}">
        <p14:creationId xmlns:p14="http://schemas.microsoft.com/office/powerpoint/2010/main" val="330493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E7144A-4775-EDA0-DE41-12947A56A544}"/>
              </a:ext>
            </a:extLst>
          </p:cNvPr>
          <p:cNvSpPr>
            <a:spLocks noGrp="1"/>
          </p:cNvSpPr>
          <p:nvPr>
            <p:ph idx="1"/>
          </p:nvPr>
        </p:nvSpPr>
        <p:spPr/>
        <p:txBody>
          <a:bodyPr/>
          <a:lstStyle/>
          <a:p>
            <a:pPr>
              <a:lnSpc>
                <a:spcPct val="100000"/>
              </a:lnSpc>
            </a:pPr>
            <a:r>
              <a:rPr lang="en-IN" b="1" dirty="0"/>
              <a:t>Date </a:t>
            </a:r>
            <a:endParaRPr lang="en-IN" dirty="0"/>
          </a:p>
          <a:p>
            <a:pPr lvl="1">
              <a:lnSpc>
                <a:spcPct val="100000"/>
              </a:lnSpc>
            </a:pPr>
            <a:r>
              <a:rPr lang="en-IN" dirty="0"/>
              <a:t>In this column, the date on which the transaction/event was recorded is mentioned. The year is written at the top, following the month and then the day.</a:t>
            </a:r>
          </a:p>
          <a:p>
            <a:pPr>
              <a:lnSpc>
                <a:spcPct val="100000"/>
              </a:lnSpc>
            </a:pPr>
            <a:r>
              <a:rPr lang="en-IN" b="1" dirty="0"/>
              <a:t>Particulars</a:t>
            </a:r>
          </a:p>
          <a:p>
            <a:pPr lvl="1">
              <a:lnSpc>
                <a:spcPct val="100000"/>
              </a:lnSpc>
            </a:pPr>
            <a:r>
              <a:rPr lang="en-IN" dirty="0"/>
              <a:t>In this column we show every transaction, which has affected at least two accounts. </a:t>
            </a:r>
          </a:p>
          <a:p>
            <a:pPr lvl="1">
              <a:lnSpc>
                <a:spcPct val="100000"/>
              </a:lnSpc>
            </a:pPr>
            <a:r>
              <a:rPr lang="en-IN" b="1" dirty="0">
                <a:solidFill>
                  <a:srgbClr val="C00000"/>
                </a:solidFill>
              </a:rPr>
              <a:t>One account is debited and the other one account is credited</a:t>
            </a:r>
            <a:r>
              <a:rPr lang="en-IN" dirty="0">
                <a:solidFill>
                  <a:srgbClr val="C00000"/>
                </a:solidFill>
              </a:rPr>
              <a:t>. </a:t>
            </a:r>
          </a:p>
          <a:p>
            <a:pPr lvl="1">
              <a:lnSpc>
                <a:spcPct val="100000"/>
              </a:lnSpc>
            </a:pPr>
            <a:r>
              <a:rPr lang="en-IN" dirty="0"/>
              <a:t>The item that is debited is mentioned first and the word </a:t>
            </a:r>
            <a:r>
              <a:rPr lang="en-IN" b="1" dirty="0">
                <a:solidFill>
                  <a:srgbClr val="C00000"/>
                </a:solidFill>
              </a:rPr>
              <a:t>‘Dr.’</a:t>
            </a:r>
            <a:r>
              <a:rPr lang="en-IN" dirty="0">
                <a:solidFill>
                  <a:srgbClr val="C00000"/>
                </a:solidFill>
              </a:rPr>
              <a:t> </a:t>
            </a:r>
            <a:r>
              <a:rPr lang="en-IN" dirty="0"/>
              <a:t>is also written after that. </a:t>
            </a:r>
          </a:p>
          <a:p>
            <a:pPr lvl="1">
              <a:lnSpc>
                <a:spcPct val="100000"/>
              </a:lnSpc>
            </a:pPr>
            <a:r>
              <a:rPr lang="en-IN" dirty="0"/>
              <a:t>In the next line, the item which is credited is written, a few spaces away from the margin, starting with </a:t>
            </a:r>
            <a:r>
              <a:rPr lang="en-IN" b="1" dirty="0"/>
              <a:t>‘To’</a:t>
            </a:r>
            <a:r>
              <a:rPr lang="en-IN" dirty="0"/>
              <a:t> </a:t>
            </a:r>
            <a:r>
              <a:rPr lang="en-IN" b="1" dirty="0">
                <a:solidFill>
                  <a:srgbClr val="C00000"/>
                </a:solidFill>
              </a:rPr>
              <a:t>At least one account must be debited and credited in every transaction.</a:t>
            </a:r>
          </a:p>
        </p:txBody>
      </p:sp>
      <p:sp>
        <p:nvSpPr>
          <p:cNvPr id="3" name="Title 2">
            <a:extLst>
              <a:ext uri="{FF2B5EF4-FFF2-40B4-BE49-F238E27FC236}">
                <a16:creationId xmlns:a16="http://schemas.microsoft.com/office/drawing/2014/main" id="{152CF6D2-CD7F-2E65-4DEA-4AE5E0F140DD}"/>
              </a:ext>
            </a:extLst>
          </p:cNvPr>
          <p:cNvSpPr>
            <a:spLocks noGrp="1"/>
          </p:cNvSpPr>
          <p:nvPr>
            <p:ph type="title"/>
          </p:nvPr>
        </p:nvSpPr>
        <p:spPr/>
        <p:txBody>
          <a:bodyPr/>
          <a:lstStyle/>
          <a:p>
            <a:r>
              <a:rPr lang="en-IN" dirty="0"/>
              <a:t>Content of a Journal</a:t>
            </a:r>
          </a:p>
        </p:txBody>
      </p:sp>
    </p:spTree>
    <p:extLst>
      <p:ext uri="{BB962C8B-B14F-4D97-AF65-F5344CB8AC3E}">
        <p14:creationId xmlns:p14="http://schemas.microsoft.com/office/powerpoint/2010/main" val="44134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normAutofit fontScale="90000"/>
          </a:bodyPr>
          <a:lstStyle/>
          <a:p>
            <a:r>
              <a:rPr lang="en-IN" sz="3400" b="1" dirty="0">
                <a:latin typeface="+mj-lt"/>
              </a:rPr>
              <a:t>CW 3 – Journalize the following transactions in the books of Mr. Jack.</a:t>
            </a:r>
          </a:p>
        </p:txBody>
      </p:sp>
      <p:sp>
        <p:nvSpPr>
          <p:cNvPr id="5" name="Content Placeholder 4">
            <a:extLst>
              <a:ext uri="{FF2B5EF4-FFF2-40B4-BE49-F238E27FC236}">
                <a16:creationId xmlns:a16="http://schemas.microsoft.com/office/drawing/2014/main" id="{2F73697F-289A-44EC-FCF5-CD97F693EF7C}"/>
              </a:ext>
            </a:extLst>
          </p:cNvPr>
          <p:cNvSpPr>
            <a:spLocks noGrp="1"/>
          </p:cNvSpPr>
          <p:nvPr>
            <p:ph idx="1"/>
          </p:nvPr>
        </p:nvSpPr>
        <p:spPr/>
        <p:txBody>
          <a:bodyPr/>
          <a:lstStyle/>
          <a:p>
            <a:pPr marL="514350" indent="-514350">
              <a:buFont typeface="+mj-lt"/>
              <a:buAutoNum type="arabicPeriod" startAt="6"/>
            </a:pPr>
            <a:r>
              <a:rPr lang="en-US" dirty="0"/>
              <a:t>He sold goods to Sidharth for ₹5,000.</a:t>
            </a:r>
          </a:p>
          <a:p>
            <a:pPr marL="514350" indent="-514350">
              <a:buFont typeface="+mj-lt"/>
              <a:buAutoNum type="arabicPeriod" startAt="6"/>
            </a:pPr>
            <a:r>
              <a:rPr lang="en-US" dirty="0"/>
              <a:t>He withdrew goods for personal use costing ₹5,000.</a:t>
            </a:r>
          </a:p>
          <a:p>
            <a:pPr marL="514350" indent="-514350">
              <a:buFont typeface="+mj-lt"/>
              <a:buAutoNum type="arabicPeriod" startAt="6"/>
            </a:pPr>
            <a:r>
              <a:rPr lang="en-US" dirty="0"/>
              <a:t>He distribute goods costing ₹2,000 as free sample.</a:t>
            </a:r>
          </a:p>
          <a:p>
            <a:pPr marL="514350" indent="-514350">
              <a:buFont typeface="+mj-lt"/>
              <a:buAutoNum type="arabicPeriod" startAt="6"/>
            </a:pPr>
            <a:r>
              <a:rPr lang="en-US" dirty="0"/>
              <a:t>Sidharth became insolvent and the whole money due from him was considered as a bad debt.</a:t>
            </a:r>
          </a:p>
          <a:p>
            <a:pPr marL="514350" indent="-514350">
              <a:buFont typeface="+mj-lt"/>
              <a:buAutoNum type="arabicPeriod" startAt="6"/>
            </a:pPr>
            <a:r>
              <a:rPr lang="en-US" dirty="0"/>
              <a:t>He sold goods for cash ₹20,000.</a:t>
            </a:r>
          </a:p>
          <a:p>
            <a:pPr marL="514350" indent="-514350">
              <a:buFont typeface="+mj-lt"/>
              <a:buAutoNum type="arabicPeriod" startAt="6"/>
            </a:pPr>
            <a:r>
              <a:rPr lang="en-US" dirty="0"/>
              <a:t>Amount due from Sidharth earlier written off bad debts recovered in full.</a:t>
            </a:r>
          </a:p>
          <a:p>
            <a:pPr marL="514350" indent="-514350">
              <a:buFont typeface="+mj-lt"/>
              <a:buAutoNum type="arabicPeriod" startAt="6"/>
            </a:pPr>
            <a:r>
              <a:rPr lang="en-US" dirty="0"/>
              <a:t>Amount paid to Suresh ₹8,500 in full satisfaction.</a:t>
            </a:r>
          </a:p>
          <a:p>
            <a:pPr marL="514350" indent="-514350">
              <a:buFont typeface="+mj-lt"/>
              <a:buAutoNum type="arabicPeriod" startAt="6"/>
            </a:pPr>
            <a:r>
              <a:rPr lang="en-US" dirty="0"/>
              <a:t>Income tax liability of Jack ₹1,000 paid in cash.</a:t>
            </a:r>
          </a:p>
          <a:p>
            <a:pPr marL="514350" indent="-514350">
              <a:buFont typeface="+mj-lt"/>
              <a:buAutoNum type="arabicPeriod" startAt="6"/>
            </a:pPr>
            <a:endParaRPr lang="en-US" dirty="0"/>
          </a:p>
          <a:p>
            <a:endParaRPr lang="en-IN" dirty="0"/>
          </a:p>
        </p:txBody>
      </p:sp>
    </p:spTree>
    <p:extLst>
      <p:ext uri="{BB962C8B-B14F-4D97-AF65-F5344CB8AC3E}">
        <p14:creationId xmlns:p14="http://schemas.microsoft.com/office/powerpoint/2010/main" val="7923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2DB7AB-0EB5-1118-A922-B072435A0602}"/>
              </a:ext>
            </a:extLst>
          </p:cNvPr>
          <p:cNvSpPr>
            <a:spLocks noGrp="1"/>
          </p:cNvSpPr>
          <p:nvPr>
            <p:ph idx="1"/>
          </p:nvPr>
        </p:nvSpPr>
        <p:spPr/>
        <p:txBody>
          <a:bodyPr/>
          <a:lstStyle/>
          <a:p>
            <a:pPr marL="0" indent="0">
              <a:buNone/>
            </a:pPr>
            <a:endParaRPr lang="en-IN" b="1" dirty="0"/>
          </a:p>
          <a:p>
            <a:pPr marL="0" indent="0" algn="l">
              <a:buNone/>
            </a:pPr>
            <a:endParaRPr lang="en-IN" dirty="0"/>
          </a:p>
        </p:txBody>
      </p:sp>
      <p:sp>
        <p:nvSpPr>
          <p:cNvPr id="6" name="Title 5">
            <a:extLst>
              <a:ext uri="{FF2B5EF4-FFF2-40B4-BE49-F238E27FC236}">
                <a16:creationId xmlns:a16="http://schemas.microsoft.com/office/drawing/2014/main" id="{4ACA385F-270B-2FCC-31D0-01CF2798E992}"/>
              </a:ext>
            </a:extLst>
          </p:cNvPr>
          <p:cNvSpPr>
            <a:spLocks noGrp="1"/>
          </p:cNvSpPr>
          <p:nvPr>
            <p:ph type="title"/>
          </p:nvPr>
        </p:nvSpPr>
        <p:spPr/>
        <p:txBody>
          <a:bodyPr/>
          <a:lstStyle/>
          <a:p>
            <a:r>
              <a:rPr lang="en-IN" sz="3400" b="1" dirty="0">
                <a:latin typeface="+mj-lt"/>
              </a:rPr>
              <a:t>Solution - CW 3</a:t>
            </a:r>
            <a:endParaRPr lang="en-IN" dirty="0"/>
          </a:p>
        </p:txBody>
      </p:sp>
      <p:graphicFrame>
        <p:nvGraphicFramePr>
          <p:cNvPr id="4" name="Table 4">
            <a:extLst>
              <a:ext uri="{FF2B5EF4-FFF2-40B4-BE49-F238E27FC236}">
                <a16:creationId xmlns:a16="http://schemas.microsoft.com/office/drawing/2014/main" id="{A73EACED-167A-D20B-F840-0EB68D7D09BE}"/>
              </a:ext>
            </a:extLst>
          </p:cNvPr>
          <p:cNvGraphicFramePr>
            <a:graphicFrameLocks noGrp="1"/>
          </p:cNvGraphicFramePr>
          <p:nvPr/>
        </p:nvGraphicFramePr>
        <p:xfrm>
          <a:off x="1563077" y="1015844"/>
          <a:ext cx="8657260" cy="3535680"/>
        </p:xfrm>
        <a:graphic>
          <a:graphicData uri="http://schemas.openxmlformats.org/drawingml/2006/table">
            <a:tbl>
              <a:tblPr firstRow="1" bandRow="1">
                <a:tableStyleId>{5940675A-B579-460E-94D1-54222C63F5DA}</a:tableStyleId>
              </a:tblPr>
              <a:tblGrid>
                <a:gridCol w="719316">
                  <a:extLst>
                    <a:ext uri="{9D8B030D-6E8A-4147-A177-3AD203B41FA5}">
                      <a16:colId xmlns:a16="http://schemas.microsoft.com/office/drawing/2014/main" val="4097160300"/>
                    </a:ext>
                  </a:extLst>
                </a:gridCol>
                <a:gridCol w="3860673">
                  <a:extLst>
                    <a:ext uri="{9D8B030D-6E8A-4147-A177-3AD203B41FA5}">
                      <a16:colId xmlns:a16="http://schemas.microsoft.com/office/drawing/2014/main" val="4081423647"/>
                    </a:ext>
                  </a:extLst>
                </a:gridCol>
                <a:gridCol w="994609">
                  <a:extLst>
                    <a:ext uri="{9D8B030D-6E8A-4147-A177-3AD203B41FA5}">
                      <a16:colId xmlns:a16="http://schemas.microsoft.com/office/drawing/2014/main" val="1287736316"/>
                    </a:ext>
                  </a:extLst>
                </a:gridCol>
                <a:gridCol w="1406437">
                  <a:extLst>
                    <a:ext uri="{9D8B030D-6E8A-4147-A177-3AD203B41FA5}">
                      <a16:colId xmlns:a16="http://schemas.microsoft.com/office/drawing/2014/main" val="181511838"/>
                    </a:ext>
                  </a:extLst>
                </a:gridCol>
                <a:gridCol w="1676225">
                  <a:extLst>
                    <a:ext uri="{9D8B030D-6E8A-4147-A177-3AD203B41FA5}">
                      <a16:colId xmlns:a16="http://schemas.microsoft.com/office/drawing/2014/main" val="3592944074"/>
                    </a:ext>
                  </a:extLst>
                </a:gridCol>
              </a:tblGrid>
              <a:tr h="499146">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1.</a:t>
                      </a:r>
                    </a:p>
                  </a:txBody>
                  <a:tcPr/>
                </a:tc>
                <a:tc>
                  <a:txBody>
                    <a:bodyPr/>
                    <a:lstStyle/>
                    <a:p>
                      <a:r>
                        <a:rPr lang="en-IN" sz="2200" dirty="0"/>
                        <a:t>Cash A/c                        </a:t>
                      </a:r>
                      <a:r>
                        <a:rPr lang="en-IN" sz="2200" baseline="0" dirty="0"/>
                        <a:t> </a:t>
                      </a:r>
                      <a:r>
                        <a:rPr lang="en-IN" sz="2200" dirty="0"/>
                        <a:t>            Dr.</a:t>
                      </a:r>
                    </a:p>
                    <a:p>
                      <a:r>
                        <a:rPr lang="en-IN" sz="2200" dirty="0"/>
                        <a:t>Furniture A/c          </a:t>
                      </a:r>
                      <a:r>
                        <a:rPr lang="en-IN" sz="2200" baseline="0" dirty="0"/>
                        <a:t>  </a:t>
                      </a:r>
                      <a:r>
                        <a:rPr lang="en-IN" sz="2200" dirty="0"/>
                        <a:t>                  Dr.</a:t>
                      </a:r>
                    </a:p>
                    <a:p>
                      <a:r>
                        <a:rPr lang="en-IN" sz="2200" dirty="0"/>
                        <a:t>Plant A/c                 </a:t>
                      </a:r>
                      <a:r>
                        <a:rPr lang="en-IN" sz="2200" baseline="0" dirty="0"/>
                        <a:t> </a:t>
                      </a:r>
                      <a:r>
                        <a:rPr lang="en-IN" sz="2200" dirty="0"/>
                        <a:t>                </a:t>
                      </a:r>
                      <a:r>
                        <a:rPr lang="en-IN" sz="2200" baseline="0" dirty="0"/>
                        <a:t> </a:t>
                      </a:r>
                      <a:r>
                        <a:rPr lang="en-IN" sz="2200" dirty="0"/>
                        <a:t> Dr.</a:t>
                      </a:r>
                    </a:p>
                    <a:p>
                      <a:r>
                        <a:rPr lang="en-IN" sz="2200" dirty="0"/>
                        <a:t>Purchases (Goods) A/c  </a:t>
                      </a:r>
                      <a:r>
                        <a:rPr lang="en-IN" sz="2200" baseline="0" dirty="0"/>
                        <a:t> </a:t>
                      </a:r>
                      <a:r>
                        <a:rPr lang="en-IN" sz="2200" dirty="0"/>
                        <a:t>         Dr.</a:t>
                      </a:r>
                    </a:p>
                    <a:p>
                      <a:r>
                        <a:rPr lang="en-IN" sz="2200" dirty="0"/>
                        <a:t>               To Jack’s Capital A/c</a:t>
                      </a:r>
                    </a:p>
                    <a:p>
                      <a:pPr algn="just"/>
                      <a:r>
                        <a:rPr lang="en-IN" sz="2200" dirty="0"/>
                        <a:t>(Being : Commencement of business with cash and other assets)</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30,000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sz="2200" dirty="0"/>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80,000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8" name="Table 8">
            <a:extLst>
              <a:ext uri="{FF2B5EF4-FFF2-40B4-BE49-F238E27FC236}">
                <a16:creationId xmlns:a16="http://schemas.microsoft.com/office/drawing/2014/main" id="{1899D033-D93F-7A03-E9F8-1ADD34EBB027}"/>
              </a:ext>
            </a:extLst>
          </p:cNvPr>
          <p:cNvGraphicFramePr>
            <a:graphicFrameLocks noGrp="1"/>
          </p:cNvGraphicFramePr>
          <p:nvPr/>
        </p:nvGraphicFramePr>
        <p:xfrm>
          <a:off x="1563075" y="4554572"/>
          <a:ext cx="8657261" cy="176784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332414">
                <a:tc>
                  <a:txBody>
                    <a:bodyPr/>
                    <a:lstStyle/>
                    <a:p>
                      <a:pPr algn="ctr"/>
                      <a:r>
                        <a:rPr lang="en-IN" sz="2200" dirty="0"/>
                        <a:t>2.</a:t>
                      </a:r>
                    </a:p>
                  </a:txBody>
                  <a:tcPr/>
                </a:tc>
                <a:tc>
                  <a:txBody>
                    <a:bodyPr/>
                    <a:lstStyle/>
                    <a:p>
                      <a:r>
                        <a:rPr lang="en-IN" sz="2200" dirty="0"/>
                        <a:t>Purchase A/c         </a:t>
                      </a:r>
                      <a:r>
                        <a:rPr lang="en-IN" sz="2200" baseline="0" dirty="0"/>
                        <a:t>   </a:t>
                      </a:r>
                      <a:r>
                        <a:rPr lang="en-IN" sz="2200" dirty="0"/>
                        <a:t>                 Dr.</a:t>
                      </a:r>
                    </a:p>
                    <a:p>
                      <a:r>
                        <a:rPr lang="en-IN" sz="2200" dirty="0"/>
                        <a:t>               To Suresh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Purchase of goods from Suresh and receive 10% Trade Discount)</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9,000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9,000</a:t>
                      </a:r>
                    </a:p>
                  </a:txBody>
                  <a:tcPr/>
                </a:tc>
                <a:extLst>
                  <a:ext uri="{0D108BD9-81ED-4DB2-BD59-A6C34878D82A}">
                    <a16:rowId xmlns:a16="http://schemas.microsoft.com/office/drawing/2014/main" val="3563833316"/>
                  </a:ext>
                </a:extLst>
              </a:tr>
            </a:tbl>
          </a:graphicData>
        </a:graphic>
      </p:graphicFrame>
      <p:sp>
        <p:nvSpPr>
          <p:cNvPr id="7" name="Rectangle 6">
            <a:extLst>
              <a:ext uri="{FF2B5EF4-FFF2-40B4-BE49-F238E27FC236}">
                <a16:creationId xmlns:a16="http://schemas.microsoft.com/office/drawing/2014/main" id="{2EFE07BA-0444-1A26-6C11-03BB96B0D177}"/>
              </a:ext>
            </a:extLst>
          </p:cNvPr>
          <p:cNvSpPr/>
          <p:nvPr/>
        </p:nvSpPr>
        <p:spPr>
          <a:xfrm>
            <a:off x="1884556" y="535588"/>
            <a:ext cx="8040029" cy="348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mj-lt"/>
              </a:rPr>
              <a:t>Journal of Mr. Jack</a:t>
            </a:r>
            <a:endParaRPr lang="en-IN" sz="2800" dirty="0"/>
          </a:p>
        </p:txBody>
      </p:sp>
    </p:spTree>
    <p:extLst>
      <p:ext uri="{BB962C8B-B14F-4D97-AF65-F5344CB8AC3E}">
        <p14:creationId xmlns:p14="http://schemas.microsoft.com/office/powerpoint/2010/main" val="23820536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297346" y="209021"/>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3.</a:t>
                      </a:r>
                    </a:p>
                  </a:txBody>
                  <a:tcPr/>
                </a:tc>
                <a:tc>
                  <a:txBody>
                    <a:bodyPr/>
                    <a:lstStyle/>
                    <a:p>
                      <a:r>
                        <a:rPr lang="en-IN" sz="2200" dirty="0"/>
                        <a:t>Ramesh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 sold with 5% Trade Disc.)</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1,045</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1,045</a:t>
                      </a:r>
                    </a:p>
                  </a:txBody>
                  <a:tcPr/>
                </a:tc>
                <a:extLst>
                  <a:ext uri="{0D108BD9-81ED-4DB2-BD59-A6C34878D82A}">
                    <a16:rowId xmlns:a16="http://schemas.microsoft.com/office/drawing/2014/main" val="3563833316"/>
                  </a:ext>
                </a:extLst>
              </a:tr>
            </a:tbl>
          </a:graphicData>
        </a:graphic>
      </p:graphicFrame>
      <p:graphicFrame>
        <p:nvGraphicFramePr>
          <p:cNvPr id="5" name="Table 8">
            <a:extLst>
              <a:ext uri="{FF2B5EF4-FFF2-40B4-BE49-F238E27FC236}">
                <a16:creationId xmlns:a16="http://schemas.microsoft.com/office/drawing/2014/main" id="{9CD0CAB1-9C78-F901-DEE4-546E60CADFB5}"/>
              </a:ext>
            </a:extLst>
          </p:cNvPr>
          <p:cNvGraphicFramePr>
            <a:graphicFrameLocks noGrp="1"/>
          </p:cNvGraphicFramePr>
          <p:nvPr/>
        </p:nvGraphicFramePr>
        <p:xfrm>
          <a:off x="1297345" y="3756893"/>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5.</a:t>
                      </a:r>
                    </a:p>
                  </a:txBody>
                  <a:tcPr/>
                </a:tc>
                <a:tc>
                  <a:txBody>
                    <a:bodyPr/>
                    <a:lstStyle/>
                    <a:p>
                      <a:r>
                        <a:rPr lang="en-IN" sz="2200" dirty="0"/>
                        <a:t>Stationery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Stationery purchased for business purposes)</a:t>
                      </a:r>
                    </a:p>
                  </a:txBody>
                  <a:tcPr/>
                </a:tc>
                <a:tc>
                  <a:txBody>
                    <a:bodyPr/>
                    <a:lstStyle/>
                    <a:p>
                      <a:endParaRPr lang="en-IN" sz="2200" dirty="0"/>
                    </a:p>
                  </a:txBody>
                  <a:tcPr/>
                </a:tc>
                <a:tc>
                  <a:txBody>
                    <a:bodyPr/>
                    <a:lstStyle/>
                    <a:p>
                      <a:pPr algn="r"/>
                      <a:r>
                        <a:rPr lang="en-IN" sz="2200" dirty="0"/>
                        <a:t>500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7" name="Table 8">
            <a:extLst>
              <a:ext uri="{FF2B5EF4-FFF2-40B4-BE49-F238E27FC236}">
                <a16:creationId xmlns:a16="http://schemas.microsoft.com/office/drawing/2014/main" id="{021E27B3-032D-04E1-CC57-03C57DC52E77}"/>
              </a:ext>
            </a:extLst>
          </p:cNvPr>
          <p:cNvGraphicFramePr>
            <a:graphicFrameLocks noGrp="1"/>
          </p:cNvGraphicFramePr>
          <p:nvPr/>
        </p:nvGraphicFramePr>
        <p:xfrm>
          <a:off x="1297344" y="5183357"/>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6.</a:t>
                      </a:r>
                    </a:p>
                  </a:txBody>
                  <a:tcPr/>
                </a:tc>
                <a:tc>
                  <a:txBody>
                    <a:bodyPr/>
                    <a:lstStyle/>
                    <a:p>
                      <a:r>
                        <a:rPr lang="en-IN" sz="2200" dirty="0"/>
                        <a:t>Sidharth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 sold to Sidharth)</a:t>
                      </a:r>
                    </a:p>
                  </a:txBody>
                  <a:tcPr/>
                </a:tc>
                <a:tc>
                  <a:txBody>
                    <a:bodyPr/>
                    <a:lstStyle/>
                    <a:p>
                      <a:endParaRPr lang="en-IN" sz="2200" dirty="0"/>
                    </a:p>
                  </a:txBody>
                  <a:tcPr/>
                </a:tc>
                <a:tc>
                  <a:txBody>
                    <a:bodyPr/>
                    <a:lstStyle/>
                    <a:p>
                      <a:pPr algn="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303442" y="1641581"/>
          <a:ext cx="8657261" cy="210312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4.</a:t>
                      </a:r>
                    </a:p>
                  </a:txBody>
                  <a:tcPr/>
                </a:tc>
                <a:tc>
                  <a:txBody>
                    <a:bodyPr/>
                    <a:lstStyle/>
                    <a:p>
                      <a:r>
                        <a:rPr lang="en-IN" sz="2200" dirty="0"/>
                        <a:t>Machinery A/c           </a:t>
                      </a:r>
                      <a:r>
                        <a:rPr lang="en-IN" sz="2200" baseline="0" dirty="0"/>
                        <a:t>  </a:t>
                      </a:r>
                      <a:r>
                        <a:rPr lang="en-IN" sz="2200" dirty="0"/>
                        <a:t>              Dr.</a:t>
                      </a:r>
                    </a:p>
                    <a:p>
                      <a:r>
                        <a:rPr lang="en-IN" sz="2200" dirty="0"/>
                        <a:t>               To Cash A/c </a:t>
                      </a:r>
                    </a:p>
                    <a:p>
                      <a:r>
                        <a:rPr lang="en-IN" sz="2200" dirty="0"/>
                        <a:t>               To Surya Brothers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Cost of machinery purchased 20,000, installation charges incurred 2,000)</a:t>
                      </a:r>
                    </a:p>
                  </a:txBody>
                  <a:tcPr/>
                </a:tc>
                <a:tc>
                  <a:txBody>
                    <a:bodyPr/>
                    <a:lstStyle/>
                    <a:p>
                      <a:endParaRPr lang="en-IN" sz="2200" dirty="0"/>
                    </a:p>
                  </a:txBody>
                  <a:tcPr/>
                </a:tc>
                <a:tc>
                  <a:txBody>
                    <a:bodyPr/>
                    <a:lstStyle/>
                    <a:p>
                      <a:pPr algn="r"/>
                      <a:r>
                        <a:rPr lang="en-IN" sz="2200" dirty="0"/>
                        <a:t>22,000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  2,000</a:t>
                      </a:r>
                    </a:p>
                    <a:p>
                      <a:pPr algn="r"/>
                      <a:r>
                        <a:rPr lang="en-IN" sz="2200" dirty="0"/>
                        <a:t>20,000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793529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297346" y="209021"/>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7.</a:t>
                      </a:r>
                    </a:p>
                  </a:txBody>
                  <a:tcPr/>
                </a:tc>
                <a:tc>
                  <a:txBody>
                    <a:bodyPr/>
                    <a:lstStyle/>
                    <a:p>
                      <a:r>
                        <a:rPr lang="en-IN" sz="2200" dirty="0"/>
                        <a:t>Drawings A/c        </a:t>
                      </a:r>
                      <a:r>
                        <a:rPr lang="en-IN" sz="2200" baseline="0" dirty="0"/>
                        <a:t> </a:t>
                      </a:r>
                      <a:r>
                        <a:rPr lang="en-IN" sz="2200" dirty="0"/>
                        <a:t>                    Dr.</a:t>
                      </a:r>
                    </a:p>
                    <a:p>
                      <a:r>
                        <a:rPr lang="en-IN" sz="2200" dirty="0"/>
                        <a:t>               To Purchases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5" name="Table 8">
            <a:extLst>
              <a:ext uri="{FF2B5EF4-FFF2-40B4-BE49-F238E27FC236}">
                <a16:creationId xmlns:a16="http://schemas.microsoft.com/office/drawing/2014/main" id="{9CD0CAB1-9C78-F901-DEE4-546E60CADFB5}"/>
              </a:ext>
            </a:extLst>
          </p:cNvPr>
          <p:cNvGraphicFramePr>
            <a:graphicFrameLocks noGrp="1"/>
          </p:cNvGraphicFramePr>
          <p:nvPr/>
        </p:nvGraphicFramePr>
        <p:xfrm>
          <a:off x="1297345" y="1635485"/>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8.</a:t>
                      </a:r>
                    </a:p>
                  </a:txBody>
                  <a:tcPr/>
                </a:tc>
                <a:tc>
                  <a:txBody>
                    <a:bodyPr/>
                    <a:lstStyle/>
                    <a:p>
                      <a:r>
                        <a:rPr lang="en-IN" sz="2200" dirty="0"/>
                        <a:t>Advertisement A/c     </a:t>
                      </a:r>
                      <a:r>
                        <a:rPr lang="en-IN" sz="2200" baseline="0" dirty="0"/>
                        <a:t>  </a:t>
                      </a:r>
                      <a:r>
                        <a:rPr lang="en-IN" sz="2200" dirty="0"/>
                        <a:t>             Dr.</a:t>
                      </a:r>
                    </a:p>
                    <a:p>
                      <a:r>
                        <a:rPr lang="en-IN" sz="2200" dirty="0"/>
                        <a:t>               To Purchases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2,000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6" name="Table 8">
            <a:extLst>
              <a:ext uri="{FF2B5EF4-FFF2-40B4-BE49-F238E27FC236}">
                <a16:creationId xmlns:a16="http://schemas.microsoft.com/office/drawing/2014/main" id="{CA065ED6-29F8-6406-1317-3BCD88A07B11}"/>
              </a:ext>
            </a:extLst>
          </p:cNvPr>
          <p:cNvGraphicFramePr>
            <a:graphicFrameLocks noGrp="1"/>
          </p:cNvGraphicFramePr>
          <p:nvPr/>
        </p:nvGraphicFramePr>
        <p:xfrm>
          <a:off x="1297344" y="4506701"/>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10.</a:t>
                      </a:r>
                    </a:p>
                  </a:txBody>
                  <a:tcPr/>
                </a:tc>
                <a:tc>
                  <a:txBody>
                    <a:bodyPr/>
                    <a:lstStyle/>
                    <a:p>
                      <a:r>
                        <a:rPr lang="en-IN" sz="2200" dirty="0"/>
                        <a:t>Cash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Sales of goods for cash)</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7" name="Table 8">
            <a:extLst>
              <a:ext uri="{FF2B5EF4-FFF2-40B4-BE49-F238E27FC236}">
                <a16:creationId xmlns:a16="http://schemas.microsoft.com/office/drawing/2014/main" id="{021E27B3-032D-04E1-CC57-03C57DC52E77}"/>
              </a:ext>
            </a:extLst>
          </p:cNvPr>
          <p:cNvGraphicFramePr>
            <a:graphicFrameLocks noGrp="1"/>
          </p:cNvGraphicFramePr>
          <p:nvPr/>
        </p:nvGraphicFramePr>
        <p:xfrm>
          <a:off x="1297344" y="3071093"/>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9.</a:t>
                      </a:r>
                    </a:p>
                  </a:txBody>
                  <a:tcPr/>
                </a:tc>
                <a:tc>
                  <a:txBody>
                    <a:bodyPr/>
                    <a:lstStyle/>
                    <a:p>
                      <a:r>
                        <a:rPr lang="en-IN" sz="2200" dirty="0"/>
                        <a:t>Bad Debts A/c         </a:t>
                      </a:r>
                      <a:r>
                        <a:rPr lang="en-IN" sz="2200" baseline="0" dirty="0"/>
                        <a:t> </a:t>
                      </a:r>
                      <a:r>
                        <a:rPr lang="en-IN" sz="2200" dirty="0"/>
                        <a:t>                  Dr.</a:t>
                      </a:r>
                    </a:p>
                    <a:p>
                      <a:r>
                        <a:rPr lang="en-IN" sz="2200" dirty="0"/>
                        <a:t>               To Sidharth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Money due from Sidharth written off as bad debts)</a:t>
                      </a:r>
                    </a:p>
                  </a:txBody>
                  <a:tcPr/>
                </a:tc>
                <a:tc>
                  <a:txBody>
                    <a:bodyPr/>
                    <a:lstStyle/>
                    <a:p>
                      <a:endParaRPr lang="en-IN" sz="2200" dirty="0"/>
                    </a:p>
                  </a:txBody>
                  <a:tcPr/>
                </a:tc>
                <a:tc>
                  <a:txBody>
                    <a:bodyPr/>
                    <a:lstStyle/>
                    <a:p>
                      <a:pPr algn="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6888039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8">
            <a:extLst>
              <a:ext uri="{FF2B5EF4-FFF2-40B4-BE49-F238E27FC236}">
                <a16:creationId xmlns:a16="http://schemas.microsoft.com/office/drawing/2014/main" id="{925D580D-39C8-D90D-9477-1E74CCF1F7D4}"/>
              </a:ext>
            </a:extLst>
          </p:cNvPr>
          <p:cNvGraphicFramePr>
            <a:graphicFrameLocks noGrp="1"/>
          </p:cNvGraphicFramePr>
          <p:nvPr/>
        </p:nvGraphicFramePr>
        <p:xfrm>
          <a:off x="1213907" y="259223"/>
          <a:ext cx="8657261" cy="176784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11.</a:t>
                      </a:r>
                    </a:p>
                  </a:txBody>
                  <a:tcPr/>
                </a:tc>
                <a:tc>
                  <a:txBody>
                    <a:bodyPr/>
                    <a:lstStyle/>
                    <a:p>
                      <a:r>
                        <a:rPr lang="en-IN" sz="2200" dirty="0"/>
                        <a:t>Cash A/c                 </a:t>
                      </a:r>
                      <a:r>
                        <a:rPr lang="en-IN" sz="2200" baseline="0" dirty="0"/>
                        <a:t>  </a:t>
                      </a:r>
                      <a:r>
                        <a:rPr lang="en-IN" sz="2200" dirty="0"/>
                        <a:t>                  Dr.</a:t>
                      </a:r>
                    </a:p>
                    <a:p>
                      <a:r>
                        <a:rPr lang="en-IN" sz="2200" dirty="0"/>
                        <a:t>     </a:t>
                      </a:r>
                      <a:r>
                        <a:rPr lang="en-IN" sz="2200" baseline="0" dirty="0"/>
                        <a:t>  </a:t>
                      </a:r>
                      <a:r>
                        <a:rPr lang="en-IN" sz="2200" dirty="0"/>
                        <a:t> To Bad Debts Recovered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Amount earlier written off as bad debts and now recovered)</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8" name="Table 8">
            <a:extLst>
              <a:ext uri="{FF2B5EF4-FFF2-40B4-BE49-F238E27FC236}">
                <a16:creationId xmlns:a16="http://schemas.microsoft.com/office/drawing/2014/main" id="{A111AE18-A97A-66EA-1EC1-98D9EDE2D600}"/>
              </a:ext>
            </a:extLst>
          </p:cNvPr>
          <p:cNvGraphicFramePr>
            <a:graphicFrameLocks noGrp="1"/>
          </p:cNvGraphicFramePr>
          <p:nvPr/>
        </p:nvGraphicFramePr>
        <p:xfrm>
          <a:off x="1213906" y="2024015"/>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12.</a:t>
                      </a:r>
                    </a:p>
                  </a:txBody>
                  <a:tcPr/>
                </a:tc>
                <a:tc>
                  <a:txBody>
                    <a:bodyPr/>
                    <a:lstStyle/>
                    <a:p>
                      <a:r>
                        <a:rPr lang="en-IN" sz="2200" dirty="0"/>
                        <a:t>Suresh A/c      </a:t>
                      </a:r>
                      <a:r>
                        <a:rPr lang="en-IN" sz="2200" baseline="0" dirty="0"/>
                        <a:t> </a:t>
                      </a:r>
                      <a:r>
                        <a:rPr lang="en-IN" sz="2200" dirty="0"/>
                        <a:t>                          Dr.</a:t>
                      </a:r>
                    </a:p>
                    <a:p>
                      <a:r>
                        <a:rPr lang="en-IN" sz="2200" dirty="0"/>
                        <a:t>               To Cash A/c </a:t>
                      </a:r>
                    </a:p>
                    <a:p>
                      <a:r>
                        <a:rPr lang="en-IN" sz="2200" dirty="0"/>
                        <a:t>               To Discount A/c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Amount paid to Suresh )</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9,000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8,500</a:t>
                      </a:r>
                    </a:p>
                    <a:p>
                      <a:pPr algn="r"/>
                      <a:r>
                        <a:rPr lang="en-IN" sz="2200" dirty="0"/>
                        <a:t>   500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B8940A47-F353-ABB8-07F1-E2BBE7D77686}"/>
              </a:ext>
            </a:extLst>
          </p:cNvPr>
          <p:cNvGraphicFramePr>
            <a:graphicFrameLocks noGrp="1"/>
          </p:cNvGraphicFramePr>
          <p:nvPr/>
        </p:nvGraphicFramePr>
        <p:xfrm>
          <a:off x="1213905" y="3450479"/>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13.</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Income Tax paid )</a:t>
                      </a:r>
                    </a:p>
                  </a:txBody>
                  <a:tcPr/>
                </a:tc>
                <a:tc>
                  <a:txBody>
                    <a:bodyPr/>
                    <a:lstStyle/>
                    <a:p>
                      <a:endParaRPr lang="en-IN" sz="2200" dirty="0"/>
                    </a:p>
                  </a:txBody>
                  <a:tcPr/>
                </a:tc>
                <a:tc>
                  <a:txBody>
                    <a:bodyPr/>
                    <a:lstStyle/>
                    <a:p>
                      <a:pPr algn="r"/>
                      <a:r>
                        <a:rPr lang="en-IN" sz="2200" dirty="0"/>
                        <a:t>1,000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1,000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0" name="Table 8">
            <a:extLst>
              <a:ext uri="{FF2B5EF4-FFF2-40B4-BE49-F238E27FC236}">
                <a16:creationId xmlns:a16="http://schemas.microsoft.com/office/drawing/2014/main" id="{A2D492FE-41F3-7901-92E3-36CCDC1EBF72}"/>
              </a:ext>
            </a:extLst>
          </p:cNvPr>
          <p:cNvGraphicFramePr>
            <a:graphicFrameLocks noGrp="1"/>
          </p:cNvGraphicFramePr>
          <p:nvPr/>
        </p:nvGraphicFramePr>
        <p:xfrm>
          <a:off x="1213904" y="4538614"/>
          <a:ext cx="8657261" cy="42672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341377">
                <a:tc>
                  <a:txBody>
                    <a:bodyPr/>
                    <a:lstStyle/>
                    <a:p>
                      <a:endParaRPr lang="en-IN" dirty="0"/>
                    </a:p>
                  </a:txBody>
                  <a:tcPr/>
                </a:tc>
                <a:tc>
                  <a:txBody>
                    <a:bodyPr/>
                    <a:lstStyle/>
                    <a:p>
                      <a:pPr algn="ctr"/>
                      <a:r>
                        <a:rPr lang="en-IN" sz="2200" b="1" dirty="0"/>
                        <a:t>Total</a:t>
                      </a:r>
                    </a:p>
                  </a:txBody>
                  <a:tcPr/>
                </a:tc>
                <a:tc>
                  <a:txBody>
                    <a:bodyPr/>
                    <a:lstStyle/>
                    <a:p>
                      <a:pPr algn="ctr"/>
                      <a:endParaRPr lang="en-IN" sz="2200" b="1" dirty="0"/>
                    </a:p>
                  </a:txBody>
                  <a:tcPr/>
                </a:tc>
                <a:tc>
                  <a:txBody>
                    <a:bodyPr/>
                    <a:lstStyle/>
                    <a:p>
                      <a:pPr algn="r"/>
                      <a:r>
                        <a:rPr lang="en-IN" sz="2200" b="1" dirty="0"/>
                        <a:t>1,64,045</a:t>
                      </a:r>
                    </a:p>
                  </a:txBody>
                  <a:tcPr/>
                </a:tc>
                <a:tc>
                  <a:txBody>
                    <a:bodyPr/>
                    <a:lstStyle/>
                    <a:p>
                      <a:pPr algn="r"/>
                      <a:r>
                        <a:rPr lang="en-IN" sz="2200" b="1" dirty="0"/>
                        <a:t>1,64,045</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2280069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Subsidiary Books </a:t>
            </a:r>
          </a:p>
        </p:txBody>
      </p:sp>
    </p:spTree>
    <p:extLst>
      <p:ext uri="{BB962C8B-B14F-4D97-AF65-F5344CB8AC3E}">
        <p14:creationId xmlns:p14="http://schemas.microsoft.com/office/powerpoint/2010/main" val="1436210482"/>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Subsidiary Books</a:t>
            </a:r>
          </a:p>
        </p:txBody>
      </p:sp>
      <p:sp>
        <p:nvSpPr>
          <p:cNvPr id="3" name="Content Placeholder 2"/>
          <p:cNvSpPr>
            <a:spLocks noGrp="1"/>
          </p:cNvSpPr>
          <p:nvPr>
            <p:ph idx="1"/>
          </p:nvPr>
        </p:nvSpPr>
        <p:spPr/>
        <p:txBody>
          <a:bodyPr/>
          <a:lstStyle/>
          <a:p>
            <a:pPr>
              <a:lnSpc>
                <a:spcPct val="100000"/>
              </a:lnSpc>
            </a:pPr>
            <a:r>
              <a:rPr lang="en-US" dirty="0"/>
              <a:t>Subsidiary Books are the books that </a:t>
            </a:r>
            <a:r>
              <a:rPr lang="en-US" b="1" dirty="0"/>
              <a:t>record the transactions</a:t>
            </a:r>
            <a:r>
              <a:rPr lang="en-US" dirty="0"/>
              <a:t> which are</a:t>
            </a:r>
            <a:r>
              <a:rPr lang="en-US" b="1" dirty="0">
                <a:solidFill>
                  <a:srgbClr val="C00000"/>
                </a:solidFill>
              </a:rPr>
              <a:t> similar in nature in an orderly manner.</a:t>
            </a:r>
            <a:r>
              <a:rPr lang="en-US" dirty="0"/>
              <a:t> </a:t>
            </a:r>
          </a:p>
          <a:p>
            <a:pPr>
              <a:lnSpc>
                <a:spcPct val="100000"/>
              </a:lnSpc>
            </a:pPr>
            <a:r>
              <a:rPr lang="en-US" dirty="0"/>
              <a:t>They are also known as </a:t>
            </a:r>
            <a:r>
              <a:rPr lang="en-US" b="1" dirty="0">
                <a:solidFill>
                  <a:srgbClr val="C00000"/>
                </a:solidFill>
              </a:rPr>
              <a:t>special journals or Daybooks.</a:t>
            </a:r>
            <a:r>
              <a:rPr lang="en-US" dirty="0"/>
              <a:t> </a:t>
            </a:r>
          </a:p>
          <a:p>
            <a:pPr>
              <a:lnSpc>
                <a:spcPct val="100000"/>
              </a:lnSpc>
            </a:pPr>
            <a:r>
              <a:rPr lang="en-US" dirty="0"/>
              <a:t>In big business institutions, it is </a:t>
            </a:r>
            <a:r>
              <a:rPr lang="en-US" b="1" dirty="0"/>
              <a:t>not easy to record all the transactions in one journal</a:t>
            </a:r>
            <a:r>
              <a:rPr lang="en-US" dirty="0"/>
              <a:t> and post them into various accounts.</a:t>
            </a:r>
          </a:p>
          <a:p>
            <a:pPr>
              <a:lnSpc>
                <a:spcPct val="100000"/>
              </a:lnSpc>
            </a:pPr>
            <a:r>
              <a:rPr lang="en-US" dirty="0"/>
              <a:t>So, for the </a:t>
            </a:r>
            <a:r>
              <a:rPr lang="en-US" b="1" dirty="0">
                <a:solidFill>
                  <a:srgbClr val="C00000"/>
                </a:solidFill>
              </a:rPr>
              <a:t>easy and accurate recording</a:t>
            </a:r>
            <a:r>
              <a:rPr lang="en-US" dirty="0"/>
              <a:t> of all the transactions,</a:t>
            </a:r>
            <a:r>
              <a:rPr lang="en-US" b="1" dirty="0"/>
              <a:t> the journal is subdivided into many subsidiary books.</a:t>
            </a:r>
          </a:p>
          <a:p>
            <a:pPr>
              <a:lnSpc>
                <a:spcPct val="100000"/>
              </a:lnSpc>
            </a:pPr>
            <a:r>
              <a:rPr lang="en-US" dirty="0"/>
              <a:t>For every type of transaction, there is </a:t>
            </a:r>
            <a:r>
              <a:rPr lang="en-US" b="1" dirty="0">
                <a:solidFill>
                  <a:srgbClr val="C00000"/>
                </a:solidFill>
              </a:rPr>
              <a:t>a separate book.</a:t>
            </a:r>
          </a:p>
        </p:txBody>
      </p:sp>
    </p:spTree>
    <p:extLst>
      <p:ext uri="{BB962C8B-B14F-4D97-AF65-F5344CB8AC3E}">
        <p14:creationId xmlns:p14="http://schemas.microsoft.com/office/powerpoint/2010/main" val="145643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180" y="863444"/>
          <a:ext cx="11929641" cy="5590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Types of Subsidiary Books </a:t>
            </a:r>
          </a:p>
        </p:txBody>
      </p:sp>
    </p:spTree>
    <p:extLst>
      <p:ext uri="{BB962C8B-B14F-4D97-AF65-F5344CB8AC3E}">
        <p14:creationId xmlns:p14="http://schemas.microsoft.com/office/powerpoint/2010/main" val="187244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07F1947-C46D-4126-A3B5-83BBE953B3E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AEDB57E5-A17F-4596-8066-9B5AF502FBC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075BB49-2331-4B5F-B241-6E7A9CA7049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822F8DB0-E9A7-4394-94D1-C9C263B5D4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3062778-1D2A-4122-B499-964CF9CCAD7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99376F4-85A8-4C3E-8C92-D31CF9857C7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82D485C-5938-44D7-BB14-2170354313D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BEADE238-5E88-4968-8083-F7BA71D41D5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2B9B647-2B04-4FB5-8BF9-BD93279539D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0DFE502A-90F7-4556-82EB-717336EAA547}"/>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A673797B-A881-4F3D-B4D6-E58A7898530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A45460A0-7105-4963-9F7F-C1460FC3AC3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F2899EEE-2BEF-442B-B64F-9B3D78C247A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589A85CD-B550-41D8-82D6-09E82A246DF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3B0704EB-5442-45EC-BA50-61EBFD8F687F}"/>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6958BE0E-E7EC-4F29-B711-40B0F9E72443}"/>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CBF98E93-2C05-4C67-8680-7C3148A843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and most important subsidiary book is the cash book.</a:t>
            </a:r>
          </a:p>
          <a:p>
            <a:r>
              <a:rPr lang="en-US" dirty="0"/>
              <a:t>It records all the transactions related to </a:t>
            </a:r>
            <a:r>
              <a:rPr lang="en-US" b="1" dirty="0">
                <a:solidFill>
                  <a:srgbClr val="C00000"/>
                </a:solidFill>
              </a:rPr>
              <a:t>cash and bank receipts and payments</a:t>
            </a:r>
            <a:r>
              <a:rPr lang="en-US" dirty="0"/>
              <a:t>.</a:t>
            </a:r>
          </a:p>
          <a:p>
            <a:r>
              <a:rPr lang="en-US" dirty="0"/>
              <a:t>The cash book is a ledger in the sense that it is designed in the form of a Cash Account and records</a:t>
            </a:r>
            <a:r>
              <a:rPr lang="en-US" b="1" dirty="0"/>
              <a:t> cash receipts on the debit side</a:t>
            </a:r>
            <a:r>
              <a:rPr lang="en-US" dirty="0"/>
              <a:t> and </a:t>
            </a:r>
            <a:r>
              <a:rPr lang="en-US" b="1" dirty="0">
                <a:solidFill>
                  <a:srgbClr val="C00000"/>
                </a:solidFill>
              </a:rPr>
              <a:t>cash payments on the credit side</a:t>
            </a:r>
            <a:r>
              <a:rPr lang="en-US" dirty="0"/>
              <a:t>.</a:t>
            </a:r>
          </a:p>
        </p:txBody>
      </p:sp>
      <p:sp>
        <p:nvSpPr>
          <p:cNvPr id="3" name="Title 2"/>
          <p:cNvSpPr>
            <a:spLocks noGrp="1"/>
          </p:cNvSpPr>
          <p:nvPr>
            <p:ph type="title"/>
          </p:nvPr>
        </p:nvSpPr>
        <p:spPr/>
        <p:txBody>
          <a:bodyPr/>
          <a:lstStyle/>
          <a:p>
            <a:r>
              <a:rPr lang="en-US" dirty="0"/>
              <a:t>Cash Book</a:t>
            </a:r>
          </a:p>
        </p:txBody>
      </p:sp>
      <p:graphicFrame>
        <p:nvGraphicFramePr>
          <p:cNvPr id="5" name="Diagram 4"/>
          <p:cNvGraphicFramePr/>
          <p:nvPr/>
        </p:nvGraphicFramePr>
        <p:xfrm>
          <a:off x="609600" y="2743201"/>
          <a:ext cx="10163175" cy="3834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6557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A0C034A-DC17-44DE-A9CE-BA6E8CFBDE4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5FCEF06-735D-4659-A24E-AD94E052463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0E6CFD1-86A9-4F43-A10D-B2A3D02F4EB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48936600-2C0C-4461-9848-1542DFD5046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EB587826-117A-47A2-B9F2-211FFA946A8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31DD99EA-34E2-4B6A-8764-E124934570C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5CE6D417-CDF0-46FF-88C3-EBC3995F9BBA}"/>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D1FD24B2-A9FC-4684-8DE7-392731C843D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C4E4CC45-956E-4042-8AAC-12FF18D8490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Single column cash book has one amount column on each side.</a:t>
            </a:r>
          </a:p>
          <a:p>
            <a:r>
              <a:rPr lang="en-US" b="1" dirty="0">
                <a:solidFill>
                  <a:srgbClr val="C00000"/>
                </a:solidFill>
              </a:rPr>
              <a:t>All cash receipts are recorded on the debit side and all cash payments on the credit side.</a:t>
            </a:r>
          </a:p>
          <a:p>
            <a:r>
              <a:rPr lang="en-US" dirty="0"/>
              <a:t>In fact, this book is nothing but a </a:t>
            </a:r>
            <a:r>
              <a:rPr lang="en-US" b="1" dirty="0"/>
              <a:t>cash account.</a:t>
            </a:r>
          </a:p>
          <a:p>
            <a:pPr marL="0" indent="0">
              <a:buNone/>
            </a:pPr>
            <a:endParaRPr lang="en-US" dirty="0"/>
          </a:p>
        </p:txBody>
      </p:sp>
      <p:sp>
        <p:nvSpPr>
          <p:cNvPr id="3" name="Title 2"/>
          <p:cNvSpPr>
            <a:spLocks noGrp="1"/>
          </p:cNvSpPr>
          <p:nvPr>
            <p:ph type="title"/>
          </p:nvPr>
        </p:nvSpPr>
        <p:spPr/>
        <p:txBody>
          <a:bodyPr/>
          <a:lstStyle/>
          <a:p>
            <a:r>
              <a:rPr lang="en-US" dirty="0"/>
              <a:t>Single Column Cash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353546" y="2864448"/>
            <a:ext cx="11305306" cy="430887"/>
          </a:xfrm>
          <a:prstGeom prst="rect">
            <a:avLst/>
          </a:prstGeom>
          <a:noFill/>
        </p:spPr>
        <p:txBody>
          <a:bodyPr wrap="square" rtlCol="0">
            <a:spAutoFit/>
          </a:bodyPr>
          <a:lstStyle/>
          <a:p>
            <a:pPr algn="ctr"/>
            <a:r>
              <a:rPr lang="en-IN" sz="2200" b="1" dirty="0"/>
              <a:t>Dr.                                                      Single Column Cash Book                                                              Cr.</a:t>
            </a:r>
          </a:p>
        </p:txBody>
      </p:sp>
      <p:graphicFrame>
        <p:nvGraphicFramePr>
          <p:cNvPr id="5" name="Table 4"/>
          <p:cNvGraphicFramePr>
            <a:graphicFrameLocks noGrp="1"/>
          </p:cNvGraphicFramePr>
          <p:nvPr/>
        </p:nvGraphicFramePr>
        <p:xfrm>
          <a:off x="475234" y="3341052"/>
          <a:ext cx="11078205" cy="2391432"/>
        </p:xfrm>
        <a:graphic>
          <a:graphicData uri="http://schemas.openxmlformats.org/drawingml/2006/table">
            <a:tbl>
              <a:tblPr firstRow="1" bandRow="1">
                <a:tableStyleId>{5940675A-B579-460E-94D1-54222C63F5DA}</a:tableStyleId>
              </a:tblPr>
              <a:tblGrid>
                <a:gridCol w="853356">
                  <a:extLst>
                    <a:ext uri="{9D8B030D-6E8A-4147-A177-3AD203B41FA5}">
                      <a16:colId xmlns:a16="http://schemas.microsoft.com/office/drawing/2014/main" val="20000"/>
                    </a:ext>
                  </a:extLst>
                </a:gridCol>
                <a:gridCol w="2029544">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1497330">
                  <a:extLst>
                    <a:ext uri="{9D8B030D-6E8A-4147-A177-3AD203B41FA5}">
                      <a16:colId xmlns:a16="http://schemas.microsoft.com/office/drawing/2014/main" val="20003"/>
                    </a:ext>
                  </a:extLst>
                </a:gridCol>
                <a:gridCol w="937260">
                  <a:extLst>
                    <a:ext uri="{9D8B030D-6E8A-4147-A177-3AD203B41FA5}">
                      <a16:colId xmlns:a16="http://schemas.microsoft.com/office/drawing/2014/main" val="20004"/>
                    </a:ext>
                  </a:extLst>
                </a:gridCol>
                <a:gridCol w="257175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1725925">
                  <a:extLst>
                    <a:ext uri="{9D8B030D-6E8A-4147-A177-3AD203B41FA5}">
                      <a16:colId xmlns:a16="http://schemas.microsoft.com/office/drawing/2014/main" val="20007"/>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Amount ₹</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Amount ₹</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11816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780EA3-90A6-3A5E-C909-17C3B3D5F01F}"/>
              </a:ext>
            </a:extLst>
          </p:cNvPr>
          <p:cNvSpPr>
            <a:spLocks noGrp="1"/>
          </p:cNvSpPr>
          <p:nvPr>
            <p:ph idx="1"/>
          </p:nvPr>
        </p:nvSpPr>
        <p:spPr/>
        <p:txBody>
          <a:bodyPr/>
          <a:lstStyle/>
          <a:p>
            <a:pPr>
              <a:lnSpc>
                <a:spcPct val="100000"/>
              </a:lnSpc>
            </a:pPr>
            <a:r>
              <a:rPr lang="en-IN" b="1" dirty="0"/>
              <a:t>Narration</a:t>
            </a:r>
          </a:p>
          <a:p>
            <a:pPr lvl="1">
              <a:lnSpc>
                <a:spcPct val="100000"/>
              </a:lnSpc>
            </a:pPr>
            <a:r>
              <a:rPr lang="en-IN" dirty="0"/>
              <a:t>After every journal entry, </a:t>
            </a:r>
            <a:r>
              <a:rPr lang="en-IN" b="1" dirty="0">
                <a:solidFill>
                  <a:srgbClr val="C00000"/>
                </a:solidFill>
              </a:rPr>
              <a:t>a brief explanation</a:t>
            </a:r>
            <a:r>
              <a:rPr lang="en-IN" dirty="0">
                <a:solidFill>
                  <a:srgbClr val="C00000"/>
                </a:solidFill>
              </a:rPr>
              <a:t> </a:t>
            </a:r>
            <a:r>
              <a:rPr lang="en-IN" dirty="0"/>
              <a:t>of the transaction with necessary details is given. </a:t>
            </a:r>
            <a:r>
              <a:rPr lang="en-IN" b="1" dirty="0">
                <a:solidFill>
                  <a:srgbClr val="C00000"/>
                </a:solidFill>
              </a:rPr>
              <a:t>Example, (Being : Goods sold and cash received)</a:t>
            </a:r>
            <a:endParaRPr lang="en-IN" dirty="0">
              <a:solidFill>
                <a:srgbClr val="C00000"/>
              </a:solidFill>
            </a:endParaRPr>
          </a:p>
          <a:p>
            <a:pPr>
              <a:lnSpc>
                <a:spcPct val="100000"/>
              </a:lnSpc>
            </a:pPr>
            <a:r>
              <a:rPr lang="en-IN" b="1" dirty="0"/>
              <a:t>Ledger Folio or LF</a:t>
            </a:r>
          </a:p>
          <a:p>
            <a:pPr lvl="1">
              <a:lnSpc>
                <a:spcPct val="100000"/>
              </a:lnSpc>
            </a:pPr>
            <a:r>
              <a:rPr lang="en-IN" dirty="0"/>
              <a:t>Ledger Folio </a:t>
            </a:r>
            <a:r>
              <a:rPr lang="en-IN" b="1" dirty="0">
                <a:solidFill>
                  <a:srgbClr val="C00000"/>
                </a:solidFill>
              </a:rPr>
              <a:t>shows the number of the page</a:t>
            </a:r>
            <a:r>
              <a:rPr lang="en-IN" dirty="0">
                <a:solidFill>
                  <a:srgbClr val="C00000"/>
                </a:solidFill>
              </a:rPr>
              <a:t> </a:t>
            </a:r>
            <a:r>
              <a:rPr lang="en-IN" dirty="0"/>
              <a:t>on which the ledger account of that particular item is made.</a:t>
            </a:r>
            <a:endParaRPr lang="en-IN" sz="3600" b="1" dirty="0"/>
          </a:p>
          <a:p>
            <a:pPr>
              <a:lnSpc>
                <a:spcPct val="100000"/>
              </a:lnSpc>
            </a:pPr>
            <a:r>
              <a:rPr lang="en-IN" b="1" dirty="0"/>
              <a:t>Debit (₹) / Amount </a:t>
            </a:r>
            <a:r>
              <a:rPr lang="en-IN" b="1" dirty="0">
                <a:solidFill>
                  <a:srgbClr val="C00000"/>
                </a:solidFill>
              </a:rPr>
              <a:t>(Dr.)</a:t>
            </a:r>
            <a:r>
              <a:rPr lang="en-IN" sz="3600" b="1" dirty="0">
                <a:solidFill>
                  <a:srgbClr val="C00000"/>
                </a:solidFill>
              </a:rPr>
              <a:t> </a:t>
            </a:r>
          </a:p>
          <a:p>
            <a:pPr lvl="1">
              <a:lnSpc>
                <a:spcPct val="100000"/>
              </a:lnSpc>
            </a:pPr>
            <a:r>
              <a:rPr lang="en-IN" dirty="0"/>
              <a:t>The amount that is debited is mentioned here.</a:t>
            </a:r>
            <a:endParaRPr lang="en-IN" sz="3200" b="1" dirty="0"/>
          </a:p>
          <a:p>
            <a:pPr>
              <a:lnSpc>
                <a:spcPct val="100000"/>
              </a:lnSpc>
            </a:pPr>
            <a:r>
              <a:rPr lang="en-IN" b="1" dirty="0"/>
              <a:t>Credit (₹) / Amount </a:t>
            </a:r>
            <a:r>
              <a:rPr lang="en-IN" b="1" dirty="0">
                <a:solidFill>
                  <a:srgbClr val="C00000"/>
                </a:solidFill>
              </a:rPr>
              <a:t>(Cr.)</a:t>
            </a:r>
          </a:p>
          <a:p>
            <a:pPr lvl="1">
              <a:lnSpc>
                <a:spcPct val="100000"/>
              </a:lnSpc>
            </a:pPr>
            <a:r>
              <a:rPr lang="en-IN" dirty="0"/>
              <a:t>The amount that is credited is mentioned here.</a:t>
            </a:r>
          </a:p>
        </p:txBody>
      </p:sp>
      <p:sp>
        <p:nvSpPr>
          <p:cNvPr id="3" name="Title 2">
            <a:extLst>
              <a:ext uri="{FF2B5EF4-FFF2-40B4-BE49-F238E27FC236}">
                <a16:creationId xmlns:a16="http://schemas.microsoft.com/office/drawing/2014/main" id="{CAA75E63-D86C-9822-46B4-59A467661E7C}"/>
              </a:ext>
            </a:extLst>
          </p:cNvPr>
          <p:cNvSpPr>
            <a:spLocks noGrp="1"/>
          </p:cNvSpPr>
          <p:nvPr>
            <p:ph type="title"/>
          </p:nvPr>
        </p:nvSpPr>
        <p:spPr/>
        <p:txBody>
          <a:bodyPr/>
          <a:lstStyle/>
          <a:p>
            <a:r>
              <a:rPr lang="en-IN" dirty="0"/>
              <a:t>Content of a Journal</a:t>
            </a:r>
            <a:endParaRPr lang="en-IN" sz="2000" b="0" dirty="0"/>
          </a:p>
        </p:txBody>
      </p:sp>
    </p:spTree>
    <p:extLst>
      <p:ext uri="{BB962C8B-B14F-4D97-AF65-F5344CB8AC3E}">
        <p14:creationId xmlns:p14="http://schemas.microsoft.com/office/powerpoint/2010/main" val="36729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Cash Book with Discount Column has two amount columns (one for cash and another for discount) as each side.</a:t>
            </a:r>
          </a:p>
          <a:p>
            <a:r>
              <a:rPr lang="en-US" b="1" dirty="0">
                <a:solidFill>
                  <a:srgbClr val="C00000"/>
                </a:solidFill>
              </a:rPr>
              <a:t>All cash receipts and cash discount allowed are recorded on the debit side and all cash payments and cash discount received are recorded on the credit side.</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Cash Book With Discount Column</a:t>
            </a:r>
          </a:p>
        </p:txBody>
      </p:sp>
      <p:sp>
        <p:nvSpPr>
          <p:cNvPr id="4" name="TextBox 3">
            <a:extLst>
              <a:ext uri="{FF2B5EF4-FFF2-40B4-BE49-F238E27FC236}">
                <a16:creationId xmlns:a16="http://schemas.microsoft.com/office/drawing/2014/main" id="{4819146F-0AD0-B5FD-332A-B540D9B24DDB}"/>
              </a:ext>
            </a:extLst>
          </p:cNvPr>
          <p:cNvSpPr txBox="1"/>
          <p:nvPr/>
        </p:nvSpPr>
        <p:spPr>
          <a:xfrm>
            <a:off x="330686" y="2928456"/>
            <a:ext cx="11305306" cy="430887"/>
          </a:xfrm>
          <a:prstGeom prst="rect">
            <a:avLst/>
          </a:prstGeom>
          <a:noFill/>
        </p:spPr>
        <p:txBody>
          <a:bodyPr wrap="square" rtlCol="0">
            <a:spAutoFit/>
          </a:bodyPr>
          <a:lstStyle/>
          <a:p>
            <a:pPr algn="ctr"/>
            <a:r>
              <a:rPr lang="en-IN" sz="2200" b="1" dirty="0"/>
              <a:t>Dr.                                           Cash Book with Discount Column                                                            Cr.</a:t>
            </a:r>
          </a:p>
        </p:txBody>
      </p:sp>
      <p:graphicFrame>
        <p:nvGraphicFramePr>
          <p:cNvPr id="5" name="Table 4"/>
          <p:cNvGraphicFramePr>
            <a:graphicFrameLocks noGrp="1"/>
          </p:cNvGraphicFramePr>
          <p:nvPr/>
        </p:nvGraphicFramePr>
        <p:xfrm>
          <a:off x="502666" y="3386772"/>
          <a:ext cx="10980933" cy="2562564"/>
        </p:xfrm>
        <a:graphic>
          <a:graphicData uri="http://schemas.openxmlformats.org/drawingml/2006/table">
            <a:tbl>
              <a:tblPr firstRow="1" bandRow="1">
                <a:tableStyleId>{5940675A-B579-460E-94D1-54222C63F5DA}</a:tableStyleId>
              </a:tblPr>
              <a:tblGrid>
                <a:gridCol w="753805">
                  <a:extLst>
                    <a:ext uri="{9D8B030D-6E8A-4147-A177-3AD203B41FA5}">
                      <a16:colId xmlns:a16="http://schemas.microsoft.com/office/drawing/2014/main" val="20000"/>
                    </a:ext>
                  </a:extLst>
                </a:gridCol>
                <a:gridCol w="1511875">
                  <a:extLst>
                    <a:ext uri="{9D8B030D-6E8A-4147-A177-3AD203B41FA5}">
                      <a16:colId xmlns:a16="http://schemas.microsoft.com/office/drawing/2014/main" val="20001"/>
                    </a:ext>
                  </a:extLst>
                </a:gridCol>
                <a:gridCol w="614105">
                  <a:extLst>
                    <a:ext uri="{9D8B030D-6E8A-4147-A177-3AD203B41FA5}">
                      <a16:colId xmlns:a16="http://schemas.microsoft.com/office/drawing/2014/main" val="20002"/>
                    </a:ext>
                  </a:extLst>
                </a:gridCol>
                <a:gridCol w="1180405">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1805940">
                  <a:extLst>
                    <a:ext uri="{9D8B030D-6E8A-4147-A177-3AD203B41FA5}">
                      <a16:colId xmlns:a16="http://schemas.microsoft.com/office/drawing/2014/main" val="20006"/>
                    </a:ext>
                  </a:extLst>
                </a:gridCol>
                <a:gridCol w="908736">
                  <a:extLst>
                    <a:ext uri="{9D8B030D-6E8A-4147-A177-3AD203B41FA5}">
                      <a16:colId xmlns:a16="http://schemas.microsoft.com/office/drawing/2014/main" val="20007"/>
                    </a:ext>
                  </a:extLst>
                </a:gridCol>
                <a:gridCol w="1262964">
                  <a:extLst>
                    <a:ext uri="{9D8B030D-6E8A-4147-A177-3AD203B41FA5}">
                      <a16:colId xmlns:a16="http://schemas.microsoft.com/office/drawing/2014/main" val="20008"/>
                    </a:ext>
                  </a:extLst>
                </a:gridCol>
                <a:gridCol w="988573">
                  <a:extLst>
                    <a:ext uri="{9D8B030D-6E8A-4147-A177-3AD203B41FA5}">
                      <a16:colId xmlns:a16="http://schemas.microsoft.com/office/drawing/2014/main" val="20009"/>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p>
                      <a:endParaRPr lang="en-US" sz="2200" dirty="0"/>
                    </a:p>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65006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Three Column Cash Book has three amount columns (one for Cash, one for Bank and one for discount) as each side.</a:t>
            </a:r>
          </a:p>
          <a:p>
            <a:r>
              <a:rPr lang="en-US" dirty="0"/>
              <a:t>All </a:t>
            </a:r>
            <a:r>
              <a:rPr lang="en-US" b="1" dirty="0"/>
              <a:t>cash receipts, deposits into bank and discount allowed are recorded on the debit side</a:t>
            </a:r>
            <a:r>
              <a:rPr lang="en-US" dirty="0"/>
              <a:t> and all </a:t>
            </a:r>
            <a:r>
              <a:rPr lang="en-US" b="1" dirty="0">
                <a:solidFill>
                  <a:srgbClr val="C00000"/>
                </a:solidFill>
              </a:rPr>
              <a:t>cash payments, withdrawals from bank and discount received are recorded on the credit side</a:t>
            </a:r>
            <a:r>
              <a:rPr lang="en-US" dirty="0"/>
              <a:t>.</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Three Column Cash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321542" y="2978748"/>
            <a:ext cx="11305306" cy="430887"/>
          </a:xfrm>
          <a:prstGeom prst="rect">
            <a:avLst/>
          </a:prstGeom>
          <a:noFill/>
        </p:spPr>
        <p:txBody>
          <a:bodyPr wrap="square" rtlCol="0">
            <a:spAutoFit/>
          </a:bodyPr>
          <a:lstStyle/>
          <a:p>
            <a:pPr algn="ctr"/>
            <a:r>
              <a:rPr lang="en-IN" sz="2200" b="1" dirty="0"/>
              <a:t>Dr.                                                 Three Column Cash Book                                                                 Cr.</a:t>
            </a:r>
          </a:p>
        </p:txBody>
      </p:sp>
      <p:graphicFrame>
        <p:nvGraphicFramePr>
          <p:cNvPr id="5" name="Table 4"/>
          <p:cNvGraphicFramePr>
            <a:graphicFrameLocks noGrp="1"/>
          </p:cNvGraphicFramePr>
          <p:nvPr/>
        </p:nvGraphicFramePr>
        <p:xfrm>
          <a:off x="321543" y="3409632"/>
          <a:ext cx="11657097" cy="2562564"/>
        </p:xfrm>
        <a:graphic>
          <a:graphicData uri="http://schemas.openxmlformats.org/drawingml/2006/table">
            <a:tbl>
              <a:tblPr firstRow="1" bandRow="1">
                <a:tableStyleId>{5940675A-B579-460E-94D1-54222C63F5DA}</a:tableStyleId>
              </a:tblPr>
              <a:tblGrid>
                <a:gridCol w="775737">
                  <a:extLst>
                    <a:ext uri="{9D8B030D-6E8A-4147-A177-3AD203B41FA5}">
                      <a16:colId xmlns:a16="http://schemas.microsoft.com/office/drawing/2014/main" val="20000"/>
                    </a:ext>
                  </a:extLst>
                </a:gridCol>
                <a:gridCol w="144018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121158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89154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1577340">
                  <a:extLst>
                    <a:ext uri="{9D8B030D-6E8A-4147-A177-3AD203B41FA5}">
                      <a16:colId xmlns:a16="http://schemas.microsoft.com/office/drawing/2014/main" val="20007"/>
                    </a:ext>
                  </a:extLst>
                </a:gridCol>
                <a:gridCol w="496751">
                  <a:extLst>
                    <a:ext uri="{9D8B030D-6E8A-4147-A177-3AD203B41FA5}">
                      <a16:colId xmlns:a16="http://schemas.microsoft.com/office/drawing/2014/main" val="20008"/>
                    </a:ext>
                  </a:extLst>
                </a:gridCol>
                <a:gridCol w="1247415">
                  <a:extLst>
                    <a:ext uri="{9D8B030D-6E8A-4147-A177-3AD203B41FA5}">
                      <a16:colId xmlns:a16="http://schemas.microsoft.com/office/drawing/2014/main" val="20009"/>
                    </a:ext>
                  </a:extLst>
                </a:gridCol>
                <a:gridCol w="888137">
                  <a:extLst>
                    <a:ext uri="{9D8B030D-6E8A-4147-A177-3AD203B41FA5}">
                      <a16:colId xmlns:a16="http://schemas.microsoft.com/office/drawing/2014/main" val="20010"/>
                    </a:ext>
                  </a:extLst>
                </a:gridCol>
                <a:gridCol w="888137">
                  <a:extLst>
                    <a:ext uri="{9D8B030D-6E8A-4147-A177-3AD203B41FA5}">
                      <a16:colId xmlns:a16="http://schemas.microsoft.com/office/drawing/2014/main" val="20011"/>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Bank</a:t>
                      </a:r>
                    </a:p>
                    <a:p>
                      <a:r>
                        <a:rPr lang="en-US" sz="2200" dirty="0"/>
                        <a:t>₹</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Bank</a:t>
                      </a:r>
                    </a:p>
                    <a:p>
                      <a:r>
                        <a:rPr lang="en-US" sz="2200" dirty="0"/>
                        <a:t>₹</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p>
                      <a:endParaRPr lang="en-US" sz="2200" dirty="0"/>
                    </a:p>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2706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Petty Cash Book is the book which is used for the purposes of </a:t>
            </a:r>
            <a:r>
              <a:rPr lang="en-US" b="1" dirty="0"/>
              <a:t>recording the payment of petty cash expenses.</a:t>
            </a:r>
          </a:p>
          <a:p>
            <a:r>
              <a:rPr lang="en-US" b="1" dirty="0"/>
              <a:t>Petty Cashier</a:t>
            </a:r>
            <a:r>
              <a:rPr lang="en-US" dirty="0"/>
              <a:t> is the person who is </a:t>
            </a:r>
            <a:r>
              <a:rPr lang="en-US" b="1" dirty="0">
                <a:solidFill>
                  <a:srgbClr val="C00000"/>
                </a:solidFill>
              </a:rPr>
              <a:t>authorized to make payments of petty cash expenses and to record</a:t>
            </a:r>
            <a:r>
              <a:rPr lang="en-US" dirty="0"/>
              <a:t> them in petty cash book.</a:t>
            </a:r>
          </a:p>
          <a:p>
            <a:r>
              <a:rPr lang="en-US" dirty="0"/>
              <a:t>The amount of </a:t>
            </a:r>
            <a:r>
              <a:rPr lang="en-US" b="1" dirty="0"/>
              <a:t>cash received</a:t>
            </a:r>
            <a:r>
              <a:rPr lang="en-US" dirty="0"/>
              <a:t> from the main cashier is </a:t>
            </a:r>
            <a:r>
              <a:rPr lang="en-US" b="1" dirty="0">
                <a:solidFill>
                  <a:srgbClr val="C00000"/>
                </a:solidFill>
              </a:rPr>
              <a:t>recorded on the left hand side column.</a:t>
            </a:r>
          </a:p>
          <a:p>
            <a:r>
              <a:rPr lang="en-US" dirty="0"/>
              <a:t>The payment of petty </a:t>
            </a:r>
            <a:r>
              <a:rPr lang="en-US" b="1" dirty="0"/>
              <a:t>cash expenses </a:t>
            </a:r>
            <a:r>
              <a:rPr lang="en-US" dirty="0"/>
              <a:t>are </a:t>
            </a:r>
            <a:r>
              <a:rPr lang="en-US" b="1" dirty="0">
                <a:solidFill>
                  <a:srgbClr val="C00000"/>
                </a:solidFill>
              </a:rPr>
              <a:t>recorded on the right hand side</a:t>
            </a:r>
            <a:r>
              <a:rPr lang="en-US" dirty="0"/>
              <a:t> in the respective columns.</a:t>
            </a:r>
          </a:p>
          <a:p>
            <a:r>
              <a:rPr lang="en-US" dirty="0"/>
              <a:t>It can never show a credit balance because </a:t>
            </a:r>
            <a:r>
              <a:rPr lang="en-US" b="1" dirty="0"/>
              <a:t>the cash payment can never exceed the cash receipts</a:t>
            </a:r>
            <a:r>
              <a:rPr lang="en-US" dirty="0"/>
              <a:t>.</a:t>
            </a:r>
          </a:p>
        </p:txBody>
      </p:sp>
      <p:sp>
        <p:nvSpPr>
          <p:cNvPr id="3" name="Title 2"/>
          <p:cNvSpPr>
            <a:spLocks noGrp="1"/>
          </p:cNvSpPr>
          <p:nvPr>
            <p:ph type="title"/>
          </p:nvPr>
        </p:nvSpPr>
        <p:spPr/>
        <p:txBody>
          <a:bodyPr/>
          <a:lstStyle/>
          <a:p>
            <a:r>
              <a:rPr lang="en-US" dirty="0"/>
              <a:t>Petty Cash Book</a:t>
            </a:r>
          </a:p>
        </p:txBody>
      </p:sp>
    </p:spTree>
    <p:extLst>
      <p:ext uri="{BB962C8B-B14F-4D97-AF65-F5344CB8AC3E}">
        <p14:creationId xmlns:p14="http://schemas.microsoft.com/office/powerpoint/2010/main" val="12125007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3411026"/>
              </p:ext>
            </p:extLst>
          </p:nvPr>
        </p:nvGraphicFramePr>
        <p:xfrm>
          <a:off x="131763" y="863600"/>
          <a:ext cx="11984037" cy="5025136"/>
        </p:xfrm>
        <a:graphic>
          <a:graphicData uri="http://schemas.openxmlformats.org/drawingml/2006/table">
            <a:tbl>
              <a:tblPr firstRow="1" bandRow="1">
                <a:tableStyleId>{5940675A-B579-460E-94D1-54222C63F5DA}</a:tableStyleId>
              </a:tblPr>
              <a:tblGrid>
                <a:gridCol w="630894">
                  <a:extLst>
                    <a:ext uri="{9D8B030D-6E8A-4147-A177-3AD203B41FA5}">
                      <a16:colId xmlns:a16="http://schemas.microsoft.com/office/drawing/2014/main" val="20000"/>
                    </a:ext>
                  </a:extLst>
                </a:gridCol>
                <a:gridCol w="804127">
                  <a:extLst>
                    <a:ext uri="{9D8B030D-6E8A-4147-A177-3AD203B41FA5}">
                      <a16:colId xmlns:a16="http://schemas.microsoft.com/office/drawing/2014/main" val="20001"/>
                    </a:ext>
                  </a:extLst>
                </a:gridCol>
                <a:gridCol w="763733">
                  <a:extLst>
                    <a:ext uri="{9D8B030D-6E8A-4147-A177-3AD203B41FA5}">
                      <a16:colId xmlns:a16="http://schemas.microsoft.com/office/drawing/2014/main" val="20002"/>
                    </a:ext>
                  </a:extLst>
                </a:gridCol>
                <a:gridCol w="763733">
                  <a:extLst>
                    <a:ext uri="{9D8B030D-6E8A-4147-A177-3AD203B41FA5}">
                      <a16:colId xmlns:a16="http://schemas.microsoft.com/office/drawing/2014/main" val="20003"/>
                    </a:ext>
                  </a:extLst>
                </a:gridCol>
                <a:gridCol w="710449">
                  <a:extLst>
                    <a:ext uri="{9D8B030D-6E8A-4147-A177-3AD203B41FA5}">
                      <a16:colId xmlns:a16="http://schemas.microsoft.com/office/drawing/2014/main" val="20004"/>
                    </a:ext>
                  </a:extLst>
                </a:gridCol>
                <a:gridCol w="825897">
                  <a:extLst>
                    <a:ext uri="{9D8B030D-6E8A-4147-A177-3AD203B41FA5}">
                      <a16:colId xmlns:a16="http://schemas.microsoft.com/office/drawing/2014/main" val="20005"/>
                    </a:ext>
                  </a:extLst>
                </a:gridCol>
                <a:gridCol w="781494">
                  <a:extLst>
                    <a:ext uri="{9D8B030D-6E8A-4147-A177-3AD203B41FA5}">
                      <a16:colId xmlns:a16="http://schemas.microsoft.com/office/drawing/2014/main" val="20006"/>
                    </a:ext>
                  </a:extLst>
                </a:gridCol>
                <a:gridCol w="914703">
                  <a:extLst>
                    <a:ext uri="{9D8B030D-6E8A-4147-A177-3AD203B41FA5}">
                      <a16:colId xmlns:a16="http://schemas.microsoft.com/office/drawing/2014/main" val="20007"/>
                    </a:ext>
                  </a:extLst>
                </a:gridCol>
                <a:gridCol w="994629">
                  <a:extLst>
                    <a:ext uri="{9D8B030D-6E8A-4147-A177-3AD203B41FA5}">
                      <a16:colId xmlns:a16="http://schemas.microsoft.com/office/drawing/2014/main" val="20008"/>
                    </a:ext>
                  </a:extLst>
                </a:gridCol>
                <a:gridCol w="1172241">
                  <a:extLst>
                    <a:ext uri="{9D8B030D-6E8A-4147-A177-3AD203B41FA5}">
                      <a16:colId xmlns:a16="http://schemas.microsoft.com/office/drawing/2014/main" val="20009"/>
                    </a:ext>
                  </a:extLst>
                </a:gridCol>
                <a:gridCol w="1139661">
                  <a:extLst>
                    <a:ext uri="{9D8B030D-6E8A-4147-A177-3AD203B41FA5}">
                      <a16:colId xmlns:a16="http://schemas.microsoft.com/office/drawing/2014/main" val="20010"/>
                    </a:ext>
                  </a:extLst>
                </a:gridCol>
                <a:gridCol w="1013842">
                  <a:extLst>
                    <a:ext uri="{9D8B030D-6E8A-4147-A177-3AD203B41FA5}">
                      <a16:colId xmlns:a16="http://schemas.microsoft.com/office/drawing/2014/main" val="20011"/>
                    </a:ext>
                  </a:extLst>
                </a:gridCol>
                <a:gridCol w="790375">
                  <a:extLst>
                    <a:ext uri="{9D8B030D-6E8A-4147-A177-3AD203B41FA5}">
                      <a16:colId xmlns:a16="http://schemas.microsoft.com/office/drawing/2014/main" val="20012"/>
                    </a:ext>
                  </a:extLst>
                </a:gridCol>
                <a:gridCol w="678259">
                  <a:extLst>
                    <a:ext uri="{9D8B030D-6E8A-4147-A177-3AD203B41FA5}">
                      <a16:colId xmlns:a16="http://schemas.microsoft.com/office/drawing/2014/main" val="20013"/>
                    </a:ext>
                  </a:extLst>
                </a:gridCol>
              </a:tblGrid>
              <a:tr h="624501">
                <a:tc gridSpan="4">
                  <a:txBody>
                    <a:bodyPr/>
                    <a:lstStyle/>
                    <a:p>
                      <a:pPr algn="ctr"/>
                      <a:r>
                        <a:rPr lang="en-US" dirty="0"/>
                        <a:t>Receipts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dirty="0"/>
                        <a:t>Payments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840315">
                <a:tc>
                  <a:txBody>
                    <a:bodyPr/>
                    <a:lstStyle/>
                    <a:p>
                      <a:r>
                        <a:rPr lang="en-US" dirty="0"/>
                        <a:t>Date</a:t>
                      </a:r>
                    </a:p>
                  </a:txBody>
                  <a:tcPr/>
                </a:tc>
                <a:tc>
                  <a:txBody>
                    <a:bodyPr/>
                    <a:lstStyle/>
                    <a:p>
                      <a:r>
                        <a:rPr lang="en-US" dirty="0"/>
                        <a:t>Particulars</a:t>
                      </a:r>
                    </a:p>
                  </a:txBody>
                  <a:tcPr/>
                </a:tc>
                <a:tc>
                  <a:txBody>
                    <a:bodyPr/>
                    <a:lstStyle/>
                    <a:p>
                      <a:r>
                        <a:rPr lang="en-US" dirty="0"/>
                        <a:t>Cash</a:t>
                      </a:r>
                      <a:r>
                        <a:rPr lang="en-US" baseline="0" dirty="0"/>
                        <a:t> Book Folio</a:t>
                      </a:r>
                      <a:endParaRPr lang="en-US" dirty="0"/>
                    </a:p>
                  </a:txBody>
                  <a:tcPr/>
                </a:tc>
                <a:tc>
                  <a:txBody>
                    <a:bodyPr/>
                    <a:lstStyle/>
                    <a:p>
                      <a:r>
                        <a:rPr lang="en-US" dirty="0"/>
                        <a:t>Total</a:t>
                      </a:r>
                    </a:p>
                    <a:p>
                      <a:r>
                        <a:rPr lang="en-US" dirty="0"/>
                        <a:t>₹</a:t>
                      </a:r>
                    </a:p>
                  </a:txBody>
                  <a:tcPr/>
                </a:tc>
                <a:tc>
                  <a:txBody>
                    <a:bodyPr/>
                    <a:lstStyle/>
                    <a:p>
                      <a:r>
                        <a:rPr lang="en-US" dirty="0"/>
                        <a:t>Date</a:t>
                      </a:r>
                    </a:p>
                  </a:txBody>
                  <a:tcPr/>
                </a:tc>
                <a:tc>
                  <a:txBody>
                    <a:bodyPr/>
                    <a:lstStyle/>
                    <a:p>
                      <a:r>
                        <a:rPr lang="en-US" dirty="0"/>
                        <a:t>Particulars</a:t>
                      </a:r>
                    </a:p>
                  </a:txBody>
                  <a:tcPr/>
                </a:tc>
                <a:tc>
                  <a:txBody>
                    <a:bodyPr/>
                    <a:lstStyle/>
                    <a:p>
                      <a:r>
                        <a:rPr lang="en-US" dirty="0"/>
                        <a:t>Voucher</a:t>
                      </a:r>
                      <a:r>
                        <a:rPr lang="en-US" baseline="0" dirty="0"/>
                        <a:t> </a:t>
                      </a:r>
                    </a:p>
                    <a:p>
                      <a:r>
                        <a:rPr lang="en-US" baseline="0" dirty="0"/>
                        <a:t>No.</a:t>
                      </a:r>
                      <a:endParaRPr lang="en-US" dirty="0"/>
                    </a:p>
                  </a:txBody>
                  <a:tcPr/>
                </a:tc>
                <a:tc>
                  <a:txBody>
                    <a:bodyPr/>
                    <a:lstStyle/>
                    <a:p>
                      <a:r>
                        <a:rPr lang="en-US" dirty="0"/>
                        <a:t>Postage and Telegram </a:t>
                      </a:r>
                    </a:p>
                    <a:p>
                      <a:r>
                        <a:rPr lang="en-US" dirty="0"/>
                        <a:t>₹</a:t>
                      </a:r>
                    </a:p>
                  </a:txBody>
                  <a:tcPr/>
                </a:tc>
                <a:tc>
                  <a:txBody>
                    <a:bodyPr/>
                    <a:lstStyle/>
                    <a:p>
                      <a:r>
                        <a:rPr lang="en-US" dirty="0"/>
                        <a:t>Conveyance Travelling</a:t>
                      </a:r>
                    </a:p>
                    <a:p>
                      <a:r>
                        <a:rPr lang="en-US" baseline="0" dirty="0"/>
                        <a:t> ₹</a:t>
                      </a:r>
                      <a:endParaRPr lang="en-US" dirty="0"/>
                    </a:p>
                  </a:txBody>
                  <a:tcPr/>
                </a:tc>
                <a:tc>
                  <a:txBody>
                    <a:bodyPr/>
                    <a:lstStyle/>
                    <a:p>
                      <a:r>
                        <a:rPr lang="en-US" dirty="0"/>
                        <a:t>Staff </a:t>
                      </a:r>
                    </a:p>
                    <a:p>
                      <a:r>
                        <a:rPr lang="en-US" dirty="0"/>
                        <a:t>Welfare </a:t>
                      </a:r>
                    </a:p>
                    <a:p>
                      <a:r>
                        <a:rPr lang="en-US" dirty="0"/>
                        <a:t>Entertainments </a:t>
                      </a:r>
                    </a:p>
                    <a:p>
                      <a:r>
                        <a:rPr lang="en-US" dirty="0"/>
                        <a:t>₹</a:t>
                      </a:r>
                    </a:p>
                  </a:txBody>
                  <a:tcPr/>
                </a:tc>
                <a:tc>
                  <a:txBody>
                    <a:bodyPr/>
                    <a:lstStyle/>
                    <a:p>
                      <a:r>
                        <a:rPr lang="en-US" dirty="0"/>
                        <a:t>Cartage</a:t>
                      </a:r>
                    </a:p>
                    <a:p>
                      <a:r>
                        <a:rPr lang="en-US" dirty="0"/>
                        <a:t> ₹</a:t>
                      </a:r>
                    </a:p>
                  </a:txBody>
                  <a:tcPr/>
                </a:tc>
                <a:tc>
                  <a:txBody>
                    <a:bodyPr/>
                    <a:lstStyle/>
                    <a:p>
                      <a:r>
                        <a:rPr lang="en-US" dirty="0"/>
                        <a:t>Printing and </a:t>
                      </a:r>
                    </a:p>
                    <a:p>
                      <a:r>
                        <a:rPr lang="en-US" dirty="0"/>
                        <a:t>Stationery</a:t>
                      </a:r>
                      <a:r>
                        <a:rPr lang="en-US" baseline="0" dirty="0"/>
                        <a:t> ₹</a:t>
                      </a:r>
                      <a:endParaRPr lang="en-US" dirty="0"/>
                    </a:p>
                  </a:txBody>
                  <a:tcPr/>
                </a:tc>
                <a:tc>
                  <a:txBody>
                    <a:bodyPr/>
                    <a:lstStyle/>
                    <a:p>
                      <a:r>
                        <a:rPr lang="en-US" dirty="0"/>
                        <a:t>Misc. items</a:t>
                      </a:r>
                    </a:p>
                    <a:p>
                      <a:r>
                        <a:rPr lang="en-US" dirty="0"/>
                        <a:t>₹</a:t>
                      </a:r>
                    </a:p>
                  </a:txBody>
                  <a:tcPr/>
                </a:tc>
                <a:tc>
                  <a:txBody>
                    <a:bodyPr/>
                    <a:lstStyle/>
                    <a:p>
                      <a:r>
                        <a:rPr lang="en-US" dirty="0"/>
                        <a:t>Total</a:t>
                      </a:r>
                    </a:p>
                    <a:p>
                      <a:r>
                        <a:rPr lang="en-US" dirty="0"/>
                        <a:t>₹</a:t>
                      </a:r>
                    </a:p>
                  </a:txBody>
                  <a:tcPr/>
                </a:tc>
                <a:extLst>
                  <a:ext uri="{0D108BD9-81ED-4DB2-BD59-A6C34878D82A}">
                    <a16:rowId xmlns:a16="http://schemas.microsoft.com/office/drawing/2014/main" val="10001"/>
                  </a:ext>
                </a:extLst>
              </a:tr>
              <a:tr h="6245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US" dirty="0"/>
              <a:t>Format of Petty Cash Book</a:t>
            </a:r>
          </a:p>
        </p:txBody>
      </p:sp>
    </p:spTree>
    <p:extLst>
      <p:ext uri="{BB962C8B-B14F-4D97-AF65-F5344CB8AC3E}">
        <p14:creationId xmlns:p14="http://schemas.microsoft.com/office/powerpoint/2010/main" val="31778438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Purchases Book is also known as</a:t>
            </a:r>
            <a:r>
              <a:rPr lang="en-US" b="1" dirty="0"/>
              <a:t> Invoice Book/Brought Book</a:t>
            </a:r>
            <a:r>
              <a:rPr lang="en-US" dirty="0"/>
              <a:t>.</a:t>
            </a:r>
          </a:p>
          <a:p>
            <a:r>
              <a:rPr lang="en-US" dirty="0"/>
              <a:t>Purchases Book is used for the purposes of </a:t>
            </a:r>
            <a:r>
              <a:rPr lang="en-US" b="1" dirty="0">
                <a:solidFill>
                  <a:srgbClr val="C00000"/>
                </a:solidFill>
              </a:rPr>
              <a:t>recording of merchandise</a:t>
            </a:r>
            <a:r>
              <a:rPr lang="en-US" dirty="0"/>
              <a:t> (i.e., the goods in which the enterprise deals in)</a:t>
            </a:r>
            <a:r>
              <a:rPr lang="en-US" b="1" dirty="0">
                <a:solidFill>
                  <a:srgbClr val="C00000"/>
                </a:solidFill>
              </a:rPr>
              <a:t> on credit</a:t>
            </a:r>
            <a:r>
              <a:rPr lang="en-US" dirty="0"/>
              <a:t>.</a:t>
            </a:r>
          </a:p>
          <a:p>
            <a:r>
              <a:rPr lang="en-US" dirty="0"/>
              <a:t>The entries in the purchases book are made </a:t>
            </a:r>
            <a:r>
              <a:rPr lang="en-US" b="1" dirty="0"/>
              <a:t>on the basis of invoices received from the suppliers </a:t>
            </a:r>
            <a:r>
              <a:rPr lang="en-US" dirty="0"/>
              <a:t>with the amounts net of trade discount/quantity discount.</a:t>
            </a:r>
          </a:p>
        </p:txBody>
      </p:sp>
      <p:sp>
        <p:nvSpPr>
          <p:cNvPr id="3" name="Title 2"/>
          <p:cNvSpPr>
            <a:spLocks noGrp="1"/>
          </p:cNvSpPr>
          <p:nvPr>
            <p:ph type="title"/>
          </p:nvPr>
        </p:nvSpPr>
        <p:spPr/>
        <p:txBody>
          <a:bodyPr/>
          <a:lstStyle/>
          <a:p>
            <a:r>
              <a:rPr lang="en-US" dirty="0"/>
              <a:t>Purchases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Purchases Book                                                          </a:t>
            </a:r>
          </a:p>
        </p:txBody>
      </p:sp>
      <p:graphicFrame>
        <p:nvGraphicFramePr>
          <p:cNvPr id="5" name="Table 4"/>
          <p:cNvGraphicFramePr>
            <a:graphicFrameLocks noGrp="1"/>
          </p:cNvGraphicFramePr>
          <p:nvPr/>
        </p:nvGraphicFramePr>
        <p:xfrm>
          <a:off x="542290" y="3630168"/>
          <a:ext cx="10478135" cy="2902737"/>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649668">
                  <a:extLst>
                    <a:ext uri="{9D8B030D-6E8A-4147-A177-3AD203B41FA5}">
                      <a16:colId xmlns:a16="http://schemas.microsoft.com/office/drawing/2014/main" val="20001"/>
                    </a:ext>
                  </a:extLst>
                </a:gridCol>
                <a:gridCol w="1795665">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11305">
                <a:tc rowSpan="2">
                  <a:txBody>
                    <a:bodyPr/>
                    <a:lstStyle/>
                    <a:p>
                      <a:pPr algn="ctr"/>
                      <a:r>
                        <a:rPr lang="en-US" sz="2200" dirty="0"/>
                        <a:t>Date</a:t>
                      </a:r>
                    </a:p>
                  </a:txBody>
                  <a:tcPr/>
                </a:tc>
                <a:tc rowSpan="2">
                  <a:txBody>
                    <a:bodyPr/>
                    <a:lstStyle/>
                    <a:p>
                      <a:pPr algn="ctr"/>
                      <a:r>
                        <a:rPr lang="en-US" sz="2200" dirty="0"/>
                        <a:t>Purchase</a:t>
                      </a:r>
                    </a:p>
                    <a:p>
                      <a:pPr algn="ctr"/>
                      <a:r>
                        <a:rPr lang="en-US" sz="2200" baseline="0" dirty="0"/>
                        <a:t>Invoice No. </a:t>
                      </a:r>
                      <a:endParaRPr lang="en-US" sz="2200" dirty="0"/>
                    </a:p>
                  </a:txBody>
                  <a:tcPr/>
                </a:tc>
                <a:tc rowSpan="2">
                  <a:txBody>
                    <a:bodyPr/>
                    <a:lstStyle/>
                    <a:p>
                      <a:pPr algn="ctr"/>
                      <a:r>
                        <a:rPr lang="en-US" sz="2200" dirty="0"/>
                        <a:t>Name</a:t>
                      </a:r>
                      <a:r>
                        <a:rPr lang="en-US" sz="2200" baseline="0" dirty="0"/>
                        <a:t> of Supplier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014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Sales Book is also known as </a:t>
            </a:r>
            <a:r>
              <a:rPr lang="en-US" b="1" dirty="0"/>
              <a:t>Day Book/Sales Journal</a:t>
            </a:r>
            <a:r>
              <a:rPr lang="en-US" dirty="0"/>
              <a:t>.</a:t>
            </a:r>
          </a:p>
          <a:p>
            <a:r>
              <a:rPr lang="en-US" dirty="0"/>
              <a:t>Sales Book is used for the purposes of </a:t>
            </a:r>
            <a:r>
              <a:rPr lang="en-US" b="1" dirty="0">
                <a:solidFill>
                  <a:srgbClr val="C00000"/>
                </a:solidFill>
              </a:rPr>
              <a:t>recording the sales of merchandise on credit.</a:t>
            </a:r>
          </a:p>
          <a:p>
            <a:r>
              <a:rPr lang="en-US" dirty="0"/>
              <a:t>The entries in the Sales book are made </a:t>
            </a:r>
            <a:r>
              <a:rPr lang="en-US" b="1" dirty="0"/>
              <a:t>on the basis of invoices issued to the customers </a:t>
            </a:r>
            <a:r>
              <a:rPr lang="en-US" dirty="0"/>
              <a:t>with the amounts net of trade discount/quantity discount.</a:t>
            </a:r>
          </a:p>
        </p:txBody>
      </p:sp>
      <p:sp>
        <p:nvSpPr>
          <p:cNvPr id="3" name="Title 2"/>
          <p:cNvSpPr>
            <a:spLocks noGrp="1"/>
          </p:cNvSpPr>
          <p:nvPr>
            <p:ph type="title"/>
          </p:nvPr>
        </p:nvSpPr>
        <p:spPr/>
        <p:txBody>
          <a:bodyPr/>
          <a:lstStyle/>
          <a:p>
            <a:r>
              <a:rPr lang="en-US" dirty="0"/>
              <a:t>Sales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Sales Book                                                          </a:t>
            </a:r>
          </a:p>
        </p:txBody>
      </p:sp>
      <p:graphicFrame>
        <p:nvGraphicFramePr>
          <p:cNvPr id="5" name="Table 4"/>
          <p:cNvGraphicFramePr>
            <a:graphicFrameLocks noGrp="1"/>
          </p:cNvGraphicFramePr>
          <p:nvPr/>
        </p:nvGraphicFramePr>
        <p:xfrm>
          <a:off x="542290" y="3550605"/>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1963112">
                  <a:extLst>
                    <a:ext uri="{9D8B030D-6E8A-4147-A177-3AD203B41FA5}">
                      <a16:colId xmlns:a16="http://schemas.microsoft.com/office/drawing/2014/main" val="20001"/>
                    </a:ext>
                  </a:extLst>
                </a:gridCol>
                <a:gridCol w="2482221">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Sales</a:t>
                      </a:r>
                    </a:p>
                    <a:p>
                      <a:pPr algn="ctr"/>
                      <a:r>
                        <a:rPr lang="en-US" sz="2200" baseline="0" dirty="0"/>
                        <a:t>Invoice No. </a:t>
                      </a:r>
                      <a:endParaRPr lang="en-US" sz="2200" dirty="0"/>
                    </a:p>
                  </a:txBody>
                  <a:tcPr/>
                </a:tc>
                <a:tc rowSpan="2">
                  <a:txBody>
                    <a:bodyPr/>
                    <a:lstStyle/>
                    <a:p>
                      <a:pPr algn="ctr"/>
                      <a:r>
                        <a:rPr lang="en-US" sz="2200" dirty="0"/>
                        <a:t>Name</a:t>
                      </a:r>
                      <a:r>
                        <a:rPr lang="en-US" sz="2200" baseline="0" dirty="0"/>
                        <a:t> of Customer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5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Purchases Returns Book is also known as </a:t>
            </a:r>
            <a:r>
              <a:rPr lang="en-US" b="1" dirty="0"/>
              <a:t>Return Outwards Book/Journal.</a:t>
            </a:r>
          </a:p>
          <a:p>
            <a:r>
              <a:rPr lang="en-US" dirty="0"/>
              <a:t>It is used for the purposes of </a:t>
            </a:r>
            <a:r>
              <a:rPr lang="en-US" b="1" dirty="0">
                <a:solidFill>
                  <a:srgbClr val="C00000"/>
                </a:solidFill>
              </a:rPr>
              <a:t>recording the returns of merchandise purchased on credit.</a:t>
            </a:r>
          </a:p>
          <a:p>
            <a:r>
              <a:rPr lang="en-US" dirty="0"/>
              <a:t>The entries in the purchases returns book are made</a:t>
            </a:r>
            <a:r>
              <a:rPr lang="en-US" b="1" dirty="0"/>
              <a:t> on the basis of debit notes issued to the suppliers</a:t>
            </a:r>
            <a:r>
              <a:rPr lang="en-US" dirty="0"/>
              <a:t>.</a:t>
            </a:r>
          </a:p>
        </p:txBody>
      </p:sp>
      <p:sp>
        <p:nvSpPr>
          <p:cNvPr id="3" name="Title 2"/>
          <p:cNvSpPr>
            <a:spLocks noGrp="1"/>
          </p:cNvSpPr>
          <p:nvPr>
            <p:ph type="title"/>
          </p:nvPr>
        </p:nvSpPr>
        <p:spPr/>
        <p:txBody>
          <a:bodyPr/>
          <a:lstStyle/>
          <a:p>
            <a:r>
              <a:rPr lang="en-US" dirty="0"/>
              <a:t>Purchases Returns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Purchases Returns Book                                                          </a:t>
            </a:r>
          </a:p>
        </p:txBody>
      </p:sp>
      <p:graphicFrame>
        <p:nvGraphicFramePr>
          <p:cNvPr id="5" name="Table 4"/>
          <p:cNvGraphicFramePr>
            <a:graphicFrameLocks noGrp="1"/>
          </p:cNvGraphicFramePr>
          <p:nvPr/>
        </p:nvGraphicFramePr>
        <p:xfrm>
          <a:off x="561340" y="3550605"/>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239337">
                  <a:extLst>
                    <a:ext uri="{9D8B030D-6E8A-4147-A177-3AD203B41FA5}">
                      <a16:colId xmlns:a16="http://schemas.microsoft.com/office/drawing/2014/main" val="20001"/>
                    </a:ext>
                  </a:extLst>
                </a:gridCol>
                <a:gridCol w="2205996">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Debit</a:t>
                      </a:r>
                    </a:p>
                    <a:p>
                      <a:pPr algn="ctr"/>
                      <a:r>
                        <a:rPr lang="en-US" sz="2200" baseline="0" dirty="0"/>
                        <a:t>Note No. </a:t>
                      </a:r>
                      <a:endParaRPr lang="en-US" sz="2200" dirty="0"/>
                    </a:p>
                  </a:txBody>
                  <a:tcPr/>
                </a:tc>
                <a:tc rowSpan="2">
                  <a:txBody>
                    <a:bodyPr/>
                    <a:lstStyle/>
                    <a:p>
                      <a:pPr algn="ctr"/>
                      <a:r>
                        <a:rPr lang="en-US" sz="2200" dirty="0"/>
                        <a:t>Name</a:t>
                      </a:r>
                      <a:r>
                        <a:rPr lang="en-US" sz="2200" baseline="0" dirty="0"/>
                        <a:t> of Supplier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206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Sales Returns Book is also known as </a:t>
            </a:r>
            <a:r>
              <a:rPr lang="en-US" b="1" dirty="0"/>
              <a:t>Return Inwards Book/Journal.</a:t>
            </a:r>
          </a:p>
          <a:p>
            <a:r>
              <a:rPr lang="en-US" dirty="0"/>
              <a:t>It is used for the purposes of </a:t>
            </a:r>
            <a:r>
              <a:rPr lang="en-US" b="1" dirty="0">
                <a:solidFill>
                  <a:srgbClr val="C00000"/>
                </a:solidFill>
              </a:rPr>
              <a:t>recording the returns of merchandise sold on credit</a:t>
            </a:r>
            <a:r>
              <a:rPr lang="en-US" dirty="0"/>
              <a:t>.</a:t>
            </a:r>
          </a:p>
          <a:p>
            <a:r>
              <a:rPr lang="en-US" dirty="0"/>
              <a:t>The entries in the sales returns book are made </a:t>
            </a:r>
            <a:r>
              <a:rPr lang="en-US" b="1" dirty="0"/>
              <a:t>on the basis of credit notes issued to the customers</a:t>
            </a:r>
            <a:r>
              <a:rPr lang="en-US" dirty="0"/>
              <a:t>.</a:t>
            </a:r>
          </a:p>
        </p:txBody>
      </p:sp>
      <p:sp>
        <p:nvSpPr>
          <p:cNvPr id="3" name="Title 2"/>
          <p:cNvSpPr>
            <a:spLocks noGrp="1"/>
          </p:cNvSpPr>
          <p:nvPr>
            <p:ph type="title"/>
          </p:nvPr>
        </p:nvSpPr>
        <p:spPr/>
        <p:txBody>
          <a:bodyPr/>
          <a:lstStyle/>
          <a:p>
            <a:r>
              <a:rPr lang="en-US" dirty="0"/>
              <a:t>Sales Returns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0" y="3040470"/>
            <a:ext cx="11305306" cy="430887"/>
          </a:xfrm>
          <a:prstGeom prst="rect">
            <a:avLst/>
          </a:prstGeom>
          <a:noFill/>
        </p:spPr>
        <p:txBody>
          <a:bodyPr wrap="square" rtlCol="0">
            <a:spAutoFit/>
          </a:bodyPr>
          <a:lstStyle/>
          <a:p>
            <a:pPr algn="ctr"/>
            <a:r>
              <a:rPr lang="en-IN" sz="2200" b="1" dirty="0"/>
              <a:t> Sales Returns Book                                                          </a:t>
            </a:r>
          </a:p>
        </p:txBody>
      </p:sp>
      <p:graphicFrame>
        <p:nvGraphicFramePr>
          <p:cNvPr id="5" name="Table 4"/>
          <p:cNvGraphicFramePr>
            <a:graphicFrameLocks noGrp="1"/>
          </p:cNvGraphicFramePr>
          <p:nvPr/>
        </p:nvGraphicFramePr>
        <p:xfrm>
          <a:off x="680212" y="3471709"/>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039312">
                  <a:extLst>
                    <a:ext uri="{9D8B030D-6E8A-4147-A177-3AD203B41FA5}">
                      <a16:colId xmlns:a16="http://schemas.microsoft.com/office/drawing/2014/main" val="20001"/>
                    </a:ext>
                  </a:extLst>
                </a:gridCol>
                <a:gridCol w="2406021">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Credit</a:t>
                      </a:r>
                    </a:p>
                    <a:p>
                      <a:pPr algn="ctr"/>
                      <a:r>
                        <a:rPr lang="en-US" sz="2200" baseline="0" dirty="0"/>
                        <a:t>Note No. </a:t>
                      </a:r>
                      <a:endParaRPr lang="en-US" sz="2200" dirty="0"/>
                    </a:p>
                  </a:txBody>
                  <a:tcPr/>
                </a:tc>
                <a:tc rowSpan="2">
                  <a:txBody>
                    <a:bodyPr/>
                    <a:lstStyle/>
                    <a:p>
                      <a:pPr algn="ctr"/>
                      <a:r>
                        <a:rPr lang="en-US" sz="2200" dirty="0"/>
                        <a:t>Name</a:t>
                      </a:r>
                      <a:r>
                        <a:rPr lang="en-US" sz="2200" baseline="0" dirty="0"/>
                        <a:t> of customer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381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Journal proper is a residuary book in which those transactions are </a:t>
            </a:r>
            <a:r>
              <a:rPr lang="en-US" b="1" dirty="0">
                <a:solidFill>
                  <a:srgbClr val="C00000"/>
                </a:solidFill>
              </a:rPr>
              <a:t>recorded which cannot be recorded in any other subsidiary book.</a:t>
            </a:r>
          </a:p>
          <a:p>
            <a:r>
              <a:rPr lang="en-US" b="1" dirty="0"/>
              <a:t>For Example :</a:t>
            </a:r>
          </a:p>
          <a:p>
            <a:pPr lvl="1"/>
            <a:r>
              <a:rPr lang="en-US" dirty="0"/>
              <a:t>Opening Entry</a:t>
            </a:r>
          </a:p>
          <a:p>
            <a:pPr lvl="1"/>
            <a:r>
              <a:rPr lang="en-US" dirty="0"/>
              <a:t>Closing Entries</a:t>
            </a:r>
          </a:p>
          <a:p>
            <a:pPr lvl="1"/>
            <a:r>
              <a:rPr lang="en-US" dirty="0"/>
              <a:t>Transfer Entries</a:t>
            </a:r>
          </a:p>
          <a:p>
            <a:pPr lvl="1"/>
            <a:r>
              <a:rPr lang="en-US" dirty="0"/>
              <a:t>Adjusting Entries</a:t>
            </a:r>
          </a:p>
          <a:p>
            <a:pPr lvl="1"/>
            <a:r>
              <a:rPr lang="en-US" dirty="0"/>
              <a:t>Rectifying Entries</a:t>
            </a:r>
          </a:p>
          <a:p>
            <a:pPr lvl="1"/>
            <a:r>
              <a:rPr lang="en-US" dirty="0"/>
              <a:t>Miscellaneous Entries</a:t>
            </a:r>
          </a:p>
          <a:p>
            <a:pPr lvl="2"/>
            <a:r>
              <a:rPr lang="en-US" dirty="0"/>
              <a:t>Capital Brought</a:t>
            </a:r>
          </a:p>
          <a:p>
            <a:pPr lvl="2"/>
            <a:r>
              <a:rPr lang="en-US" dirty="0"/>
              <a:t>Purchase and Sales of Assets on credit &amp; Purchase and Sales Return of Assets</a:t>
            </a:r>
          </a:p>
          <a:p>
            <a:pPr lvl="2"/>
            <a:r>
              <a:rPr lang="en-US" dirty="0"/>
              <a:t>Abnormal Loss by theft, accident, fire, etc.</a:t>
            </a:r>
          </a:p>
          <a:p>
            <a:pPr lvl="2"/>
            <a:r>
              <a:rPr lang="en-US" dirty="0"/>
              <a:t>Writing-off Bad Debts</a:t>
            </a:r>
          </a:p>
        </p:txBody>
      </p:sp>
      <p:sp>
        <p:nvSpPr>
          <p:cNvPr id="3" name="Title 2"/>
          <p:cNvSpPr>
            <a:spLocks noGrp="1"/>
          </p:cNvSpPr>
          <p:nvPr>
            <p:ph type="title"/>
          </p:nvPr>
        </p:nvSpPr>
        <p:spPr/>
        <p:txBody>
          <a:bodyPr/>
          <a:lstStyle/>
          <a:p>
            <a:r>
              <a:rPr lang="en-US" dirty="0"/>
              <a:t>Journal Proper</a:t>
            </a:r>
          </a:p>
        </p:txBody>
      </p:sp>
    </p:spTree>
    <p:extLst>
      <p:ext uri="{BB962C8B-B14F-4D97-AF65-F5344CB8AC3E}">
        <p14:creationId xmlns:p14="http://schemas.microsoft.com/office/powerpoint/2010/main" val="4002105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Ledger Posting</a:t>
            </a:r>
          </a:p>
        </p:txBody>
      </p:sp>
    </p:spTree>
    <p:extLst>
      <p:ext uri="{BB962C8B-B14F-4D97-AF65-F5344CB8AC3E}">
        <p14:creationId xmlns:p14="http://schemas.microsoft.com/office/powerpoint/2010/main" val="325075680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a:xfrm>
            <a:off x="131179" y="863444"/>
            <a:ext cx="11929641" cy="5590565"/>
          </a:xfrm>
        </p:spPr>
        <p:txBody>
          <a:bodyPr/>
          <a:lstStyle/>
          <a:p>
            <a:r>
              <a:rPr lang="en-IN" dirty="0"/>
              <a:t>Simple journal entries are types of accounting entries that </a:t>
            </a:r>
            <a:r>
              <a:rPr lang="en-IN" b="1" dirty="0">
                <a:solidFill>
                  <a:srgbClr val="C00000"/>
                </a:solidFill>
              </a:rPr>
              <a:t>debit one account and credit the corresponding account. </a:t>
            </a:r>
          </a:p>
          <a:p>
            <a:r>
              <a:rPr lang="en-IN" dirty="0"/>
              <a:t>A simple entry does not deal with more than two accounts.</a:t>
            </a:r>
          </a:p>
          <a:p>
            <a:pPr marL="0" indent="0" algn="ctr">
              <a:buNone/>
            </a:pPr>
            <a:endParaRPr lang="en-IN" dirty="0"/>
          </a:p>
          <a:p>
            <a:pPr marL="0" indent="0" algn="ctr">
              <a:buNone/>
            </a:pPr>
            <a:r>
              <a:rPr lang="en-IN" b="1" dirty="0">
                <a:solidFill>
                  <a:srgbClr val="C00000"/>
                </a:solidFill>
              </a:rPr>
              <a:t>Journal Entries</a:t>
            </a: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Simple Journal Entry</a:t>
            </a:r>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802888" y="3291790"/>
          <a:ext cx="10894741" cy="2164229"/>
        </p:xfrm>
        <a:graphic>
          <a:graphicData uri="http://schemas.openxmlformats.org/drawingml/2006/table">
            <a:tbl>
              <a:tblPr firstRow="1" bandRow="1">
                <a:tableStyleId>{5940675A-B579-460E-94D1-54222C63F5DA}</a:tableStyleId>
              </a:tblPr>
              <a:tblGrid>
                <a:gridCol w="992458">
                  <a:extLst>
                    <a:ext uri="{9D8B030D-6E8A-4147-A177-3AD203B41FA5}">
                      <a16:colId xmlns:a16="http://schemas.microsoft.com/office/drawing/2014/main" val="449596335"/>
                    </a:ext>
                  </a:extLst>
                </a:gridCol>
                <a:gridCol w="6066264">
                  <a:extLst>
                    <a:ext uri="{9D8B030D-6E8A-4147-A177-3AD203B41FA5}">
                      <a16:colId xmlns:a16="http://schemas.microsoft.com/office/drawing/2014/main" val="1693878341"/>
                    </a:ext>
                  </a:extLst>
                </a:gridCol>
                <a:gridCol w="780585">
                  <a:extLst>
                    <a:ext uri="{9D8B030D-6E8A-4147-A177-3AD203B41FA5}">
                      <a16:colId xmlns:a16="http://schemas.microsoft.com/office/drawing/2014/main" val="315292590"/>
                    </a:ext>
                  </a:extLst>
                </a:gridCol>
                <a:gridCol w="1527717">
                  <a:extLst>
                    <a:ext uri="{9D8B030D-6E8A-4147-A177-3AD203B41FA5}">
                      <a16:colId xmlns:a16="http://schemas.microsoft.com/office/drawing/2014/main" val="2684807718"/>
                    </a:ext>
                  </a:extLst>
                </a:gridCol>
                <a:gridCol w="1527717">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377198">
                <a:tc>
                  <a:txBody>
                    <a:bodyPr/>
                    <a:lstStyle/>
                    <a:p>
                      <a:r>
                        <a:rPr lang="en-IN" sz="2400" dirty="0"/>
                        <a:t>Year</a:t>
                      </a:r>
                    </a:p>
                    <a:p>
                      <a:r>
                        <a:rPr lang="en-IN" sz="2400" dirty="0"/>
                        <a:t>Month Date</a:t>
                      </a:r>
                    </a:p>
                  </a:txBody>
                  <a:tcPr/>
                </a:tc>
                <a:tc>
                  <a:txBody>
                    <a:bodyPr/>
                    <a:lstStyle/>
                    <a:p>
                      <a:r>
                        <a:rPr lang="en-IN" sz="2400" dirty="0"/>
                        <a:t>Name of the Account to be Debited                  Dr.</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156267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What is a Ledger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31180" y="863444"/>
            <a:ext cx="5422127" cy="5590565"/>
          </a:xfrm>
        </p:spPr>
        <p:txBody>
          <a:bodyPr/>
          <a:lstStyle/>
          <a:p>
            <a:r>
              <a:rPr lang="en-US" dirty="0"/>
              <a:t>A </a:t>
            </a:r>
            <a:r>
              <a:rPr lang="en-US" b="1" dirty="0">
                <a:solidFill>
                  <a:srgbClr val="C00000"/>
                </a:solidFill>
              </a:rPr>
              <a:t>ledger</a:t>
            </a:r>
            <a:r>
              <a:rPr lang="en-US" dirty="0"/>
              <a:t> is </a:t>
            </a:r>
            <a:r>
              <a:rPr lang="en-US" b="1" dirty="0">
                <a:solidFill>
                  <a:srgbClr val="C00000"/>
                </a:solidFill>
              </a:rPr>
              <a:t>a book or collection of accounts </a:t>
            </a:r>
            <a:r>
              <a:rPr lang="en-US" dirty="0"/>
              <a:t>in which accounting transactions are recorded. Each account has:</a:t>
            </a:r>
          </a:p>
          <a:p>
            <a:pPr lvl="1"/>
            <a:r>
              <a:rPr lang="en-US" dirty="0"/>
              <a:t>an opening or brought-forward balance;</a:t>
            </a:r>
          </a:p>
          <a:p>
            <a:pPr lvl="1"/>
            <a:r>
              <a:rPr lang="en-US" dirty="0"/>
              <a:t>a list of transactions, each recorded as either a debit or credit in separate columns (usually with a counter-entry on another page)</a:t>
            </a:r>
          </a:p>
          <a:p>
            <a:pPr lvl="1"/>
            <a:r>
              <a:rPr lang="en-US" dirty="0"/>
              <a:t>and an ending or closing, or carry-forward, balance.</a:t>
            </a:r>
          </a:p>
        </p:txBody>
      </p:sp>
      <p:pic>
        <p:nvPicPr>
          <p:cNvPr id="1026" name="Picture 2" descr="5 Simple Steps to Write &amp; Prepare Ledger Account">
            <a:extLst>
              <a:ext uri="{FF2B5EF4-FFF2-40B4-BE49-F238E27FC236}">
                <a16:creationId xmlns:a16="http://schemas.microsoft.com/office/drawing/2014/main" id="{4E9DE489-FB33-9A24-FA0B-FCFA91DB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7243"/>
            <a:ext cx="5977054" cy="335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34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FA200-DB40-5B65-C6AA-46EE7C5F7F3C}"/>
              </a:ext>
            </a:extLst>
          </p:cNvPr>
          <p:cNvSpPr>
            <a:spLocks noGrp="1"/>
          </p:cNvSpPr>
          <p:nvPr>
            <p:ph idx="1"/>
          </p:nvPr>
        </p:nvSpPr>
        <p:spPr/>
        <p:txBody>
          <a:bodyPr/>
          <a:lstStyle/>
          <a:p>
            <a:pPr marL="0" indent="0" algn="ctr">
              <a:buNone/>
            </a:pPr>
            <a:r>
              <a:rPr lang="en-IN" b="1" dirty="0"/>
              <a:t>Ledger</a:t>
            </a:r>
          </a:p>
          <a:p>
            <a:pPr marL="0" indent="0" algn="ctr">
              <a:buNone/>
            </a:pPr>
            <a:r>
              <a:rPr lang="en-IN" b="1" dirty="0"/>
              <a:t>………… A/c</a:t>
            </a:r>
          </a:p>
          <a:p>
            <a:pPr marL="0" indent="0" algn="l">
              <a:buNone/>
            </a:pPr>
            <a:r>
              <a:rPr lang="en-IN" b="1" dirty="0"/>
              <a:t>     Dr.									    		       Cr.</a:t>
            </a:r>
          </a:p>
        </p:txBody>
      </p:sp>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Ledger</a:t>
            </a:r>
          </a:p>
        </p:txBody>
      </p:sp>
      <p:graphicFrame>
        <p:nvGraphicFramePr>
          <p:cNvPr id="4" name="Table 4">
            <a:extLst>
              <a:ext uri="{FF2B5EF4-FFF2-40B4-BE49-F238E27FC236}">
                <a16:creationId xmlns:a16="http://schemas.microsoft.com/office/drawing/2014/main" id="{B3E2D881-1B36-2310-A487-3E5067262E1E}"/>
              </a:ext>
            </a:extLst>
          </p:cNvPr>
          <p:cNvGraphicFramePr>
            <a:graphicFrameLocks noGrp="1"/>
          </p:cNvGraphicFramePr>
          <p:nvPr/>
        </p:nvGraphicFramePr>
        <p:xfrm>
          <a:off x="591015" y="2411591"/>
          <a:ext cx="10690306" cy="2193862"/>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79569781"/>
                    </a:ext>
                  </a:extLst>
                </a:gridCol>
                <a:gridCol w="2219092">
                  <a:extLst>
                    <a:ext uri="{9D8B030D-6E8A-4147-A177-3AD203B41FA5}">
                      <a16:colId xmlns:a16="http://schemas.microsoft.com/office/drawing/2014/main" val="428201293"/>
                    </a:ext>
                  </a:extLst>
                </a:gridCol>
                <a:gridCol w="814039">
                  <a:extLst>
                    <a:ext uri="{9D8B030D-6E8A-4147-A177-3AD203B41FA5}">
                      <a16:colId xmlns:a16="http://schemas.microsoft.com/office/drawing/2014/main" val="2298903634"/>
                    </a:ext>
                  </a:extLst>
                </a:gridCol>
                <a:gridCol w="1237786">
                  <a:extLst>
                    <a:ext uri="{9D8B030D-6E8A-4147-A177-3AD203B41FA5}">
                      <a16:colId xmlns:a16="http://schemas.microsoft.com/office/drawing/2014/main" val="538768297"/>
                    </a:ext>
                  </a:extLst>
                </a:gridCol>
                <a:gridCol w="1137424">
                  <a:extLst>
                    <a:ext uri="{9D8B030D-6E8A-4147-A177-3AD203B41FA5}">
                      <a16:colId xmlns:a16="http://schemas.microsoft.com/office/drawing/2014/main" val="575216760"/>
                    </a:ext>
                  </a:extLst>
                </a:gridCol>
                <a:gridCol w="2542478">
                  <a:extLst>
                    <a:ext uri="{9D8B030D-6E8A-4147-A177-3AD203B41FA5}">
                      <a16:colId xmlns:a16="http://schemas.microsoft.com/office/drawing/2014/main" val="992573304"/>
                    </a:ext>
                  </a:extLst>
                </a:gridCol>
                <a:gridCol w="858644">
                  <a:extLst>
                    <a:ext uri="{9D8B030D-6E8A-4147-A177-3AD203B41FA5}">
                      <a16:colId xmlns:a16="http://schemas.microsoft.com/office/drawing/2014/main" val="4228603906"/>
                    </a:ext>
                  </a:extLst>
                </a:gridCol>
                <a:gridCol w="966443">
                  <a:extLst>
                    <a:ext uri="{9D8B030D-6E8A-4147-A177-3AD203B41FA5}">
                      <a16:colId xmlns:a16="http://schemas.microsoft.com/office/drawing/2014/main" val="3962818852"/>
                    </a:ext>
                  </a:extLst>
                </a:gridCol>
              </a:tblGrid>
              <a:tr h="682146">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J.F.</a:t>
                      </a:r>
                    </a:p>
                  </a:txBody>
                  <a:tcPr/>
                </a:tc>
                <a:tc>
                  <a:txBody>
                    <a:bodyPr/>
                    <a:lstStyle/>
                    <a:p>
                      <a:pPr algn="ctr"/>
                      <a:r>
                        <a:rPr lang="en-IN" sz="2800" dirty="0"/>
                        <a:t>(₹)</a:t>
                      </a:r>
                    </a:p>
                  </a:txBody>
                  <a:tcPr/>
                </a:tc>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J.F.</a:t>
                      </a:r>
                    </a:p>
                  </a:txBody>
                  <a:tcPr/>
                </a:tc>
                <a:tc>
                  <a:txBody>
                    <a:bodyPr/>
                    <a:lstStyle/>
                    <a:p>
                      <a:pPr algn="ctr"/>
                      <a:r>
                        <a:rPr lang="en-IN" sz="2800" dirty="0"/>
                        <a:t>(₹)</a:t>
                      </a:r>
                    </a:p>
                  </a:txBody>
                  <a:tcPr/>
                </a:tc>
                <a:extLst>
                  <a:ext uri="{0D108BD9-81ED-4DB2-BD59-A6C34878D82A}">
                    <a16:rowId xmlns:a16="http://schemas.microsoft.com/office/drawing/2014/main" val="1000391665"/>
                  </a:ext>
                </a:extLst>
              </a:tr>
              <a:tr h="721660">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extLst>
                  <a:ext uri="{0D108BD9-81ED-4DB2-BD59-A6C34878D82A}">
                    <a16:rowId xmlns:a16="http://schemas.microsoft.com/office/drawing/2014/main" val="3066812155"/>
                  </a:ext>
                </a:extLst>
              </a:tr>
              <a:tr h="790056">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extLst>
                  <a:ext uri="{0D108BD9-81ED-4DB2-BD59-A6C34878D82A}">
                    <a16:rowId xmlns:a16="http://schemas.microsoft.com/office/drawing/2014/main" val="2547873309"/>
                  </a:ext>
                </a:extLst>
              </a:tr>
            </a:tbl>
          </a:graphicData>
        </a:graphic>
      </p:graphicFrame>
    </p:spTree>
    <p:extLst>
      <p:ext uri="{BB962C8B-B14F-4D97-AF65-F5344CB8AC3E}">
        <p14:creationId xmlns:p14="http://schemas.microsoft.com/office/powerpoint/2010/main" val="495329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Ledger</a:t>
            </a:r>
          </a:p>
        </p:txBody>
      </p:sp>
      <p:pic>
        <p:nvPicPr>
          <p:cNvPr id="2050" name="Picture 2" descr="Format of Ledger A/c">
            <a:extLst>
              <a:ext uri="{FF2B5EF4-FFF2-40B4-BE49-F238E27FC236}">
                <a16:creationId xmlns:a16="http://schemas.microsoft.com/office/drawing/2014/main" id="{537380DC-3839-F0E8-8A8C-408014576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417" y="1271091"/>
            <a:ext cx="9458325" cy="458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7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a:xfrm>
            <a:off x="0" y="1"/>
            <a:ext cx="12192000" cy="724828"/>
          </a:xfrm>
        </p:spPr>
        <p:txBody>
          <a:bodyPr>
            <a:noAutofit/>
          </a:bodyPr>
          <a:lstStyle/>
          <a:p>
            <a:r>
              <a:rPr lang="en-IN" sz="2600" b="1" dirty="0"/>
              <a:t>CW 1 – </a:t>
            </a:r>
            <a:r>
              <a:rPr lang="en-IN" sz="2600" b="1" kern="0" dirty="0">
                <a:effectLst/>
                <a:ea typeface="Calibri" panose="020F0502020204030204" pitchFamily="34" charset="0"/>
              </a:rPr>
              <a:t>Following information are received from Raj Traders Journalize the transactions and post the entries in ledger.</a:t>
            </a:r>
            <a:endParaRPr lang="en-IN" sz="2600" b="1" dirty="0"/>
          </a:p>
        </p:txBody>
      </p:sp>
      <p:graphicFrame>
        <p:nvGraphicFramePr>
          <p:cNvPr id="5" name="Table 4">
            <a:extLst>
              <a:ext uri="{FF2B5EF4-FFF2-40B4-BE49-F238E27FC236}">
                <a16:creationId xmlns:a16="http://schemas.microsoft.com/office/drawing/2014/main" id="{EA682357-51EB-A2F8-32C4-B65D71C60E42}"/>
              </a:ext>
            </a:extLst>
          </p:cNvPr>
          <p:cNvGraphicFramePr>
            <a:graphicFrameLocks noGrp="1"/>
          </p:cNvGraphicFramePr>
          <p:nvPr/>
        </p:nvGraphicFramePr>
        <p:xfrm>
          <a:off x="669073" y="1138773"/>
          <a:ext cx="11028556" cy="3657600"/>
        </p:xfrm>
        <a:graphic>
          <a:graphicData uri="http://schemas.openxmlformats.org/drawingml/2006/table">
            <a:tbl>
              <a:tblPr firstRow="1" bandRow="1">
                <a:tableStyleId>{5940675A-B579-460E-94D1-54222C63F5DA}</a:tableStyleId>
              </a:tblPr>
              <a:tblGrid>
                <a:gridCol w="1237786">
                  <a:extLst>
                    <a:ext uri="{9D8B030D-6E8A-4147-A177-3AD203B41FA5}">
                      <a16:colId xmlns:a16="http://schemas.microsoft.com/office/drawing/2014/main" val="42946087"/>
                    </a:ext>
                  </a:extLst>
                </a:gridCol>
                <a:gridCol w="8396868">
                  <a:extLst>
                    <a:ext uri="{9D8B030D-6E8A-4147-A177-3AD203B41FA5}">
                      <a16:colId xmlns:a16="http://schemas.microsoft.com/office/drawing/2014/main" val="529647809"/>
                    </a:ext>
                  </a:extLst>
                </a:gridCol>
                <a:gridCol w="1393902">
                  <a:extLst>
                    <a:ext uri="{9D8B030D-6E8A-4147-A177-3AD203B41FA5}">
                      <a16:colId xmlns:a16="http://schemas.microsoft.com/office/drawing/2014/main" val="3887529457"/>
                    </a:ext>
                  </a:extLst>
                </a:gridCol>
              </a:tblGrid>
              <a:tr h="354321">
                <a:tc>
                  <a:txBody>
                    <a:bodyPr/>
                    <a:lstStyle/>
                    <a:p>
                      <a:pPr algn="ctr"/>
                      <a:r>
                        <a:rPr lang="en-IN" sz="1800" b="1" dirty="0"/>
                        <a:t>May - 2023</a:t>
                      </a:r>
                    </a:p>
                  </a:txBody>
                  <a:tcPr/>
                </a:tc>
                <a:tc>
                  <a:txBody>
                    <a:bodyPr/>
                    <a:lstStyle/>
                    <a:p>
                      <a:pPr algn="ctr"/>
                      <a:r>
                        <a:rPr lang="en-IN" sz="1800" b="1" dirty="0"/>
                        <a:t>Transactions</a:t>
                      </a:r>
                    </a:p>
                  </a:txBody>
                  <a:tcPr/>
                </a:tc>
                <a:tc>
                  <a:txBody>
                    <a:bodyPr/>
                    <a:lstStyle/>
                    <a:p>
                      <a:pPr algn="ctr"/>
                      <a:r>
                        <a:rPr lang="en-IN" sz="1800" b="1" dirty="0"/>
                        <a:t>Amount ₹</a:t>
                      </a:r>
                    </a:p>
                  </a:txBody>
                  <a:tcPr/>
                </a:tc>
                <a:extLst>
                  <a:ext uri="{0D108BD9-81ED-4DB2-BD59-A6C34878D82A}">
                    <a16:rowId xmlns:a16="http://schemas.microsoft.com/office/drawing/2014/main" val="341615406"/>
                  </a:ext>
                </a:extLst>
              </a:tr>
              <a:tr h="354321">
                <a:tc>
                  <a:txBody>
                    <a:bodyPr/>
                    <a:lstStyle/>
                    <a:p>
                      <a:pPr algn="ctr"/>
                      <a:r>
                        <a:rPr lang="en-IN" sz="1800" dirty="0"/>
                        <a:t>1.</a:t>
                      </a:r>
                    </a:p>
                  </a:txBody>
                  <a:tcPr/>
                </a:tc>
                <a:tc>
                  <a:txBody>
                    <a:bodyPr/>
                    <a:lstStyle/>
                    <a:p>
                      <a:r>
                        <a:rPr lang="en-IN" sz="1800" dirty="0"/>
                        <a:t>Raj Traders started his business with cash 70,000, Furniture 20,000 and Machinery 30,000.</a:t>
                      </a:r>
                    </a:p>
                  </a:txBody>
                  <a:tcPr/>
                </a:tc>
                <a:tc>
                  <a:txBody>
                    <a:bodyPr/>
                    <a:lstStyle/>
                    <a:p>
                      <a:pPr algn="r"/>
                      <a:endParaRPr lang="en-IN" sz="1800" dirty="0"/>
                    </a:p>
                  </a:txBody>
                  <a:tcPr/>
                </a:tc>
                <a:extLst>
                  <a:ext uri="{0D108BD9-81ED-4DB2-BD59-A6C34878D82A}">
                    <a16:rowId xmlns:a16="http://schemas.microsoft.com/office/drawing/2014/main" val="262303434"/>
                  </a:ext>
                </a:extLst>
              </a:tr>
              <a:tr h="354321">
                <a:tc>
                  <a:txBody>
                    <a:bodyPr/>
                    <a:lstStyle/>
                    <a:p>
                      <a:pPr algn="ctr"/>
                      <a:r>
                        <a:rPr lang="en-IN" sz="1800" dirty="0"/>
                        <a:t>4.</a:t>
                      </a:r>
                    </a:p>
                  </a:txBody>
                  <a:tcPr/>
                </a:tc>
                <a:tc>
                  <a:txBody>
                    <a:bodyPr/>
                    <a:lstStyle/>
                    <a:p>
                      <a:r>
                        <a:rPr lang="en-IN" sz="1800" dirty="0"/>
                        <a:t>Borrowed from Rakesh</a:t>
                      </a:r>
                    </a:p>
                  </a:txBody>
                  <a:tcPr/>
                </a:tc>
                <a:tc>
                  <a:txBody>
                    <a:bodyPr/>
                    <a:lstStyle/>
                    <a:p>
                      <a:pPr algn="r"/>
                      <a:r>
                        <a:rPr lang="en-IN" sz="1800" dirty="0"/>
                        <a:t>25,000</a:t>
                      </a:r>
                    </a:p>
                  </a:txBody>
                  <a:tcPr/>
                </a:tc>
                <a:extLst>
                  <a:ext uri="{0D108BD9-81ED-4DB2-BD59-A6C34878D82A}">
                    <a16:rowId xmlns:a16="http://schemas.microsoft.com/office/drawing/2014/main" val="3347545362"/>
                  </a:ext>
                </a:extLst>
              </a:tr>
              <a:tr h="354321">
                <a:tc>
                  <a:txBody>
                    <a:bodyPr/>
                    <a:lstStyle/>
                    <a:p>
                      <a:pPr algn="ctr"/>
                      <a:r>
                        <a:rPr lang="en-IN" sz="1800" dirty="0"/>
                        <a:t>5.</a:t>
                      </a:r>
                    </a:p>
                  </a:txBody>
                  <a:tcPr/>
                </a:tc>
                <a:tc>
                  <a:txBody>
                    <a:bodyPr/>
                    <a:lstStyle/>
                    <a:p>
                      <a:r>
                        <a:rPr lang="en-IN" sz="1800" dirty="0"/>
                        <a:t>Deposited in to Bank</a:t>
                      </a:r>
                    </a:p>
                  </a:txBody>
                  <a:tcPr/>
                </a:tc>
                <a:tc>
                  <a:txBody>
                    <a:bodyPr/>
                    <a:lstStyle/>
                    <a:p>
                      <a:pPr algn="r"/>
                      <a:r>
                        <a:rPr lang="en-IN" sz="1800" dirty="0"/>
                        <a:t>10,000</a:t>
                      </a:r>
                    </a:p>
                  </a:txBody>
                  <a:tcPr/>
                </a:tc>
                <a:extLst>
                  <a:ext uri="{0D108BD9-81ED-4DB2-BD59-A6C34878D82A}">
                    <a16:rowId xmlns:a16="http://schemas.microsoft.com/office/drawing/2014/main" val="266608941"/>
                  </a:ext>
                </a:extLst>
              </a:tr>
              <a:tr h="354321">
                <a:tc>
                  <a:txBody>
                    <a:bodyPr/>
                    <a:lstStyle/>
                    <a:p>
                      <a:pPr algn="ctr"/>
                      <a:r>
                        <a:rPr lang="en-IN" sz="1800" dirty="0"/>
                        <a:t>5.</a:t>
                      </a:r>
                    </a:p>
                  </a:txBody>
                  <a:tcPr/>
                </a:tc>
                <a:tc>
                  <a:txBody>
                    <a:bodyPr/>
                    <a:lstStyle/>
                    <a:p>
                      <a:r>
                        <a:rPr lang="en-IN" sz="1800" dirty="0"/>
                        <a:t>Purchased Fixed Assets</a:t>
                      </a:r>
                    </a:p>
                  </a:txBody>
                  <a:tcPr/>
                </a:tc>
                <a:tc>
                  <a:txBody>
                    <a:bodyPr/>
                    <a:lstStyle/>
                    <a:p>
                      <a:pPr algn="r"/>
                      <a:r>
                        <a:rPr lang="en-IN" sz="1800" dirty="0"/>
                        <a:t>27,000</a:t>
                      </a:r>
                    </a:p>
                  </a:txBody>
                  <a:tcPr/>
                </a:tc>
                <a:extLst>
                  <a:ext uri="{0D108BD9-81ED-4DB2-BD59-A6C34878D82A}">
                    <a16:rowId xmlns:a16="http://schemas.microsoft.com/office/drawing/2014/main" val="3446960914"/>
                  </a:ext>
                </a:extLst>
              </a:tr>
              <a:tr h="354321">
                <a:tc>
                  <a:txBody>
                    <a:bodyPr/>
                    <a:lstStyle/>
                    <a:p>
                      <a:pPr algn="ctr"/>
                      <a:r>
                        <a:rPr lang="en-IN" sz="1800" dirty="0"/>
                        <a:t>7.</a:t>
                      </a:r>
                    </a:p>
                  </a:txBody>
                  <a:tcPr/>
                </a:tc>
                <a:tc>
                  <a:txBody>
                    <a:bodyPr/>
                    <a:lstStyle/>
                    <a:p>
                      <a:r>
                        <a:rPr lang="en-IN" sz="1800" dirty="0"/>
                        <a:t>Bought Goods for </a:t>
                      </a:r>
                    </a:p>
                  </a:txBody>
                  <a:tcPr/>
                </a:tc>
                <a:tc>
                  <a:txBody>
                    <a:bodyPr/>
                    <a:lstStyle/>
                    <a:p>
                      <a:pPr algn="r"/>
                      <a:r>
                        <a:rPr lang="en-IN" sz="1800" dirty="0"/>
                        <a:t>6,000</a:t>
                      </a:r>
                    </a:p>
                  </a:txBody>
                  <a:tcPr/>
                </a:tc>
                <a:extLst>
                  <a:ext uri="{0D108BD9-81ED-4DB2-BD59-A6C34878D82A}">
                    <a16:rowId xmlns:a16="http://schemas.microsoft.com/office/drawing/2014/main" val="3024663902"/>
                  </a:ext>
                </a:extLst>
              </a:tr>
              <a:tr h="354321">
                <a:tc>
                  <a:txBody>
                    <a:bodyPr/>
                    <a:lstStyle/>
                    <a:p>
                      <a:pPr algn="ctr"/>
                      <a:r>
                        <a:rPr lang="en-IN" sz="1800" dirty="0"/>
                        <a:t>9.</a:t>
                      </a:r>
                    </a:p>
                  </a:txBody>
                  <a:tcPr/>
                </a:tc>
                <a:tc>
                  <a:txBody>
                    <a:bodyPr/>
                    <a:lstStyle/>
                    <a:p>
                      <a:r>
                        <a:rPr lang="en-IN" sz="1800" dirty="0"/>
                        <a:t>Sold goods for cash</a:t>
                      </a:r>
                    </a:p>
                  </a:txBody>
                  <a:tcPr/>
                </a:tc>
                <a:tc>
                  <a:txBody>
                    <a:bodyPr/>
                    <a:lstStyle/>
                    <a:p>
                      <a:pPr algn="r"/>
                      <a:r>
                        <a:rPr lang="en-IN" sz="1800" dirty="0"/>
                        <a:t>15,300</a:t>
                      </a:r>
                    </a:p>
                  </a:txBody>
                  <a:tcPr/>
                </a:tc>
                <a:extLst>
                  <a:ext uri="{0D108BD9-81ED-4DB2-BD59-A6C34878D82A}">
                    <a16:rowId xmlns:a16="http://schemas.microsoft.com/office/drawing/2014/main" val="3433386875"/>
                  </a:ext>
                </a:extLst>
              </a:tr>
              <a:tr h="354321">
                <a:tc>
                  <a:txBody>
                    <a:bodyPr/>
                    <a:lstStyle/>
                    <a:p>
                      <a:pPr algn="ctr"/>
                      <a:r>
                        <a:rPr lang="en-IN" sz="1800" dirty="0"/>
                        <a:t>10.</a:t>
                      </a:r>
                    </a:p>
                  </a:txBody>
                  <a:tcPr/>
                </a:tc>
                <a:tc>
                  <a:txBody>
                    <a:bodyPr/>
                    <a:lstStyle/>
                    <a:p>
                      <a:r>
                        <a:rPr lang="en-IN" sz="1800" dirty="0"/>
                        <a:t>Purchased goods from Mahesh on credit</a:t>
                      </a:r>
                    </a:p>
                  </a:txBody>
                  <a:tcPr/>
                </a:tc>
                <a:tc>
                  <a:txBody>
                    <a:bodyPr/>
                    <a:lstStyle/>
                    <a:p>
                      <a:pPr algn="r"/>
                      <a:r>
                        <a:rPr lang="en-IN" sz="1800" dirty="0"/>
                        <a:t>18,000</a:t>
                      </a:r>
                    </a:p>
                  </a:txBody>
                  <a:tcPr/>
                </a:tc>
                <a:extLst>
                  <a:ext uri="{0D108BD9-81ED-4DB2-BD59-A6C34878D82A}">
                    <a16:rowId xmlns:a16="http://schemas.microsoft.com/office/drawing/2014/main" val="1005906202"/>
                  </a:ext>
                </a:extLst>
              </a:tr>
              <a:tr h="354321">
                <a:tc>
                  <a:txBody>
                    <a:bodyPr/>
                    <a:lstStyle/>
                    <a:p>
                      <a:pPr algn="ctr"/>
                      <a:r>
                        <a:rPr lang="en-IN" sz="1800" dirty="0"/>
                        <a:t>12.</a:t>
                      </a:r>
                    </a:p>
                  </a:txBody>
                  <a:tcPr/>
                </a:tc>
                <a:tc>
                  <a:txBody>
                    <a:bodyPr/>
                    <a:lstStyle/>
                    <a:p>
                      <a:pPr algn="l">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on credit to Amit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12,000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236921407"/>
                  </a:ext>
                </a:extLst>
              </a:tr>
              <a:tr h="354321">
                <a:tc>
                  <a:txBody>
                    <a:bodyPr/>
                    <a:lstStyle/>
                    <a:p>
                      <a:pPr algn="ctr"/>
                      <a:r>
                        <a:rPr lang="en-IN" sz="1800" dirty="0"/>
                        <a:t>14.</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Received ₹11,880 from Amit after allowing him cash discount of ₹120</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68373925"/>
                  </a:ext>
                </a:extLst>
              </a:tr>
            </a:tbl>
          </a:graphicData>
        </a:graphic>
      </p:graphicFrame>
    </p:spTree>
    <p:extLst>
      <p:ext uri="{BB962C8B-B14F-4D97-AF65-F5344CB8AC3E}">
        <p14:creationId xmlns:p14="http://schemas.microsoft.com/office/powerpoint/2010/main" val="4053852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E2C05-382B-6D48-83D7-A32D85470B9B}"/>
              </a:ext>
            </a:extLst>
          </p:cNvPr>
          <p:cNvSpPr txBox="1"/>
          <p:nvPr/>
        </p:nvSpPr>
        <p:spPr>
          <a:xfrm>
            <a:off x="828676" y="651639"/>
            <a:ext cx="10210800"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None/>
              <a:tabLst/>
              <a:defRPr/>
            </a:pPr>
            <a:r>
              <a:rPr kumimoji="0" lang="en-IN" sz="2800" b="1" i="0" u="none" strike="noStrike" kern="1200" cap="none" spc="0" normalizeH="0" baseline="0" noProof="0" dirty="0">
                <a:ln>
                  <a:noFill/>
                </a:ln>
                <a:solidFill>
                  <a:srgbClr val="212121"/>
                </a:solidFill>
                <a:effectLst/>
                <a:uLnTx/>
                <a:uFillTx/>
                <a:latin typeface="Roboto Condensed"/>
                <a:ea typeface="+mn-ea"/>
                <a:cs typeface="+mn-cs"/>
              </a:rPr>
              <a:t>Journal Entries in the books of Raj Traders</a:t>
            </a: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p:txBody>
      </p:sp>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704851" y="1072208"/>
          <a:ext cx="10658473" cy="2602266"/>
        </p:xfrm>
        <a:graphic>
          <a:graphicData uri="http://schemas.openxmlformats.org/drawingml/2006/table">
            <a:tbl>
              <a:tblPr firstRow="1" bandRow="1">
                <a:tableStyleId>{5940675A-B579-460E-94D1-54222C63F5DA}</a:tableStyleId>
              </a:tblPr>
              <a:tblGrid>
                <a:gridCol w="989367">
                  <a:extLst>
                    <a:ext uri="{9D8B030D-6E8A-4147-A177-3AD203B41FA5}">
                      <a16:colId xmlns:a16="http://schemas.microsoft.com/office/drawing/2014/main" val="4097160300"/>
                    </a:ext>
                  </a:extLst>
                </a:gridCol>
                <a:gridCol w="5211407">
                  <a:extLst>
                    <a:ext uri="{9D8B030D-6E8A-4147-A177-3AD203B41FA5}">
                      <a16:colId xmlns:a16="http://schemas.microsoft.com/office/drawing/2014/main" val="4081423647"/>
                    </a:ext>
                  </a:extLst>
                </a:gridCol>
                <a:gridCol w="662448">
                  <a:extLst>
                    <a:ext uri="{9D8B030D-6E8A-4147-A177-3AD203B41FA5}">
                      <a16:colId xmlns:a16="http://schemas.microsoft.com/office/drawing/2014/main" val="1287736316"/>
                    </a:ext>
                  </a:extLst>
                </a:gridCol>
                <a:gridCol w="1731549">
                  <a:extLst>
                    <a:ext uri="{9D8B030D-6E8A-4147-A177-3AD203B41FA5}">
                      <a16:colId xmlns:a16="http://schemas.microsoft.com/office/drawing/2014/main" val="181511838"/>
                    </a:ext>
                  </a:extLst>
                </a:gridCol>
                <a:gridCol w="2063702">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2023</a:t>
                      </a:r>
                    </a:p>
                    <a:p>
                      <a:pPr algn="ctr"/>
                      <a:r>
                        <a:rPr lang="en-IN" sz="2200" dirty="0"/>
                        <a:t>May</a:t>
                      </a:r>
                      <a:r>
                        <a:rPr lang="en-IN" sz="2200" baseline="0" dirty="0"/>
                        <a:t> </a:t>
                      </a:r>
                      <a:r>
                        <a:rPr lang="en-IN" sz="2200" dirty="0"/>
                        <a:t>1</a:t>
                      </a:r>
                    </a:p>
                  </a:txBody>
                  <a:tcPr/>
                </a:tc>
                <a:tc>
                  <a:txBody>
                    <a:bodyPr/>
                    <a:lstStyle/>
                    <a:p>
                      <a:r>
                        <a:rPr lang="en-IN" sz="2200" dirty="0"/>
                        <a:t>Cash A/c                        </a:t>
                      </a:r>
                      <a:r>
                        <a:rPr lang="en-IN" sz="2200" baseline="0" dirty="0"/>
                        <a:t>  </a:t>
                      </a:r>
                      <a:r>
                        <a:rPr lang="en-IN" sz="2200" dirty="0"/>
                        <a:t>                                Dr.</a:t>
                      </a:r>
                    </a:p>
                    <a:p>
                      <a:r>
                        <a:rPr lang="en-IN" sz="2200" dirty="0"/>
                        <a:t>Furniture A/c             </a:t>
                      </a:r>
                      <a:r>
                        <a:rPr lang="en-IN" sz="2200" baseline="0" dirty="0"/>
                        <a:t>      </a:t>
                      </a:r>
                      <a:r>
                        <a:rPr lang="en-IN" sz="2200" dirty="0"/>
                        <a:t>                                Dr.</a:t>
                      </a:r>
                    </a:p>
                    <a:p>
                      <a:r>
                        <a:rPr lang="en-IN" sz="2200" dirty="0"/>
                        <a:t>Machinery A/c                       </a:t>
                      </a:r>
                      <a:r>
                        <a:rPr lang="en-IN" sz="2200" baseline="0" dirty="0"/>
                        <a:t> </a:t>
                      </a:r>
                      <a:r>
                        <a:rPr lang="en-IN" sz="2200" dirty="0"/>
                        <a:t>                         Dr.</a:t>
                      </a:r>
                    </a:p>
                    <a:p>
                      <a:r>
                        <a:rPr lang="en-IN" sz="2200" dirty="0"/>
                        <a:t>             To Raj Trader’s Capital A/c</a:t>
                      </a:r>
                    </a:p>
                    <a:p>
                      <a:pPr algn="just"/>
                      <a:r>
                        <a:rPr lang="en-IN" sz="2200" dirty="0"/>
                        <a:t>(Being : Commencement of business with Cash, Furniture and Machinery )</a:t>
                      </a:r>
                    </a:p>
                  </a:txBody>
                  <a:tcPr/>
                </a:tc>
                <a:tc>
                  <a:txBody>
                    <a:bodyPr/>
                    <a:lstStyle/>
                    <a:p>
                      <a:pPr algn="ctr"/>
                      <a:r>
                        <a:rPr lang="en-IN" sz="2200" dirty="0"/>
                        <a:t>86</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70,000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30,000</a:t>
                      </a:r>
                    </a:p>
                    <a:p>
                      <a:pPr algn="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120,000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706385" y="3670664"/>
          <a:ext cx="10656941" cy="1097280"/>
        </p:xfrm>
        <a:graphic>
          <a:graphicData uri="http://schemas.openxmlformats.org/drawingml/2006/table">
            <a:tbl>
              <a:tblPr firstRow="1" bandRow="1">
                <a:tableStyleId>{5940675A-B579-460E-94D1-54222C63F5DA}</a:tableStyleId>
              </a:tblPr>
              <a:tblGrid>
                <a:gridCol w="989065">
                  <a:extLst>
                    <a:ext uri="{9D8B030D-6E8A-4147-A177-3AD203B41FA5}">
                      <a16:colId xmlns:a16="http://schemas.microsoft.com/office/drawing/2014/main" val="559986659"/>
                    </a:ext>
                  </a:extLst>
                </a:gridCol>
                <a:gridCol w="5219700">
                  <a:extLst>
                    <a:ext uri="{9D8B030D-6E8A-4147-A177-3AD203B41FA5}">
                      <a16:colId xmlns:a16="http://schemas.microsoft.com/office/drawing/2014/main" val="2210498520"/>
                    </a:ext>
                  </a:extLst>
                </a:gridCol>
                <a:gridCol w="650726">
                  <a:extLst>
                    <a:ext uri="{9D8B030D-6E8A-4147-A177-3AD203B41FA5}">
                      <a16:colId xmlns:a16="http://schemas.microsoft.com/office/drawing/2014/main" val="2228377458"/>
                    </a:ext>
                  </a:extLst>
                </a:gridCol>
                <a:gridCol w="1731709">
                  <a:extLst>
                    <a:ext uri="{9D8B030D-6E8A-4147-A177-3AD203B41FA5}">
                      <a16:colId xmlns:a16="http://schemas.microsoft.com/office/drawing/2014/main" val="2557135640"/>
                    </a:ext>
                  </a:extLst>
                </a:gridCol>
                <a:gridCol w="2065741">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4</a:t>
                      </a:r>
                    </a:p>
                    <a:p>
                      <a:pPr algn="ctr"/>
                      <a:endParaRPr lang="en-IN" sz="2200" dirty="0"/>
                    </a:p>
                  </a:txBody>
                  <a:tcPr/>
                </a:tc>
                <a:tc>
                  <a:txBody>
                    <a:bodyPr/>
                    <a:lstStyle/>
                    <a:p>
                      <a:r>
                        <a:rPr lang="en-IN" sz="2200" dirty="0"/>
                        <a:t>Cash A/c                                                        </a:t>
                      </a:r>
                      <a:r>
                        <a:rPr lang="en-IN" sz="2200" baseline="0" dirty="0"/>
                        <a:t> </a:t>
                      </a:r>
                      <a:r>
                        <a:rPr lang="en-IN" sz="2200" dirty="0"/>
                        <a:t> Dr.</a:t>
                      </a:r>
                    </a:p>
                    <a:p>
                      <a:r>
                        <a:rPr lang="en-IN" sz="2200" dirty="0"/>
                        <a:t>               To Rakesh’s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Borrowed from Rakesh )</a:t>
                      </a:r>
                    </a:p>
                  </a:txBody>
                  <a:tcPr/>
                </a:tc>
                <a:tc>
                  <a:txBody>
                    <a:bodyPr/>
                    <a:lstStyle/>
                    <a:p>
                      <a:endParaRPr lang="en-IN" sz="2200" dirty="0"/>
                    </a:p>
                  </a:txBody>
                  <a:tcPr/>
                </a:tc>
                <a:tc>
                  <a:txBody>
                    <a:bodyPr/>
                    <a:lstStyle/>
                    <a:p>
                      <a:pPr algn="r"/>
                      <a:r>
                        <a:rPr lang="en-IN" sz="2200" dirty="0"/>
                        <a:t>25,000</a:t>
                      </a:r>
                    </a:p>
                    <a:p>
                      <a:pPr algn="r"/>
                      <a:r>
                        <a:rPr lang="en-IN" sz="2200" dirty="0"/>
                        <a:t>---</a:t>
                      </a:r>
                    </a:p>
                  </a:txBody>
                  <a:tcPr/>
                </a:tc>
                <a:tc>
                  <a:txBody>
                    <a:bodyPr/>
                    <a:lstStyle/>
                    <a:p>
                      <a:pPr algn="r"/>
                      <a:r>
                        <a:rPr lang="en-IN" sz="2200" dirty="0"/>
                        <a:t>---</a:t>
                      </a:r>
                    </a:p>
                    <a:p>
                      <a:pPr algn="r"/>
                      <a:r>
                        <a:rPr lang="en-IN" sz="2200" dirty="0"/>
                        <a:t>25,000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7E45ECCA-8D3E-DD81-7880-4327C482EB5C}"/>
              </a:ext>
            </a:extLst>
          </p:cNvPr>
          <p:cNvGraphicFramePr>
            <a:graphicFrameLocks noGrp="1"/>
          </p:cNvGraphicFramePr>
          <p:nvPr/>
        </p:nvGraphicFramePr>
        <p:xfrm>
          <a:off x="706385" y="4756514"/>
          <a:ext cx="10666465" cy="1097280"/>
        </p:xfrm>
        <a:graphic>
          <a:graphicData uri="http://schemas.openxmlformats.org/drawingml/2006/table">
            <a:tbl>
              <a:tblPr firstRow="1" bandRow="1">
                <a:tableStyleId>{5940675A-B579-460E-94D1-54222C63F5DA}</a:tableStyleId>
              </a:tblPr>
              <a:tblGrid>
                <a:gridCol w="989065">
                  <a:extLst>
                    <a:ext uri="{9D8B030D-6E8A-4147-A177-3AD203B41FA5}">
                      <a16:colId xmlns:a16="http://schemas.microsoft.com/office/drawing/2014/main" val="559986659"/>
                    </a:ext>
                  </a:extLst>
                </a:gridCol>
                <a:gridCol w="5219700">
                  <a:extLst>
                    <a:ext uri="{9D8B030D-6E8A-4147-A177-3AD203B41FA5}">
                      <a16:colId xmlns:a16="http://schemas.microsoft.com/office/drawing/2014/main" val="2210498520"/>
                    </a:ext>
                  </a:extLst>
                </a:gridCol>
                <a:gridCol w="656857">
                  <a:extLst>
                    <a:ext uri="{9D8B030D-6E8A-4147-A177-3AD203B41FA5}">
                      <a16:colId xmlns:a16="http://schemas.microsoft.com/office/drawing/2014/main" val="2228377458"/>
                    </a:ext>
                  </a:extLst>
                </a:gridCol>
                <a:gridCol w="1733256">
                  <a:extLst>
                    <a:ext uri="{9D8B030D-6E8A-4147-A177-3AD203B41FA5}">
                      <a16:colId xmlns:a16="http://schemas.microsoft.com/office/drawing/2014/main" val="2557135640"/>
                    </a:ext>
                  </a:extLst>
                </a:gridCol>
                <a:gridCol w="2067587">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5</a:t>
                      </a:r>
                    </a:p>
                    <a:p>
                      <a:pPr algn="ctr"/>
                      <a:endParaRPr lang="en-IN" sz="2200" dirty="0"/>
                    </a:p>
                  </a:txBody>
                  <a:tcPr/>
                </a:tc>
                <a:tc>
                  <a:txBody>
                    <a:bodyPr/>
                    <a:lstStyle/>
                    <a:p>
                      <a:r>
                        <a:rPr lang="en-IN" sz="2200" dirty="0"/>
                        <a:t>Bank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Cash deposited into bank )</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p>
                      <a:pPr algn="r"/>
                      <a:endParaRPr lang="en-IN" sz="2200" dirty="0"/>
                    </a:p>
                  </a:txBody>
                  <a:tcPr/>
                </a:tc>
                <a:extLst>
                  <a:ext uri="{0D108BD9-81ED-4DB2-BD59-A6C34878D82A}">
                    <a16:rowId xmlns:a16="http://schemas.microsoft.com/office/drawing/2014/main" val="3563833316"/>
                  </a:ext>
                </a:extLst>
              </a:tr>
            </a:tbl>
          </a:graphicData>
        </a:graphic>
      </p:graphicFrame>
      <p:sp>
        <p:nvSpPr>
          <p:cNvPr id="2" name="Title 1">
            <a:extLst>
              <a:ext uri="{FF2B5EF4-FFF2-40B4-BE49-F238E27FC236}">
                <a16:creationId xmlns:a16="http://schemas.microsoft.com/office/drawing/2014/main" id="{9C3B77C9-6F92-5723-6D27-690359DE5048}"/>
              </a:ext>
            </a:extLst>
          </p:cNvPr>
          <p:cNvSpPr>
            <a:spLocks noGrp="1"/>
          </p:cNvSpPr>
          <p:nvPr>
            <p:ph type="title"/>
          </p:nvPr>
        </p:nvSpPr>
        <p:spPr/>
        <p:txBody>
          <a:bodyPr>
            <a:normAutofit/>
          </a:bodyPr>
          <a:lstStyle/>
          <a:p>
            <a:r>
              <a:rPr lang="en-IN" sz="3400" b="1" dirty="0">
                <a:latin typeface="+mj-lt"/>
              </a:rPr>
              <a:t>Solution - CW 1</a:t>
            </a:r>
            <a:endParaRPr lang="en-IN" dirty="0"/>
          </a:p>
        </p:txBody>
      </p:sp>
    </p:spTree>
    <p:extLst>
      <p:ext uri="{BB962C8B-B14F-4D97-AF65-F5344CB8AC3E}">
        <p14:creationId xmlns:p14="http://schemas.microsoft.com/office/powerpoint/2010/main" val="172930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477910" y="250273"/>
          <a:ext cx="9780639" cy="1596426"/>
        </p:xfrm>
        <a:graphic>
          <a:graphicData uri="http://schemas.openxmlformats.org/drawingml/2006/table">
            <a:tbl>
              <a:tblPr firstRow="1" bandRow="1">
                <a:tableStyleId>{5940675A-B579-460E-94D1-54222C63F5DA}</a:tableStyleId>
              </a:tblPr>
              <a:tblGrid>
                <a:gridCol w="1110443">
                  <a:extLst>
                    <a:ext uri="{9D8B030D-6E8A-4147-A177-3AD203B41FA5}">
                      <a16:colId xmlns:a16="http://schemas.microsoft.com/office/drawing/2014/main" val="4097160300"/>
                    </a:ext>
                  </a:extLst>
                </a:gridCol>
                <a:gridCol w="4618359">
                  <a:extLst>
                    <a:ext uri="{9D8B030D-6E8A-4147-A177-3AD203B41FA5}">
                      <a16:colId xmlns:a16="http://schemas.microsoft.com/office/drawing/2014/main" val="4081423647"/>
                    </a:ext>
                  </a:extLst>
                </a:gridCol>
                <a:gridCol w="617807">
                  <a:extLst>
                    <a:ext uri="{9D8B030D-6E8A-4147-A177-3AD203B41FA5}">
                      <a16:colId xmlns:a16="http://schemas.microsoft.com/office/drawing/2014/main" val="1287736316"/>
                    </a:ext>
                  </a:extLst>
                </a:gridCol>
                <a:gridCol w="1540296">
                  <a:extLst>
                    <a:ext uri="{9D8B030D-6E8A-4147-A177-3AD203B41FA5}">
                      <a16:colId xmlns:a16="http://schemas.microsoft.com/office/drawing/2014/main" val="181511838"/>
                    </a:ext>
                  </a:extLst>
                </a:gridCol>
                <a:gridCol w="1893734">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947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5</a:t>
                      </a:r>
                    </a:p>
                  </a:txBody>
                  <a:tcPr/>
                </a:tc>
                <a:tc>
                  <a:txBody>
                    <a:bodyPr/>
                    <a:lstStyle/>
                    <a:p>
                      <a:r>
                        <a:rPr lang="en-IN" sz="2200" dirty="0"/>
                        <a:t>Fixed Assets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Fixed assets purchased)</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478291" y="1840022"/>
          <a:ext cx="9768830" cy="1097280"/>
        </p:xfrm>
        <a:graphic>
          <a:graphicData uri="http://schemas.openxmlformats.org/drawingml/2006/table">
            <a:tbl>
              <a:tblPr firstRow="1" bandRow="1">
                <a:tableStyleId>{5940675A-B579-460E-94D1-54222C63F5DA}</a:tableStyleId>
              </a:tblPr>
              <a:tblGrid>
                <a:gridCol w="1109102">
                  <a:extLst>
                    <a:ext uri="{9D8B030D-6E8A-4147-A177-3AD203B41FA5}">
                      <a16:colId xmlns:a16="http://schemas.microsoft.com/office/drawing/2014/main" val="559986659"/>
                    </a:ext>
                  </a:extLst>
                </a:gridCol>
                <a:gridCol w="4612782">
                  <a:extLst>
                    <a:ext uri="{9D8B030D-6E8A-4147-A177-3AD203B41FA5}">
                      <a16:colId xmlns:a16="http://schemas.microsoft.com/office/drawing/2014/main" val="2210498520"/>
                    </a:ext>
                  </a:extLst>
                </a:gridCol>
                <a:gridCol w="617061">
                  <a:extLst>
                    <a:ext uri="{9D8B030D-6E8A-4147-A177-3AD203B41FA5}">
                      <a16:colId xmlns:a16="http://schemas.microsoft.com/office/drawing/2014/main" val="2228377458"/>
                    </a:ext>
                  </a:extLst>
                </a:gridCol>
                <a:gridCol w="1536296">
                  <a:extLst>
                    <a:ext uri="{9D8B030D-6E8A-4147-A177-3AD203B41FA5}">
                      <a16:colId xmlns:a16="http://schemas.microsoft.com/office/drawing/2014/main" val="2557135640"/>
                    </a:ext>
                  </a:extLst>
                </a:gridCol>
                <a:gridCol w="1893589">
                  <a:extLst>
                    <a:ext uri="{9D8B030D-6E8A-4147-A177-3AD203B41FA5}">
                      <a16:colId xmlns:a16="http://schemas.microsoft.com/office/drawing/2014/main" val="3258187340"/>
                    </a:ext>
                  </a:extLst>
                </a:gridCol>
              </a:tblGrid>
              <a:tr h="882938">
                <a:tc>
                  <a:txBody>
                    <a:bodyPr/>
                    <a:lstStyle/>
                    <a:p>
                      <a:pPr algn="ctr"/>
                      <a:r>
                        <a:rPr lang="en-IN" sz="2200" dirty="0"/>
                        <a:t>May</a:t>
                      </a:r>
                      <a:r>
                        <a:rPr lang="en-IN" sz="2200" baseline="0" dirty="0"/>
                        <a:t> </a:t>
                      </a:r>
                      <a:r>
                        <a:rPr lang="en-IN" sz="2200" dirty="0"/>
                        <a:t>7</a:t>
                      </a:r>
                    </a:p>
                  </a:txBody>
                  <a:tcPr/>
                </a:tc>
                <a:tc>
                  <a:txBody>
                    <a:bodyPr/>
                    <a:lstStyle/>
                    <a:p>
                      <a:r>
                        <a:rPr lang="en-IN" sz="2200" dirty="0"/>
                        <a:t>Purchase A/c                            </a:t>
                      </a:r>
                      <a:r>
                        <a:rPr lang="en-IN" sz="2200" baseline="0" dirty="0"/>
                        <a:t> </a:t>
                      </a:r>
                      <a:r>
                        <a:rPr lang="en-IN" sz="2200" dirty="0"/>
                        <a:t>            Dr.</a:t>
                      </a:r>
                    </a:p>
                    <a:p>
                      <a:r>
                        <a:rPr lang="en-IN" sz="2200" dirty="0"/>
                        <a:t>          To Cash A/c</a:t>
                      </a:r>
                    </a:p>
                    <a:p>
                      <a:r>
                        <a:rPr lang="en-IN" sz="2200" dirty="0"/>
                        <a:t>(Being : Goods purchased)</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468384" y="2935397"/>
          <a:ext cx="9780641" cy="1097280"/>
        </p:xfrm>
        <a:graphic>
          <a:graphicData uri="http://schemas.openxmlformats.org/drawingml/2006/table">
            <a:tbl>
              <a:tblPr firstRow="1" bandRow="1">
                <a:tableStyleId>{5940675A-B579-460E-94D1-54222C63F5DA}</a:tableStyleId>
              </a:tblPr>
              <a:tblGrid>
                <a:gridCol w="1110444">
                  <a:extLst>
                    <a:ext uri="{9D8B030D-6E8A-4147-A177-3AD203B41FA5}">
                      <a16:colId xmlns:a16="http://schemas.microsoft.com/office/drawing/2014/main" val="559986659"/>
                    </a:ext>
                  </a:extLst>
                </a:gridCol>
                <a:gridCol w="4618359">
                  <a:extLst>
                    <a:ext uri="{9D8B030D-6E8A-4147-A177-3AD203B41FA5}">
                      <a16:colId xmlns:a16="http://schemas.microsoft.com/office/drawing/2014/main" val="2210498520"/>
                    </a:ext>
                  </a:extLst>
                </a:gridCol>
                <a:gridCol w="627934">
                  <a:extLst>
                    <a:ext uri="{9D8B030D-6E8A-4147-A177-3AD203B41FA5}">
                      <a16:colId xmlns:a16="http://schemas.microsoft.com/office/drawing/2014/main" val="2228377458"/>
                    </a:ext>
                  </a:extLst>
                </a:gridCol>
                <a:gridCol w="1528025">
                  <a:extLst>
                    <a:ext uri="{9D8B030D-6E8A-4147-A177-3AD203B41FA5}">
                      <a16:colId xmlns:a16="http://schemas.microsoft.com/office/drawing/2014/main" val="2557135640"/>
                    </a:ext>
                  </a:extLst>
                </a:gridCol>
                <a:gridCol w="1895879">
                  <a:extLst>
                    <a:ext uri="{9D8B030D-6E8A-4147-A177-3AD203B41FA5}">
                      <a16:colId xmlns:a16="http://schemas.microsoft.com/office/drawing/2014/main" val="3258187340"/>
                    </a:ext>
                  </a:extLst>
                </a:gridCol>
              </a:tblGrid>
              <a:tr h="898365">
                <a:tc>
                  <a:txBody>
                    <a:bodyPr/>
                    <a:lstStyle/>
                    <a:p>
                      <a:pPr algn="ctr"/>
                      <a:r>
                        <a:rPr lang="en-IN" sz="2200" dirty="0"/>
                        <a:t>May</a:t>
                      </a:r>
                      <a:r>
                        <a:rPr lang="en-IN" sz="2200" baseline="0" dirty="0"/>
                        <a:t> </a:t>
                      </a:r>
                      <a:r>
                        <a:rPr lang="en-IN" sz="2200" dirty="0"/>
                        <a:t>9</a:t>
                      </a:r>
                    </a:p>
                  </a:txBody>
                  <a:tcPr/>
                </a:tc>
                <a:tc>
                  <a:txBody>
                    <a:bodyPr/>
                    <a:lstStyle/>
                    <a:p>
                      <a:r>
                        <a:rPr lang="en-IN" sz="2200" dirty="0"/>
                        <a:t>Cash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a:t>
                      </a:r>
                    </a:p>
                  </a:txBody>
                  <a:tcPr/>
                </a:tc>
                <a:tc>
                  <a:txBody>
                    <a:bodyPr/>
                    <a:lstStyle/>
                    <a:p>
                      <a:endParaRPr lang="en-IN" sz="2200" dirty="0"/>
                    </a:p>
                  </a:txBody>
                  <a:tcPr/>
                </a:tc>
                <a:tc>
                  <a:txBody>
                    <a:bodyPr/>
                    <a:lstStyle/>
                    <a:p>
                      <a:pPr algn="r"/>
                      <a:r>
                        <a:rPr lang="en-IN" sz="2200" dirty="0"/>
                        <a:t>15,300</a:t>
                      </a:r>
                    </a:p>
                    <a:p>
                      <a:pPr algn="r"/>
                      <a:r>
                        <a:rPr lang="en-IN" sz="2200" dirty="0"/>
                        <a:t>---</a:t>
                      </a:r>
                    </a:p>
                  </a:txBody>
                  <a:tcPr/>
                </a:tc>
                <a:tc>
                  <a:txBody>
                    <a:bodyPr/>
                    <a:lstStyle/>
                    <a:p>
                      <a:pPr algn="r"/>
                      <a:r>
                        <a:rPr lang="en-IN" sz="2200" dirty="0"/>
                        <a:t>---</a:t>
                      </a:r>
                    </a:p>
                    <a:p>
                      <a:pPr algn="r"/>
                      <a:r>
                        <a:rPr lang="en-IN" sz="2200" dirty="0"/>
                        <a:t>15,300</a:t>
                      </a:r>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FA094AFA-392B-8F5D-1460-70F0F55126AA}"/>
              </a:ext>
            </a:extLst>
          </p:cNvPr>
          <p:cNvGraphicFramePr>
            <a:graphicFrameLocks noGrp="1"/>
          </p:cNvGraphicFramePr>
          <p:nvPr/>
        </p:nvGraphicFramePr>
        <p:xfrm>
          <a:off x="1468383" y="4040297"/>
          <a:ext cx="9790166" cy="1097280"/>
        </p:xfrm>
        <a:graphic>
          <a:graphicData uri="http://schemas.openxmlformats.org/drawingml/2006/table">
            <a:tbl>
              <a:tblPr firstRow="1" bandRow="1">
                <a:tableStyleId>{5940675A-B579-460E-94D1-54222C63F5DA}</a:tableStyleId>
              </a:tblPr>
              <a:tblGrid>
                <a:gridCol w="1111526">
                  <a:extLst>
                    <a:ext uri="{9D8B030D-6E8A-4147-A177-3AD203B41FA5}">
                      <a16:colId xmlns:a16="http://schemas.microsoft.com/office/drawing/2014/main" val="559986659"/>
                    </a:ext>
                  </a:extLst>
                </a:gridCol>
                <a:gridCol w="4632994">
                  <a:extLst>
                    <a:ext uri="{9D8B030D-6E8A-4147-A177-3AD203B41FA5}">
                      <a16:colId xmlns:a16="http://schemas.microsoft.com/office/drawing/2014/main" val="2210498520"/>
                    </a:ext>
                  </a:extLst>
                </a:gridCol>
                <a:gridCol w="628547">
                  <a:extLst>
                    <a:ext uri="{9D8B030D-6E8A-4147-A177-3AD203B41FA5}">
                      <a16:colId xmlns:a16="http://schemas.microsoft.com/office/drawing/2014/main" val="2228377458"/>
                    </a:ext>
                  </a:extLst>
                </a:gridCol>
                <a:gridCol w="1519374">
                  <a:extLst>
                    <a:ext uri="{9D8B030D-6E8A-4147-A177-3AD203B41FA5}">
                      <a16:colId xmlns:a16="http://schemas.microsoft.com/office/drawing/2014/main" val="2557135640"/>
                    </a:ext>
                  </a:extLst>
                </a:gridCol>
                <a:gridCol w="189772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10</a:t>
                      </a:r>
                    </a:p>
                  </a:txBody>
                  <a:tcPr/>
                </a:tc>
                <a:tc>
                  <a:txBody>
                    <a:bodyPr/>
                    <a:lstStyle/>
                    <a:p>
                      <a:r>
                        <a:rPr lang="en-IN" sz="2200" dirty="0"/>
                        <a:t>Purchases  A/c                     </a:t>
                      </a:r>
                      <a:r>
                        <a:rPr lang="en-IN" sz="2200" baseline="0" dirty="0"/>
                        <a:t> </a:t>
                      </a:r>
                      <a:r>
                        <a:rPr lang="en-IN" sz="2200" dirty="0"/>
                        <a:t>                Dr.</a:t>
                      </a:r>
                    </a:p>
                    <a:p>
                      <a:r>
                        <a:rPr lang="en-IN" sz="2200" dirty="0"/>
                        <a:t>               To Mahesh’s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a:t>
                      </a:r>
                    </a:p>
                  </a:txBody>
                  <a:tcPr/>
                </a:tc>
                <a:tc>
                  <a:txBody>
                    <a:bodyPr/>
                    <a:lstStyle/>
                    <a:p>
                      <a:endParaRPr lang="en-IN" sz="2200" dirty="0"/>
                    </a:p>
                  </a:txBody>
                  <a:tcPr/>
                </a:tc>
                <a:tc>
                  <a:txBody>
                    <a:bodyPr/>
                    <a:lstStyle/>
                    <a:p>
                      <a:pPr algn="r"/>
                      <a:r>
                        <a:rPr lang="en-IN" sz="2200" dirty="0"/>
                        <a:t>18,000</a:t>
                      </a:r>
                    </a:p>
                    <a:p>
                      <a:pPr algn="r"/>
                      <a:r>
                        <a:rPr lang="en-IN" sz="2200" dirty="0"/>
                        <a:t>---</a:t>
                      </a:r>
                    </a:p>
                  </a:txBody>
                  <a:tcPr/>
                </a:tc>
                <a:tc>
                  <a:txBody>
                    <a:bodyPr/>
                    <a:lstStyle/>
                    <a:p>
                      <a:pPr algn="r"/>
                      <a:r>
                        <a:rPr lang="en-IN" sz="2200" dirty="0"/>
                        <a:t>---</a:t>
                      </a:r>
                    </a:p>
                    <a:p>
                      <a:pPr algn="r"/>
                      <a:r>
                        <a:rPr lang="en-IN" sz="2200" dirty="0"/>
                        <a:t>18,000</a:t>
                      </a:r>
                    </a:p>
                  </a:txBody>
                  <a:tcPr/>
                </a:tc>
                <a:extLst>
                  <a:ext uri="{0D108BD9-81ED-4DB2-BD59-A6C34878D82A}">
                    <a16:rowId xmlns:a16="http://schemas.microsoft.com/office/drawing/2014/main" val="3563833316"/>
                  </a:ext>
                </a:extLst>
              </a:tr>
            </a:tbl>
          </a:graphicData>
        </a:graphic>
      </p:graphicFrame>
      <p:graphicFrame>
        <p:nvGraphicFramePr>
          <p:cNvPr id="3" name="Table 2">
            <a:extLst>
              <a:ext uri="{FF2B5EF4-FFF2-40B4-BE49-F238E27FC236}">
                <a16:creationId xmlns:a16="http://schemas.microsoft.com/office/drawing/2014/main" id="{B8E28E93-BF06-8B27-5709-26EC9F431E96}"/>
              </a:ext>
            </a:extLst>
          </p:cNvPr>
          <p:cNvGraphicFramePr>
            <a:graphicFrameLocks noGrp="1"/>
          </p:cNvGraphicFramePr>
          <p:nvPr/>
        </p:nvGraphicFramePr>
        <p:xfrm>
          <a:off x="1468382" y="5145405"/>
          <a:ext cx="9790169" cy="1097280"/>
        </p:xfrm>
        <a:graphic>
          <a:graphicData uri="http://schemas.openxmlformats.org/drawingml/2006/table">
            <a:tbl>
              <a:tblPr firstRow="1" bandRow="1">
                <a:tableStyleId>{5940675A-B579-460E-94D1-54222C63F5DA}</a:tableStyleId>
              </a:tblPr>
              <a:tblGrid>
                <a:gridCol w="1111527">
                  <a:extLst>
                    <a:ext uri="{9D8B030D-6E8A-4147-A177-3AD203B41FA5}">
                      <a16:colId xmlns:a16="http://schemas.microsoft.com/office/drawing/2014/main" val="559986659"/>
                    </a:ext>
                  </a:extLst>
                </a:gridCol>
                <a:gridCol w="4632995">
                  <a:extLst>
                    <a:ext uri="{9D8B030D-6E8A-4147-A177-3AD203B41FA5}">
                      <a16:colId xmlns:a16="http://schemas.microsoft.com/office/drawing/2014/main" val="2210498520"/>
                    </a:ext>
                  </a:extLst>
                </a:gridCol>
                <a:gridCol w="628547">
                  <a:extLst>
                    <a:ext uri="{9D8B030D-6E8A-4147-A177-3AD203B41FA5}">
                      <a16:colId xmlns:a16="http://schemas.microsoft.com/office/drawing/2014/main" val="2228377458"/>
                    </a:ext>
                  </a:extLst>
                </a:gridCol>
                <a:gridCol w="1519374">
                  <a:extLst>
                    <a:ext uri="{9D8B030D-6E8A-4147-A177-3AD203B41FA5}">
                      <a16:colId xmlns:a16="http://schemas.microsoft.com/office/drawing/2014/main" val="2557135640"/>
                    </a:ext>
                  </a:extLst>
                </a:gridCol>
                <a:gridCol w="1897726">
                  <a:extLst>
                    <a:ext uri="{9D8B030D-6E8A-4147-A177-3AD203B41FA5}">
                      <a16:colId xmlns:a16="http://schemas.microsoft.com/office/drawing/2014/main" val="3258187340"/>
                    </a:ext>
                  </a:extLst>
                </a:gridCol>
              </a:tblGrid>
              <a:tr h="871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12</a:t>
                      </a:r>
                    </a:p>
                  </a:txBody>
                  <a:tcPr/>
                </a:tc>
                <a:tc>
                  <a:txBody>
                    <a:bodyPr/>
                    <a:lstStyle/>
                    <a:p>
                      <a:r>
                        <a:rPr lang="en-IN" sz="2200" dirty="0"/>
                        <a:t>Amit’s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a:t>
                      </a:r>
                    </a:p>
                  </a:txBody>
                  <a:tcPr/>
                </a:tc>
                <a:tc>
                  <a:txBody>
                    <a:bodyPr/>
                    <a:lstStyle/>
                    <a:p>
                      <a:endParaRPr lang="en-IN" sz="2200" dirty="0"/>
                    </a:p>
                  </a:txBody>
                  <a:tcPr/>
                </a:tc>
                <a:tc>
                  <a:txBody>
                    <a:bodyPr/>
                    <a:lstStyle/>
                    <a:p>
                      <a:pPr algn="r"/>
                      <a:r>
                        <a:rPr lang="en-IN" sz="2200" dirty="0"/>
                        <a:t>12,000</a:t>
                      </a:r>
                    </a:p>
                    <a:p>
                      <a:pPr algn="r"/>
                      <a:r>
                        <a:rPr lang="en-IN" sz="2200" dirty="0"/>
                        <a:t>---</a:t>
                      </a:r>
                    </a:p>
                  </a:txBody>
                  <a:tcPr/>
                </a:tc>
                <a:tc>
                  <a:txBody>
                    <a:bodyPr/>
                    <a:lstStyle/>
                    <a:p>
                      <a:pPr algn="r"/>
                      <a:r>
                        <a:rPr lang="en-IN" sz="2200" dirty="0"/>
                        <a:t>---</a:t>
                      </a:r>
                    </a:p>
                    <a:p>
                      <a:pPr algn="r"/>
                      <a:r>
                        <a:rPr lang="en-IN" sz="2200" dirty="0"/>
                        <a:t>12,000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967382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477910" y="250273"/>
          <a:ext cx="9780639" cy="1931706"/>
        </p:xfrm>
        <a:graphic>
          <a:graphicData uri="http://schemas.openxmlformats.org/drawingml/2006/table">
            <a:tbl>
              <a:tblPr firstRow="1" bandRow="1">
                <a:tableStyleId>{5940675A-B579-460E-94D1-54222C63F5DA}</a:tableStyleId>
              </a:tblPr>
              <a:tblGrid>
                <a:gridCol w="1110443">
                  <a:extLst>
                    <a:ext uri="{9D8B030D-6E8A-4147-A177-3AD203B41FA5}">
                      <a16:colId xmlns:a16="http://schemas.microsoft.com/office/drawing/2014/main" val="4097160300"/>
                    </a:ext>
                  </a:extLst>
                </a:gridCol>
                <a:gridCol w="4618359">
                  <a:extLst>
                    <a:ext uri="{9D8B030D-6E8A-4147-A177-3AD203B41FA5}">
                      <a16:colId xmlns:a16="http://schemas.microsoft.com/office/drawing/2014/main" val="4081423647"/>
                    </a:ext>
                  </a:extLst>
                </a:gridCol>
                <a:gridCol w="617807">
                  <a:extLst>
                    <a:ext uri="{9D8B030D-6E8A-4147-A177-3AD203B41FA5}">
                      <a16:colId xmlns:a16="http://schemas.microsoft.com/office/drawing/2014/main" val="1287736316"/>
                    </a:ext>
                  </a:extLst>
                </a:gridCol>
                <a:gridCol w="1540296">
                  <a:extLst>
                    <a:ext uri="{9D8B030D-6E8A-4147-A177-3AD203B41FA5}">
                      <a16:colId xmlns:a16="http://schemas.microsoft.com/office/drawing/2014/main" val="181511838"/>
                    </a:ext>
                  </a:extLst>
                </a:gridCol>
                <a:gridCol w="1893734">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947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14</a:t>
                      </a:r>
                    </a:p>
                  </a:txBody>
                  <a:tcPr/>
                </a:tc>
                <a:tc>
                  <a:txBody>
                    <a:bodyPr/>
                    <a:lstStyle/>
                    <a:p>
                      <a:r>
                        <a:rPr lang="en-IN" sz="2200" dirty="0"/>
                        <a:t>Cash A/c                                           </a:t>
                      </a:r>
                      <a:r>
                        <a:rPr lang="en-IN" sz="2200" baseline="0" dirty="0"/>
                        <a:t> </a:t>
                      </a:r>
                      <a:r>
                        <a:rPr lang="en-IN" sz="2200" dirty="0"/>
                        <a:t>    Dr.</a:t>
                      </a:r>
                    </a:p>
                    <a:p>
                      <a:r>
                        <a:rPr lang="en-IN" sz="2200" dirty="0"/>
                        <a:t>Discount Allowed A/c                     </a:t>
                      </a:r>
                      <a:r>
                        <a:rPr lang="en-IN" sz="2200" baseline="0" dirty="0"/>
                        <a:t> </a:t>
                      </a:r>
                      <a:r>
                        <a:rPr lang="en-IN" sz="2200" dirty="0"/>
                        <a:t>     Dr.</a:t>
                      </a:r>
                    </a:p>
                    <a:p>
                      <a:r>
                        <a:rPr lang="en-IN" sz="2200" dirty="0"/>
                        <a:t>               To Amit’s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Amount Received)</a:t>
                      </a:r>
                    </a:p>
                  </a:txBody>
                  <a:tcPr/>
                </a:tc>
                <a:tc>
                  <a:txBody>
                    <a:bodyPr/>
                    <a:lstStyle/>
                    <a:p>
                      <a:endParaRPr lang="en-IN" sz="2200" dirty="0"/>
                    </a:p>
                  </a:txBody>
                  <a:tcPr/>
                </a:tc>
                <a:tc>
                  <a:txBody>
                    <a:bodyPr/>
                    <a:lstStyle/>
                    <a:p>
                      <a:pPr algn="r"/>
                      <a:r>
                        <a:rPr lang="en-IN" sz="2200" dirty="0"/>
                        <a:t>11,880</a:t>
                      </a:r>
                    </a:p>
                    <a:p>
                      <a:pPr algn="r"/>
                      <a:r>
                        <a:rPr lang="en-IN" sz="2200" dirty="0"/>
                        <a:t>120</a:t>
                      </a:r>
                    </a:p>
                    <a:p>
                      <a:pPr algn="r"/>
                      <a:r>
                        <a:rPr lang="en-IN" sz="2200" dirty="0"/>
                        <a:t>---</a:t>
                      </a:r>
                    </a:p>
                  </a:txBody>
                  <a:tcPr/>
                </a:tc>
                <a:tc>
                  <a:txBody>
                    <a:bodyPr/>
                    <a:lstStyle/>
                    <a:p>
                      <a:pPr algn="r"/>
                      <a:r>
                        <a:rPr lang="en-IN" sz="2200" dirty="0"/>
                        <a:t>---</a:t>
                      </a:r>
                    </a:p>
                    <a:p>
                      <a:pPr algn="r"/>
                      <a:r>
                        <a:rPr lang="en-IN" sz="2200" dirty="0"/>
                        <a:t>---</a:t>
                      </a:r>
                    </a:p>
                    <a:p>
                      <a:pPr algn="r"/>
                      <a:r>
                        <a:rPr lang="en-IN" sz="2200" dirty="0"/>
                        <a:t>12,000</a:t>
                      </a:r>
                    </a:p>
                  </a:txBody>
                  <a:tcPr/>
                </a:tc>
                <a:extLst>
                  <a:ext uri="{0D108BD9-81ED-4DB2-BD59-A6C34878D82A}">
                    <a16:rowId xmlns:a16="http://schemas.microsoft.com/office/drawing/2014/main" val="1413863166"/>
                  </a:ext>
                </a:extLst>
              </a:tr>
            </a:tbl>
          </a:graphicData>
        </a:graphic>
      </p:graphicFrame>
      <p:graphicFrame>
        <p:nvGraphicFramePr>
          <p:cNvPr id="5" name="Table 6">
            <a:extLst>
              <a:ext uri="{FF2B5EF4-FFF2-40B4-BE49-F238E27FC236}">
                <a16:creationId xmlns:a16="http://schemas.microsoft.com/office/drawing/2014/main" id="{B7F0A36A-3D70-C122-44E4-EE4BC5BF9947}"/>
              </a:ext>
            </a:extLst>
          </p:cNvPr>
          <p:cNvGraphicFramePr>
            <a:graphicFrameLocks noGrp="1"/>
          </p:cNvGraphicFramePr>
          <p:nvPr/>
        </p:nvGraphicFramePr>
        <p:xfrm>
          <a:off x="1468383" y="2181017"/>
          <a:ext cx="9799693" cy="426720"/>
        </p:xfrm>
        <a:graphic>
          <a:graphicData uri="http://schemas.openxmlformats.org/drawingml/2006/table">
            <a:tbl>
              <a:tblPr firstRow="1" bandRow="1">
                <a:tableStyleId>{5940675A-B579-460E-94D1-54222C63F5DA}</a:tableStyleId>
              </a:tblPr>
              <a:tblGrid>
                <a:gridCol w="1122417">
                  <a:extLst>
                    <a:ext uri="{9D8B030D-6E8A-4147-A177-3AD203B41FA5}">
                      <a16:colId xmlns:a16="http://schemas.microsoft.com/office/drawing/2014/main" val="3193254959"/>
                    </a:ext>
                  </a:extLst>
                </a:gridCol>
                <a:gridCol w="4619625">
                  <a:extLst>
                    <a:ext uri="{9D8B030D-6E8A-4147-A177-3AD203B41FA5}">
                      <a16:colId xmlns:a16="http://schemas.microsoft.com/office/drawing/2014/main" val="3084097553"/>
                    </a:ext>
                  </a:extLst>
                </a:gridCol>
                <a:gridCol w="619125">
                  <a:extLst>
                    <a:ext uri="{9D8B030D-6E8A-4147-A177-3AD203B41FA5}">
                      <a16:colId xmlns:a16="http://schemas.microsoft.com/office/drawing/2014/main" val="2847568526"/>
                    </a:ext>
                  </a:extLst>
                </a:gridCol>
                <a:gridCol w="1533525">
                  <a:extLst>
                    <a:ext uri="{9D8B030D-6E8A-4147-A177-3AD203B41FA5}">
                      <a16:colId xmlns:a16="http://schemas.microsoft.com/office/drawing/2014/main" val="281331825"/>
                    </a:ext>
                  </a:extLst>
                </a:gridCol>
                <a:gridCol w="1905001">
                  <a:extLst>
                    <a:ext uri="{9D8B030D-6E8A-4147-A177-3AD203B41FA5}">
                      <a16:colId xmlns:a16="http://schemas.microsoft.com/office/drawing/2014/main" val="2616340242"/>
                    </a:ext>
                  </a:extLst>
                </a:gridCol>
              </a:tblGrid>
              <a:tr h="406982">
                <a:tc>
                  <a:txBody>
                    <a:bodyPr/>
                    <a:lstStyle/>
                    <a:p>
                      <a:endParaRPr lang="en-IN" sz="2200" dirty="0"/>
                    </a:p>
                  </a:txBody>
                  <a:tcPr/>
                </a:tc>
                <a:tc>
                  <a:txBody>
                    <a:bodyPr/>
                    <a:lstStyle/>
                    <a:p>
                      <a:pPr algn="ctr"/>
                      <a:r>
                        <a:rPr lang="en-IN" sz="2200" b="1" dirty="0"/>
                        <a:t>Total</a:t>
                      </a:r>
                    </a:p>
                  </a:txBody>
                  <a:tcPr/>
                </a:tc>
                <a:tc>
                  <a:txBody>
                    <a:bodyPr/>
                    <a:lstStyle/>
                    <a:p>
                      <a:endParaRPr lang="en-IN" sz="2200" dirty="0"/>
                    </a:p>
                  </a:txBody>
                  <a:tcPr/>
                </a:tc>
                <a:tc>
                  <a:txBody>
                    <a:bodyPr/>
                    <a:lstStyle/>
                    <a:p>
                      <a:pPr algn="r"/>
                      <a:r>
                        <a:rPr lang="en-IN" sz="2200" b="1" dirty="0"/>
                        <a:t>245,300</a:t>
                      </a:r>
                    </a:p>
                  </a:txBody>
                  <a:tcPr/>
                </a:tc>
                <a:tc>
                  <a:txBody>
                    <a:bodyPr/>
                    <a:lstStyle/>
                    <a:p>
                      <a:pPr algn="r"/>
                      <a:r>
                        <a:rPr lang="en-IN" sz="2200" b="1" dirty="0"/>
                        <a:t>245,300</a:t>
                      </a:r>
                    </a:p>
                  </a:txBody>
                  <a:tcPr/>
                </a:tc>
                <a:extLst>
                  <a:ext uri="{0D108BD9-81ED-4DB2-BD59-A6C34878D82A}">
                    <a16:rowId xmlns:a16="http://schemas.microsoft.com/office/drawing/2014/main" val="3018020905"/>
                  </a:ext>
                </a:extLst>
              </a:tr>
            </a:tbl>
          </a:graphicData>
        </a:graphic>
      </p:graphicFrame>
    </p:spTree>
    <p:extLst>
      <p:ext uri="{BB962C8B-B14F-4D97-AF65-F5344CB8AC3E}">
        <p14:creationId xmlns:p14="http://schemas.microsoft.com/office/powerpoint/2010/main" val="2134864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378691" y="1096184"/>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378692" y="681318"/>
            <a:ext cx="11305306" cy="369332"/>
          </a:xfrm>
          <a:prstGeom prst="rect">
            <a:avLst/>
          </a:prstGeom>
          <a:noFill/>
        </p:spPr>
        <p:txBody>
          <a:bodyPr wrap="square" rtlCol="0">
            <a:spAutoFit/>
          </a:bodyPr>
          <a:lstStyle/>
          <a:p>
            <a:pPr algn="ctr"/>
            <a:r>
              <a:rPr lang="en-IN" b="1" dirty="0" err="1"/>
              <a:t>Dr.</a:t>
            </a:r>
            <a:r>
              <a:rPr lang="en-IN" b="1" dirty="0"/>
              <a:t>                                                                                   Cash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378690"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378690" y="210710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Capital A/c</a:t>
                      </a:r>
                    </a:p>
                  </a:txBody>
                  <a:tcPr/>
                </a:tc>
                <a:tc>
                  <a:txBody>
                    <a:bodyPr/>
                    <a:lstStyle/>
                    <a:p>
                      <a:pPr algn="ctr"/>
                      <a:r>
                        <a:rPr lang="en-IN" dirty="0"/>
                        <a:t>83</a:t>
                      </a:r>
                    </a:p>
                  </a:txBody>
                  <a:tcPr/>
                </a:tc>
                <a:tc>
                  <a:txBody>
                    <a:bodyPr/>
                    <a:lstStyle/>
                    <a:p>
                      <a:r>
                        <a:rPr lang="en-IN" dirty="0"/>
                        <a:t>70,000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378690" y="248613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To Rakesh’s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378690"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To Sales A/c</a:t>
                      </a:r>
                    </a:p>
                  </a:txBody>
                  <a:tcPr/>
                </a:tc>
                <a:tc>
                  <a:txBody>
                    <a:bodyPr/>
                    <a:lstStyle/>
                    <a:p>
                      <a:endParaRPr lang="en-IN" dirty="0"/>
                    </a:p>
                  </a:txBody>
                  <a:tcPr/>
                </a:tc>
                <a:tc>
                  <a:txBody>
                    <a:bodyPr/>
                    <a:lstStyle/>
                    <a:p>
                      <a:r>
                        <a:rPr lang="en-IN" dirty="0"/>
                        <a:t>15,300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378690"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To Amit’s A/c</a:t>
                      </a:r>
                    </a:p>
                  </a:txBody>
                  <a:tcPr/>
                </a:tc>
                <a:tc>
                  <a:txBody>
                    <a:bodyPr/>
                    <a:lstStyle/>
                    <a:p>
                      <a:endParaRPr lang="en-IN" dirty="0"/>
                    </a:p>
                  </a:txBody>
                  <a:tcPr/>
                </a:tc>
                <a:tc>
                  <a:txBody>
                    <a:bodyPr/>
                    <a:lstStyle/>
                    <a:p>
                      <a:r>
                        <a:rPr lang="en-IN" dirty="0"/>
                        <a:t>11,880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378690"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378690"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1,22,180</a:t>
                      </a:r>
                    </a:p>
                  </a:txBody>
                  <a:tcPr/>
                </a:tc>
                <a:extLst>
                  <a:ext uri="{0D108BD9-81ED-4DB2-BD59-A6C34878D82A}">
                    <a16:rowId xmlns:a16="http://schemas.microsoft.com/office/drawing/2014/main" val="3097852461"/>
                  </a:ext>
                </a:extLst>
              </a:tr>
            </a:tbl>
          </a:graphicData>
        </a:graphic>
      </p:graphicFrame>
      <p:graphicFrame>
        <p:nvGraphicFramePr>
          <p:cNvPr id="12" name="Table 4">
            <a:extLst>
              <a:ext uri="{FF2B5EF4-FFF2-40B4-BE49-F238E27FC236}">
                <a16:creationId xmlns:a16="http://schemas.microsoft.com/office/drawing/2014/main" id="{27E9732E-CCE9-0D46-6DAE-CE38BFD4AFB6}"/>
              </a:ext>
            </a:extLst>
          </p:cNvPr>
          <p:cNvGraphicFramePr>
            <a:graphicFrameLocks noGrp="1"/>
          </p:cNvGraphicFramePr>
          <p:nvPr/>
        </p:nvGraphicFramePr>
        <p:xfrm>
          <a:off x="6031342"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4" name="Table 4">
            <a:extLst>
              <a:ext uri="{FF2B5EF4-FFF2-40B4-BE49-F238E27FC236}">
                <a16:creationId xmlns:a16="http://schemas.microsoft.com/office/drawing/2014/main" id="{5AD1567E-5A45-9976-A01B-22D2B881AA75}"/>
              </a:ext>
            </a:extLst>
          </p:cNvPr>
          <p:cNvGraphicFramePr>
            <a:graphicFrameLocks noGrp="1"/>
          </p:cNvGraphicFramePr>
          <p:nvPr/>
        </p:nvGraphicFramePr>
        <p:xfrm>
          <a:off x="6031338" y="211529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Bank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66B9590A-3451-FB9A-E444-DB664A2EA5ED}"/>
              </a:ext>
            </a:extLst>
          </p:cNvPr>
          <p:cNvGraphicFramePr>
            <a:graphicFrameLocks noGrp="1"/>
          </p:cNvGraphicFramePr>
          <p:nvPr/>
        </p:nvGraphicFramePr>
        <p:xfrm>
          <a:off x="6031338" y="249023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Fixed Asset A/c</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85DDA5BF-572A-8241-0609-7A50DFFD27E2}"/>
              </a:ext>
            </a:extLst>
          </p:cNvPr>
          <p:cNvGraphicFramePr>
            <a:graphicFrameLocks noGrp="1"/>
          </p:cNvGraphicFramePr>
          <p:nvPr/>
        </p:nvGraphicFramePr>
        <p:xfrm>
          <a:off x="6031338"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07</a:t>
                      </a:r>
                    </a:p>
                  </a:txBody>
                  <a:tcPr/>
                </a:tc>
                <a:tc>
                  <a:txBody>
                    <a:bodyPr/>
                    <a:lstStyle/>
                    <a:p>
                      <a:r>
                        <a:rPr lang="en-IN" dirty="0"/>
                        <a:t>By Purchase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424F44A9-4DE7-4AFC-6C4A-A53B2E6BE690}"/>
              </a:ext>
            </a:extLst>
          </p:cNvPr>
          <p:cNvGraphicFramePr>
            <a:graphicFrameLocks noGrp="1"/>
          </p:cNvGraphicFramePr>
          <p:nvPr/>
        </p:nvGraphicFramePr>
        <p:xfrm>
          <a:off x="6031338"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2FF4D0B3-A255-5B96-F15E-69B4204B4581}"/>
              </a:ext>
            </a:extLst>
          </p:cNvPr>
          <p:cNvGraphicFramePr>
            <a:graphicFrameLocks noGrp="1"/>
          </p:cNvGraphicFramePr>
          <p:nvPr/>
        </p:nvGraphicFramePr>
        <p:xfrm>
          <a:off x="6031338"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79,180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3491DCB4-B851-C088-7B6A-D458F7407E6B}"/>
              </a:ext>
            </a:extLst>
          </p:cNvPr>
          <p:cNvGraphicFramePr>
            <a:graphicFrameLocks noGrp="1"/>
          </p:cNvGraphicFramePr>
          <p:nvPr/>
        </p:nvGraphicFramePr>
        <p:xfrm>
          <a:off x="6031338"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1,22,180</a:t>
                      </a:r>
                    </a:p>
                  </a:txBody>
                  <a:tcPr/>
                </a:tc>
                <a:extLst>
                  <a:ext uri="{0D108BD9-81ED-4DB2-BD59-A6C34878D82A}">
                    <a16:rowId xmlns:a16="http://schemas.microsoft.com/office/drawing/2014/main" val="3097852461"/>
                  </a:ext>
                </a:extLst>
              </a:tr>
            </a:tbl>
          </a:graphicData>
        </a:graphic>
      </p:graphicFrame>
      <p:sp>
        <p:nvSpPr>
          <p:cNvPr id="21" name="Title 20">
            <a:extLst>
              <a:ext uri="{FF2B5EF4-FFF2-40B4-BE49-F238E27FC236}">
                <a16:creationId xmlns:a16="http://schemas.microsoft.com/office/drawing/2014/main" id="{8065C0A3-E74B-DF8D-9439-75BF0AE5B8FC}"/>
              </a:ext>
            </a:extLst>
          </p:cNvPr>
          <p:cNvSpPr>
            <a:spLocks noGrp="1"/>
          </p:cNvSpPr>
          <p:nvPr>
            <p:ph type="title"/>
          </p:nvPr>
        </p:nvSpPr>
        <p:spPr/>
        <p:txBody>
          <a:bodyPr>
            <a:normAutofit/>
          </a:bodyPr>
          <a:lstStyle/>
          <a:p>
            <a:r>
              <a:rPr lang="en-IN" sz="3400" b="1" dirty="0">
                <a:solidFill>
                  <a:srgbClr val="212121">
                    <a:lumMod val="90000"/>
                    <a:lumOff val="10000"/>
                  </a:srgbClr>
                </a:solidFill>
                <a:latin typeface="Roboto Condensed"/>
                <a:ea typeface="+mj-ea"/>
                <a:cs typeface="+mj-cs"/>
              </a:rPr>
              <a:t>Ledger Posting</a:t>
            </a:r>
            <a:endParaRPr lang="en-IN" dirty="0"/>
          </a:p>
        </p:txBody>
      </p:sp>
    </p:spTree>
    <p:extLst>
      <p:ext uri="{BB962C8B-B14F-4D97-AF65-F5344CB8AC3E}">
        <p14:creationId xmlns:p14="http://schemas.microsoft.com/office/powerpoint/2010/main" val="1060714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Furniture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Raj Trader’s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Raj Trader’s A/c</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Machinery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3936749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Rajesh Trader’s Capital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1,20,000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Rakesh’s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By Cash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 </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Cash A/c</a:t>
                      </a:r>
                    </a:p>
                  </a:txBody>
                  <a:tcPr/>
                </a:tc>
                <a:tc>
                  <a:txBody>
                    <a:bodyPr/>
                    <a:lstStyle/>
                    <a:p>
                      <a:endParaRPr lang="en-IN" dirty="0"/>
                    </a:p>
                  </a:txBody>
                  <a:tcPr/>
                </a:tc>
                <a:tc>
                  <a:txBody>
                    <a:bodyPr/>
                    <a:lstStyle/>
                    <a:p>
                      <a:r>
                        <a:rPr lang="en-IN" dirty="0"/>
                        <a:t>70,000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Furniture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Machinery A/c</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8567892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r>
              <a:rPr lang="en-IN" dirty="0"/>
              <a:t>In a compound journal entry, there are </a:t>
            </a:r>
            <a:r>
              <a:rPr lang="en-IN" b="1" dirty="0">
                <a:solidFill>
                  <a:srgbClr val="C00000"/>
                </a:solidFill>
              </a:rPr>
              <a:t>two or more entries on debits, credits, or both.</a:t>
            </a:r>
            <a:r>
              <a:rPr lang="en-IN" dirty="0">
                <a:solidFill>
                  <a:srgbClr val="C00000"/>
                </a:solidFill>
              </a:rPr>
              <a:t> </a:t>
            </a:r>
          </a:p>
          <a:p>
            <a:r>
              <a:rPr lang="en-IN" dirty="0"/>
              <a:t>Rather than making separate journal entries for the same transaction, accountants can combine the debits and credits under one entry.</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403302" y="3152672"/>
          <a:ext cx="11385396" cy="2529989"/>
        </p:xfrm>
        <a:graphic>
          <a:graphicData uri="http://schemas.openxmlformats.org/drawingml/2006/table">
            <a:tbl>
              <a:tblPr firstRow="1" bandRow="1">
                <a:tableStyleId>{5940675A-B579-460E-94D1-54222C63F5DA}</a:tableStyleId>
              </a:tblPr>
              <a:tblGrid>
                <a:gridCol w="1191322">
                  <a:extLst>
                    <a:ext uri="{9D8B030D-6E8A-4147-A177-3AD203B41FA5}">
                      <a16:colId xmlns:a16="http://schemas.microsoft.com/office/drawing/2014/main" val="449596335"/>
                    </a:ext>
                  </a:extLst>
                </a:gridCol>
                <a:gridCol w="6322742">
                  <a:extLst>
                    <a:ext uri="{9D8B030D-6E8A-4147-A177-3AD203B41FA5}">
                      <a16:colId xmlns:a16="http://schemas.microsoft.com/office/drawing/2014/main" val="1693878341"/>
                    </a:ext>
                  </a:extLst>
                </a:gridCol>
                <a:gridCol w="880946">
                  <a:extLst>
                    <a:ext uri="{9D8B030D-6E8A-4147-A177-3AD203B41FA5}">
                      <a16:colId xmlns:a16="http://schemas.microsoft.com/office/drawing/2014/main" val="315292590"/>
                    </a:ext>
                  </a:extLst>
                </a:gridCol>
                <a:gridCol w="1438508">
                  <a:extLst>
                    <a:ext uri="{9D8B030D-6E8A-4147-A177-3AD203B41FA5}">
                      <a16:colId xmlns:a16="http://schemas.microsoft.com/office/drawing/2014/main" val="2684807718"/>
                    </a:ext>
                  </a:extLst>
                </a:gridCol>
                <a:gridCol w="1551878">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168722">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Name of the Account to be Debited                     Dr.</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1722321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Bank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Cash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Cash A/c</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Fixed Asset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96681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Purchase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07</a:t>
                      </a:r>
                    </a:p>
                  </a:txBody>
                  <a:tcPr/>
                </a:tc>
                <a:tc>
                  <a:txBody>
                    <a:bodyPr/>
                    <a:lstStyle/>
                    <a:p>
                      <a:r>
                        <a:rPr lang="en-IN" dirty="0"/>
                        <a:t>To Cash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To Mahesh’s A/c</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24,000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By Cash A/c</a:t>
                      </a:r>
                    </a:p>
                  </a:txBody>
                  <a:tcPr/>
                </a:tc>
                <a:tc>
                  <a:txBody>
                    <a:bodyPr/>
                    <a:lstStyle/>
                    <a:p>
                      <a:endParaRPr lang="en-IN" dirty="0"/>
                    </a:p>
                  </a:txBody>
                  <a:tcPr/>
                </a:tc>
                <a:tc>
                  <a:txBody>
                    <a:bodyPr/>
                    <a:lstStyle/>
                    <a:p>
                      <a:r>
                        <a:rPr lang="en-IN" dirty="0"/>
                        <a:t>15,300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27,300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27,300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12</a:t>
                      </a:r>
                    </a:p>
                  </a:txBody>
                  <a:tcPr/>
                </a:tc>
                <a:tc>
                  <a:txBody>
                    <a:bodyPr/>
                    <a:lstStyle/>
                    <a:p>
                      <a:r>
                        <a:rPr lang="en-IN" dirty="0"/>
                        <a:t>By Amit’s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27,300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24,000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24,000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818238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ppt_x"/>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Mahesh’s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18,000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12</a:t>
                      </a:r>
                    </a:p>
                  </a:txBody>
                  <a:tcPr/>
                </a:tc>
                <a:tc>
                  <a:txBody>
                    <a:bodyPr/>
                    <a:lstStyle/>
                    <a:p>
                      <a:r>
                        <a:rPr lang="en-IN" dirty="0"/>
                        <a:t>To Sales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Amit’s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By Cash A/c</a:t>
                      </a:r>
                    </a:p>
                  </a:txBody>
                  <a:tcPr/>
                </a:tc>
                <a:tc>
                  <a:txBody>
                    <a:bodyPr/>
                    <a:lstStyle/>
                    <a:p>
                      <a:endParaRPr lang="en-IN" dirty="0"/>
                    </a:p>
                  </a:txBody>
                  <a:tcPr/>
                </a:tc>
                <a:tc>
                  <a:txBody>
                    <a:bodyPr/>
                    <a:lstStyle/>
                    <a:p>
                      <a:r>
                        <a:rPr lang="en-IN" dirty="0"/>
                        <a:t>11,880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By Discount All. A/c</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By Purchase A/c</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18,000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4119238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ppt_x"/>
                                          </p:val>
                                        </p:tav>
                                        <p:tav tm="100000">
                                          <p:val>
                                            <p:strVal val="#ppt_x"/>
                                          </p:val>
                                        </p:tav>
                                      </p:tavLst>
                                    </p:anim>
                                    <p:anim calcmode="lin" valueType="num">
                                      <p:cBhvr additive="base">
                                        <p:cTn id="9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ppt_x"/>
                                          </p:val>
                                        </p:tav>
                                        <p:tav tm="100000">
                                          <p:val>
                                            <p:strVal val="#ppt_x"/>
                                          </p:val>
                                        </p:tav>
                                      </p:tavLst>
                                    </p:anim>
                                    <p:anim calcmode="lin" valueType="num">
                                      <p:cBhvr additive="base">
                                        <p:cTn id="10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ppt_x"/>
                                          </p:val>
                                        </p:tav>
                                        <p:tav tm="100000">
                                          <p:val>
                                            <p:strVal val="#ppt_x"/>
                                          </p:val>
                                        </p:tav>
                                      </p:tavLst>
                                    </p:anim>
                                    <p:anim calcmode="lin" valueType="num">
                                      <p:cBhvr additive="base">
                                        <p:cTn id="11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ppt_x"/>
                                          </p:val>
                                        </p:tav>
                                        <p:tav tm="100000">
                                          <p:val>
                                            <p:strVal val="#ppt_x"/>
                                          </p:val>
                                        </p:tav>
                                      </p:tavLst>
                                    </p:anim>
                                    <p:anim calcmode="lin" valueType="num">
                                      <p:cBhvr additive="base">
                                        <p:cTn id="1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8"/>
                                        </p:tgtEl>
                                        <p:attrNameLst>
                                          <p:attrName>style.visibility</p:attrName>
                                        </p:attrNameLst>
                                      </p:cBhvr>
                                      <p:to>
                                        <p:strVal val="visible"/>
                                      </p:to>
                                    </p:set>
                                    <p:anim calcmode="lin" valueType="num">
                                      <p:cBhvr additive="base">
                                        <p:cTn id="133" dur="500" fill="hold"/>
                                        <p:tgtEl>
                                          <p:spTgt spid="18"/>
                                        </p:tgtEl>
                                        <p:attrNameLst>
                                          <p:attrName>ppt_x</p:attrName>
                                        </p:attrNameLst>
                                      </p:cBhvr>
                                      <p:tavLst>
                                        <p:tav tm="0">
                                          <p:val>
                                            <p:strVal val="#ppt_x"/>
                                          </p:val>
                                        </p:tav>
                                        <p:tav tm="100000">
                                          <p:val>
                                            <p:strVal val="#ppt_x"/>
                                          </p:val>
                                        </p:tav>
                                      </p:tavLst>
                                    </p:anim>
                                    <p:anim calcmode="lin" valueType="num">
                                      <p:cBhvr additive="base">
                                        <p:cTn id="1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09" y="-32275"/>
            <a:ext cx="11305306" cy="369332"/>
          </a:xfrm>
          <a:prstGeom prst="rect">
            <a:avLst/>
          </a:prstGeom>
          <a:noFill/>
        </p:spPr>
        <p:txBody>
          <a:bodyPr wrap="square" rtlCol="0">
            <a:spAutoFit/>
          </a:bodyPr>
          <a:lstStyle/>
          <a:p>
            <a:pPr algn="ctr"/>
            <a:r>
              <a:rPr lang="en-IN" b="1" dirty="0" err="1"/>
              <a:t>Dr.</a:t>
            </a:r>
            <a:r>
              <a:rPr lang="en-IN" b="1" dirty="0"/>
              <a:t>                                                                                  Discount Allowed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To Amit’s A/c</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b="1" dirty="0"/>
                    </a:p>
                  </a:txBody>
                  <a:tcPr/>
                </a:tc>
                <a:tc>
                  <a:txBody>
                    <a:bodyPr/>
                    <a:lstStyle/>
                    <a:p>
                      <a:r>
                        <a:rPr lang="en-IN" b="1" dirty="0"/>
                        <a:t>120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52860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a:xfrm>
            <a:off x="0" y="1"/>
            <a:ext cx="12192000" cy="791736"/>
          </a:xfrm>
        </p:spPr>
        <p:txBody>
          <a:bodyPr>
            <a:noAutofit/>
          </a:bodyPr>
          <a:lstStyle/>
          <a:p>
            <a:r>
              <a:rPr lang="en-IN" sz="2800" b="1" dirty="0"/>
              <a:t>PW 1 – </a:t>
            </a:r>
            <a:r>
              <a:rPr lang="en-IN" sz="2800" b="1" kern="0" dirty="0">
                <a:effectLst/>
                <a:ea typeface="Calibri" panose="020F0502020204030204" pitchFamily="34" charset="0"/>
              </a:rPr>
              <a:t>Journalize the following transactions in the books of Tony and prepare his ledger.</a:t>
            </a:r>
            <a:endParaRPr lang="en-IN" sz="2800" b="1" dirty="0"/>
          </a:p>
        </p:txBody>
      </p:sp>
      <p:graphicFrame>
        <p:nvGraphicFramePr>
          <p:cNvPr id="2" name="Table 4">
            <a:extLst>
              <a:ext uri="{FF2B5EF4-FFF2-40B4-BE49-F238E27FC236}">
                <a16:creationId xmlns:a16="http://schemas.microsoft.com/office/drawing/2014/main" id="{37742AEE-CCB5-7AFB-BDC9-0A03F6D26DA1}"/>
              </a:ext>
            </a:extLst>
          </p:cNvPr>
          <p:cNvGraphicFramePr>
            <a:graphicFrameLocks noGrp="1"/>
          </p:cNvGraphicFramePr>
          <p:nvPr/>
        </p:nvGraphicFramePr>
        <p:xfrm>
          <a:off x="1442078" y="758284"/>
          <a:ext cx="8627035" cy="5881553"/>
        </p:xfrm>
        <a:graphic>
          <a:graphicData uri="http://schemas.openxmlformats.org/drawingml/2006/table">
            <a:tbl>
              <a:tblPr firstRow="1" bandRow="1">
                <a:tableStyleId>{5940675A-B579-460E-94D1-54222C63F5DA}</a:tableStyleId>
              </a:tblPr>
              <a:tblGrid>
                <a:gridCol w="1430439">
                  <a:extLst>
                    <a:ext uri="{9D8B030D-6E8A-4147-A177-3AD203B41FA5}">
                      <a16:colId xmlns:a16="http://schemas.microsoft.com/office/drawing/2014/main" val="42946087"/>
                    </a:ext>
                  </a:extLst>
                </a:gridCol>
                <a:gridCol w="5661492">
                  <a:extLst>
                    <a:ext uri="{9D8B030D-6E8A-4147-A177-3AD203B41FA5}">
                      <a16:colId xmlns:a16="http://schemas.microsoft.com/office/drawing/2014/main" val="529647809"/>
                    </a:ext>
                  </a:extLst>
                </a:gridCol>
                <a:gridCol w="1535104">
                  <a:extLst>
                    <a:ext uri="{9D8B030D-6E8A-4147-A177-3AD203B41FA5}">
                      <a16:colId xmlns:a16="http://schemas.microsoft.com/office/drawing/2014/main" val="3887529457"/>
                    </a:ext>
                  </a:extLst>
                </a:gridCol>
              </a:tblGrid>
              <a:tr h="354321">
                <a:tc>
                  <a:txBody>
                    <a:bodyPr/>
                    <a:lstStyle/>
                    <a:p>
                      <a:pPr algn="ctr"/>
                      <a:r>
                        <a:rPr lang="en-IN" b="1" dirty="0"/>
                        <a:t>April - 2023</a:t>
                      </a:r>
                    </a:p>
                  </a:txBody>
                  <a:tcPr/>
                </a:tc>
                <a:tc>
                  <a:txBody>
                    <a:bodyPr/>
                    <a:lstStyle/>
                    <a:p>
                      <a:pPr algn="ctr"/>
                      <a:r>
                        <a:rPr lang="en-IN" b="1" dirty="0"/>
                        <a:t>Transactions</a:t>
                      </a:r>
                    </a:p>
                  </a:txBody>
                  <a:tcPr/>
                </a:tc>
                <a:tc>
                  <a:txBody>
                    <a:bodyPr/>
                    <a:lstStyle/>
                    <a:p>
                      <a:pPr algn="ctr"/>
                      <a:r>
                        <a:rPr lang="en-IN" b="1" dirty="0"/>
                        <a:t>Amount ₹</a:t>
                      </a:r>
                    </a:p>
                  </a:txBody>
                  <a:tcPr/>
                </a:tc>
                <a:extLst>
                  <a:ext uri="{0D108BD9-81ED-4DB2-BD59-A6C34878D82A}">
                    <a16:rowId xmlns:a16="http://schemas.microsoft.com/office/drawing/2014/main" val="341615406"/>
                  </a:ext>
                </a:extLst>
              </a:tr>
              <a:tr h="354321">
                <a:tc>
                  <a:txBody>
                    <a:bodyPr/>
                    <a:lstStyle/>
                    <a:p>
                      <a:pPr algn="ctr"/>
                      <a:r>
                        <a:rPr lang="en-IN" dirty="0"/>
                        <a:t>1.</a:t>
                      </a:r>
                    </a:p>
                  </a:txBody>
                  <a:tcPr/>
                </a:tc>
                <a:tc>
                  <a:txBody>
                    <a:bodyPr/>
                    <a:lstStyle/>
                    <a:p>
                      <a:r>
                        <a:rPr lang="en-IN" dirty="0"/>
                        <a:t>Tony started his business with cash.</a:t>
                      </a:r>
                    </a:p>
                  </a:txBody>
                  <a:tcPr/>
                </a:tc>
                <a:tc>
                  <a:txBody>
                    <a:bodyPr/>
                    <a:lstStyle/>
                    <a:p>
                      <a:pPr algn="r"/>
                      <a:r>
                        <a:rPr lang="en-IN" dirty="0"/>
                        <a:t>50,000</a:t>
                      </a:r>
                    </a:p>
                  </a:txBody>
                  <a:tcPr/>
                </a:tc>
                <a:extLst>
                  <a:ext uri="{0D108BD9-81ED-4DB2-BD59-A6C34878D82A}">
                    <a16:rowId xmlns:a16="http://schemas.microsoft.com/office/drawing/2014/main" val="262303434"/>
                  </a:ext>
                </a:extLst>
              </a:tr>
              <a:tr h="354321">
                <a:tc>
                  <a:txBody>
                    <a:bodyPr/>
                    <a:lstStyle/>
                    <a:p>
                      <a:pPr algn="ctr"/>
                      <a:r>
                        <a:rPr lang="en-IN" dirty="0"/>
                        <a:t>2.</a:t>
                      </a:r>
                    </a:p>
                  </a:txBody>
                  <a:tcPr/>
                </a:tc>
                <a:tc>
                  <a:txBody>
                    <a:bodyPr/>
                    <a:lstStyle/>
                    <a:p>
                      <a:r>
                        <a:rPr lang="en-IN" dirty="0"/>
                        <a:t>Purchased goods</a:t>
                      </a:r>
                    </a:p>
                  </a:txBody>
                  <a:tcPr/>
                </a:tc>
                <a:tc>
                  <a:txBody>
                    <a:bodyPr/>
                    <a:lstStyle/>
                    <a:p>
                      <a:pPr algn="r"/>
                      <a:r>
                        <a:rPr lang="en-IN" dirty="0"/>
                        <a:t>7,000</a:t>
                      </a:r>
                    </a:p>
                  </a:txBody>
                  <a:tcPr/>
                </a:tc>
                <a:extLst>
                  <a:ext uri="{0D108BD9-81ED-4DB2-BD59-A6C34878D82A}">
                    <a16:rowId xmlns:a16="http://schemas.microsoft.com/office/drawing/2014/main" val="3347545362"/>
                  </a:ext>
                </a:extLst>
              </a:tr>
              <a:tr h="354321">
                <a:tc>
                  <a:txBody>
                    <a:bodyPr/>
                    <a:lstStyle/>
                    <a:p>
                      <a:pPr algn="ctr"/>
                      <a:r>
                        <a:rPr lang="en-IN" dirty="0"/>
                        <a:t>3.</a:t>
                      </a:r>
                    </a:p>
                  </a:txBody>
                  <a:tcPr/>
                </a:tc>
                <a:tc>
                  <a:txBody>
                    <a:bodyPr/>
                    <a:lstStyle/>
                    <a:p>
                      <a:r>
                        <a:rPr lang="en-IN" dirty="0"/>
                        <a:t>Purchased goods for cash.</a:t>
                      </a:r>
                    </a:p>
                  </a:txBody>
                  <a:tcPr/>
                </a:tc>
                <a:tc>
                  <a:txBody>
                    <a:bodyPr/>
                    <a:lstStyle/>
                    <a:p>
                      <a:pPr algn="r"/>
                      <a:r>
                        <a:rPr lang="en-IN" dirty="0"/>
                        <a:t>10,000</a:t>
                      </a:r>
                    </a:p>
                  </a:txBody>
                  <a:tcPr/>
                </a:tc>
                <a:extLst>
                  <a:ext uri="{0D108BD9-81ED-4DB2-BD59-A6C34878D82A}">
                    <a16:rowId xmlns:a16="http://schemas.microsoft.com/office/drawing/2014/main" val="266608941"/>
                  </a:ext>
                </a:extLst>
              </a:tr>
              <a:tr h="354321">
                <a:tc>
                  <a:txBody>
                    <a:bodyPr/>
                    <a:lstStyle/>
                    <a:p>
                      <a:pPr algn="ctr"/>
                      <a:r>
                        <a:rPr lang="en-IN" dirty="0"/>
                        <a:t>4.</a:t>
                      </a:r>
                    </a:p>
                  </a:txBody>
                  <a:tcPr/>
                </a:tc>
                <a:tc>
                  <a:txBody>
                    <a:bodyPr/>
                    <a:lstStyle/>
                    <a:p>
                      <a:r>
                        <a:rPr lang="en-IN" dirty="0"/>
                        <a:t>Purchased goods from </a:t>
                      </a:r>
                      <a:r>
                        <a:rPr lang="en-IN" dirty="0" err="1"/>
                        <a:t>Mr.</a:t>
                      </a:r>
                      <a:r>
                        <a:rPr lang="en-IN" dirty="0"/>
                        <a:t> Bruce</a:t>
                      </a:r>
                      <a:r>
                        <a:rPr lang="en-IN" baseline="0" dirty="0"/>
                        <a:t> Wayne</a:t>
                      </a:r>
                      <a:r>
                        <a:rPr lang="en-IN" dirty="0"/>
                        <a:t> on credit basis.</a:t>
                      </a:r>
                    </a:p>
                  </a:txBody>
                  <a:tcPr/>
                </a:tc>
                <a:tc>
                  <a:txBody>
                    <a:bodyPr/>
                    <a:lstStyle/>
                    <a:p>
                      <a:pPr algn="r"/>
                      <a:r>
                        <a:rPr lang="en-IN" dirty="0"/>
                        <a:t>15,000</a:t>
                      </a:r>
                    </a:p>
                  </a:txBody>
                  <a:tcPr/>
                </a:tc>
                <a:extLst>
                  <a:ext uri="{0D108BD9-81ED-4DB2-BD59-A6C34878D82A}">
                    <a16:rowId xmlns:a16="http://schemas.microsoft.com/office/drawing/2014/main" val="3446960914"/>
                  </a:ext>
                </a:extLst>
              </a:tr>
              <a:tr h="354321">
                <a:tc>
                  <a:txBody>
                    <a:bodyPr/>
                    <a:lstStyle/>
                    <a:p>
                      <a:pPr algn="ctr"/>
                      <a:r>
                        <a:rPr lang="en-IN" dirty="0"/>
                        <a:t>5.</a:t>
                      </a:r>
                    </a:p>
                  </a:txBody>
                  <a:tcPr/>
                </a:tc>
                <a:tc>
                  <a:txBody>
                    <a:bodyPr/>
                    <a:lstStyle/>
                    <a:p>
                      <a:r>
                        <a:rPr lang="en-IN" dirty="0"/>
                        <a:t>Goods Sold</a:t>
                      </a:r>
                    </a:p>
                  </a:txBody>
                  <a:tcPr/>
                </a:tc>
                <a:tc>
                  <a:txBody>
                    <a:bodyPr/>
                    <a:lstStyle/>
                    <a:p>
                      <a:pPr algn="r"/>
                      <a:r>
                        <a:rPr lang="en-IN" dirty="0"/>
                        <a:t>6,000</a:t>
                      </a:r>
                    </a:p>
                  </a:txBody>
                  <a:tcPr/>
                </a:tc>
                <a:extLst>
                  <a:ext uri="{0D108BD9-81ED-4DB2-BD59-A6C34878D82A}">
                    <a16:rowId xmlns:a16="http://schemas.microsoft.com/office/drawing/2014/main" val="3024663902"/>
                  </a:ext>
                </a:extLst>
              </a:tr>
              <a:tr h="354321">
                <a:tc>
                  <a:txBody>
                    <a:bodyPr/>
                    <a:lstStyle/>
                    <a:p>
                      <a:pPr algn="ctr"/>
                      <a:r>
                        <a:rPr lang="en-IN" dirty="0"/>
                        <a:t>6.</a:t>
                      </a:r>
                    </a:p>
                  </a:txBody>
                  <a:tcPr/>
                </a:tc>
                <a:tc>
                  <a:txBody>
                    <a:bodyPr/>
                    <a:lstStyle/>
                    <a:p>
                      <a:r>
                        <a:rPr lang="en-IN" dirty="0"/>
                        <a:t>Sold goods for cash</a:t>
                      </a:r>
                    </a:p>
                  </a:txBody>
                  <a:tcPr/>
                </a:tc>
                <a:tc>
                  <a:txBody>
                    <a:bodyPr/>
                    <a:lstStyle/>
                    <a:p>
                      <a:pPr algn="r"/>
                      <a:r>
                        <a:rPr lang="en-IN" dirty="0"/>
                        <a:t>12,000</a:t>
                      </a:r>
                    </a:p>
                  </a:txBody>
                  <a:tcPr/>
                </a:tc>
                <a:extLst>
                  <a:ext uri="{0D108BD9-81ED-4DB2-BD59-A6C34878D82A}">
                    <a16:rowId xmlns:a16="http://schemas.microsoft.com/office/drawing/2014/main" val="3433386875"/>
                  </a:ext>
                </a:extLst>
              </a:tr>
              <a:tr h="354321">
                <a:tc>
                  <a:txBody>
                    <a:bodyPr/>
                    <a:lstStyle/>
                    <a:p>
                      <a:pPr algn="ctr"/>
                      <a:r>
                        <a:rPr lang="en-IN" dirty="0"/>
                        <a:t>9.</a:t>
                      </a:r>
                    </a:p>
                  </a:txBody>
                  <a:tcPr/>
                </a:tc>
                <a:tc>
                  <a:txBody>
                    <a:bodyPr/>
                    <a:lstStyle/>
                    <a:p>
                      <a:r>
                        <a:rPr lang="en-IN" dirty="0"/>
                        <a:t>Purchased goods from </a:t>
                      </a:r>
                      <a:r>
                        <a:rPr lang="en-IN" dirty="0" err="1"/>
                        <a:t>Mr.</a:t>
                      </a:r>
                      <a:r>
                        <a:rPr lang="en-IN" dirty="0"/>
                        <a:t> Johnson</a:t>
                      </a:r>
                    </a:p>
                  </a:txBody>
                  <a:tcPr/>
                </a:tc>
                <a:tc>
                  <a:txBody>
                    <a:bodyPr/>
                    <a:lstStyle/>
                    <a:p>
                      <a:pPr algn="r"/>
                      <a:r>
                        <a:rPr lang="en-IN" dirty="0"/>
                        <a:t>10,000</a:t>
                      </a:r>
                    </a:p>
                  </a:txBody>
                  <a:tcPr/>
                </a:tc>
                <a:extLst>
                  <a:ext uri="{0D108BD9-81ED-4DB2-BD59-A6C34878D82A}">
                    <a16:rowId xmlns:a16="http://schemas.microsoft.com/office/drawing/2014/main" val="1005906202"/>
                  </a:ext>
                </a:extLst>
              </a:tr>
              <a:tr h="354321">
                <a:tc>
                  <a:txBody>
                    <a:bodyPr/>
                    <a:lstStyle/>
                    <a:p>
                      <a:pPr algn="ctr"/>
                      <a:r>
                        <a:rPr lang="en-IN" dirty="0"/>
                        <a:t>10.</a:t>
                      </a:r>
                    </a:p>
                  </a:txBody>
                  <a:tcPr/>
                </a:tc>
                <a:tc>
                  <a:txBody>
                    <a:bodyPr/>
                    <a:lstStyle/>
                    <a:p>
                      <a:pPr algn="l">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Purchased goods from Ms. Jennifer on credit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20,000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236921407"/>
                  </a:ext>
                </a:extLst>
              </a:tr>
              <a:tr h="354321">
                <a:tc>
                  <a:txBody>
                    <a:bodyPr/>
                    <a:lstStyle/>
                    <a:p>
                      <a:pPr algn="ctr"/>
                      <a:r>
                        <a:rPr lang="en-IN" dirty="0"/>
                        <a:t>15.</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to Mr. Morgan</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12,500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68373925"/>
                  </a:ext>
                </a:extLst>
              </a:tr>
              <a:tr h="354321">
                <a:tc>
                  <a:txBody>
                    <a:bodyPr/>
                    <a:lstStyle/>
                    <a:p>
                      <a:pPr algn="ctr"/>
                      <a:r>
                        <a:rPr lang="en-IN" dirty="0"/>
                        <a:t>17.</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on credit to Ms. Margret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25,000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28893920"/>
                  </a:ext>
                </a:extLst>
              </a:tr>
              <a:tr h="354321">
                <a:tc>
                  <a:txBody>
                    <a:bodyPr/>
                    <a:lstStyle/>
                    <a:p>
                      <a:pPr algn="ctr"/>
                      <a:r>
                        <a:rPr lang="en-IN" dirty="0"/>
                        <a:t>20.</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Withdrew for personal use</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772053119"/>
                  </a:ext>
                </a:extLst>
              </a:tr>
              <a:tr h="395153">
                <a:tc>
                  <a:txBody>
                    <a:bodyPr/>
                    <a:lstStyle/>
                    <a:p>
                      <a:pPr algn="ctr"/>
                      <a:r>
                        <a:rPr lang="en-IN" dirty="0"/>
                        <a:t>22.</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Withdrew goods for private use </a:t>
                      </a:r>
                      <a:r>
                        <a:rPr lang="en-US" sz="1800" b="1" dirty="0">
                          <a:effectLst/>
                          <a:latin typeface="+mj-lt"/>
                          <a:ea typeface="Calibri" panose="020F0502020204030204" pitchFamily="34" charset="0"/>
                          <a:cs typeface="Calibri" panose="020F0502020204030204" pitchFamily="34" charset="0"/>
                        </a:rPr>
                        <a:t>(cost 500, selling price 600)</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 </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561548955"/>
                  </a:ext>
                </a:extLst>
              </a:tr>
              <a:tr h="354321">
                <a:tc>
                  <a:txBody>
                    <a:bodyPr/>
                    <a:lstStyle/>
                    <a:p>
                      <a:pPr algn="ctr"/>
                      <a:r>
                        <a:rPr lang="en-IN" dirty="0"/>
                        <a:t>24.</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Paid salary to Mr. Kevin</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500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97233046"/>
                  </a:ext>
                </a:extLst>
              </a:tr>
              <a:tr h="354321">
                <a:tc>
                  <a:txBody>
                    <a:bodyPr/>
                    <a:lstStyle/>
                    <a:p>
                      <a:pPr algn="ctr"/>
                      <a:r>
                        <a:rPr lang="en-IN" dirty="0"/>
                        <a:t>29.</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Paid rent to Mr.</a:t>
                      </a:r>
                      <a:r>
                        <a:rPr lang="en-US" sz="1800" baseline="0" dirty="0">
                          <a:effectLst/>
                          <a:latin typeface="+mj-lt"/>
                          <a:ea typeface="Calibri" panose="020F0502020204030204" pitchFamily="34" charset="0"/>
                          <a:cs typeface="Calibri" panose="020F0502020204030204" pitchFamily="34" charset="0"/>
                        </a:rPr>
                        <a:t> Michael</a:t>
                      </a:r>
                      <a:r>
                        <a:rPr lang="en-US" sz="1800" dirty="0">
                          <a:effectLst/>
                          <a:latin typeface="+mj-lt"/>
                          <a:ea typeface="Calibri" panose="020F0502020204030204" pitchFamily="34" charset="0"/>
                          <a:cs typeface="Calibri" panose="020F0502020204030204" pitchFamily="34" charset="0"/>
                        </a:rPr>
                        <a:t>. </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681013581"/>
                  </a:ext>
                </a:extLst>
              </a:tr>
              <a:tr h="354321">
                <a:tc>
                  <a:txBody>
                    <a:bodyPr/>
                    <a:lstStyle/>
                    <a:p>
                      <a:pPr algn="ctr"/>
                      <a:r>
                        <a:rPr lang="en-IN" dirty="0"/>
                        <a:t>30.</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Received dividend of Vedanta Ltd. </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300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14606005"/>
                  </a:ext>
                </a:extLst>
              </a:tr>
            </a:tbl>
          </a:graphicData>
        </a:graphic>
      </p:graphicFrame>
    </p:spTree>
    <p:extLst>
      <p:ext uri="{BB962C8B-B14F-4D97-AF65-F5344CB8AC3E}">
        <p14:creationId xmlns:p14="http://schemas.microsoft.com/office/powerpoint/2010/main" val="3618802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E2C05-382B-6D48-83D7-A32D85470B9B}"/>
              </a:ext>
            </a:extLst>
          </p:cNvPr>
          <p:cNvSpPr txBox="1"/>
          <p:nvPr/>
        </p:nvSpPr>
        <p:spPr>
          <a:xfrm>
            <a:off x="316623" y="676386"/>
            <a:ext cx="10210800"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None/>
              <a:tabLst/>
              <a:defRPr/>
            </a:pPr>
            <a:r>
              <a:rPr kumimoji="0" lang="en-IN" sz="2800" b="1" i="0" u="none" strike="noStrike" kern="1200" cap="none" spc="0" normalizeH="0" baseline="0" noProof="0" dirty="0">
                <a:ln>
                  <a:noFill/>
                </a:ln>
                <a:solidFill>
                  <a:srgbClr val="212121"/>
                </a:solidFill>
                <a:effectLst/>
                <a:uLnTx/>
                <a:uFillTx/>
                <a:latin typeface="Roboto Condensed"/>
                <a:ea typeface="+mn-ea"/>
                <a:cs typeface="+mn-cs"/>
              </a:rPr>
              <a:t>Journal Entries in the books of </a:t>
            </a:r>
            <a:r>
              <a:rPr lang="en-IN" sz="2800" b="1" dirty="0">
                <a:solidFill>
                  <a:srgbClr val="212121"/>
                </a:solidFill>
                <a:latin typeface="Roboto Condensed"/>
              </a:rPr>
              <a:t>Tony</a:t>
            </a: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p:txBody>
      </p:sp>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320041" y="1072208"/>
          <a:ext cx="10396281"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545742">
                  <a:extLst>
                    <a:ext uri="{9D8B030D-6E8A-4147-A177-3AD203B41FA5}">
                      <a16:colId xmlns:a16="http://schemas.microsoft.com/office/drawing/2014/main" val="181511838"/>
                    </a:ext>
                  </a:extLst>
                </a:gridCol>
                <a:gridCol w="1561171">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2023</a:t>
                      </a:r>
                    </a:p>
                    <a:p>
                      <a:pPr algn="ctr"/>
                      <a:r>
                        <a:rPr lang="en-IN" sz="2200" dirty="0"/>
                        <a:t>April</a:t>
                      </a:r>
                      <a:r>
                        <a:rPr lang="en-IN" sz="2200" baseline="0" dirty="0"/>
                        <a:t> </a:t>
                      </a:r>
                      <a:r>
                        <a:rPr lang="en-IN" sz="2200" dirty="0"/>
                        <a:t>1</a:t>
                      </a:r>
                    </a:p>
                  </a:txBody>
                  <a:tcPr/>
                </a:tc>
                <a:tc>
                  <a:txBody>
                    <a:bodyPr/>
                    <a:lstStyle/>
                    <a:p>
                      <a:r>
                        <a:rPr lang="en-IN" sz="2200" dirty="0"/>
                        <a:t>Cash A/c          </a:t>
                      </a:r>
                      <a:r>
                        <a:rPr lang="en-IN" sz="2200" baseline="0" dirty="0"/>
                        <a:t>    </a:t>
                      </a:r>
                      <a:r>
                        <a:rPr lang="en-IN" sz="2200" dirty="0"/>
                        <a:t>                                             </a:t>
                      </a:r>
                      <a:r>
                        <a:rPr lang="en-IN" sz="2200" baseline="0" dirty="0"/>
                        <a:t>   </a:t>
                      </a:r>
                      <a:r>
                        <a:rPr lang="en-IN" sz="2200" dirty="0"/>
                        <a:t> Dr.</a:t>
                      </a:r>
                    </a:p>
                    <a:p>
                      <a:r>
                        <a:rPr lang="en-IN" sz="2200" dirty="0"/>
                        <a:t>          To Tony’s Capital A/c</a:t>
                      </a:r>
                    </a:p>
                    <a:p>
                      <a:r>
                        <a:rPr lang="en-IN" sz="2200" dirty="0"/>
                        <a:t>(Being : Commencement of business with cash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319671" y="2686922"/>
          <a:ext cx="10385500"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47343">
                  <a:extLst>
                    <a:ext uri="{9D8B030D-6E8A-4147-A177-3AD203B41FA5}">
                      <a16:colId xmlns:a16="http://schemas.microsoft.com/office/drawing/2014/main" val="2557135640"/>
                    </a:ext>
                  </a:extLst>
                </a:gridCol>
                <a:gridCol w="1550020">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a:t>
                      </a:r>
                    </a:p>
                  </a:txBody>
                  <a:tcPr/>
                </a:tc>
                <a:tc>
                  <a:txBody>
                    <a:bodyPr/>
                    <a:lstStyle/>
                    <a:p>
                      <a:r>
                        <a:rPr lang="en-IN" sz="2200" dirty="0"/>
                        <a:t>Purchases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a:t>
                      </a:r>
                    </a:p>
                  </a:txBody>
                  <a:tcPr/>
                </a:tc>
                <a:tc>
                  <a:txBody>
                    <a:bodyPr/>
                    <a:lstStyle/>
                    <a:p>
                      <a:endParaRPr lang="en-IN" sz="2200" dirty="0"/>
                    </a:p>
                  </a:txBody>
                  <a:tcPr/>
                </a:tc>
                <a:tc>
                  <a:txBody>
                    <a:bodyPr/>
                    <a:lstStyle/>
                    <a:p>
                      <a:pPr algn="r"/>
                      <a:r>
                        <a:rPr lang="en-IN" sz="2200" dirty="0"/>
                        <a:t>7,000</a:t>
                      </a:r>
                    </a:p>
                    <a:p>
                      <a:pPr algn="r"/>
                      <a:r>
                        <a:rPr lang="en-IN" sz="2200" dirty="0"/>
                        <a:t>---</a:t>
                      </a:r>
                    </a:p>
                  </a:txBody>
                  <a:tcPr/>
                </a:tc>
                <a:tc>
                  <a:txBody>
                    <a:bodyPr/>
                    <a:lstStyle/>
                    <a:p>
                      <a:pPr algn="r"/>
                      <a:r>
                        <a:rPr lang="en-IN" sz="2200" dirty="0"/>
                        <a:t>---</a:t>
                      </a:r>
                    </a:p>
                    <a:p>
                      <a:pPr algn="r"/>
                      <a:r>
                        <a:rPr lang="en-IN" sz="2200" dirty="0"/>
                        <a:t>7,000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316623" y="3772010"/>
          <a:ext cx="103773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39240">
                  <a:extLst>
                    <a:ext uri="{9D8B030D-6E8A-4147-A177-3AD203B41FA5}">
                      <a16:colId xmlns:a16="http://schemas.microsoft.com/office/drawing/2014/main" val="2557135640"/>
                    </a:ext>
                  </a:extLst>
                </a:gridCol>
                <a:gridCol w="1550020">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3</a:t>
                      </a:r>
                    </a:p>
                  </a:txBody>
                  <a:tcPr/>
                </a:tc>
                <a:tc>
                  <a:txBody>
                    <a:bodyPr/>
                    <a:lstStyle/>
                    <a:p>
                      <a:r>
                        <a:rPr lang="en-IN" sz="2200" dirty="0"/>
                        <a:t>Purchases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322719" y="4866242"/>
          <a:ext cx="10360149" cy="143256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33144">
                  <a:extLst>
                    <a:ext uri="{9D8B030D-6E8A-4147-A177-3AD203B41FA5}">
                      <a16:colId xmlns:a16="http://schemas.microsoft.com/office/drawing/2014/main" val="2557135640"/>
                    </a:ext>
                  </a:extLst>
                </a:gridCol>
                <a:gridCol w="1538868">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4</a:t>
                      </a:r>
                    </a:p>
                  </a:txBody>
                  <a:tcPr/>
                </a:tc>
                <a:tc>
                  <a:txBody>
                    <a:bodyPr/>
                    <a:lstStyle/>
                    <a:p>
                      <a:r>
                        <a:rPr lang="en-IN" sz="2200" dirty="0"/>
                        <a:t>Purchases A/c                                                     Dr.</a:t>
                      </a:r>
                    </a:p>
                    <a:p>
                      <a:r>
                        <a:rPr lang="en-IN" sz="2200" dirty="0"/>
                        <a:t>               To Mr. Bruce</a:t>
                      </a:r>
                      <a:r>
                        <a:rPr lang="en-IN" sz="2200" baseline="0" dirty="0"/>
                        <a:t> Wayne’s</a:t>
                      </a:r>
                      <a:r>
                        <a:rPr lang="en-IN" sz="2200" dirty="0"/>
                        <a:t>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Mr. Bruce</a:t>
                      </a:r>
                      <a:r>
                        <a:rPr lang="en-IN" sz="2200" baseline="0" dirty="0"/>
                        <a:t> Wayne</a:t>
                      </a:r>
                      <a:r>
                        <a:rPr lang="en-IN" sz="2200" dirty="0"/>
                        <a:t> on credit basis )</a:t>
                      </a:r>
                    </a:p>
                  </a:txBody>
                  <a:tcPr/>
                </a:tc>
                <a:tc>
                  <a:txBody>
                    <a:bodyPr/>
                    <a:lstStyle/>
                    <a:p>
                      <a:endParaRPr lang="en-IN" sz="2200" dirty="0"/>
                    </a:p>
                  </a:txBody>
                  <a:tcPr/>
                </a:tc>
                <a:tc>
                  <a:txBody>
                    <a:bodyPr/>
                    <a:lstStyle/>
                    <a:p>
                      <a:pPr algn="r"/>
                      <a:r>
                        <a:rPr lang="en-IN" sz="2200" dirty="0"/>
                        <a:t>15,000</a:t>
                      </a:r>
                    </a:p>
                    <a:p>
                      <a:pPr algn="r"/>
                      <a:r>
                        <a:rPr lang="en-IN" sz="2200" dirty="0"/>
                        <a:t>---</a:t>
                      </a:r>
                    </a:p>
                  </a:txBody>
                  <a:tcPr/>
                </a:tc>
                <a:tc>
                  <a:txBody>
                    <a:bodyPr/>
                    <a:lstStyle/>
                    <a:p>
                      <a:pPr algn="r"/>
                      <a:r>
                        <a:rPr lang="en-IN" sz="2200" dirty="0"/>
                        <a:t>---</a:t>
                      </a:r>
                    </a:p>
                    <a:p>
                      <a:pPr algn="r"/>
                      <a:r>
                        <a:rPr lang="en-IN" sz="2200" dirty="0"/>
                        <a:t>15,000</a:t>
                      </a:r>
                    </a:p>
                  </a:txBody>
                  <a:tcPr/>
                </a:tc>
                <a:extLst>
                  <a:ext uri="{0D108BD9-81ED-4DB2-BD59-A6C34878D82A}">
                    <a16:rowId xmlns:a16="http://schemas.microsoft.com/office/drawing/2014/main" val="3563833316"/>
                  </a:ext>
                </a:extLst>
              </a:tr>
            </a:tbl>
          </a:graphicData>
        </a:graphic>
      </p:graphicFrame>
      <p:sp>
        <p:nvSpPr>
          <p:cNvPr id="12" name="Title 11">
            <a:extLst>
              <a:ext uri="{FF2B5EF4-FFF2-40B4-BE49-F238E27FC236}">
                <a16:creationId xmlns:a16="http://schemas.microsoft.com/office/drawing/2014/main" id="{7A721130-4670-2FE6-10EB-8887F70E3F72}"/>
              </a:ext>
            </a:extLst>
          </p:cNvPr>
          <p:cNvSpPr>
            <a:spLocks noGrp="1"/>
          </p:cNvSpPr>
          <p:nvPr>
            <p:ph type="title"/>
          </p:nvPr>
        </p:nvSpPr>
        <p:spPr/>
        <p:txBody>
          <a:bodyPr/>
          <a:lstStyle/>
          <a:p>
            <a:r>
              <a:rPr lang="en-IN" sz="3400" b="1" dirty="0">
                <a:latin typeface="+mj-lt"/>
              </a:rPr>
              <a:t>Solution - PW </a:t>
            </a:r>
            <a:r>
              <a:rPr lang="en-IN" dirty="0"/>
              <a:t>1</a:t>
            </a:r>
          </a:p>
        </p:txBody>
      </p:sp>
    </p:spTree>
    <p:extLst>
      <p:ext uri="{BB962C8B-B14F-4D97-AF65-F5344CB8AC3E}">
        <p14:creationId xmlns:p14="http://schemas.microsoft.com/office/powerpoint/2010/main" val="36259508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April</a:t>
                      </a:r>
                      <a:r>
                        <a:rPr lang="en-IN" sz="2200" baseline="0" dirty="0"/>
                        <a:t> </a:t>
                      </a:r>
                      <a:r>
                        <a:rPr lang="en-IN" sz="2200" dirty="0"/>
                        <a:t>5</a:t>
                      </a:r>
                    </a:p>
                  </a:txBody>
                  <a:tcPr/>
                </a:tc>
                <a:tc>
                  <a:txBody>
                    <a:bodyPr/>
                    <a:lstStyle/>
                    <a:p>
                      <a:r>
                        <a:rPr lang="en-IN" sz="2200" dirty="0"/>
                        <a:t>Cash A/c                                                               Dr.</a:t>
                      </a:r>
                    </a:p>
                    <a:p>
                      <a:r>
                        <a:rPr lang="en-IN" sz="2200" dirty="0"/>
                        <a:t>          To Sales A/c</a:t>
                      </a:r>
                    </a:p>
                    <a:p>
                      <a:r>
                        <a:rPr lang="en-IN" sz="2200" dirty="0"/>
                        <a:t>(Being : Goods sold with cash)</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4"/>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6</a:t>
                      </a:r>
                    </a:p>
                  </a:txBody>
                  <a:tcPr/>
                </a:tc>
                <a:tc>
                  <a:txBody>
                    <a:bodyPr/>
                    <a:lstStyle/>
                    <a:p>
                      <a:r>
                        <a:rPr lang="en-IN" sz="2200" dirty="0"/>
                        <a:t>Cash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with cash)</a:t>
                      </a:r>
                    </a:p>
                  </a:txBody>
                  <a:tcPr/>
                </a:tc>
                <a:tc>
                  <a:txBody>
                    <a:bodyPr/>
                    <a:lstStyle/>
                    <a:p>
                      <a:endParaRPr lang="en-IN" sz="2200" dirty="0"/>
                    </a:p>
                  </a:txBody>
                  <a:tcPr/>
                </a:tc>
                <a:tc>
                  <a:txBody>
                    <a:bodyPr/>
                    <a:lstStyle/>
                    <a:p>
                      <a:pPr algn="r"/>
                      <a:r>
                        <a:rPr lang="en-IN" sz="2200" dirty="0"/>
                        <a:t>12,000</a:t>
                      </a:r>
                    </a:p>
                    <a:p>
                      <a:pPr algn="r"/>
                      <a:r>
                        <a:rPr lang="en-IN" sz="2200" dirty="0"/>
                        <a:t>---</a:t>
                      </a:r>
                    </a:p>
                  </a:txBody>
                  <a:tcPr/>
                </a:tc>
                <a:tc>
                  <a:txBody>
                    <a:bodyPr/>
                    <a:lstStyle/>
                    <a:p>
                      <a:pPr algn="r"/>
                      <a:r>
                        <a:rPr lang="en-IN" sz="2200" dirty="0"/>
                        <a:t>---</a:t>
                      </a:r>
                    </a:p>
                    <a:p>
                      <a:pPr algn="r"/>
                      <a:r>
                        <a:rPr lang="en-IN" sz="2200" dirty="0"/>
                        <a:t>12,000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453783" y="281189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9</a:t>
                      </a:r>
                    </a:p>
                  </a:txBody>
                  <a:tcPr/>
                </a:tc>
                <a:tc>
                  <a:txBody>
                    <a:bodyPr/>
                    <a:lstStyle/>
                    <a:p>
                      <a:r>
                        <a:rPr lang="en-IN" sz="2200" dirty="0"/>
                        <a:t>Purchases  A/c                                                    Dr.</a:t>
                      </a:r>
                    </a:p>
                    <a:p>
                      <a:r>
                        <a:rPr lang="en-IN" sz="2200" dirty="0"/>
                        <a:t>               To Mr. Johnson’s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from Mr. Johnson)</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3906122"/>
          <a:ext cx="11311497" cy="143256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10</a:t>
                      </a:r>
                    </a:p>
                  </a:txBody>
                  <a:tcPr/>
                </a:tc>
                <a:tc>
                  <a:txBody>
                    <a:bodyPr/>
                    <a:lstStyle/>
                    <a:p>
                      <a:r>
                        <a:rPr lang="en-IN" sz="2200" dirty="0"/>
                        <a:t>Purchases A/c                                                     Dr.</a:t>
                      </a:r>
                    </a:p>
                    <a:p>
                      <a:r>
                        <a:rPr lang="en-IN" sz="2200" dirty="0"/>
                        <a:t>               To Ms. Jennifer’s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from Ms. Jennifer on credit basis)</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534173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15</a:t>
                      </a:r>
                    </a:p>
                  </a:txBody>
                  <a:tcPr/>
                </a:tc>
                <a:tc>
                  <a:txBody>
                    <a:bodyPr/>
                    <a:lstStyle/>
                    <a:p>
                      <a:r>
                        <a:rPr lang="en-IN" sz="2200" dirty="0" err="1"/>
                        <a:t>Mr.</a:t>
                      </a:r>
                      <a:r>
                        <a:rPr lang="en-IN" sz="2200" dirty="0"/>
                        <a:t> Morgan’s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Mr. Morgan)</a:t>
                      </a:r>
                    </a:p>
                  </a:txBody>
                  <a:tcPr/>
                </a:tc>
                <a:tc>
                  <a:txBody>
                    <a:bodyPr/>
                    <a:lstStyle/>
                    <a:p>
                      <a:endParaRPr lang="en-IN" sz="2200" dirty="0"/>
                    </a:p>
                  </a:txBody>
                  <a:tcPr/>
                </a:tc>
                <a:tc>
                  <a:txBody>
                    <a:bodyPr/>
                    <a:lstStyle/>
                    <a:p>
                      <a:pPr algn="r"/>
                      <a:r>
                        <a:rPr lang="en-IN" sz="2200" dirty="0"/>
                        <a:t>12,500</a:t>
                      </a:r>
                    </a:p>
                    <a:p>
                      <a:pPr algn="r"/>
                      <a:r>
                        <a:rPr lang="en-IN" sz="2200" dirty="0"/>
                        <a:t>---</a:t>
                      </a:r>
                    </a:p>
                  </a:txBody>
                  <a:tcPr/>
                </a:tc>
                <a:tc>
                  <a:txBody>
                    <a:bodyPr/>
                    <a:lstStyle/>
                    <a:p>
                      <a:pPr algn="r"/>
                      <a:r>
                        <a:rPr lang="en-IN" sz="2200" dirty="0"/>
                        <a:t>---</a:t>
                      </a:r>
                    </a:p>
                    <a:p>
                      <a:pPr algn="r"/>
                      <a:r>
                        <a:rPr lang="en-IN" sz="2200" dirty="0"/>
                        <a:t>12,500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398387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April</a:t>
                      </a:r>
                      <a:r>
                        <a:rPr lang="en-IN" sz="2200" baseline="0" dirty="0"/>
                        <a:t> </a:t>
                      </a:r>
                      <a:r>
                        <a:rPr lang="en-IN" sz="2200" dirty="0"/>
                        <a:t>17</a:t>
                      </a:r>
                    </a:p>
                  </a:txBody>
                  <a:tcPr/>
                </a:tc>
                <a:tc>
                  <a:txBody>
                    <a:bodyPr/>
                    <a:lstStyle/>
                    <a:p>
                      <a:r>
                        <a:rPr lang="en-IN" sz="2200" dirty="0" err="1"/>
                        <a:t>Ms.</a:t>
                      </a:r>
                      <a:r>
                        <a:rPr lang="en-IN" sz="2200" dirty="0"/>
                        <a:t> Margret’s A/c                    </a:t>
                      </a:r>
                      <a:r>
                        <a:rPr lang="en-IN" sz="2200" baseline="0" dirty="0"/>
                        <a:t> </a:t>
                      </a:r>
                      <a:r>
                        <a:rPr lang="en-IN" sz="2200" dirty="0"/>
                        <a:t>                           Dr.</a:t>
                      </a:r>
                    </a:p>
                    <a:p>
                      <a:r>
                        <a:rPr lang="en-IN" sz="2200" dirty="0"/>
                        <a:t>          To Sales A/c</a:t>
                      </a:r>
                    </a:p>
                    <a:p>
                      <a:r>
                        <a:rPr lang="en-IN" sz="2200" dirty="0"/>
                        <a:t>(Being : Goods sold to Ms. Margret)</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4"/>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20</a:t>
                      </a:r>
                    </a:p>
                  </a:txBody>
                  <a:tcPr/>
                </a:tc>
                <a:tc>
                  <a:txBody>
                    <a:bodyPr/>
                    <a:lstStyle/>
                    <a:p>
                      <a:r>
                        <a:rPr lang="en-IN" sz="2200" dirty="0"/>
                        <a:t>Drawings A/c                                                        Dr.</a:t>
                      </a:r>
                    </a:p>
                    <a:p>
                      <a:r>
                        <a:rPr lang="en-IN" sz="2200" dirty="0"/>
                        <a:t>               To Purchase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1,000</a:t>
                      </a:r>
                    </a:p>
                    <a:p>
                      <a:pPr algn="r"/>
                      <a:r>
                        <a:rPr lang="en-IN" sz="2200" dirty="0"/>
                        <a:t>---</a:t>
                      </a:r>
                    </a:p>
                  </a:txBody>
                  <a:tcPr/>
                </a:tc>
                <a:tc>
                  <a:txBody>
                    <a:bodyPr/>
                    <a:lstStyle/>
                    <a:p>
                      <a:pPr algn="r"/>
                      <a:r>
                        <a:rPr lang="en-IN" sz="2200" dirty="0"/>
                        <a:t>---</a:t>
                      </a:r>
                    </a:p>
                    <a:p>
                      <a:pPr algn="r"/>
                      <a:r>
                        <a:rPr lang="en-IN" sz="2200" dirty="0"/>
                        <a:t>1,000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453783" y="281189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22</a:t>
                      </a:r>
                    </a:p>
                  </a:txBody>
                  <a:tcPr/>
                </a:tc>
                <a:tc>
                  <a:txBody>
                    <a:bodyPr/>
                    <a:lstStyle/>
                    <a:p>
                      <a:r>
                        <a:rPr lang="en-IN" sz="2200" dirty="0"/>
                        <a:t>Drawings A/c                                                        Dr.</a:t>
                      </a:r>
                    </a:p>
                    <a:p>
                      <a:r>
                        <a:rPr lang="en-IN" sz="2200" dirty="0"/>
                        <a:t>               To Purchase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3906122"/>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24</a:t>
                      </a:r>
                    </a:p>
                  </a:txBody>
                  <a:tcPr/>
                </a:tc>
                <a:tc>
                  <a:txBody>
                    <a:bodyPr/>
                    <a:lstStyle/>
                    <a:p>
                      <a:r>
                        <a:rPr lang="en-IN" sz="2200" dirty="0"/>
                        <a:t>Salaries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Salaries paid to Mr. Kevin)</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5003402"/>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29</a:t>
                      </a:r>
                    </a:p>
                  </a:txBody>
                  <a:tcPr/>
                </a:tc>
                <a:tc>
                  <a:txBody>
                    <a:bodyPr/>
                    <a:lstStyle/>
                    <a:p>
                      <a:r>
                        <a:rPr lang="en-IN" sz="2200" dirty="0"/>
                        <a:t>Rent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Rent paid )</a:t>
                      </a:r>
                    </a:p>
                  </a:txBody>
                  <a:tcPr/>
                </a:tc>
                <a:tc>
                  <a:txBody>
                    <a:bodyPr/>
                    <a:lstStyle/>
                    <a:p>
                      <a:endParaRPr lang="en-IN" sz="2200" dirty="0"/>
                    </a:p>
                  </a:txBody>
                  <a:tcPr/>
                </a:tc>
                <a:tc>
                  <a:txBody>
                    <a:bodyPr/>
                    <a:lstStyle/>
                    <a:p>
                      <a:pPr algn="r"/>
                      <a:r>
                        <a:rPr lang="en-IN" sz="2200" dirty="0"/>
                        <a:t>200</a:t>
                      </a:r>
                    </a:p>
                    <a:p>
                      <a:pPr algn="r"/>
                      <a:r>
                        <a:rPr lang="en-IN" sz="2200" dirty="0"/>
                        <a:t>---</a:t>
                      </a:r>
                    </a:p>
                  </a:txBody>
                  <a:tcPr/>
                </a:tc>
                <a:tc>
                  <a:txBody>
                    <a:bodyPr/>
                    <a:lstStyle/>
                    <a:p>
                      <a:pPr algn="r"/>
                      <a:r>
                        <a:rPr lang="en-IN" sz="2200" dirty="0"/>
                        <a:t>---</a:t>
                      </a:r>
                    </a:p>
                    <a:p>
                      <a:pPr algn="r"/>
                      <a:r>
                        <a:rPr lang="en-IN" sz="2200" dirty="0"/>
                        <a:t>200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242949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30</a:t>
                      </a:r>
                    </a:p>
                  </a:txBody>
                  <a:tcPr/>
                </a:tc>
                <a:tc>
                  <a:txBody>
                    <a:bodyPr/>
                    <a:lstStyle/>
                    <a:p>
                      <a:r>
                        <a:rPr lang="en-IN" sz="2200" dirty="0"/>
                        <a:t>Cash A/c                                                               Dr.</a:t>
                      </a:r>
                    </a:p>
                    <a:p>
                      <a:r>
                        <a:rPr lang="en-IN" sz="2200" dirty="0"/>
                        <a:t>               To Dividend Received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Dividend received)</a:t>
                      </a:r>
                    </a:p>
                  </a:txBody>
                  <a:tcPr/>
                </a:tc>
                <a:tc>
                  <a:txBody>
                    <a:bodyPr/>
                    <a:lstStyle/>
                    <a:p>
                      <a:endParaRPr lang="en-IN" sz="2200" dirty="0"/>
                    </a:p>
                  </a:txBody>
                  <a:tcPr/>
                </a:tc>
                <a:tc>
                  <a:txBody>
                    <a:bodyPr/>
                    <a:lstStyle/>
                    <a:p>
                      <a:pPr algn="r"/>
                      <a:r>
                        <a:rPr lang="en-IN" sz="2200" dirty="0"/>
                        <a:t>300</a:t>
                      </a:r>
                    </a:p>
                    <a:p>
                      <a:pPr algn="r"/>
                      <a:r>
                        <a:rPr lang="en-IN" sz="2200" dirty="0"/>
                        <a:t>---</a:t>
                      </a:r>
                    </a:p>
                  </a:txBody>
                  <a:tcPr/>
                </a:tc>
                <a:tc>
                  <a:txBody>
                    <a:bodyPr/>
                    <a:lstStyle/>
                    <a:p>
                      <a:pPr algn="r"/>
                      <a:r>
                        <a:rPr lang="en-IN" sz="2200" dirty="0"/>
                        <a:t>---</a:t>
                      </a:r>
                    </a:p>
                    <a:p>
                      <a:pPr algn="r"/>
                      <a:r>
                        <a:rPr lang="en-IN" sz="2200" dirty="0"/>
                        <a:t>300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5"/>
          <a:ext cx="11311497" cy="44947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449470">
                <a:tc>
                  <a:txBody>
                    <a:bodyPr/>
                    <a:lstStyle/>
                    <a:p>
                      <a:pPr algn="ctr"/>
                      <a:endParaRPr lang="en-US" b="1" dirty="0"/>
                    </a:p>
                  </a:txBody>
                  <a:tcPr/>
                </a:tc>
                <a:tc>
                  <a:txBody>
                    <a:bodyPr/>
                    <a:lstStyle/>
                    <a:p>
                      <a:pPr algn="ctr"/>
                      <a:r>
                        <a:rPr lang="en-US" sz="2200" b="1" dirty="0"/>
                        <a:t>Total</a:t>
                      </a:r>
                    </a:p>
                  </a:txBody>
                  <a:tcPr/>
                </a:tc>
                <a:tc>
                  <a:txBody>
                    <a:bodyPr/>
                    <a:lstStyle/>
                    <a:p>
                      <a:pPr algn="ctr"/>
                      <a:endParaRPr lang="en-US" b="1"/>
                    </a:p>
                  </a:txBody>
                  <a:tcPr/>
                </a:tc>
                <a:tc>
                  <a:txBody>
                    <a:bodyPr/>
                    <a:lstStyle/>
                    <a:p>
                      <a:pPr algn="r"/>
                      <a:r>
                        <a:rPr lang="en-US" sz="2200" b="1" dirty="0"/>
                        <a:t>1,70,000</a:t>
                      </a:r>
                    </a:p>
                  </a:txBody>
                  <a:tcPr/>
                </a:tc>
                <a:tc>
                  <a:txBody>
                    <a:bodyPr/>
                    <a:lstStyle/>
                    <a:p>
                      <a:pPr algn="r"/>
                      <a:r>
                        <a:rPr lang="en-US" sz="2200" b="1" dirty="0"/>
                        <a:t>1,70,000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718807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378691" y="1096184"/>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378692" y="681318"/>
            <a:ext cx="11305306" cy="369332"/>
          </a:xfrm>
          <a:prstGeom prst="rect">
            <a:avLst/>
          </a:prstGeom>
          <a:noFill/>
        </p:spPr>
        <p:txBody>
          <a:bodyPr wrap="square" rtlCol="0">
            <a:spAutoFit/>
          </a:bodyPr>
          <a:lstStyle/>
          <a:p>
            <a:pPr algn="ctr"/>
            <a:r>
              <a:rPr lang="en-IN" b="1" dirty="0" err="1"/>
              <a:t>Dr.</a:t>
            </a:r>
            <a:r>
              <a:rPr lang="en-IN" b="1" dirty="0"/>
              <a:t>                                                                                   Cash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378690"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378690" y="210710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Tony’s Capital A/c</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378690" y="248613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Sales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378690"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06</a:t>
                      </a:r>
                    </a:p>
                  </a:txBody>
                  <a:tcPr/>
                </a:tc>
                <a:tc>
                  <a:txBody>
                    <a:bodyPr/>
                    <a:lstStyle/>
                    <a:p>
                      <a:r>
                        <a:rPr lang="en-IN" dirty="0"/>
                        <a:t>To Sales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378690"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Dividend Rec. A/c</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378690"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378690"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68,300</a:t>
                      </a:r>
                    </a:p>
                  </a:txBody>
                  <a:tcPr/>
                </a:tc>
                <a:extLst>
                  <a:ext uri="{0D108BD9-81ED-4DB2-BD59-A6C34878D82A}">
                    <a16:rowId xmlns:a16="http://schemas.microsoft.com/office/drawing/2014/main" val="3097852461"/>
                  </a:ext>
                </a:extLst>
              </a:tr>
            </a:tbl>
          </a:graphicData>
        </a:graphic>
      </p:graphicFrame>
      <p:graphicFrame>
        <p:nvGraphicFramePr>
          <p:cNvPr id="12" name="Table 4">
            <a:extLst>
              <a:ext uri="{FF2B5EF4-FFF2-40B4-BE49-F238E27FC236}">
                <a16:creationId xmlns:a16="http://schemas.microsoft.com/office/drawing/2014/main" id="{27E9732E-CCE9-0D46-6DAE-CE38BFD4AFB6}"/>
              </a:ext>
            </a:extLst>
          </p:cNvPr>
          <p:cNvGraphicFramePr>
            <a:graphicFrameLocks noGrp="1"/>
          </p:cNvGraphicFramePr>
          <p:nvPr/>
        </p:nvGraphicFramePr>
        <p:xfrm>
          <a:off x="6031342"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4" name="Table 4">
            <a:extLst>
              <a:ext uri="{FF2B5EF4-FFF2-40B4-BE49-F238E27FC236}">
                <a16:creationId xmlns:a16="http://schemas.microsoft.com/office/drawing/2014/main" id="{5AD1567E-5A45-9976-A01B-22D2B881AA75}"/>
              </a:ext>
            </a:extLst>
          </p:cNvPr>
          <p:cNvGraphicFramePr>
            <a:graphicFrameLocks noGrp="1"/>
          </p:cNvGraphicFramePr>
          <p:nvPr/>
        </p:nvGraphicFramePr>
        <p:xfrm>
          <a:off x="6031338" y="211529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02</a:t>
                      </a:r>
                    </a:p>
                  </a:txBody>
                  <a:tcPr/>
                </a:tc>
                <a:tc>
                  <a:txBody>
                    <a:bodyPr/>
                    <a:lstStyle/>
                    <a:p>
                      <a:r>
                        <a:rPr lang="en-IN" dirty="0"/>
                        <a:t>By Purchases A/c</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66B9590A-3451-FB9A-E444-DB664A2EA5ED}"/>
              </a:ext>
            </a:extLst>
          </p:cNvPr>
          <p:cNvGraphicFramePr>
            <a:graphicFrameLocks noGrp="1"/>
          </p:cNvGraphicFramePr>
          <p:nvPr/>
        </p:nvGraphicFramePr>
        <p:xfrm>
          <a:off x="6031338" y="249023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03</a:t>
                      </a:r>
                    </a:p>
                  </a:txBody>
                  <a:tcPr/>
                </a:tc>
                <a:tc>
                  <a:txBody>
                    <a:bodyPr/>
                    <a:lstStyle/>
                    <a:p>
                      <a:r>
                        <a:rPr lang="en-IN" dirty="0"/>
                        <a:t>By Purchases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85DDA5BF-572A-8241-0609-7A50DFFD27E2}"/>
              </a:ext>
            </a:extLst>
          </p:cNvPr>
          <p:cNvGraphicFramePr>
            <a:graphicFrameLocks noGrp="1"/>
          </p:cNvGraphicFramePr>
          <p:nvPr/>
        </p:nvGraphicFramePr>
        <p:xfrm>
          <a:off x="6031338"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24</a:t>
                      </a:r>
                    </a:p>
                  </a:txBody>
                  <a:tcPr/>
                </a:tc>
                <a:tc>
                  <a:txBody>
                    <a:bodyPr/>
                    <a:lstStyle/>
                    <a:p>
                      <a:r>
                        <a:rPr lang="en-IN" dirty="0"/>
                        <a:t>By Salaries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424F44A9-4DE7-4AFC-6C4A-A53B2E6BE690}"/>
              </a:ext>
            </a:extLst>
          </p:cNvPr>
          <p:cNvGraphicFramePr>
            <a:graphicFrameLocks noGrp="1"/>
          </p:cNvGraphicFramePr>
          <p:nvPr/>
        </p:nvGraphicFramePr>
        <p:xfrm>
          <a:off x="6031338"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29</a:t>
                      </a:r>
                    </a:p>
                  </a:txBody>
                  <a:tcPr/>
                </a:tc>
                <a:tc>
                  <a:txBody>
                    <a:bodyPr/>
                    <a:lstStyle/>
                    <a:p>
                      <a:r>
                        <a:rPr lang="en-IN" dirty="0"/>
                        <a:t>By Rent A/c</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2FF4D0B3-A255-5B96-F15E-69B4204B4581}"/>
              </a:ext>
            </a:extLst>
          </p:cNvPr>
          <p:cNvGraphicFramePr>
            <a:graphicFrameLocks noGrp="1"/>
          </p:cNvGraphicFramePr>
          <p:nvPr/>
        </p:nvGraphicFramePr>
        <p:xfrm>
          <a:off x="6031338"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50,600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3491DCB4-B851-C088-7B6A-D458F7407E6B}"/>
              </a:ext>
            </a:extLst>
          </p:cNvPr>
          <p:cNvGraphicFramePr>
            <a:graphicFrameLocks noGrp="1"/>
          </p:cNvGraphicFramePr>
          <p:nvPr/>
        </p:nvGraphicFramePr>
        <p:xfrm>
          <a:off x="6031338"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68,300</a:t>
                      </a:r>
                    </a:p>
                  </a:txBody>
                  <a:tcPr/>
                </a:tc>
                <a:extLst>
                  <a:ext uri="{0D108BD9-81ED-4DB2-BD59-A6C34878D82A}">
                    <a16:rowId xmlns:a16="http://schemas.microsoft.com/office/drawing/2014/main" val="3097852461"/>
                  </a:ext>
                </a:extLst>
              </a:tr>
            </a:tbl>
          </a:graphicData>
        </a:graphic>
      </p:graphicFrame>
      <p:sp>
        <p:nvSpPr>
          <p:cNvPr id="21" name="Title 20">
            <a:extLst>
              <a:ext uri="{FF2B5EF4-FFF2-40B4-BE49-F238E27FC236}">
                <a16:creationId xmlns:a16="http://schemas.microsoft.com/office/drawing/2014/main" id="{51EAD41A-9DA3-2964-2AE7-EE6762A99348}"/>
              </a:ext>
            </a:extLst>
          </p:cNvPr>
          <p:cNvSpPr>
            <a:spLocks noGrp="1"/>
          </p:cNvSpPr>
          <p:nvPr>
            <p:ph type="title"/>
          </p:nvPr>
        </p:nvSpPr>
        <p:spPr/>
        <p:txBody>
          <a:bodyPr>
            <a:normAutofit/>
          </a:bodyPr>
          <a:lstStyle/>
          <a:p>
            <a:r>
              <a:rPr lang="en-IN" sz="3400" b="1" dirty="0">
                <a:solidFill>
                  <a:srgbClr val="212121">
                    <a:lumMod val="90000"/>
                    <a:lumOff val="10000"/>
                  </a:srgbClr>
                </a:solidFill>
                <a:latin typeface="Roboto Condensed"/>
                <a:ea typeface="+mj-ea"/>
                <a:cs typeface="+mj-cs"/>
              </a:rPr>
              <a:t>Ledger Posting</a:t>
            </a:r>
            <a:endParaRPr lang="en-IN" dirty="0"/>
          </a:p>
        </p:txBody>
      </p:sp>
    </p:spTree>
    <p:extLst>
      <p:ext uri="{BB962C8B-B14F-4D97-AF65-F5344CB8AC3E}">
        <p14:creationId xmlns:p14="http://schemas.microsoft.com/office/powerpoint/2010/main" val="3230361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8421</TotalTime>
  <Words>10051</Words>
  <Application>Microsoft Office PowerPoint</Application>
  <PresentationFormat>Widescreen</PresentationFormat>
  <Paragraphs>2406</Paragraphs>
  <Slides>106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Wingdings 2</vt:lpstr>
      <vt:lpstr>Wingdings</vt:lpstr>
      <vt:lpstr>Roboto Condensed Light</vt:lpstr>
      <vt:lpstr>Wingdings 3</vt:lpstr>
      <vt:lpstr>Roboto Condensed</vt:lpstr>
      <vt:lpstr>Calibri</vt:lpstr>
      <vt:lpstr>Arial</vt:lpstr>
      <vt:lpstr>Office Theme</vt:lpstr>
      <vt:lpstr>Unit-2 Recording of Business Transactions</vt:lpstr>
      <vt:lpstr>PowerPoint Presentation</vt:lpstr>
      <vt:lpstr>What is a Journal?</vt:lpstr>
      <vt:lpstr>What is a Journal ?</vt:lpstr>
      <vt:lpstr>Format of Journal</vt:lpstr>
      <vt:lpstr>Content of a Journal</vt:lpstr>
      <vt:lpstr>Content of a Journal</vt:lpstr>
      <vt:lpstr>Simple Journal Entry</vt:lpstr>
      <vt:lpstr>Compound Journal Entry</vt:lpstr>
      <vt:lpstr>Compound Journal Entry</vt:lpstr>
      <vt:lpstr>Compound Journal Entry</vt:lpstr>
      <vt:lpstr>Basic Journal Entries</vt:lpstr>
      <vt:lpstr>Capital Account Related Transactions</vt:lpstr>
      <vt:lpstr>Drawings Account Related Transactions</vt:lpstr>
      <vt:lpstr>Expense Related Transactions</vt:lpstr>
      <vt:lpstr>Expense Related Transactions</vt:lpstr>
      <vt:lpstr>Income Related Transactions</vt:lpstr>
      <vt:lpstr>Income Related Transactions</vt:lpstr>
      <vt:lpstr>Goods related transactions</vt:lpstr>
      <vt:lpstr>Purchase Account Related Transactions</vt:lpstr>
      <vt:lpstr>Sales Account Related Transactions</vt:lpstr>
      <vt:lpstr>Purchase Return or Return Outwards Account Related Transactions</vt:lpstr>
      <vt:lpstr>Sales Return or Return Inwards Account Related Transactions</vt:lpstr>
      <vt:lpstr>Assets Related Transactions</vt:lpstr>
      <vt:lpstr>Depreciation Related Transactions</vt:lpstr>
      <vt:lpstr>Discount Related Transactions</vt:lpstr>
      <vt:lpstr>Discount Related Transactions </vt:lpstr>
      <vt:lpstr>Discount Related Transactions </vt:lpstr>
      <vt:lpstr>Discount Related Transactions </vt:lpstr>
      <vt:lpstr>Trade Discount Related Transactions</vt:lpstr>
      <vt:lpstr>Cash Discount Related Transactions</vt:lpstr>
      <vt:lpstr>Bad Debts Related Transactions</vt:lpstr>
      <vt:lpstr>Bad Debt Recovered Related Transactions</vt:lpstr>
      <vt:lpstr>Loss of insured Goods/Assets Related Transactions</vt:lpstr>
      <vt:lpstr>Loss of insured Goods/Assets Related Transactions </vt:lpstr>
      <vt:lpstr>Loss of insured Goods/Assets Related Transactions </vt:lpstr>
      <vt:lpstr>Outstanding Expenses Related Transactions</vt:lpstr>
      <vt:lpstr>Advanced/Prepaid Expenses Related Transactions</vt:lpstr>
      <vt:lpstr>GST (Goods And Service Tax)</vt:lpstr>
      <vt:lpstr>GST (Goods And Service Tax) Related Transactions</vt:lpstr>
      <vt:lpstr>GST (Goods And Service Tax) Related Transactions </vt:lpstr>
      <vt:lpstr>Journal Entries - Practice</vt:lpstr>
      <vt:lpstr>CW 1 – Journalize the following transactions.</vt:lpstr>
      <vt:lpstr>Solution - CW 1</vt:lpstr>
      <vt:lpstr>PowerPoint Presentation</vt:lpstr>
      <vt:lpstr>CW 2 – Journalize the following transactions.</vt:lpstr>
      <vt:lpstr>CW 2 – Journalize the following transactions. </vt:lpstr>
      <vt:lpstr>CW 2 – Journalize the following transactions. </vt:lpstr>
      <vt:lpstr>Solution - CW 2</vt:lpstr>
      <vt:lpstr>PowerPoint Presentation</vt:lpstr>
      <vt:lpstr>PowerPoint Presentation</vt:lpstr>
      <vt:lpstr>PowerPoint Presentation</vt:lpstr>
      <vt:lpstr>PowerPoint Presentation</vt:lpstr>
      <vt:lpstr>PowerPoint Presentation</vt:lpstr>
      <vt:lpstr>PowerPoint Presentation</vt:lpstr>
      <vt:lpstr>Working Notes </vt:lpstr>
      <vt:lpstr>Working Notes </vt:lpstr>
      <vt:lpstr>Working Notes </vt:lpstr>
      <vt:lpstr>CW 3 – Journalize the following transactions in the books of Mr. Jack.</vt:lpstr>
      <vt:lpstr>CW 3 – Journalize the following transactions in the books of Mr. Jack.</vt:lpstr>
      <vt:lpstr>Solution - CW 3</vt:lpstr>
      <vt:lpstr>PowerPoint Presentation</vt:lpstr>
      <vt:lpstr>PowerPoint Presentation</vt:lpstr>
      <vt:lpstr>PowerPoint Presentation</vt:lpstr>
      <vt:lpstr>Subsidiary Books </vt:lpstr>
      <vt:lpstr>Subsidiary Books</vt:lpstr>
      <vt:lpstr>Types of Subsidiary Books </vt:lpstr>
      <vt:lpstr>Cash Book</vt:lpstr>
      <vt:lpstr>Single Column Cash Book</vt:lpstr>
      <vt:lpstr>Cash Book With Discount Column</vt:lpstr>
      <vt:lpstr>Three Column Cash Book</vt:lpstr>
      <vt:lpstr>Petty Cash Book</vt:lpstr>
      <vt:lpstr>Format of Petty Cash Book</vt:lpstr>
      <vt:lpstr>Purchases Book</vt:lpstr>
      <vt:lpstr>Sales Book</vt:lpstr>
      <vt:lpstr>Purchases Returns Book</vt:lpstr>
      <vt:lpstr>Sales Returns Book</vt:lpstr>
      <vt:lpstr>Journal Proper</vt:lpstr>
      <vt:lpstr>Ledger Posting</vt:lpstr>
      <vt:lpstr>What is a Ledger ?</vt:lpstr>
      <vt:lpstr>Format of Ledger</vt:lpstr>
      <vt:lpstr>Format of Ledger</vt:lpstr>
      <vt:lpstr>CW 1 – Following information are received from Raj Traders Journalize the transactions and post the entries in ledger.</vt:lpstr>
      <vt:lpstr>Solution - CW 1</vt:lpstr>
      <vt:lpstr>PowerPoint Presentation</vt:lpstr>
      <vt:lpstr>PowerPoint Presentation</vt:lpstr>
      <vt:lpstr>Ledger Posting</vt:lpstr>
      <vt:lpstr>PowerPoint Presentation</vt:lpstr>
      <vt:lpstr>PowerPoint Presentation</vt:lpstr>
      <vt:lpstr>PowerPoint Presentation</vt:lpstr>
      <vt:lpstr>PowerPoint Presentation</vt:lpstr>
      <vt:lpstr>PowerPoint Presentation</vt:lpstr>
      <vt:lpstr>PowerPoint Presentation</vt:lpstr>
      <vt:lpstr>PW 1 – Journalize the following transactions in the books of Tony and prepare his ledger.</vt:lpstr>
      <vt:lpstr>Solution - PW 1</vt:lpstr>
      <vt:lpstr>PowerPoint Presentation</vt:lpstr>
      <vt:lpstr>PowerPoint Presentation</vt:lpstr>
      <vt:lpstr>PowerPoint Presentation</vt:lpstr>
      <vt:lpstr>Ledger Posting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nathani javedsahist</cp:lastModifiedBy>
  <cp:revision>476</cp:revision>
  <dcterms:created xsi:type="dcterms:W3CDTF">2020-05-01T05:09:15Z</dcterms:created>
  <dcterms:modified xsi:type="dcterms:W3CDTF">2024-07-08T18:37:29Z</dcterms:modified>
</cp:coreProperties>
</file>