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75" d="100"/>
          <a:sy n="75" d="100"/>
        </p:scale>
        <p:origin x="-49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07780-68AF-4464-A4EA-02DB1312DE4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03E1-6D45-4F27-9CD8-E9D557E8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ain.com/consulting-services/full-potential-transformation/index.aspx" TargetMode="External"/><Relationship Id="rId13" Type="http://schemas.openxmlformats.org/officeDocument/2006/relationships/hyperlink" Target="http://www.bain.com/consulting-services/sustainability/index.aspx" TargetMode="External"/><Relationship Id="rId3" Type="http://schemas.openxmlformats.org/officeDocument/2006/relationships/hyperlink" Target="http://www.bain.com/consulting-services/strategy/index.aspx" TargetMode="External"/><Relationship Id="rId7" Type="http://schemas.openxmlformats.org/officeDocument/2006/relationships/hyperlink" Target="http://www.bain.com/consulting-services/information-technology/index.aspx" TargetMode="External"/><Relationship Id="rId12" Type="http://schemas.openxmlformats.org/officeDocument/2006/relationships/hyperlink" Target="http://www.bain.com/consulting-services/mergers-and-acquisitions/index.aspx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in.com/consulting-services/performance-improvement/index.aspx" TargetMode="External"/><Relationship Id="rId11" Type="http://schemas.openxmlformats.org/officeDocument/2006/relationships/hyperlink" Target="http://www.bain.com/consulting-services/corporate-finance/finance-excellence.aspx" TargetMode="External"/><Relationship Id="rId5" Type="http://schemas.openxmlformats.org/officeDocument/2006/relationships/hyperlink" Target="http://www.bain.com/consulting-services/organization/index.aspx" TargetMode="External"/><Relationship Id="rId10" Type="http://schemas.openxmlformats.org/officeDocument/2006/relationships/hyperlink" Target="http://www.bain.com/consulting-services/advanced-analytics/index.aspx" TargetMode="External"/><Relationship Id="rId4" Type="http://schemas.openxmlformats.org/officeDocument/2006/relationships/hyperlink" Target="http://www.bain.com/consulting-services/customer-strategy-and-marketing/index.aspx" TargetMode="External"/><Relationship Id="rId9" Type="http://schemas.openxmlformats.org/officeDocument/2006/relationships/hyperlink" Target="http://www.bain.com/consulting-services/digital/index.asp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0691" y="2770910"/>
            <a:ext cx="8118764" cy="1288472"/>
          </a:xfrm>
        </p:spPr>
        <p:txBody>
          <a:bodyPr/>
          <a:lstStyle/>
          <a:p>
            <a:r>
              <a:rPr lang="en-US" dirty="0" smtClean="0"/>
              <a:t>Consulting and Business Management Firm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18416"/>
            <a:ext cx="12190730" cy="2752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ym typeface="+mn-ea"/>
              </a:rPr>
              <a:t/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6. Production Deployment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phase identifies the pre-roll out testing that occurs on the Production platform.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This maps to our clients Production Quality or User Acceptance Testing (UAT).</a:t>
            </a:r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440" y="-24130"/>
            <a:ext cx="1304925" cy="131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ym typeface="+mn-ea"/>
              </a:rPr>
              <a:t/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7. Production Roll out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r>
              <a:rPr lang="en-US" dirty="0"/>
              <a:t>This is the actual effort involved to deliver the BI solution to the end users.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This maps to our clients' Technical Knowledge Transfer, End User Training, Transition Plan, Support Plan, and Release to Production.</a:t>
            </a:r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440" y="-24130"/>
            <a:ext cx="1304925" cy="131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sz="4000"/>
              <a:t>What is KPC management consulting </a:t>
            </a:r>
            <a:br>
              <a:rPr lang="en-IN" altLang="en-US" sz="4000"/>
            </a:br>
            <a:r>
              <a:rPr lang="en-IN" altLang="en-US" sz="4000"/>
              <a:t>services?</a:t>
            </a:r>
          </a:p>
        </p:txBody>
      </p:sp>
      <p:pic>
        <p:nvPicPr>
          <p:cNvPr id="4" name="Content Placeholder 3" descr="logo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770" y="-28575"/>
            <a:ext cx="1840865" cy="134239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10235" y="1417955"/>
            <a:ext cx="1097153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KPC management consulting services focus on our clients' most critical issues and opportunities: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3" tooltip="Strategy consulting"/>
              </a:rPr>
              <a:t>strategy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,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4" tooltip="Customer Strategy &amp; Marketing consulting"/>
              </a:rPr>
              <a:t>marketing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,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5" tooltip="Organization consulting"/>
              </a:rPr>
              <a:t>organization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,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6" tooltip="Operations consulting - Performance Improvement"/>
              </a:rPr>
              <a:t>operations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,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7" tooltip="IT consulting"/>
              </a:rPr>
              <a:t>technology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,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8" tooltip="Full Potential Transformation"/>
              </a:rPr>
              <a:t>transformation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,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9" tooltip="Digital"/>
              </a:rPr>
              <a:t>digital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,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10" tooltip="Advanced Analytics"/>
              </a:rPr>
              <a:t>advanced analytics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,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11" tooltip="Corporate Finance"/>
              </a:rPr>
              <a:t>corporate finance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,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12" tooltip="M&amp;A consulting"/>
              </a:rPr>
              <a:t>mergers  acquisitions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 and 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  <a:hlinkClick r:id="rId13" tooltip="Sustainability"/>
              </a:rPr>
              <a:t>sustainability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 across all industries and geographies.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We bring deep, functional expertise but are known for our holistic perspective</a:t>
            </a:r>
            <a:r>
              <a:rPr lang="en-IN" alt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 </a:t>
            </a:r>
            <a:r>
              <a:rPr lang="en-IN" alt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W</a:t>
            </a:r>
            <a:r>
              <a:rPr lang="en-US" sz="2800" b="0">
                <a:solidFill>
                  <a:srgbClr val="383838"/>
                </a:solidFill>
                <a:latin typeface="Arial" panose="020B0604020202020204" pitchFamily="34" charset="0"/>
                <a:cs typeface="Times New Roman" panose="02020603050405020304" charset="0"/>
              </a:rPr>
              <a:t>e capture value across boundaries and between the silos of any organization. We have proven a multiplier effect from optimizing the sum of the parts, not just the individual pieces.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4 Key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KPC will offer clients world-class consulting services in </a:t>
            </a:r>
            <a:r>
              <a:rPr lang="en-US" dirty="0" smtClean="0"/>
              <a:t>four </a:t>
            </a:r>
            <a:r>
              <a:rPr lang="en-US" dirty="0"/>
              <a:t>key verticals:</a:t>
            </a:r>
          </a:p>
          <a:p>
            <a:pPr marL="0" indent="0">
              <a:buNone/>
            </a:pPr>
            <a:r>
              <a:rPr lang="en-IN" altLang="en-US" dirty="0"/>
              <a:t>1. </a:t>
            </a:r>
            <a:r>
              <a:rPr lang="en-IN" altLang="en-US" dirty="0" smtClean="0"/>
              <a:t>I</a:t>
            </a:r>
            <a:r>
              <a:rPr lang="en-US" dirty="0" smtClean="0"/>
              <a:t>information </a:t>
            </a:r>
            <a:r>
              <a:rPr lang="en-US" dirty="0"/>
              <a:t>security and risk management, </a:t>
            </a:r>
          </a:p>
          <a:p>
            <a:pPr marL="0" indent="0">
              <a:buNone/>
            </a:pPr>
            <a:r>
              <a:rPr lang="en-IN" altLang="en-US" dirty="0"/>
              <a:t>2. </a:t>
            </a:r>
            <a:r>
              <a:rPr lang="en-IN" altLang="en-US" dirty="0" smtClean="0"/>
              <a:t>E</a:t>
            </a:r>
            <a:r>
              <a:rPr lang="en-US" dirty="0" err="1" smtClean="0"/>
              <a:t>ngineering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onsulting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Business </a:t>
            </a:r>
            <a:r>
              <a:rPr lang="en-US" dirty="0"/>
              <a:t>Continuity </a:t>
            </a:r>
            <a:r>
              <a:rPr lang="en-US" dirty="0" smtClean="0"/>
              <a:t>Management</a:t>
            </a:r>
          </a:p>
          <a:p>
            <a:pPr marL="0" indent="0">
              <a:buNone/>
            </a:pPr>
            <a:r>
              <a:rPr lang="en-US" dirty="0" smtClean="0"/>
              <a:t>4. Business Process Management </a:t>
            </a:r>
            <a:endParaRPr lang="en-US" dirty="0"/>
          </a:p>
        </p:txBody>
      </p:sp>
      <p:pic>
        <p:nvPicPr>
          <p:cNvPr id="5" name="Content Placeholder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0" y="-28575"/>
            <a:ext cx="1840865" cy="1446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Engineering Consulting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provide </a:t>
            </a:r>
            <a:r>
              <a:rPr lang="en-US" dirty="0"/>
              <a:t>consultancy services to multiple sectors, helping our clients increase productivity and, as a result, profitability. </a:t>
            </a:r>
          </a:p>
          <a:p>
            <a:r>
              <a:rPr lang="en-US" dirty="0"/>
              <a:t>Our team of design engineers, environmental engineers, construction engineers and project managers come with the requisite experience, technological understanding and skill to execute a diverse range of projects for our clients worldwide.</a:t>
            </a:r>
          </a:p>
        </p:txBody>
      </p:sp>
      <p:pic>
        <p:nvPicPr>
          <p:cNvPr id="5" name="Content Placeholder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0" y="-28575"/>
            <a:ext cx="1840865" cy="1446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390" y="274955"/>
            <a:ext cx="11256010" cy="1143000"/>
          </a:xfrm>
        </p:spPr>
        <p:txBody>
          <a:bodyPr/>
          <a:lstStyle/>
          <a:p>
            <a:pPr algn="l"/>
            <a:r>
              <a:rPr lang="en-US" sz="4000"/>
              <a:t>Information Security Management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Protecting data is a top management priority in the information age, and to this end, KPC provides information security strategies that are tailor-made to protect data important to our customers - and their customers.</a:t>
            </a:r>
          </a:p>
          <a:p>
            <a:r>
              <a:rPr lang="en-US"/>
              <a:t> From collection to storage, our processes ensure that data is kept safe at every stage, ensuring a competitive advantage for our clients in any market.</a:t>
            </a:r>
          </a:p>
        </p:txBody>
      </p:sp>
      <p:pic>
        <p:nvPicPr>
          <p:cNvPr id="5" name="Content Placeholder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0" y="-28575"/>
            <a:ext cx="1840865" cy="1446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Business Continuity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Harnessing the power of technology, our Business Continuity Management solutions ensure that the IT infrastructure, people and operations of any organization operate within an effective continuity framework. </a:t>
            </a:r>
          </a:p>
          <a:p>
            <a:r>
              <a:rPr lang="en-US"/>
              <a:t>We assess probable risks to provide uninterrupted operations, providing our clients with a distinctive edge over their competition.</a:t>
            </a:r>
          </a:p>
        </p:txBody>
      </p:sp>
      <p:pic>
        <p:nvPicPr>
          <p:cNvPr id="4" name="Content Placeholder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0" y="-28575"/>
            <a:ext cx="1840865" cy="1352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274955"/>
            <a:ext cx="11272520" cy="1143000"/>
          </a:xfrm>
        </p:spPr>
        <p:txBody>
          <a:bodyPr/>
          <a:lstStyle/>
          <a:p>
            <a:pPr algn="l"/>
            <a:r>
              <a:rPr lang="en-US" sz="4000" b="1"/>
              <a:t>B</a:t>
            </a:r>
            <a:r>
              <a:rPr lang="en-IN" altLang="en-US" sz="4000" b="1"/>
              <a:t>usiness </a:t>
            </a:r>
            <a:r>
              <a:rPr lang="en-US" sz="4000" b="1"/>
              <a:t>P</a:t>
            </a:r>
            <a:r>
              <a:rPr lang="en-IN" altLang="en-US" sz="4000" b="1"/>
              <a:t>rocess </a:t>
            </a:r>
            <a:r>
              <a:rPr lang="en-US" sz="4000" b="1"/>
              <a:t>M</a:t>
            </a:r>
            <a:r>
              <a:rPr lang="en-IN" altLang="en-US" sz="4000" b="1"/>
              <a:t>anagement</a:t>
            </a:r>
            <a:r>
              <a:rPr lang="en-US" sz="4000" b="1"/>
              <a:t>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objectives of our Business Process Management services are to optimize cost and gain efficiency in processes, thereby enabling our clients to focus on their core business activities. </a:t>
            </a:r>
          </a:p>
          <a:p>
            <a:r>
              <a:rPr lang="en-US"/>
              <a:t>Engaging with KPC Business Solutions, our clients enjoy a two-fold advantage of identifying leads to maximize opportunities and to co-create new possibilities.</a:t>
            </a:r>
          </a:p>
        </p:txBody>
      </p:sp>
      <p:pic>
        <p:nvPicPr>
          <p:cNvPr id="5" name="Content Placeholder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0" y="-28575"/>
            <a:ext cx="1840865" cy="1352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Value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(1) </a:t>
            </a:r>
            <a:r>
              <a:rPr lang="en-US" b="1" dirty="0" smtClean="0"/>
              <a:t>Kind </a:t>
            </a:r>
            <a:r>
              <a:rPr lang="en-US" b="1" dirty="0"/>
              <a:t>to </a:t>
            </a:r>
            <a:r>
              <a:rPr lang="en-US" b="1" dirty="0" smtClean="0"/>
              <a:t>everyone, (2</a:t>
            </a:r>
            <a:r>
              <a:rPr lang="en-US" b="1" dirty="0"/>
              <a:t>) </a:t>
            </a:r>
            <a:r>
              <a:rPr lang="en-US" b="1" dirty="0" smtClean="0"/>
              <a:t>Does </a:t>
            </a:r>
            <a:r>
              <a:rPr lang="en-US" b="1" dirty="0"/>
              <a:t>not quarrel with </a:t>
            </a:r>
            <a:r>
              <a:rPr lang="en-US" b="1" dirty="0" smtClean="0"/>
              <a:t>anyone</a:t>
            </a:r>
            <a:r>
              <a:rPr lang="en-US" b="1" dirty="0"/>
              <a:t> </a:t>
            </a:r>
            <a:r>
              <a:rPr lang="en-US" b="1" dirty="0" smtClean="0"/>
              <a:t>(3</a:t>
            </a:r>
            <a:r>
              <a:rPr lang="en-US" b="1" dirty="0"/>
              <a:t>) </a:t>
            </a:r>
            <a:r>
              <a:rPr lang="en-US" b="1" dirty="0" smtClean="0"/>
              <a:t>Fixed </a:t>
            </a:r>
            <a:r>
              <a:rPr lang="en-US" b="1" dirty="0"/>
              <a:t>in the Absolute Truth, (4) </a:t>
            </a:r>
            <a:r>
              <a:rPr lang="en-US" b="1" dirty="0" smtClean="0"/>
              <a:t>Equal </a:t>
            </a:r>
            <a:r>
              <a:rPr lang="en-US" b="1" dirty="0"/>
              <a:t>to everyone, (5) </a:t>
            </a:r>
            <a:r>
              <a:rPr lang="en-US" b="1" dirty="0" smtClean="0"/>
              <a:t>Faultless </a:t>
            </a:r>
            <a:r>
              <a:rPr lang="en-US" b="1" dirty="0"/>
              <a:t>(6) </a:t>
            </a:r>
            <a:r>
              <a:rPr lang="en-US" b="1" dirty="0" smtClean="0"/>
              <a:t>Charitable</a:t>
            </a:r>
            <a:r>
              <a:rPr lang="en-US" b="1" dirty="0"/>
              <a:t>, (7) </a:t>
            </a:r>
            <a:r>
              <a:rPr lang="en-US" b="1" dirty="0" smtClean="0"/>
              <a:t>Mild</a:t>
            </a:r>
            <a:r>
              <a:rPr lang="en-US" b="1" dirty="0"/>
              <a:t>, (8) </a:t>
            </a:r>
            <a:r>
              <a:rPr lang="en-US" b="1" dirty="0" smtClean="0"/>
              <a:t>Clean</a:t>
            </a:r>
            <a:r>
              <a:rPr lang="en-US" b="1" dirty="0"/>
              <a:t>, (9) </a:t>
            </a:r>
            <a:r>
              <a:rPr lang="en-US" b="1" dirty="0" smtClean="0"/>
              <a:t>Simple</a:t>
            </a:r>
            <a:r>
              <a:rPr lang="en-US" b="1" dirty="0"/>
              <a:t>, (10) </a:t>
            </a:r>
            <a:r>
              <a:rPr lang="en-US" b="1" dirty="0" smtClean="0"/>
              <a:t>Benevolent</a:t>
            </a:r>
            <a:r>
              <a:rPr lang="en-US" b="1" dirty="0"/>
              <a:t>, (11) </a:t>
            </a:r>
            <a:r>
              <a:rPr lang="en-US" b="1" dirty="0" smtClean="0"/>
              <a:t>Peaceful</a:t>
            </a:r>
            <a:r>
              <a:rPr lang="en-US" b="1" dirty="0"/>
              <a:t>, (12) C</a:t>
            </a:r>
            <a:r>
              <a:rPr lang="en-US" b="1" dirty="0" smtClean="0"/>
              <a:t>ompletely attached to KPC, </a:t>
            </a:r>
            <a:r>
              <a:rPr lang="en-US" b="1" dirty="0"/>
              <a:t>(13) </a:t>
            </a:r>
            <a:r>
              <a:rPr lang="en-US" b="1" dirty="0" smtClean="0"/>
              <a:t>Has </a:t>
            </a:r>
            <a:r>
              <a:rPr lang="en-US" b="1" dirty="0"/>
              <a:t>no material </a:t>
            </a:r>
            <a:r>
              <a:rPr lang="en-US" b="1" dirty="0" smtClean="0"/>
              <a:t>hankering</a:t>
            </a:r>
            <a:r>
              <a:rPr lang="en-US" b="1" dirty="0"/>
              <a:t> </a:t>
            </a:r>
            <a:r>
              <a:rPr lang="en-US" b="1" dirty="0" smtClean="0"/>
              <a:t>(14</a:t>
            </a:r>
            <a:r>
              <a:rPr lang="en-US" b="1" dirty="0"/>
              <a:t>) </a:t>
            </a:r>
            <a:r>
              <a:rPr lang="en-US" b="1" dirty="0" smtClean="0"/>
              <a:t>Meek</a:t>
            </a:r>
            <a:r>
              <a:rPr lang="en-US" b="1" dirty="0"/>
              <a:t>, (15) </a:t>
            </a:r>
            <a:r>
              <a:rPr lang="en-US" b="1" dirty="0" smtClean="0"/>
              <a:t>Steady</a:t>
            </a:r>
            <a:r>
              <a:rPr lang="en-US" b="1" dirty="0"/>
              <a:t>, (16) </a:t>
            </a:r>
            <a:r>
              <a:rPr lang="en-US" b="1" dirty="0" smtClean="0"/>
              <a:t>Self-controlled</a:t>
            </a:r>
            <a:r>
              <a:rPr lang="en-US" b="1" dirty="0"/>
              <a:t>, </a:t>
            </a:r>
            <a:r>
              <a:rPr lang="en-US" b="1" dirty="0" smtClean="0"/>
              <a:t>(17) Sane</a:t>
            </a:r>
            <a:r>
              <a:rPr lang="en-US" b="1" dirty="0"/>
              <a:t>, (</a:t>
            </a:r>
            <a:r>
              <a:rPr lang="en-US" b="1" dirty="0" smtClean="0"/>
              <a:t>18) Respectful</a:t>
            </a:r>
            <a:r>
              <a:rPr lang="en-US" b="1" dirty="0"/>
              <a:t>, </a:t>
            </a:r>
            <a:r>
              <a:rPr lang="en-US" b="1" dirty="0" smtClean="0"/>
              <a:t>(19) Humble</a:t>
            </a:r>
            <a:r>
              <a:rPr lang="en-US" b="1" dirty="0"/>
              <a:t>, (</a:t>
            </a:r>
            <a:r>
              <a:rPr lang="en-US" b="1" dirty="0" smtClean="0"/>
              <a:t>20) Grave</a:t>
            </a:r>
            <a:r>
              <a:rPr lang="en-US" b="1" dirty="0"/>
              <a:t>, (</a:t>
            </a:r>
            <a:r>
              <a:rPr lang="en-US" b="1" dirty="0" smtClean="0"/>
              <a:t>21) Compassionate</a:t>
            </a:r>
            <a:r>
              <a:rPr lang="en-US" b="1" dirty="0"/>
              <a:t>, (</a:t>
            </a:r>
            <a:r>
              <a:rPr lang="en-US" b="1" dirty="0" smtClean="0"/>
              <a:t>22) Friendly</a:t>
            </a:r>
            <a:r>
              <a:rPr lang="en-US" b="1" dirty="0"/>
              <a:t>, (</a:t>
            </a:r>
            <a:r>
              <a:rPr lang="en-US" b="1" dirty="0" smtClean="0"/>
              <a:t>23) Poetic</a:t>
            </a:r>
            <a:r>
              <a:rPr lang="en-US" b="1" dirty="0"/>
              <a:t>, (</a:t>
            </a:r>
            <a:r>
              <a:rPr lang="en-US" b="1" dirty="0" smtClean="0"/>
              <a:t>24) Expert</a:t>
            </a:r>
            <a:r>
              <a:rPr lang="en-US" b="1" dirty="0"/>
              <a:t>, (</a:t>
            </a:r>
            <a:r>
              <a:rPr lang="en-US" b="1" dirty="0" smtClean="0"/>
              <a:t>27) Silent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1165"/>
            <a:ext cx="12190730" cy="5156835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Mission</a:t>
            </a:r>
            <a:r>
              <a:rPr lang="en-US" dirty="0">
                <a:solidFill>
                  <a:srgbClr val="FF0000"/>
                </a:solidFill>
              </a:rPr>
              <a:t>: To justify that "The whole world is one single family"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Vision: </a:t>
            </a:r>
            <a:r>
              <a:rPr lang="en-US" dirty="0" smtClean="0">
                <a:solidFill>
                  <a:srgbClr val="FF0000"/>
                </a:solidFill>
              </a:rPr>
              <a:t> We </a:t>
            </a:r>
            <a:r>
              <a:rPr lang="en-US" dirty="0">
                <a:solidFill>
                  <a:srgbClr val="FF0000"/>
                </a:solidFill>
              </a:rPr>
              <a:t>are only solution provider for every problem of our </a:t>
            </a:r>
            <a:r>
              <a:rPr lang="en-US" dirty="0" smtClean="0">
                <a:solidFill>
                  <a:srgbClr val="FF0000"/>
                </a:solidFill>
              </a:rPr>
              <a:t>		    stakeholder </a:t>
            </a:r>
            <a:r>
              <a:rPr lang="en-US" dirty="0">
                <a:solidFill>
                  <a:srgbClr val="FF0000"/>
                </a:solidFill>
              </a:rPr>
              <a:t>Just as: Every door has got its own Key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Branding Name : Krishna Prema Consultancy-KPC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Corporate Name : KRISPCONS PVT LTD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530" y="-8255"/>
            <a:ext cx="1854200" cy="1709420"/>
          </a:xfrm>
          <a:prstGeom prst="rect">
            <a:avLst/>
          </a:prstGeom>
        </p:spPr>
      </p:pic>
      <p:pic>
        <p:nvPicPr>
          <p:cNvPr id="8" name="Picture 7" descr="C:\Users\sys\Downloads\K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336529" cy="1701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What is KPC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4" y="1417955"/>
            <a:ext cx="12101195" cy="5351145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Krishna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Prema Consulting (KPC) is a performance management-consulting firm focused on helping customers creates methodical and predictable ways to improve business results and performance, across the organization.  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We help clients to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grow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their sales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, increase profits and reduce expenses by making possible more informed, proactive decision-making and positive organizational change.  With experience gained from hundreds of client engagements, KPC realizes this goal through proven strategic consulting services.</a:t>
            </a:r>
          </a:p>
          <a:p>
            <a:endParaRPr lang="en-IN" alt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0" y="-8255"/>
            <a:ext cx="1304925" cy="131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72115" cy="1143000"/>
          </a:xfrm>
        </p:spPr>
        <p:txBody>
          <a:bodyPr/>
          <a:lstStyle/>
          <a:p>
            <a:r>
              <a:rPr lang="en-US" dirty="0" smtClean="0"/>
              <a:t>How we deals with Project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719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Project Approach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Project </a:t>
            </a:r>
            <a:r>
              <a:rPr lang="en-US" dirty="0"/>
              <a:t>Strategy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Analysis, </a:t>
            </a:r>
            <a:r>
              <a:rPr lang="en-US" dirty="0" smtClean="0"/>
              <a:t>Design </a:t>
            </a:r>
            <a:r>
              <a:rPr lang="en-US" dirty="0"/>
              <a:t>and Construction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Integration </a:t>
            </a:r>
            <a:r>
              <a:rPr lang="en-US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5.</a:t>
            </a:r>
            <a:r>
              <a:rPr lang="en-US" dirty="0"/>
              <a:t> </a:t>
            </a:r>
            <a:r>
              <a:rPr lang="en-US" dirty="0" smtClean="0"/>
              <a:t>Implementation Methodology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Production Deployment</a:t>
            </a:r>
          </a:p>
          <a:p>
            <a:pPr marL="0" indent="0">
              <a:buNone/>
            </a:pPr>
            <a:r>
              <a:rPr lang="en-US" dirty="0"/>
              <a:t>7. Production Roll out</a:t>
            </a:r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115" y="-1"/>
            <a:ext cx="1619250" cy="1542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10972800" cy="1299845"/>
          </a:xfrm>
        </p:spPr>
        <p:txBody>
          <a:bodyPr/>
          <a:lstStyle/>
          <a:p>
            <a:pPr algn="l"/>
            <a:r>
              <a:rPr lang="en-US">
                <a:sym typeface="+mn-ea"/>
              </a:rPr>
              <a:t/>
            </a:r>
            <a:br>
              <a:rPr lang="en-US">
                <a:sym typeface="+mn-ea"/>
              </a:rPr>
            </a:br>
            <a:r>
              <a:rPr lang="en-IN" altLang="en-US">
                <a:sym typeface="+mn-ea"/>
              </a:rPr>
              <a:t>1.</a:t>
            </a:r>
            <a:r>
              <a:rPr lang="en-US">
                <a:sym typeface="+mn-ea"/>
              </a:rPr>
              <a:t>Project Approach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utilizes a formal project management methodology called KPC Project Portfolio Management.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feel our methodology delivers a competitive advantage to our customers by insuring a repeatable proven process for successful business intelligence and performance management solutions delivery.</a:t>
            </a:r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315" y="6985"/>
            <a:ext cx="1304925" cy="131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ym typeface="+mn-ea"/>
              </a:rPr>
              <a:t/>
            </a:r>
            <a:br>
              <a:rPr lang="en-US" dirty="0">
                <a:sym typeface="+mn-ea"/>
              </a:rPr>
            </a:br>
            <a:r>
              <a:rPr lang="en-US" dirty="0" smtClean="0">
                <a:sym typeface="+mn-ea"/>
              </a:rPr>
              <a:t>2. </a:t>
            </a:r>
            <a:r>
              <a:rPr lang="en-US" dirty="0">
                <a:sym typeface="+mn-ea"/>
              </a:rPr>
              <a:t>Project Strategy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143500"/>
          </a:xfrm>
        </p:spPr>
        <p:txBody>
          <a:bodyPr/>
          <a:lstStyle/>
          <a:p>
            <a:r>
              <a:rPr lang="en-US" dirty="0"/>
              <a:t>The major phases of the KPC Implementation </a:t>
            </a:r>
            <a:r>
              <a:rPr lang="en-US" dirty="0" smtClean="0"/>
              <a:t>is defined in the below methodology.</a:t>
            </a:r>
            <a:endParaRPr lang="en-US" dirty="0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440" y="-24130"/>
            <a:ext cx="1304925" cy="131318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862263"/>
            <a:ext cx="5676900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ym typeface="+mn-ea"/>
              </a:rPr>
              <a:t/>
            </a:r>
            <a:br>
              <a:rPr lang="en-US" dirty="0">
                <a:sym typeface="+mn-ea"/>
              </a:rPr>
            </a:br>
            <a:r>
              <a:rPr lang="en-US" dirty="0" smtClean="0">
                <a:sym typeface="+mn-ea"/>
              </a:rPr>
              <a:t>3. </a:t>
            </a:r>
            <a:r>
              <a:rPr lang="en-US" dirty="0">
                <a:sym typeface="+mn-ea"/>
              </a:rPr>
              <a:t>Analysis, Design, and Construction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set of parallel processes to accomplish the design and development of the actual Business Intelligence and Technical and Technical Infrastructure components. 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maps to our clients' User Requirements, Functional Specifications, Design Specifications, System Build and Configuration, IQ, Unit Tests, and Trace ability Matrix.</a:t>
            </a:r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440" y="-8890"/>
            <a:ext cx="1304925" cy="131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ym typeface="+mn-ea"/>
              </a:rPr>
              <a:t/>
            </a:r>
            <a:br>
              <a:rPr lang="en-US" dirty="0">
                <a:sym typeface="+mn-ea"/>
              </a:rPr>
            </a:br>
            <a:r>
              <a:rPr lang="en-US" dirty="0" smtClean="0">
                <a:sym typeface="+mn-ea"/>
              </a:rPr>
              <a:t>4. </a:t>
            </a:r>
            <a:r>
              <a:rPr lang="en-US" dirty="0">
                <a:sym typeface="+mn-ea"/>
              </a:rPr>
              <a:t>KPC Implementation 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our customers do not require a specific methodology, KPC’s utilizes a formal project management methodology called KPC Implementation </a:t>
            </a:r>
            <a:r>
              <a:rPr lang="en-US" sz="2800" dirty="0" smtClean="0"/>
              <a:t>Methodology.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feel our KPC methodology delivers a competitive advantage to our customers by insuring a repeatable proven process for successful business intelligence and performance management solutions delivery.</a:t>
            </a:r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315" y="-24130"/>
            <a:ext cx="1304925" cy="14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ym typeface="+mn-ea"/>
              </a:rPr>
              <a:t>5. Integration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phase identifies the end-to-end testing of the overall Business Intelligence solution.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maps to our clients System Test, Integration Tests and Operational Quality.</a:t>
            </a:r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440" y="-24130"/>
            <a:ext cx="1304925" cy="131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864</Words>
  <Application>Microsoft Office PowerPoint</Application>
  <PresentationFormat>Custom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Business Cooperate</vt:lpstr>
      <vt:lpstr>PowerPoint Presentation</vt:lpstr>
      <vt:lpstr>           </vt:lpstr>
      <vt:lpstr>What is KPC ?</vt:lpstr>
      <vt:lpstr>How we deals with Project ?</vt:lpstr>
      <vt:lpstr> 1.Project Approach </vt:lpstr>
      <vt:lpstr> 2. Project Strategy </vt:lpstr>
      <vt:lpstr> 3. Analysis, Design, and Construction </vt:lpstr>
      <vt:lpstr> 4. KPC Implementation Methodology </vt:lpstr>
      <vt:lpstr>5. Integration Testing</vt:lpstr>
      <vt:lpstr> 6. Production Deployment </vt:lpstr>
      <vt:lpstr> 7. Production Roll out </vt:lpstr>
      <vt:lpstr>What is KPC management consulting  services?</vt:lpstr>
      <vt:lpstr>Our 4 Key </vt:lpstr>
      <vt:lpstr>Engineering Consulting</vt:lpstr>
      <vt:lpstr>Information Security Management Services</vt:lpstr>
      <vt:lpstr>Business Continuity Management</vt:lpstr>
      <vt:lpstr>Business Process Management Services</vt:lpstr>
      <vt:lpstr>Our Value 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Haribol</dc:creator>
  <cp:lastModifiedBy>HP</cp:lastModifiedBy>
  <cp:revision>15</cp:revision>
  <dcterms:created xsi:type="dcterms:W3CDTF">2019-10-23T10:16:10Z</dcterms:created>
  <dcterms:modified xsi:type="dcterms:W3CDTF">2019-10-28T09:04:44Z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