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2" r:id="rId5"/>
    <p:sldId id="268" r:id="rId6"/>
    <p:sldId id="269" r:id="rId7"/>
    <p:sldId id="270" r:id="rId8"/>
    <p:sldId id="261" r:id="rId9"/>
    <p:sldId id="272" r:id="rId10"/>
    <p:sldId id="273" r:id="rId11"/>
    <p:sldId id="274" r:id="rId12"/>
    <p:sldId id="275" r:id="rId13"/>
    <p:sldId id="276" r:id="rId14"/>
    <p:sldId id="277" r:id="rId15"/>
    <p:sldId id="278" r:id="rId16"/>
    <p:sldId id="279" r:id="rId17"/>
    <p:sldId id="280"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pawar" initials="mp" lastIdx="1" clrIdx="0">
    <p:extLst>
      <p:ext uri="{19B8F6BF-5375-455C-9EA6-DF929625EA0E}">
        <p15:presenceInfo xmlns:p15="http://schemas.microsoft.com/office/powerpoint/2012/main" userId="04a23de864432c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1/9/2022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1/9/2022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1/9/2022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1/9/2022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1/9/2022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1/9/2022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1/9/2022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1/9/2022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1/9/2022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5F2E-A04C-47D6-98F1-3291572D4578}"/>
              </a:ext>
            </a:extLst>
          </p:cNvPr>
          <p:cNvSpPr>
            <a:spLocks noGrp="1"/>
          </p:cNvSpPr>
          <p:nvPr>
            <p:ph type="ctrTitle"/>
          </p:nvPr>
        </p:nvSpPr>
        <p:spPr>
          <a:xfrm>
            <a:off x="1773456" y="1418485"/>
            <a:ext cx="8735325" cy="2000251"/>
          </a:xfrm>
        </p:spPr>
        <p:txBody>
          <a:bodyPr>
            <a:normAutofit fontScale="90000"/>
          </a:bodyPr>
          <a:lstStyle/>
          <a:p>
            <a:r>
              <a:rPr lang="en-IN" dirty="0"/>
              <a:t>M.Sc.(Cs)-1 Sem-1 2021-2022</a:t>
            </a:r>
            <a:br>
              <a:rPr lang="en-IN" dirty="0"/>
            </a:br>
            <a:br>
              <a:rPr lang="en-IN" dirty="0"/>
            </a:br>
            <a:r>
              <a:rPr lang="en-IN" dirty="0"/>
              <a:t>		WEB 3.0</a:t>
            </a:r>
          </a:p>
        </p:txBody>
      </p:sp>
      <p:sp>
        <p:nvSpPr>
          <p:cNvPr id="3" name="Subtitle 2">
            <a:extLst>
              <a:ext uri="{FF2B5EF4-FFF2-40B4-BE49-F238E27FC236}">
                <a16:creationId xmlns:a16="http://schemas.microsoft.com/office/drawing/2014/main" id="{F60F73F8-AC88-4420-82F5-FC2B3C789B64}"/>
              </a:ext>
            </a:extLst>
          </p:cNvPr>
          <p:cNvSpPr>
            <a:spLocks noGrp="1"/>
          </p:cNvSpPr>
          <p:nvPr>
            <p:ph type="subTitle" idx="1"/>
          </p:nvPr>
        </p:nvSpPr>
        <p:spPr>
          <a:xfrm>
            <a:off x="1828324" y="3717032"/>
            <a:ext cx="8735325" cy="2112640"/>
          </a:xfrm>
        </p:spPr>
        <p:txBody>
          <a:bodyPr>
            <a:normAutofit fontScale="85000" lnSpcReduction="20000"/>
          </a:bodyPr>
          <a:lstStyle/>
          <a:p>
            <a:r>
              <a:rPr lang="en-IN" dirty="0"/>
              <a:t>BY </a:t>
            </a:r>
          </a:p>
          <a:p>
            <a:endParaRPr lang="en-IN" dirty="0"/>
          </a:p>
          <a:p>
            <a:r>
              <a:rPr lang="en-IN" dirty="0"/>
              <a:t>A20 MANISH PAWAR	</a:t>
            </a:r>
          </a:p>
          <a:p>
            <a:r>
              <a:rPr lang="en-IN" dirty="0"/>
              <a:t>A18 KARAN THORAT</a:t>
            </a:r>
          </a:p>
          <a:p>
            <a:r>
              <a:rPr lang="en-IN" dirty="0"/>
              <a:t>A21 MANOJ HOJI</a:t>
            </a:r>
          </a:p>
          <a:p>
            <a:r>
              <a:rPr lang="en-IN" dirty="0"/>
              <a:t>A02 ADITYA BHAGAT</a:t>
            </a:r>
          </a:p>
          <a:p>
            <a:r>
              <a:rPr lang="en-IN" dirty="0"/>
              <a:t>A22 Nikhil BORSE</a:t>
            </a:r>
          </a:p>
          <a:p>
            <a:endParaRPr lang="en-IN" dirty="0"/>
          </a:p>
        </p:txBody>
      </p:sp>
      <p:pic>
        <p:nvPicPr>
          <p:cNvPr id="4" name="Content Placeholder 4">
            <a:extLst>
              <a:ext uri="{FF2B5EF4-FFF2-40B4-BE49-F238E27FC236}">
                <a16:creationId xmlns:a16="http://schemas.microsoft.com/office/drawing/2014/main" id="{3C32BA71-CCC1-4676-8BC9-A1FF24FAB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308" y="34712"/>
            <a:ext cx="1233344" cy="1233344"/>
          </a:xfrm>
          <a:prstGeom prst="rect">
            <a:avLst/>
          </a:prstGeom>
        </p:spPr>
      </p:pic>
    </p:spTree>
    <p:extLst>
      <p:ext uri="{BB962C8B-B14F-4D97-AF65-F5344CB8AC3E}">
        <p14:creationId xmlns:p14="http://schemas.microsoft.com/office/powerpoint/2010/main" val="2408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161" y="27856"/>
            <a:ext cx="10360501" cy="850107"/>
          </a:xfrm>
        </p:spPr>
        <p:txBody>
          <a:bodyPr/>
          <a:lstStyle/>
          <a:p>
            <a:r>
              <a:rPr lang="en-US" dirty="0"/>
              <a:t>Comparison of web generations</a:t>
            </a:r>
          </a:p>
        </p:txBody>
      </p:sp>
      <p:pic>
        <p:nvPicPr>
          <p:cNvPr id="4" name="Picture 11" descr="web.jpg">
            <a:extLst>
              <a:ext uri="{FF2B5EF4-FFF2-40B4-BE49-F238E27FC236}">
                <a16:creationId xmlns:a16="http://schemas.microsoft.com/office/drawing/2014/main" id="{8EE6BE75-F2F2-4E7A-9975-8D93625148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18883" y="1124745"/>
            <a:ext cx="10360501"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86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Advantages of web 3.0</a:t>
            </a:r>
          </a:p>
        </p:txBody>
      </p:sp>
      <p:sp>
        <p:nvSpPr>
          <p:cNvPr id="10" name="Content Placeholder 9"/>
          <p:cNvSpPr>
            <a:spLocks noGrp="1"/>
          </p:cNvSpPr>
          <p:nvPr>
            <p:ph sz="half" idx="2"/>
          </p:nvPr>
        </p:nvSpPr>
        <p:spPr>
          <a:xfrm>
            <a:off x="1218883" y="1916832"/>
            <a:ext cx="10204121" cy="4255368"/>
          </a:xfrm>
        </p:spPr>
        <p:txBody>
          <a:bodyPr/>
          <a:lstStyle/>
          <a:p>
            <a:r>
              <a:rPr lang="en-US" dirty="0"/>
              <a:t>Semantic web will help in the network of online information.</a:t>
            </a:r>
          </a:p>
          <a:p>
            <a:r>
              <a:rPr lang="en-US" dirty="0"/>
              <a:t>Proficient looking</a:t>
            </a:r>
          </a:p>
          <a:p>
            <a:r>
              <a:rPr lang="en-US" dirty="0"/>
              <a:t>Better showcasing</a:t>
            </a:r>
          </a:p>
          <a:p>
            <a:r>
              <a:rPr lang="en-US" dirty="0"/>
              <a:t>More productive web perusing</a:t>
            </a:r>
          </a:p>
          <a:p>
            <a:r>
              <a:rPr lang="en-US" dirty="0"/>
              <a:t>Compelling correspondence.</a:t>
            </a:r>
          </a:p>
          <a:p>
            <a:r>
              <a:rPr lang="en-US" dirty="0"/>
              <a:t>Change human collaboration</a:t>
            </a:r>
          </a:p>
          <a:p>
            <a:endParaRPr lang="en-US" dirty="0"/>
          </a:p>
        </p:txBody>
      </p:sp>
    </p:spTree>
    <p:extLst>
      <p:ext uri="{BB962C8B-B14F-4D97-AF65-F5344CB8AC3E}">
        <p14:creationId xmlns:p14="http://schemas.microsoft.com/office/powerpoint/2010/main" val="355131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Disadvantages of web 3.0</a:t>
            </a:r>
          </a:p>
        </p:txBody>
      </p:sp>
      <p:sp>
        <p:nvSpPr>
          <p:cNvPr id="10" name="Content Placeholder 9"/>
          <p:cNvSpPr>
            <a:spLocks noGrp="1"/>
          </p:cNvSpPr>
          <p:nvPr>
            <p:ph sz="half" idx="2"/>
          </p:nvPr>
        </p:nvSpPr>
        <p:spPr>
          <a:xfrm>
            <a:off x="1218883" y="1916832"/>
            <a:ext cx="10204121" cy="4255368"/>
          </a:xfrm>
        </p:spPr>
        <p:txBody>
          <a:bodyPr/>
          <a:lstStyle/>
          <a:p>
            <a:r>
              <a:rPr lang="en-US" dirty="0"/>
              <a:t>Less progressed gadgets won’t have the option to deal with web 3.0.</a:t>
            </a:r>
          </a:p>
          <a:p>
            <a:r>
              <a:rPr lang="en-US" dirty="0"/>
              <a:t>Technology isn't altogether prepared for it yet.</a:t>
            </a:r>
          </a:p>
          <a:p>
            <a:r>
              <a:rPr lang="en-US" dirty="0"/>
              <a:t>Easy to get user’s public/private information.</a:t>
            </a:r>
          </a:p>
          <a:p>
            <a:r>
              <a:rPr lang="en-US" dirty="0"/>
              <a:t>People will spend more time surfing the web.</a:t>
            </a:r>
          </a:p>
        </p:txBody>
      </p:sp>
    </p:spTree>
    <p:extLst>
      <p:ext uri="{BB962C8B-B14F-4D97-AF65-F5344CB8AC3E}">
        <p14:creationId xmlns:p14="http://schemas.microsoft.com/office/powerpoint/2010/main" val="116244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Conclusion</a:t>
            </a:r>
          </a:p>
        </p:txBody>
      </p:sp>
      <p:sp>
        <p:nvSpPr>
          <p:cNvPr id="10" name="Content Placeholder 9"/>
          <p:cNvSpPr>
            <a:spLocks noGrp="1"/>
          </p:cNvSpPr>
          <p:nvPr>
            <p:ph sz="half" idx="2"/>
          </p:nvPr>
        </p:nvSpPr>
        <p:spPr>
          <a:xfrm>
            <a:off x="1218883" y="1916832"/>
            <a:ext cx="10204121" cy="4255368"/>
          </a:xfrm>
        </p:spPr>
        <p:txBody>
          <a:bodyPr/>
          <a:lstStyle/>
          <a:p>
            <a:r>
              <a:rPr lang="en-US" dirty="0"/>
              <a:t>Web 3.0, aiming at making the internet a better, smarter network, is a precursor to the fully semantic web, and successor to the web 2.0.</a:t>
            </a:r>
          </a:p>
          <a:p>
            <a:r>
              <a:rPr lang="en-US" dirty="0"/>
              <a:t>The evolution from web 2.0 to web 3.0 will be based on the adaptation of solution geared towards meeting the demands of the end user.</a:t>
            </a:r>
          </a:p>
        </p:txBody>
      </p:sp>
    </p:spTree>
    <p:extLst>
      <p:ext uri="{BB962C8B-B14F-4D97-AF65-F5344CB8AC3E}">
        <p14:creationId xmlns:p14="http://schemas.microsoft.com/office/powerpoint/2010/main" val="249831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BCA3-F056-4BEE-BAEB-A096966FC781}"/>
              </a:ext>
            </a:extLst>
          </p:cNvPr>
          <p:cNvSpPr>
            <a:spLocks noGrp="1"/>
          </p:cNvSpPr>
          <p:nvPr>
            <p:ph type="title"/>
          </p:nvPr>
        </p:nvSpPr>
        <p:spPr>
          <a:xfrm>
            <a:off x="1197868" y="2817018"/>
            <a:ext cx="10360501" cy="1223963"/>
          </a:xfrm>
        </p:spPr>
        <p:txBody>
          <a:bodyPr>
            <a:normAutofit/>
          </a:bodyPr>
          <a:lstStyle/>
          <a:p>
            <a:r>
              <a:rPr lang="en-IN" sz="4400" dirty="0"/>
              <a:t>			THANK YOU</a:t>
            </a:r>
          </a:p>
        </p:txBody>
      </p:sp>
    </p:spTree>
    <p:extLst>
      <p:ext uri="{BB962C8B-B14F-4D97-AF65-F5344CB8AC3E}">
        <p14:creationId xmlns:p14="http://schemas.microsoft.com/office/powerpoint/2010/main" val="374075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DEFINAITION OF WEB 3.0</a:t>
            </a:r>
          </a:p>
        </p:txBody>
      </p:sp>
      <p:sp>
        <p:nvSpPr>
          <p:cNvPr id="14" name="Content Placeholder 13"/>
          <p:cNvSpPr>
            <a:spLocks noGrp="1"/>
          </p:cNvSpPr>
          <p:nvPr>
            <p:ph idx="1"/>
          </p:nvPr>
        </p:nvSpPr>
        <p:spPr>
          <a:xfrm>
            <a:off x="1218883" y="1701797"/>
            <a:ext cx="6963761" cy="4462272"/>
          </a:xfrm>
        </p:spPr>
        <p:txBody>
          <a:bodyPr>
            <a:normAutofit fontScale="92500" lnSpcReduction="20000"/>
          </a:bodyPr>
          <a:lstStyle/>
          <a:p>
            <a:r>
              <a:rPr lang="en-US" dirty="0"/>
              <a:t>The creation of high-quality content and services produced by gifted individuals using web 2.0 technology as an enabling platform.</a:t>
            </a:r>
          </a:p>
          <a:p>
            <a:r>
              <a:rPr lang="en-US" dirty="0"/>
              <a:t>Highly specialized information silos , moderated by a cult of personality, validated by the community, and put into context with the inclusion of meta-data through widgets.</a:t>
            </a:r>
          </a:p>
          <a:p>
            <a:r>
              <a:rPr lang="en-US" dirty="0"/>
              <a:t>Web 3.0 will be “application that are pieced together”- with the characteristics that the apps are relatively small, the data is in the cloud, the apps can run on any device(pc or mobile), the apps are very fast very customizable, and are distributed virally (social network, e-mail, </a:t>
            </a:r>
            <a:r>
              <a:rPr lang="en-US" dirty="0" err="1"/>
              <a:t>etc</a:t>
            </a:r>
            <a:r>
              <a:rPr lang="en-US" dirty="0"/>
              <a:t>).</a:t>
            </a:r>
          </a:p>
        </p:txBody>
      </p:sp>
      <p:pic>
        <p:nvPicPr>
          <p:cNvPr id="3" name="Picture 2">
            <a:extLst>
              <a:ext uri="{FF2B5EF4-FFF2-40B4-BE49-F238E27FC236}">
                <a16:creationId xmlns:a16="http://schemas.microsoft.com/office/drawing/2014/main" id="{7FB1617F-FBB1-483D-9A97-258B9D2A0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900" y="5401915"/>
            <a:ext cx="1340768" cy="134076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WEB 3.0</a:t>
            </a:r>
          </a:p>
        </p:txBody>
      </p:sp>
      <p:sp>
        <p:nvSpPr>
          <p:cNvPr id="3" name="Content Placeholder 2"/>
          <p:cNvSpPr>
            <a:spLocks noGrp="1"/>
          </p:cNvSpPr>
          <p:nvPr>
            <p:ph sz="half" idx="1"/>
          </p:nvPr>
        </p:nvSpPr>
        <p:spPr>
          <a:xfrm>
            <a:off x="1218883" y="1706880"/>
            <a:ext cx="10060105" cy="4465320"/>
          </a:xfrm>
        </p:spPr>
        <p:txBody>
          <a:bodyPr/>
          <a:lstStyle/>
          <a:p>
            <a:r>
              <a:rPr lang="en-US" dirty="0"/>
              <a:t>Validated by the community</a:t>
            </a:r>
          </a:p>
          <a:p>
            <a:r>
              <a:rPr lang="en-US" dirty="0"/>
              <a:t>Use of widgets</a:t>
            </a:r>
          </a:p>
          <a:p>
            <a:r>
              <a:rPr lang="en-US" dirty="0"/>
              <a:t>Personalized interaction</a:t>
            </a:r>
          </a:p>
          <a:p>
            <a:r>
              <a:rPr lang="en-US" dirty="0"/>
              <a:t>Intelligent search</a:t>
            </a:r>
          </a:p>
          <a:p>
            <a:r>
              <a:rPr lang="en-US" dirty="0"/>
              <a:t>Behavioral advertising</a:t>
            </a:r>
          </a:p>
          <a:p>
            <a:r>
              <a:rPr lang="en-US" dirty="0"/>
              <a:t>Understanding of semantics</a:t>
            </a:r>
          </a:p>
          <a:p>
            <a:pPr marL="0" indent="0">
              <a:buNone/>
            </a:pPr>
            <a:endParaRPr lang="en-US"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Change</a:t>
            </a:r>
          </a:p>
        </p:txBody>
      </p:sp>
      <p:sp>
        <p:nvSpPr>
          <p:cNvPr id="3" name="Content Placeholder 2"/>
          <p:cNvSpPr>
            <a:spLocks noGrp="1"/>
          </p:cNvSpPr>
          <p:nvPr>
            <p:ph sz="half" idx="1"/>
          </p:nvPr>
        </p:nvSpPr>
        <p:spPr>
          <a:xfrm>
            <a:off x="1218883" y="1706880"/>
            <a:ext cx="10492153" cy="4465320"/>
          </a:xfrm>
        </p:spPr>
        <p:txBody>
          <a:bodyPr/>
          <a:lstStyle/>
          <a:p>
            <a:r>
              <a:rPr lang="en-US" dirty="0"/>
              <a:t>Web 3.0 will transform the Internet into a massive, universally searchable database and our place in it will be to organize this wealth of information into slices that are understandable to us</a:t>
            </a:r>
          </a:p>
          <a:p>
            <a:endParaRPr lang="en-US" dirty="0"/>
          </a:p>
          <a:p>
            <a:r>
              <a:rPr lang="en-US" dirty="0"/>
              <a:t> One of the main organizational tools that we will use are widgets and a host of data management technologies.</a:t>
            </a:r>
          </a:p>
          <a:p>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Cloud Computing</a:t>
            </a:r>
          </a:p>
        </p:txBody>
      </p:sp>
      <p:sp>
        <p:nvSpPr>
          <p:cNvPr id="10" name="Content Placeholder 9"/>
          <p:cNvSpPr>
            <a:spLocks noGrp="1"/>
          </p:cNvSpPr>
          <p:nvPr>
            <p:ph sz="half" idx="2"/>
          </p:nvPr>
        </p:nvSpPr>
        <p:spPr>
          <a:xfrm>
            <a:off x="1218883" y="1700807"/>
            <a:ext cx="6315689" cy="4882555"/>
          </a:xfrm>
        </p:spPr>
        <p:txBody>
          <a:bodyPr/>
          <a:lstStyle/>
          <a:p>
            <a:r>
              <a:rPr lang="en-US" dirty="0"/>
              <a:t>Users will be able to access documents from any device (smart phones, laptops, desktops, tablets) as long as they are connected to the internet using sites like MobileMe from Apple and Drobox. </a:t>
            </a:r>
          </a:p>
          <a:p>
            <a:endParaRPr lang="en-US" dirty="0"/>
          </a:p>
          <a:p>
            <a:r>
              <a:rPr lang="en-US" dirty="0"/>
              <a:t>This technology will make carrying around a flash drive and emailing documents to oneself a thing of the past.</a:t>
            </a:r>
          </a:p>
          <a:p>
            <a:endParaRPr lang="en-US" dirty="0"/>
          </a:p>
        </p:txBody>
      </p:sp>
      <p:pic>
        <p:nvPicPr>
          <p:cNvPr id="3" name="Picture 2">
            <a:extLst>
              <a:ext uri="{FF2B5EF4-FFF2-40B4-BE49-F238E27FC236}">
                <a16:creationId xmlns:a16="http://schemas.microsoft.com/office/drawing/2014/main" id="{A732CBAD-93CC-4691-A2F0-8293C6692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0326" y="2737928"/>
            <a:ext cx="3159058" cy="2808312"/>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MICRO-BLOGGING</a:t>
            </a:r>
          </a:p>
        </p:txBody>
      </p:sp>
      <p:sp>
        <p:nvSpPr>
          <p:cNvPr id="10" name="Content Placeholder 9"/>
          <p:cNvSpPr>
            <a:spLocks noGrp="1"/>
          </p:cNvSpPr>
          <p:nvPr>
            <p:ph sz="half" idx="2"/>
          </p:nvPr>
        </p:nvSpPr>
        <p:spPr>
          <a:xfrm>
            <a:off x="1218883" y="1916832"/>
            <a:ext cx="5739625" cy="4255368"/>
          </a:xfrm>
        </p:spPr>
        <p:txBody>
          <a:bodyPr/>
          <a:lstStyle/>
          <a:p>
            <a:r>
              <a:rPr lang="en-US" dirty="0"/>
              <a:t>Microblogging will be the critical in the way we write in web 3.0</a:t>
            </a:r>
          </a:p>
          <a:p>
            <a:endParaRPr lang="en-US" dirty="0"/>
          </a:p>
          <a:p>
            <a:r>
              <a:rPr lang="en-US" dirty="0"/>
              <a:t>Imagine a world where your cell phone, your email, and your television could all produce feedback that could easily be pushed to any or all blogging platform for your “friends” or “followers” to see.</a:t>
            </a:r>
          </a:p>
        </p:txBody>
      </p:sp>
      <p:pic>
        <p:nvPicPr>
          <p:cNvPr id="3" name="Picture 2">
            <a:extLst>
              <a:ext uri="{FF2B5EF4-FFF2-40B4-BE49-F238E27FC236}">
                <a16:creationId xmlns:a16="http://schemas.microsoft.com/office/drawing/2014/main" id="{5953EEA9-5600-4432-BB9F-03D3ABB27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508" y="1772816"/>
            <a:ext cx="4752528" cy="3744416"/>
          </a:xfrm>
          <a:prstGeom prst="rect">
            <a:avLst/>
          </a:prstGeom>
        </p:spPr>
      </p:pic>
    </p:spTree>
    <p:extLst>
      <p:ext uri="{BB962C8B-B14F-4D97-AF65-F5344CB8AC3E}">
        <p14:creationId xmlns:p14="http://schemas.microsoft.com/office/powerpoint/2010/main" val="24613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MOBILE TECHNOLOGY</a:t>
            </a:r>
          </a:p>
        </p:txBody>
      </p:sp>
      <p:sp>
        <p:nvSpPr>
          <p:cNvPr id="10" name="Content Placeholder 9"/>
          <p:cNvSpPr>
            <a:spLocks noGrp="1"/>
          </p:cNvSpPr>
          <p:nvPr>
            <p:ph sz="half" idx="2"/>
          </p:nvPr>
        </p:nvSpPr>
        <p:spPr>
          <a:xfrm>
            <a:off x="1218883" y="1916831"/>
            <a:ext cx="6747737" cy="4666531"/>
          </a:xfrm>
        </p:spPr>
        <p:txBody>
          <a:bodyPr/>
          <a:lstStyle/>
          <a:p>
            <a:r>
              <a:rPr lang="en-US" dirty="0"/>
              <a:t>Cell phones</a:t>
            </a:r>
          </a:p>
          <a:p>
            <a:r>
              <a:rPr lang="en-US" dirty="0"/>
              <a:t>Video Game Consoles</a:t>
            </a:r>
          </a:p>
          <a:p>
            <a:r>
              <a:rPr lang="en-US" dirty="0"/>
              <a:t>Smart Watches</a:t>
            </a:r>
          </a:p>
          <a:p>
            <a:r>
              <a:rPr lang="en-US" dirty="0"/>
              <a:t>Pedometers</a:t>
            </a:r>
          </a:p>
          <a:p>
            <a:r>
              <a:rPr lang="en-US" dirty="0"/>
              <a:t>If it produces data, it s likely that there will be a method to upload that data . If data can be uploaded into a universal format(such as RSS) it will be able to be “pushed” into whichever receptacle you deem appropriate.</a:t>
            </a:r>
          </a:p>
        </p:txBody>
      </p:sp>
      <p:pic>
        <p:nvPicPr>
          <p:cNvPr id="3" name="Picture 2">
            <a:extLst>
              <a:ext uri="{FF2B5EF4-FFF2-40B4-BE49-F238E27FC236}">
                <a16:creationId xmlns:a16="http://schemas.microsoft.com/office/drawing/2014/main" id="{9C75B6F8-B401-413F-B7C2-F5F3EEBCF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491" y="548640"/>
            <a:ext cx="5033551" cy="3096384"/>
          </a:xfrm>
          <a:prstGeom prst="rect">
            <a:avLst/>
          </a:prstGeom>
        </p:spPr>
      </p:pic>
    </p:spTree>
    <p:extLst>
      <p:ext uri="{BB962C8B-B14F-4D97-AF65-F5344CB8AC3E}">
        <p14:creationId xmlns:p14="http://schemas.microsoft.com/office/powerpoint/2010/main" val="284605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SEMANTICS</a:t>
            </a:r>
          </a:p>
        </p:txBody>
      </p:sp>
      <p:sp>
        <p:nvSpPr>
          <p:cNvPr id="10" name="Content Placeholder 9"/>
          <p:cNvSpPr>
            <a:spLocks noGrp="1"/>
          </p:cNvSpPr>
          <p:nvPr>
            <p:ph sz="half" idx="2"/>
          </p:nvPr>
        </p:nvSpPr>
        <p:spPr>
          <a:xfrm>
            <a:off x="1218883" y="1916831"/>
            <a:ext cx="7035769" cy="4666531"/>
          </a:xfrm>
        </p:spPr>
        <p:txBody>
          <a:bodyPr/>
          <a:lstStyle/>
          <a:p>
            <a:r>
              <a:rPr lang="en-US" sz="2400" dirty="0"/>
              <a:t>The meaning of data which will be understood by Web 3.0, unlike Web 1.0 and 2.0 which only interpreted syntax (how the data is presented or read).</a:t>
            </a:r>
          </a:p>
          <a:p>
            <a:r>
              <a:rPr lang="en-US" sz="2400" dirty="0"/>
              <a:t>Web 1.0 lacked context, Web 2.0 lacked interoperability, Web 3.0 will be a web where websites become web services and access to any information you desire is no more difficult than installing a widget onto your website.</a:t>
            </a:r>
          </a:p>
          <a:p>
            <a:r>
              <a:rPr lang="en-US" sz="2400" dirty="0"/>
              <a:t>The 3D design is being used widely in websites and services in web 3.0. Museum guides, computer games, e- commerce, geospatial contexts, etc. are all examples that use 3D graphics.</a:t>
            </a:r>
          </a:p>
        </p:txBody>
      </p:sp>
      <p:pic>
        <p:nvPicPr>
          <p:cNvPr id="4" name="Picture 3" descr="C:\Documents and Settings\SHAHBAZ\Desktop\web 3.0\images\Einsein on web 3.0.jpg">
            <a:extLst>
              <a:ext uri="{FF2B5EF4-FFF2-40B4-BE49-F238E27FC236}">
                <a16:creationId xmlns:a16="http://schemas.microsoft.com/office/drawing/2014/main" id="{E88D0283-12DF-4932-8554-071D9999D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312" y="1342846"/>
            <a:ext cx="3894756" cy="446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59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3852" y="0"/>
            <a:ext cx="10360501" cy="1087290"/>
          </a:xfrm>
        </p:spPr>
        <p:txBody>
          <a:bodyPr/>
          <a:lstStyle/>
          <a:p>
            <a:r>
              <a:rPr lang="en-US" dirty="0"/>
              <a:t>Semantic web Architecture</a:t>
            </a:r>
          </a:p>
        </p:txBody>
      </p:sp>
      <p:pic>
        <p:nvPicPr>
          <p:cNvPr id="8" name="Picture 3" descr="C:\Documents and Settings\SHAHBAZ\Desktop\New Folder\220px-Sw-horz-w3c.png">
            <a:extLst>
              <a:ext uri="{FF2B5EF4-FFF2-40B4-BE49-F238E27FC236}">
                <a16:creationId xmlns:a16="http://schemas.microsoft.com/office/drawing/2014/main" id="{851CBDD1-AC67-4F50-A51C-A32DC09C8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392" y="2690872"/>
            <a:ext cx="203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a:extLst>
              <a:ext uri="{FF2B5EF4-FFF2-40B4-BE49-F238E27FC236}">
                <a16:creationId xmlns:a16="http://schemas.microsoft.com/office/drawing/2014/main" id="{4831CCB3-E393-42E2-AE55-D2FE20593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324" y="1100773"/>
            <a:ext cx="6265912" cy="398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7">
            <a:extLst>
              <a:ext uri="{FF2B5EF4-FFF2-40B4-BE49-F238E27FC236}">
                <a16:creationId xmlns:a16="http://schemas.microsoft.com/office/drawing/2014/main" id="{BD526664-5B4F-4F8B-86C9-F2FC064A0BD2}"/>
              </a:ext>
            </a:extLst>
          </p:cNvPr>
          <p:cNvSpPr txBox="1">
            <a:spLocks noChangeArrowheads="1"/>
          </p:cNvSpPr>
          <p:nvPr/>
        </p:nvSpPr>
        <p:spPr bwMode="auto">
          <a:xfrm>
            <a:off x="1701924" y="4942115"/>
            <a:ext cx="1302643" cy="40011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000" dirty="0">
              <a:latin typeface="Arial Rounded MT Bold" panose="020F0704030504030204" pitchFamily="34" charset="0"/>
            </a:endParaRPr>
          </a:p>
        </p:txBody>
      </p:sp>
    </p:spTree>
    <p:extLst>
      <p:ext uri="{BB962C8B-B14F-4D97-AF65-F5344CB8AC3E}">
        <p14:creationId xmlns:p14="http://schemas.microsoft.com/office/powerpoint/2010/main" val="26880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85</TotalTime>
  <Words>645</Words>
  <Application>Microsoft Office PowerPoint</Application>
  <PresentationFormat>Custom</PresentationFormat>
  <Paragraphs>60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Rounded MT Bold</vt:lpstr>
      <vt:lpstr>Calibri</vt:lpstr>
      <vt:lpstr>Tech 16x9</vt:lpstr>
      <vt:lpstr>M.Sc.(Cs)-1 Sem-1 2021-2022    WEB 3.0</vt:lpstr>
      <vt:lpstr>DEFINAITION OF WEB 3.0</vt:lpstr>
      <vt:lpstr>CHARACTERISTICS OF WEB 3.0</vt:lpstr>
      <vt:lpstr>Characteristic Change</vt:lpstr>
      <vt:lpstr>Cloud Computing</vt:lpstr>
      <vt:lpstr>MICRO-BLOGGING</vt:lpstr>
      <vt:lpstr>MOBILE TECHNOLOGY</vt:lpstr>
      <vt:lpstr>SEMANTICS</vt:lpstr>
      <vt:lpstr>Semantic web Architecture</vt:lpstr>
      <vt:lpstr>Comparison of web generations</vt:lpstr>
      <vt:lpstr>Advantages of web 3.0</vt:lpstr>
      <vt:lpstr>Disadvantages of web 3.0</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manish pawar</dc:creator>
  <cp:lastModifiedBy>amit malshikare</cp:lastModifiedBy>
  <cp:revision>14</cp:revision>
  <dcterms:created xsi:type="dcterms:W3CDTF">2022-01-09T10:48:45Z</dcterms:created>
  <dcterms:modified xsi:type="dcterms:W3CDTF">2022-01-09T12:25:02Z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