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9"/>
  </p:notesMasterIdLst>
  <p:sldIdLst>
    <p:sldId id="292" r:id="rId6"/>
    <p:sldId id="1282" r:id="rId7"/>
    <p:sldId id="1290" r:id="rId8"/>
    <p:sldId id="1291" r:id="rId9"/>
    <p:sldId id="1292" r:id="rId10"/>
    <p:sldId id="1293" r:id="rId11"/>
    <p:sldId id="1294" r:id="rId12"/>
    <p:sldId id="1296" r:id="rId13"/>
    <p:sldId id="1297" r:id="rId14"/>
    <p:sldId id="1298" r:id="rId15"/>
    <p:sldId id="1299" r:id="rId16"/>
    <p:sldId id="1295" r:id="rId17"/>
    <p:sldId id="1250"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84B79-7360-5AB9-DD75-8A808655C326}" v="3" dt="2024-03-18T09:31:49.711"/>
    <p1510:client id="{99C44797-0E56-F5AF-678D-7848B61E9AF5}" v="8" dt="2024-03-19T08:12:55.126"/>
    <p1510:client id="{A00404A6-CA5D-529F-E841-B3080AD8BC10}" v="1" dt="2024-03-18T13:45:15.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68" y="-96"/>
      </p:cViewPr>
      <p:guideLst>
        <p:guide orient="horz" pos="588"/>
        <p:guide orient="horz" pos="852"/>
        <p:guide pos="144"/>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A00404A6-CA5D-529F-E841-B3080AD8BC10}"/>
    <pc:docChg chg="delSld">
      <pc:chgData name="" userId="" providerId="" clId="Web-{A00404A6-CA5D-529F-E841-B3080AD8BC10}" dt="2024-03-18T13:45:15.593" v="0"/>
      <pc:docMkLst>
        <pc:docMk/>
      </pc:docMkLst>
      <pc:sldChg chg="del">
        <pc:chgData name="" userId="" providerId="" clId="Web-{A00404A6-CA5D-529F-E841-B3080AD8BC10}" dt="2024-03-18T13:45:15.593" v="0"/>
        <pc:sldMkLst>
          <pc:docMk/>
          <pc:sldMk cId="3987024532" sldId="1249"/>
        </pc:sldMkLst>
      </pc:sldChg>
    </pc:docChg>
  </pc:docChgLst>
  <pc:docChgLst>
    <pc:chgData name="Vikrant Nath Nagar" userId="S::vikrant@edunetfoundation.org::4271d355-f673-482e-abc9-b8b4b8546a7e" providerId="AD" clId="Web-{25384B79-7360-5AB9-DD75-8A808655C326}"/>
    <pc:docChg chg="modSld">
      <pc:chgData name="Vikrant Nath Nagar" userId="S::vikrant@edunetfoundation.org::4271d355-f673-482e-abc9-b8b4b8546a7e" providerId="AD" clId="Web-{25384B79-7360-5AB9-DD75-8A808655C326}" dt="2024-03-18T09:31:49.711" v="2" actId="1076"/>
      <pc:docMkLst>
        <pc:docMk/>
      </pc:docMkLst>
      <pc:sldChg chg="modSp">
        <pc:chgData name="Vikrant Nath Nagar" userId="S::vikrant@edunetfoundation.org::4271d355-f673-482e-abc9-b8b4b8546a7e" providerId="AD" clId="Web-{25384B79-7360-5AB9-DD75-8A808655C326}" dt="2024-03-18T09:31:21.976" v="1" actId="1076"/>
        <pc:sldMkLst>
          <pc:docMk/>
          <pc:sldMk cId="2621200212" sldId="1293"/>
        </pc:sldMkLst>
        <pc:spChg chg="mod">
          <ac:chgData name="Vikrant Nath Nagar" userId="S::vikrant@edunetfoundation.org::4271d355-f673-482e-abc9-b8b4b8546a7e" providerId="AD" clId="Web-{25384B79-7360-5AB9-DD75-8A808655C326}" dt="2024-03-18T09:31:21.976" v="1" actId="1076"/>
          <ac:spMkLst>
            <pc:docMk/>
            <pc:sldMk cId="2621200212" sldId="1293"/>
            <ac:spMk id="3" creationId="{796BFA82-8AB0-23BA-909F-C886C3F7A669}"/>
          </ac:spMkLst>
        </pc:spChg>
      </pc:sldChg>
      <pc:sldChg chg="modSp">
        <pc:chgData name="Vikrant Nath Nagar" userId="S::vikrant@edunetfoundation.org::4271d355-f673-482e-abc9-b8b4b8546a7e" providerId="AD" clId="Web-{25384B79-7360-5AB9-DD75-8A808655C326}" dt="2024-03-18T09:31:49.711" v="2" actId="1076"/>
        <pc:sldMkLst>
          <pc:docMk/>
          <pc:sldMk cId="4017130557" sldId="1294"/>
        </pc:sldMkLst>
        <pc:spChg chg="mod">
          <ac:chgData name="Vikrant Nath Nagar" userId="S::vikrant@edunetfoundation.org::4271d355-f673-482e-abc9-b8b4b8546a7e" providerId="AD" clId="Web-{25384B79-7360-5AB9-DD75-8A808655C326}" dt="2024-03-18T09:31:49.711" v="2" actId="1076"/>
          <ac:spMkLst>
            <pc:docMk/>
            <pc:sldMk cId="4017130557" sldId="1294"/>
            <ac:spMk id="3" creationId="{A111D00F-E3D6-896E-4001-492D6D1DC85F}"/>
          </ac:spMkLst>
        </pc:spChg>
      </pc:sldChg>
    </pc:docChg>
  </pc:docChgLst>
  <pc:docChgLst>
    <pc:chgData name="Shashank Shekhar" userId="S::shashank@edunetfoundation.org::0008d1ff-90e7-469a-9966-0dcad996503d" providerId="AD" clId="Web-{99C44797-0E56-F5AF-678D-7848B61E9AF5}"/>
    <pc:docChg chg="modSld">
      <pc:chgData name="Shashank Shekhar" userId="S::shashank@edunetfoundation.org::0008d1ff-90e7-469a-9966-0dcad996503d" providerId="AD" clId="Web-{99C44797-0E56-F5AF-678D-7848B61E9AF5}" dt="2024-03-19T08:12:55.126" v="7" actId="1076"/>
      <pc:docMkLst>
        <pc:docMk/>
      </pc:docMkLst>
      <pc:sldChg chg="modSp">
        <pc:chgData name="Shashank Shekhar" userId="S::shashank@edunetfoundation.org::0008d1ff-90e7-469a-9966-0dcad996503d" providerId="AD" clId="Web-{99C44797-0E56-F5AF-678D-7848B61E9AF5}" dt="2024-03-19T08:09:28.422" v="3" actId="1076"/>
        <pc:sldMkLst>
          <pc:docMk/>
          <pc:sldMk cId="2746043547" sldId="1291"/>
        </pc:sldMkLst>
        <pc:spChg chg="mod">
          <ac:chgData name="Shashank Shekhar" userId="S::shashank@edunetfoundation.org::0008d1ff-90e7-469a-9966-0dcad996503d" providerId="AD" clId="Web-{99C44797-0E56-F5AF-678D-7848B61E9AF5}" dt="2024-03-19T08:09:28.422" v="3" actId="1076"/>
          <ac:spMkLst>
            <pc:docMk/>
            <pc:sldMk cId="2746043547" sldId="1291"/>
            <ac:spMk id="9" creationId="{091B843F-6928-3290-2287-5FA1F531B685}"/>
          </ac:spMkLst>
        </pc:spChg>
        <pc:grpChg chg="mod">
          <ac:chgData name="Shashank Shekhar" userId="S::shashank@edunetfoundation.org::0008d1ff-90e7-469a-9966-0dcad996503d" providerId="AD" clId="Web-{99C44797-0E56-F5AF-678D-7848B61E9AF5}" dt="2024-03-19T08:09:23.484" v="1" actId="1076"/>
          <ac:grpSpMkLst>
            <pc:docMk/>
            <pc:sldMk cId="2746043547" sldId="1291"/>
            <ac:grpSpMk id="3" creationId="{328E85CD-DF89-87DD-6181-DCDD73B5625F}"/>
          </ac:grpSpMkLst>
        </pc:grpChg>
      </pc:sldChg>
      <pc:sldChg chg="modSp">
        <pc:chgData name="Shashank Shekhar" userId="S::shashank@edunetfoundation.org::0008d1ff-90e7-469a-9966-0dcad996503d" providerId="AD" clId="Web-{99C44797-0E56-F5AF-678D-7848B61E9AF5}" dt="2024-03-19T08:09:33.969" v="5" actId="14100"/>
        <pc:sldMkLst>
          <pc:docMk/>
          <pc:sldMk cId="2975191714" sldId="1292"/>
        </pc:sldMkLst>
        <pc:spChg chg="mod">
          <ac:chgData name="Shashank Shekhar" userId="S::shashank@edunetfoundation.org::0008d1ff-90e7-469a-9966-0dcad996503d" providerId="AD" clId="Web-{99C44797-0E56-F5AF-678D-7848B61E9AF5}" dt="2024-03-19T08:09:33.969" v="5" actId="14100"/>
          <ac:spMkLst>
            <pc:docMk/>
            <pc:sldMk cId="2975191714" sldId="1292"/>
            <ac:spMk id="3" creationId="{0C511917-B5EE-88C1-A75B-AC3ADE14BEB8}"/>
          </ac:spMkLst>
        </pc:spChg>
        <pc:picChg chg="mod">
          <ac:chgData name="Shashank Shekhar" userId="S::shashank@edunetfoundation.org::0008d1ff-90e7-469a-9966-0dcad996503d" providerId="AD" clId="Web-{99C44797-0E56-F5AF-678D-7848B61E9AF5}" dt="2024-03-19T08:09:32.234" v="4" actId="14100"/>
          <ac:picMkLst>
            <pc:docMk/>
            <pc:sldMk cId="2975191714" sldId="1292"/>
            <ac:picMk id="5" creationId="{6858EAD1-D312-BBBA-4C50-43B9E76BB53F}"/>
          </ac:picMkLst>
        </pc:picChg>
      </pc:sldChg>
      <pc:sldChg chg="modSp">
        <pc:chgData name="Shashank Shekhar" userId="S::shashank@edunetfoundation.org::0008d1ff-90e7-469a-9966-0dcad996503d" providerId="AD" clId="Web-{99C44797-0E56-F5AF-678D-7848B61E9AF5}" dt="2024-03-19T08:12:55.126" v="7" actId="1076"/>
        <pc:sldMkLst>
          <pc:docMk/>
          <pc:sldMk cId="4168856024" sldId="1298"/>
        </pc:sldMkLst>
        <pc:spChg chg="mod">
          <ac:chgData name="Shashank Shekhar" userId="S::shashank@edunetfoundation.org::0008d1ff-90e7-469a-9966-0dcad996503d" providerId="AD" clId="Web-{99C44797-0E56-F5AF-678D-7848B61E9AF5}" dt="2024-03-19T08:12:55.126" v="7" actId="1076"/>
          <ac:spMkLst>
            <pc:docMk/>
            <pc:sldMk cId="4168856024" sldId="1298"/>
            <ac:spMk id="6" creationId="{3B7F6AB1-00E0-C56D-4BC6-78BBB15ACC7E}"/>
          </ac:spMkLst>
        </pc:spChg>
        <pc:grpChg chg="mod">
          <ac:chgData name="Shashank Shekhar" userId="S::shashank@edunetfoundation.org::0008d1ff-90e7-469a-9966-0dcad996503d" providerId="AD" clId="Web-{99C44797-0E56-F5AF-678D-7848B61E9AF5}" dt="2024-03-19T08:12:51.376" v="6" actId="1076"/>
          <ac:grpSpMkLst>
            <pc:docMk/>
            <pc:sldMk cId="4168856024" sldId="1298"/>
            <ac:grpSpMk id="4" creationId="{77315F7D-BDA3-3D19-664A-5108316858FF}"/>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321848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pPr/>
              <a:t>03-04-2024</a:t>
            </a:fld>
            <a:endParaRPr lang="en-IN"/>
          </a:p>
        </p:txBody>
      </p:sp>
      <p:sp>
        <p:nvSpPr>
          <p:cNvPr id="3" name="Footer Placeholder 2">
            <a:extLst>
              <a:ext uri="{FF2B5EF4-FFF2-40B4-BE49-F238E27FC236}">
                <a16:creationId xmlns:a16="http://schemas.microsoft.com/office/drawing/2014/main" xmlns=""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xmlns=""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pPr/>
              <a:t>‹#›</a:t>
            </a:fld>
            <a:endParaRPr lang="en-IN"/>
          </a:p>
        </p:txBody>
      </p:sp>
    </p:spTree>
    <p:extLst>
      <p:ext uri="{BB962C8B-B14F-4D97-AF65-F5344CB8AC3E}">
        <p14:creationId xmlns:p14="http://schemas.microsoft.com/office/powerpoint/2010/main" xmlns=""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pPr/>
              <a:t>03-04-2024</a:t>
            </a:fld>
            <a:endParaRPr lang="en-IN"/>
          </a:p>
        </p:txBody>
      </p:sp>
      <p:sp>
        <p:nvSpPr>
          <p:cNvPr id="6" name="Footer Placeholder 5">
            <a:extLst>
              <a:ext uri="{FF2B5EF4-FFF2-40B4-BE49-F238E27FC236}">
                <a16:creationId xmlns:a16="http://schemas.microsoft.com/office/drawing/2014/main" xmlns=""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xmlns=""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pPr/>
              <a:t>‹#›</a:t>
            </a:fld>
            <a:endParaRPr lang="en-IN"/>
          </a:p>
        </p:txBody>
      </p:sp>
    </p:spTree>
    <p:extLst>
      <p:ext uri="{BB962C8B-B14F-4D97-AF65-F5344CB8AC3E}">
        <p14:creationId xmlns:p14="http://schemas.microsoft.com/office/powerpoint/2010/main" xmlns=""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pPr/>
              <a:t>03-04-2024</a:t>
            </a:fld>
            <a:endParaRPr lang="en-IN"/>
          </a:p>
        </p:txBody>
      </p:sp>
      <p:sp>
        <p:nvSpPr>
          <p:cNvPr id="6" name="Footer Placeholder 5">
            <a:extLst>
              <a:ext uri="{FF2B5EF4-FFF2-40B4-BE49-F238E27FC236}">
                <a16:creationId xmlns:a16="http://schemas.microsoft.com/office/drawing/2014/main" xmlns=""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xmlns=""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pPr/>
              <a:t>‹#›</a:t>
            </a:fld>
            <a:endParaRPr lang="en-IN"/>
          </a:p>
        </p:txBody>
      </p:sp>
    </p:spTree>
    <p:extLst>
      <p:ext uri="{BB962C8B-B14F-4D97-AF65-F5344CB8AC3E}">
        <p14:creationId xmlns:p14="http://schemas.microsoft.com/office/powerpoint/2010/main" xmlns=""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pPr/>
              <a:t>03-04-2024</a:t>
            </a:fld>
            <a:endParaRPr lang="en-IN"/>
          </a:p>
        </p:txBody>
      </p:sp>
      <p:sp>
        <p:nvSpPr>
          <p:cNvPr id="5" name="Footer Placeholder 4">
            <a:extLst>
              <a:ext uri="{FF2B5EF4-FFF2-40B4-BE49-F238E27FC236}">
                <a16:creationId xmlns:a16="http://schemas.microsoft.com/office/drawing/2014/main" xmlns=""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pPr/>
              <a:t>‹#›</a:t>
            </a:fld>
            <a:endParaRPr lang="en-IN"/>
          </a:p>
        </p:txBody>
      </p:sp>
    </p:spTree>
    <p:extLst>
      <p:ext uri="{BB962C8B-B14F-4D97-AF65-F5344CB8AC3E}">
        <p14:creationId xmlns:p14="http://schemas.microsoft.com/office/powerpoint/2010/main" xmlns=""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pPr/>
              <a:t>03-04-2024</a:t>
            </a:fld>
            <a:endParaRPr lang="en-IN"/>
          </a:p>
        </p:txBody>
      </p:sp>
      <p:sp>
        <p:nvSpPr>
          <p:cNvPr id="5" name="Footer Placeholder 4">
            <a:extLst>
              <a:ext uri="{FF2B5EF4-FFF2-40B4-BE49-F238E27FC236}">
                <a16:creationId xmlns:a16="http://schemas.microsoft.com/office/drawing/2014/main" xmlns=""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pPr/>
              <a:t>‹#›</a:t>
            </a:fld>
            <a:endParaRPr lang="en-IN"/>
          </a:p>
        </p:txBody>
      </p:sp>
    </p:spTree>
    <p:extLst>
      <p:ext uri="{BB962C8B-B14F-4D97-AF65-F5344CB8AC3E}">
        <p14:creationId xmlns:p14="http://schemas.microsoft.com/office/powerpoint/2010/main" xmlns=""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pPr/>
              <a:t>03-04-2024</a:t>
            </a:fld>
            <a:endParaRPr lang="en-IN"/>
          </a:p>
        </p:txBody>
      </p:sp>
      <p:sp>
        <p:nvSpPr>
          <p:cNvPr id="5" name="Footer Placeholder 4">
            <a:extLst>
              <a:ext uri="{FF2B5EF4-FFF2-40B4-BE49-F238E27FC236}">
                <a16:creationId xmlns:a16="http://schemas.microsoft.com/office/drawing/2014/main" xmlns=""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pPr/>
              <a:t>‹#›</a:t>
            </a:fld>
            <a:endParaRPr lang="en-IN"/>
          </a:p>
        </p:txBody>
      </p:sp>
    </p:spTree>
    <p:extLst>
      <p:ext uri="{BB962C8B-B14F-4D97-AF65-F5344CB8AC3E}">
        <p14:creationId xmlns:p14="http://schemas.microsoft.com/office/powerpoint/2010/main" xmlns=""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pPr/>
              <a:t>03-04-2024</a:t>
            </a:fld>
            <a:endParaRPr lang="en-IN"/>
          </a:p>
        </p:txBody>
      </p:sp>
      <p:sp>
        <p:nvSpPr>
          <p:cNvPr id="5" name="Footer Placeholder 4">
            <a:extLst>
              <a:ext uri="{FF2B5EF4-FFF2-40B4-BE49-F238E27FC236}">
                <a16:creationId xmlns:a16="http://schemas.microsoft.com/office/drawing/2014/main" xmlns=""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pPr/>
              <a:t>‹#›</a:t>
            </a:fld>
            <a:endParaRPr lang="en-IN"/>
          </a:p>
        </p:txBody>
      </p:sp>
    </p:spTree>
    <p:extLst>
      <p:ext uri="{BB962C8B-B14F-4D97-AF65-F5344CB8AC3E}">
        <p14:creationId xmlns:p14="http://schemas.microsoft.com/office/powerpoint/2010/main" xmlns=""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pPr/>
              <a:t>03-04-2024</a:t>
            </a:fld>
            <a:endParaRPr lang="en-IN"/>
          </a:p>
        </p:txBody>
      </p:sp>
      <p:sp>
        <p:nvSpPr>
          <p:cNvPr id="5" name="Footer Placeholder 4">
            <a:extLst>
              <a:ext uri="{FF2B5EF4-FFF2-40B4-BE49-F238E27FC236}">
                <a16:creationId xmlns:a16="http://schemas.microsoft.com/office/drawing/2014/main" xmlns=""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pPr/>
              <a:t>‹#›</a:t>
            </a:fld>
            <a:endParaRPr lang="en-IN"/>
          </a:p>
        </p:txBody>
      </p:sp>
    </p:spTree>
    <p:extLst>
      <p:ext uri="{BB962C8B-B14F-4D97-AF65-F5344CB8AC3E}">
        <p14:creationId xmlns:p14="http://schemas.microsoft.com/office/powerpoint/2010/main" xmlns=""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pPr/>
              <a:t>03-04-2024</a:t>
            </a:fld>
            <a:endParaRPr lang="en-IN"/>
          </a:p>
        </p:txBody>
      </p:sp>
      <p:sp>
        <p:nvSpPr>
          <p:cNvPr id="6" name="Footer Placeholder 5">
            <a:extLst>
              <a:ext uri="{FF2B5EF4-FFF2-40B4-BE49-F238E27FC236}">
                <a16:creationId xmlns:a16="http://schemas.microsoft.com/office/drawing/2014/main" xmlns=""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xmlns=""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pPr/>
              <a:t>‹#›</a:t>
            </a:fld>
            <a:endParaRPr lang="en-IN"/>
          </a:p>
        </p:txBody>
      </p:sp>
    </p:spTree>
    <p:extLst>
      <p:ext uri="{BB962C8B-B14F-4D97-AF65-F5344CB8AC3E}">
        <p14:creationId xmlns:p14="http://schemas.microsoft.com/office/powerpoint/2010/main" xmlns=""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pPr/>
              <a:t>03-04-2024</a:t>
            </a:fld>
            <a:endParaRPr lang="en-IN"/>
          </a:p>
        </p:txBody>
      </p:sp>
      <p:sp>
        <p:nvSpPr>
          <p:cNvPr id="8" name="Footer Placeholder 7">
            <a:extLst>
              <a:ext uri="{FF2B5EF4-FFF2-40B4-BE49-F238E27FC236}">
                <a16:creationId xmlns:a16="http://schemas.microsoft.com/office/drawing/2014/main" xmlns=""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xmlns=""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pPr/>
              <a:t>‹#›</a:t>
            </a:fld>
            <a:endParaRPr lang="en-IN"/>
          </a:p>
        </p:txBody>
      </p:sp>
    </p:spTree>
    <p:extLst>
      <p:ext uri="{BB962C8B-B14F-4D97-AF65-F5344CB8AC3E}">
        <p14:creationId xmlns:p14="http://schemas.microsoft.com/office/powerpoint/2010/main" xmlns=""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pPr/>
              <a:t>03-04-2024</a:t>
            </a:fld>
            <a:endParaRPr lang="en-IN"/>
          </a:p>
        </p:txBody>
      </p:sp>
      <p:sp>
        <p:nvSpPr>
          <p:cNvPr id="4" name="Footer Placeholder 3">
            <a:extLst>
              <a:ext uri="{FF2B5EF4-FFF2-40B4-BE49-F238E27FC236}">
                <a16:creationId xmlns:a16="http://schemas.microsoft.com/office/drawing/2014/main" xmlns=""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xmlns=""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pPr/>
              <a:t>‹#›</a:t>
            </a:fld>
            <a:endParaRPr lang="en-IN"/>
          </a:p>
        </p:txBody>
      </p:sp>
    </p:spTree>
    <p:extLst>
      <p:ext uri="{BB962C8B-B14F-4D97-AF65-F5344CB8AC3E}">
        <p14:creationId xmlns:p14="http://schemas.microsoft.com/office/powerpoint/2010/main" xmlns=""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xmlns=""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xmlns=""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xmlns=""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xmlns="" id="{5CFB3317-FBB6-E882-D2A0-9D6E7CF982DD}"/>
              </a:ext>
            </a:extLst>
          </p:cNvPr>
          <p:cNvPicPr>
            <a:picLocks noChangeAspect="1"/>
          </p:cNvPicPr>
          <p:nvPr/>
        </p:nvPicPr>
        <p:blipFill>
          <a:blip r:embed="rId3"/>
          <a:stretch>
            <a:fillRect/>
          </a:stretch>
        </p:blipFill>
        <p:spPr>
          <a:xfrm>
            <a:off x="15498" y="0"/>
            <a:ext cx="9144000" cy="5143500"/>
          </a:xfrm>
          <a:prstGeom prst="rect">
            <a:avLst/>
          </a:prstGeom>
        </p:spPr>
      </p:pic>
      <p:sp>
        <p:nvSpPr>
          <p:cNvPr id="2" name="TextBox 1">
            <a:extLst>
              <a:ext uri="{FF2B5EF4-FFF2-40B4-BE49-F238E27FC236}">
                <a16:creationId xmlns:a16="http://schemas.microsoft.com/office/drawing/2014/main" xmlns=""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xmlns=""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xmlns=""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xmlns=""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xmlns=""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xmlns=""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xmlns="" id="{B0D7A7F1-88E8-0735-5FF0-08C11362F157}"/>
              </a:ext>
            </a:extLst>
          </p:cNvPr>
          <p:cNvSpPr txBox="1"/>
          <p:nvPr/>
        </p:nvSpPr>
        <p:spPr>
          <a:xfrm>
            <a:off x="207099" y="4131286"/>
            <a:ext cx="2073646" cy="276999"/>
          </a:xfrm>
          <a:prstGeom prst="rect">
            <a:avLst/>
          </a:prstGeom>
          <a:noFill/>
        </p:spPr>
        <p:txBody>
          <a:bodyPr wrap="square" rtlCol="0" anchor="ctr">
            <a:spAutoFit/>
          </a:bodyPr>
          <a:lstStyle/>
          <a:p>
            <a:r>
              <a:rPr lang="en-US" sz="1200" dirty="0" err="1">
                <a:solidFill>
                  <a:srgbClr val="161D23"/>
                </a:solidFill>
              </a:rPr>
              <a:t>Tushar</a:t>
            </a:r>
            <a:r>
              <a:rPr lang="en-US" sz="1200" dirty="0">
                <a:solidFill>
                  <a:srgbClr val="161D23"/>
                </a:solidFill>
              </a:rPr>
              <a:t> </a:t>
            </a:r>
            <a:r>
              <a:rPr lang="en-US" sz="1200" dirty="0" err="1">
                <a:solidFill>
                  <a:srgbClr val="161D23"/>
                </a:solidFill>
              </a:rPr>
              <a:t>Madhukar</a:t>
            </a:r>
            <a:r>
              <a:rPr lang="en-US" sz="1200" dirty="0">
                <a:solidFill>
                  <a:srgbClr val="161D23"/>
                </a:solidFill>
              </a:rPr>
              <a:t> </a:t>
            </a:r>
            <a:r>
              <a:rPr lang="en-US" sz="1200" dirty="0" err="1">
                <a:solidFill>
                  <a:srgbClr val="161D23"/>
                </a:solidFill>
              </a:rPr>
              <a:t>Bhagat</a:t>
            </a:r>
            <a:r>
              <a:rPr lang="en-US" sz="1200" dirty="0">
                <a:solidFill>
                  <a:srgbClr val="161D23"/>
                </a:solidFill>
              </a:rPr>
              <a:t> </a:t>
            </a:r>
          </a:p>
        </p:txBody>
      </p:sp>
      <p:sp>
        <p:nvSpPr>
          <p:cNvPr id="26" name="TextBox 25">
            <a:extLst>
              <a:ext uri="{FF2B5EF4-FFF2-40B4-BE49-F238E27FC236}">
                <a16:creationId xmlns:a16="http://schemas.microsoft.com/office/drawing/2014/main" xmlns="" id="{1B3A60C8-4356-D37F-0DDF-A39B87F184C1}"/>
              </a:ext>
            </a:extLst>
          </p:cNvPr>
          <p:cNvSpPr txBox="1"/>
          <p:nvPr/>
        </p:nvSpPr>
        <p:spPr>
          <a:xfrm>
            <a:off x="218705" y="4465385"/>
            <a:ext cx="1338878" cy="830997"/>
          </a:xfrm>
          <a:prstGeom prst="rect">
            <a:avLst/>
          </a:prstGeom>
          <a:noFill/>
        </p:spPr>
        <p:txBody>
          <a:bodyPr wrap="square" rtlCol="0" anchor="ctr">
            <a:spAutoFit/>
          </a:bodyPr>
          <a:lstStyle/>
          <a:p>
            <a:r>
              <a:rPr lang="en-US" sz="1200" b="1" dirty="0">
                <a:solidFill>
                  <a:srgbClr val="161D23"/>
                </a:solidFill>
              </a:rPr>
              <a:t>Student ID :</a:t>
            </a:r>
          </a:p>
          <a:p>
            <a:endParaRPr lang="en-US" sz="1200" b="1" dirty="0">
              <a:solidFill>
                <a:srgbClr val="161D23"/>
              </a:solidFill>
            </a:endParaRPr>
          </a:p>
          <a:p>
            <a:endParaRPr lang="en-US" sz="1200" b="1" dirty="0">
              <a:solidFill>
                <a:srgbClr val="161D23"/>
              </a:solidFill>
            </a:endParaRPr>
          </a:p>
          <a:p>
            <a:endParaRPr lang="en-US" sz="1200" b="1" dirty="0">
              <a:solidFill>
                <a:srgbClr val="161D23"/>
              </a:solidFill>
            </a:endParaRPr>
          </a:p>
        </p:txBody>
      </p:sp>
      <p:sp>
        <p:nvSpPr>
          <p:cNvPr id="27" name="TextBox 26">
            <a:extLst>
              <a:ext uri="{FF2B5EF4-FFF2-40B4-BE49-F238E27FC236}">
                <a16:creationId xmlns:a16="http://schemas.microsoft.com/office/drawing/2014/main" xmlns="" id="{D52A72D2-9BA5-CD7D-B4C1-CFD904CD627D}"/>
              </a:ext>
            </a:extLst>
          </p:cNvPr>
          <p:cNvSpPr txBox="1"/>
          <p:nvPr/>
        </p:nvSpPr>
        <p:spPr>
          <a:xfrm>
            <a:off x="207099" y="4665555"/>
            <a:ext cx="2394277" cy="276999"/>
          </a:xfrm>
          <a:prstGeom prst="rect">
            <a:avLst/>
          </a:prstGeom>
          <a:noFill/>
        </p:spPr>
        <p:txBody>
          <a:bodyPr wrap="square" rtlCol="0" anchor="ctr">
            <a:spAutoFit/>
          </a:bodyPr>
          <a:lstStyle/>
          <a:p>
            <a:endParaRPr lang="en-US" sz="1200" dirty="0">
              <a:solidFill>
                <a:srgbClr val="161D23"/>
              </a:solidFill>
            </a:endParaRPr>
          </a:p>
        </p:txBody>
      </p:sp>
      <p:sp>
        <p:nvSpPr>
          <p:cNvPr id="28" name="TextBox 27">
            <a:extLst>
              <a:ext uri="{FF2B5EF4-FFF2-40B4-BE49-F238E27FC236}">
                <a16:creationId xmlns:a16="http://schemas.microsoft.com/office/drawing/2014/main" xmlns="" id="{84E78094-5E7B-659F-FF09-871190F3DD5A}"/>
              </a:ext>
            </a:extLst>
          </p:cNvPr>
          <p:cNvSpPr txBox="1"/>
          <p:nvPr/>
        </p:nvSpPr>
        <p:spPr>
          <a:xfrm>
            <a:off x="5468585" y="4625223"/>
            <a:ext cx="3006671" cy="461665"/>
          </a:xfrm>
          <a:prstGeom prst="rect">
            <a:avLst/>
          </a:prstGeom>
          <a:noFill/>
        </p:spPr>
        <p:txBody>
          <a:bodyPr wrap="square" rtlCol="0" anchor="ctr">
            <a:spAutoFit/>
          </a:bodyPr>
          <a:lstStyle/>
          <a:p>
            <a:r>
              <a:rPr lang="en-US" sz="1200" dirty="0" err="1">
                <a:solidFill>
                  <a:srgbClr val="161D23"/>
                </a:solidFill>
              </a:rPr>
              <a:t>Navsahyadri</a:t>
            </a:r>
            <a:r>
              <a:rPr lang="en-US" sz="1200" dirty="0">
                <a:solidFill>
                  <a:srgbClr val="161D23"/>
                </a:solidFill>
              </a:rPr>
              <a:t> college of Engineering </a:t>
            </a:r>
            <a:r>
              <a:rPr lang="en-US" sz="1200" dirty="0" err="1">
                <a:solidFill>
                  <a:srgbClr val="161D23"/>
                </a:solidFill>
              </a:rPr>
              <a:t>Naigaon</a:t>
            </a:r>
            <a:r>
              <a:rPr lang="en-US" sz="1200" dirty="0">
                <a:solidFill>
                  <a:srgbClr val="161D23"/>
                </a:solidFill>
              </a:rPr>
              <a:t> </a:t>
            </a:r>
            <a:r>
              <a:rPr lang="en-US" sz="1200" dirty="0" err="1">
                <a:solidFill>
                  <a:srgbClr val="161D23"/>
                </a:solidFill>
              </a:rPr>
              <a:t>Pune</a:t>
            </a:r>
            <a:endParaRPr lang="en-US" sz="1200" dirty="0">
              <a:solidFill>
                <a:srgbClr val="161D23"/>
              </a:solidFill>
            </a:endParaRPr>
          </a:p>
        </p:txBody>
      </p:sp>
      <p:sp>
        <p:nvSpPr>
          <p:cNvPr id="29" name="Rectangle 28"/>
          <p:cNvSpPr/>
          <p:nvPr/>
        </p:nvSpPr>
        <p:spPr>
          <a:xfrm>
            <a:off x="219102" y="4698607"/>
            <a:ext cx="2438488" cy="276999"/>
          </a:xfrm>
          <a:prstGeom prst="rect">
            <a:avLst/>
          </a:prstGeom>
        </p:spPr>
        <p:txBody>
          <a:bodyPr wrap="none">
            <a:spAutoFit/>
          </a:bodyPr>
          <a:lstStyle/>
          <a:p>
            <a:r>
              <a:rPr lang="en-US" sz="1150" dirty="0"/>
              <a:t>STU65b0e553c33071706091859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xmlns=""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pic>
        <p:nvPicPr>
          <p:cNvPr id="4" name="Picture 3" descr="elbow.png"/>
          <p:cNvPicPr>
            <a:picLocks noChangeAspect="1"/>
          </p:cNvPicPr>
          <p:nvPr/>
        </p:nvPicPr>
        <p:blipFill>
          <a:blip r:embed="rId3"/>
          <a:stretch>
            <a:fillRect/>
          </a:stretch>
        </p:blipFill>
        <p:spPr>
          <a:xfrm>
            <a:off x="5108028" y="788377"/>
            <a:ext cx="4035972" cy="1871188"/>
          </a:xfrm>
          <a:prstGeom prst="rect">
            <a:avLst/>
          </a:prstGeom>
        </p:spPr>
      </p:pic>
      <p:pic>
        <p:nvPicPr>
          <p:cNvPr id="8" name="Picture 7" descr="sillhoute1.png"/>
          <p:cNvPicPr>
            <a:picLocks noChangeAspect="1"/>
          </p:cNvPicPr>
          <p:nvPr/>
        </p:nvPicPr>
        <p:blipFill>
          <a:blip r:embed="rId4"/>
          <a:stretch>
            <a:fillRect/>
          </a:stretch>
        </p:blipFill>
        <p:spPr>
          <a:xfrm>
            <a:off x="0" y="2049517"/>
            <a:ext cx="5143767" cy="2532994"/>
          </a:xfrm>
          <a:prstGeom prst="rect">
            <a:avLst/>
          </a:prstGeom>
        </p:spPr>
      </p:pic>
      <p:sp>
        <p:nvSpPr>
          <p:cNvPr id="9" name="TextBox 8"/>
          <p:cNvSpPr txBox="1"/>
          <p:nvPr/>
        </p:nvSpPr>
        <p:spPr>
          <a:xfrm>
            <a:off x="525517" y="1324304"/>
            <a:ext cx="4204138" cy="523220"/>
          </a:xfrm>
          <a:prstGeom prst="rect">
            <a:avLst/>
          </a:prstGeom>
          <a:noFill/>
        </p:spPr>
        <p:txBody>
          <a:bodyPr wrap="square" rtlCol="0">
            <a:spAutoFit/>
          </a:bodyPr>
          <a:lstStyle/>
          <a:p>
            <a:r>
              <a:rPr lang="en-US" dirty="0" smtClean="0"/>
              <a:t>Here Elbow method is </a:t>
            </a:r>
            <a:r>
              <a:rPr lang="en-US" dirty="0" err="1" smtClean="0"/>
              <a:t>apllied</a:t>
            </a:r>
            <a:r>
              <a:rPr lang="en-US" dirty="0" smtClean="0"/>
              <a:t> where it shows there are 5 number of optimal clusters are present </a:t>
            </a:r>
            <a:endParaRPr lang="en-US" dirty="0"/>
          </a:p>
        </p:txBody>
      </p:sp>
      <p:sp>
        <p:nvSpPr>
          <p:cNvPr id="10" name="TextBox 9"/>
          <p:cNvSpPr txBox="1"/>
          <p:nvPr/>
        </p:nvSpPr>
        <p:spPr>
          <a:xfrm>
            <a:off x="5207876" y="2832537"/>
            <a:ext cx="3778469" cy="1600438"/>
          </a:xfrm>
          <a:prstGeom prst="rect">
            <a:avLst/>
          </a:prstGeom>
          <a:noFill/>
        </p:spPr>
        <p:txBody>
          <a:bodyPr wrap="square" rtlCol="0">
            <a:spAutoFit/>
          </a:bodyPr>
          <a:lstStyle/>
          <a:p>
            <a:r>
              <a:rPr lang="en-US" dirty="0" smtClean="0"/>
              <a:t>Here </a:t>
            </a:r>
            <a:r>
              <a:rPr lang="en-US" dirty="0" err="1" smtClean="0"/>
              <a:t>Silhoutte</a:t>
            </a:r>
            <a:r>
              <a:rPr lang="en-US" dirty="0" smtClean="0"/>
              <a:t> method is </a:t>
            </a:r>
            <a:r>
              <a:rPr lang="en-US" dirty="0" err="1" smtClean="0"/>
              <a:t>apllied</a:t>
            </a:r>
            <a:r>
              <a:rPr lang="en-US" dirty="0" smtClean="0"/>
              <a:t> where it shows multiple number of optimal clusters with there </a:t>
            </a:r>
            <a:r>
              <a:rPr lang="en-US" dirty="0" err="1" smtClean="0"/>
              <a:t>Silhoutte</a:t>
            </a:r>
            <a:r>
              <a:rPr lang="en-US" dirty="0" smtClean="0"/>
              <a:t> score which represent optimal no of clusters -1 to 1 here 3 and 4 cluster has highest score of 0.23  but elbow method given us 5 hence by analyzing both we choose 4 number of optimal clusters.</a:t>
            </a:r>
            <a:endParaRPr lang="en-US" dirty="0"/>
          </a:p>
        </p:txBody>
      </p:sp>
    </p:spTree>
    <p:extLst>
      <p:ext uri="{BB962C8B-B14F-4D97-AF65-F5344CB8AC3E}">
        <p14:creationId xmlns:p14="http://schemas.microsoft.com/office/powerpoint/2010/main" xmlns="" val="41688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xmlns=""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pic>
        <p:nvPicPr>
          <p:cNvPr id="6" name="Picture 5" descr="cluster.png"/>
          <p:cNvPicPr>
            <a:picLocks noChangeAspect="1"/>
          </p:cNvPicPr>
          <p:nvPr/>
        </p:nvPicPr>
        <p:blipFill>
          <a:blip r:embed="rId3"/>
          <a:stretch>
            <a:fillRect/>
          </a:stretch>
        </p:blipFill>
        <p:spPr>
          <a:xfrm>
            <a:off x="367861" y="1160155"/>
            <a:ext cx="3993932" cy="18935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descr="kmeans2.png"/>
          <p:cNvPicPr>
            <a:picLocks noChangeAspect="1"/>
          </p:cNvPicPr>
          <p:nvPr/>
        </p:nvPicPr>
        <p:blipFill>
          <a:blip r:embed="rId4"/>
          <a:stretch>
            <a:fillRect/>
          </a:stretch>
        </p:blipFill>
        <p:spPr>
          <a:xfrm>
            <a:off x="5502943" y="709129"/>
            <a:ext cx="3346767" cy="4045488"/>
          </a:xfrm>
          <a:prstGeom prst="rect">
            <a:avLst/>
          </a:prstGeom>
        </p:spPr>
      </p:pic>
      <p:sp>
        <p:nvSpPr>
          <p:cNvPr id="11" name="TextBox 10"/>
          <p:cNvSpPr txBox="1"/>
          <p:nvPr/>
        </p:nvSpPr>
        <p:spPr>
          <a:xfrm>
            <a:off x="294290" y="3363310"/>
            <a:ext cx="4960882" cy="954107"/>
          </a:xfrm>
          <a:prstGeom prst="rect">
            <a:avLst/>
          </a:prstGeom>
          <a:noFill/>
        </p:spPr>
        <p:txBody>
          <a:bodyPr wrap="square" rtlCol="0">
            <a:spAutoFit/>
          </a:bodyPr>
          <a:lstStyle/>
          <a:p>
            <a:r>
              <a:rPr lang="en-US" dirty="0" smtClean="0"/>
              <a:t>The bar plot shows the cluster distribution in percentage</a:t>
            </a:r>
          </a:p>
          <a:p>
            <a:r>
              <a:rPr lang="en-US" dirty="0" smtClean="0"/>
              <a:t>Cluster 1 </a:t>
            </a:r>
            <a:r>
              <a:rPr lang="en-US" dirty="0" err="1" smtClean="0"/>
              <a:t>cand</a:t>
            </a:r>
            <a:r>
              <a:rPr lang="en-US" dirty="0" smtClean="0"/>
              <a:t> 2 are significantly larger than 0 and 4 .</a:t>
            </a:r>
          </a:p>
          <a:p>
            <a:r>
              <a:rPr lang="en-US" dirty="0" smtClean="0"/>
              <a:t>And the right hand is the feature wise distribution of cluster by applying the k means </a:t>
            </a:r>
            <a:r>
              <a:rPr lang="en-US" dirty="0" err="1" smtClean="0"/>
              <a:t>clusterrng</a:t>
            </a:r>
            <a:r>
              <a:rPr lang="en-US" dirty="0" smtClean="0"/>
              <a:t> .</a:t>
            </a:r>
            <a:endParaRPr lang="en-US" dirty="0"/>
          </a:p>
        </p:txBody>
      </p:sp>
    </p:spTree>
    <p:extLst>
      <p:ext uri="{BB962C8B-B14F-4D97-AF65-F5344CB8AC3E}">
        <p14:creationId xmlns:p14="http://schemas.microsoft.com/office/powerpoint/2010/main" xmlns="" val="4168856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xmlns=""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xmlns="" id="{EC8B546F-F91E-160B-DC7F-688AFB5A50EA}"/>
              </a:ext>
            </a:extLst>
          </p:cNvPr>
          <p:cNvSpPr txBox="1"/>
          <p:nvPr/>
        </p:nvSpPr>
        <p:spPr>
          <a:xfrm>
            <a:off x="142495" y="1149763"/>
            <a:ext cx="4445003" cy="3200876"/>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smtClean="0">
                <a:latin typeface="+mn-lt"/>
              </a:rPr>
              <a:t>There are Four clusters are formed segmenting different types of user .</a:t>
            </a:r>
          </a:p>
          <a:p>
            <a:pPr marL="173736" indent="-173736">
              <a:spcAft>
                <a:spcPts val="800"/>
              </a:spcAft>
              <a:buFont typeface="Arial" panose="020B0604020202020204" pitchFamily="34" charset="0"/>
              <a:buChar char="•"/>
            </a:pPr>
            <a:r>
              <a:rPr lang="en-US" dirty="0" smtClean="0">
                <a:latin typeface="+mn-lt"/>
              </a:rPr>
              <a:t>The Evaluation metrics such as </a:t>
            </a:r>
            <a:r>
              <a:rPr lang="en-US" dirty="0" smtClean="0"/>
              <a:t>Silhouette </a:t>
            </a:r>
            <a:r>
              <a:rPr lang="en-US" dirty="0" smtClean="0"/>
              <a:t>Score 0.23970 denotes higher separation in clusters  </a:t>
            </a:r>
            <a:r>
              <a:rPr lang="en-US" dirty="0" err="1" smtClean="0"/>
              <a:t>Calinski</a:t>
            </a:r>
            <a:r>
              <a:rPr lang="en-US" dirty="0" smtClean="0"/>
              <a:t> </a:t>
            </a:r>
            <a:r>
              <a:rPr lang="en-US" dirty="0" err="1" smtClean="0"/>
              <a:t>Harabasz</a:t>
            </a:r>
            <a:r>
              <a:rPr lang="en-US" dirty="0" smtClean="0"/>
              <a:t> Score </a:t>
            </a:r>
            <a:r>
              <a:rPr lang="en-US" dirty="0" smtClean="0"/>
              <a:t>1083.166 clusters are well are separated </a:t>
            </a:r>
            <a:r>
              <a:rPr lang="en-US" dirty="0" smtClean="0"/>
              <a:t>and distinct, Davies </a:t>
            </a:r>
            <a:r>
              <a:rPr lang="en-US" dirty="0" err="1" smtClean="0"/>
              <a:t>Bouldin</a:t>
            </a:r>
            <a:r>
              <a:rPr lang="en-US" dirty="0" smtClean="0"/>
              <a:t> Score </a:t>
            </a:r>
            <a:r>
              <a:rPr lang="en-US" dirty="0" smtClean="0"/>
              <a:t>1.47 which show low similarity between clusters.</a:t>
            </a:r>
          </a:p>
          <a:p>
            <a:pPr marL="173736" indent="-173736">
              <a:spcAft>
                <a:spcPts val="800"/>
              </a:spcAft>
              <a:buFont typeface="Arial" panose="020B0604020202020204" pitchFamily="34" charset="0"/>
              <a:buChar char="•"/>
            </a:pPr>
            <a:r>
              <a:rPr lang="en-US" dirty="0" smtClean="0">
                <a:latin typeface="+mn-lt"/>
              </a:rPr>
              <a:t>At the end we can observe that there are </a:t>
            </a:r>
            <a:r>
              <a:rPr lang="en-US" dirty="0" err="1" smtClean="0">
                <a:latin typeface="+mn-lt"/>
              </a:rPr>
              <a:t>preety</a:t>
            </a:r>
            <a:r>
              <a:rPr lang="en-US" dirty="0" smtClean="0">
                <a:latin typeface="+mn-lt"/>
              </a:rPr>
              <a:t> much similarity in some features of cluster but it is good enough to distinguish them</a:t>
            </a:r>
          </a:p>
          <a:p>
            <a:pPr marL="173736" indent="-173736">
              <a:spcAft>
                <a:spcPts val="800"/>
              </a:spcAft>
              <a:buFont typeface="Arial" panose="020B0604020202020204" pitchFamily="34" charset="0"/>
              <a:buChar char="•"/>
            </a:pPr>
            <a:r>
              <a:rPr lang="en-US" dirty="0" smtClean="0">
                <a:latin typeface="+mn-lt"/>
              </a:rPr>
              <a:t>K-means clustering is successfully applied on the transaction dataset with sufficient underlying parameters.</a:t>
            </a:r>
            <a:endParaRPr lang="en-US" dirty="0">
              <a:latin typeface="+mn-lt"/>
            </a:endParaRPr>
          </a:p>
        </p:txBody>
      </p:sp>
      <p:pic>
        <p:nvPicPr>
          <p:cNvPr id="2" name="Picture 1" descr="A pen and papers with check marks&#10;&#10;Description automatically generated">
            <a:extLst>
              <a:ext uri="{FF2B5EF4-FFF2-40B4-BE49-F238E27FC236}">
                <a16:creationId xmlns:a16="http://schemas.microsoft.com/office/drawing/2014/main" xmlns=""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xmlns="" val="2046321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xmlns=""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xmlns=""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xmlns=""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xmlns=""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xmlns=""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xmlns=""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xmlns=""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xmlns=""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xmlns=""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xmlns=""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xmlns="" id="{D4240D32-9BCC-D793-EF34-3F436C714765}"/>
                </a:ext>
              </a:extLst>
            </p:cNvPr>
            <p:cNvSpPr txBox="1"/>
            <p:nvPr/>
          </p:nvSpPr>
          <p:spPr>
            <a:xfrm>
              <a:off x="2402240" y="2534555"/>
              <a:ext cx="5323429" cy="51296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cs typeface="Poppins"/>
                </a:rPr>
                <a:t>Customer Segmentation using K-means Clustering</a:t>
              </a:r>
            </a:p>
          </p:txBody>
        </p:sp>
      </p:grpSp>
    </p:spTree>
    <p:extLst>
      <p:ext uri="{BB962C8B-B14F-4D97-AF65-F5344CB8AC3E}">
        <p14:creationId xmlns:p14="http://schemas.microsoft.com/office/powerpoint/2010/main" xmlns=""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xmlns=""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xmlns="" id="{A726C2F8-3E16-2C0C-B71C-BDFE7C703F1C}"/>
              </a:ext>
            </a:extLst>
          </p:cNvPr>
          <p:cNvGrpSpPr/>
          <p:nvPr/>
        </p:nvGrpSpPr>
        <p:grpSpPr>
          <a:xfrm>
            <a:off x="735884" y="1095578"/>
            <a:ext cx="7506157" cy="1754563"/>
            <a:chOff x="712031" y="1234880"/>
            <a:chExt cx="7719937" cy="3323608"/>
          </a:xfrm>
        </p:grpSpPr>
        <p:grpSp>
          <p:nvGrpSpPr>
            <p:cNvPr id="28" name="Group 27">
              <a:extLst>
                <a:ext uri="{FF2B5EF4-FFF2-40B4-BE49-F238E27FC236}">
                  <a16:creationId xmlns:a16="http://schemas.microsoft.com/office/drawing/2014/main" xmlns=""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xmlns=""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IN" b="1" i="0" dirty="0">
                    <a:solidFill>
                      <a:srgbClr val="000000"/>
                    </a:solidFill>
                    <a:effectLst/>
                    <a:latin typeface="Helvetica Neue"/>
                  </a:rPr>
                  <a:t>Data Cleaning &amp; Transformation</a:t>
                </a:r>
                <a:r>
                  <a:rPr lang="en-IN" b="0" i="0" dirty="0">
                    <a:solidFill>
                      <a:srgbClr val="000000"/>
                    </a:solidFill>
                    <a:effectLst/>
                    <a:latin typeface="Helvetica Neue"/>
                  </a:rPr>
                  <a:t>: cleaning data, handling missing values, outliers </a:t>
                </a:r>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xmlns=""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xmlns=""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xmlns=""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IN" b="1" i="0" dirty="0">
                    <a:solidFill>
                      <a:srgbClr val="000000"/>
                    </a:solidFill>
                    <a:effectLst/>
                    <a:latin typeface="Helvetica Neue"/>
                  </a:rPr>
                  <a:t>Feature Engineering</a:t>
                </a:r>
                <a:r>
                  <a:rPr lang="en-IN" b="0" i="0" dirty="0">
                    <a:solidFill>
                      <a:srgbClr val="000000"/>
                    </a:solidFill>
                    <a:effectLst/>
                    <a:latin typeface="Helvetica Neue"/>
                  </a:rPr>
                  <a:t>: development of new customer centric feature</a:t>
                </a:r>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xmlns=""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xmlns=""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xmlns=""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IN" b="1" dirty="0">
                    <a:solidFill>
                      <a:srgbClr val="000000"/>
                    </a:solidFill>
                    <a:latin typeface="Helvetica Neue"/>
                  </a:rPr>
                  <a:t>Outlier </a:t>
                </a:r>
                <a:r>
                  <a:rPr lang="en-IN" b="1" dirty="0" err="1">
                    <a:solidFill>
                      <a:srgbClr val="000000"/>
                    </a:solidFill>
                    <a:latin typeface="Helvetica Neue"/>
                  </a:rPr>
                  <a:t>Treatement</a:t>
                </a:r>
                <a:r>
                  <a:rPr lang="en-IN" b="1" dirty="0">
                    <a:solidFill>
                      <a:srgbClr val="000000"/>
                    </a:solidFill>
                    <a:latin typeface="Helvetica Neue"/>
                  </a:rPr>
                  <a:t> </a:t>
                </a:r>
                <a:r>
                  <a:rPr lang="en-IN" b="0" i="0" dirty="0">
                    <a:solidFill>
                      <a:srgbClr val="000000"/>
                    </a:solidFill>
                    <a:effectLst/>
                    <a:latin typeface="Helvetica Neue"/>
                  </a:rPr>
                  <a:t>: handling of outliers to make dataset useable </a:t>
                </a:r>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xmlns=""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xmlns=""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xmlns="" id="{90E1A962-5B8D-A408-D117-8F43055D9FCC}"/>
                  </a:ext>
                </a:extLst>
              </p:cNvPr>
              <p:cNvSpPr/>
              <p:nvPr/>
            </p:nvSpPr>
            <p:spPr>
              <a:xfrm>
                <a:off x="1372430" y="3477701"/>
                <a:ext cx="7059538" cy="643465"/>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IN" b="1" i="0" dirty="0">
                    <a:solidFill>
                      <a:srgbClr val="000000"/>
                    </a:solidFill>
                    <a:effectLst/>
                    <a:latin typeface="Helvetica Neue"/>
                  </a:rPr>
                  <a:t>Data </a:t>
                </a:r>
                <a:r>
                  <a:rPr lang="en-IN" b="1" i="0" dirty="0" err="1">
                    <a:solidFill>
                      <a:srgbClr val="000000"/>
                    </a:solidFill>
                    <a:effectLst/>
                    <a:latin typeface="Helvetica Neue"/>
                  </a:rPr>
                  <a:t>Preprocessing</a:t>
                </a:r>
                <a:r>
                  <a:rPr lang="en-IN" b="0" i="0" dirty="0">
                    <a:solidFill>
                      <a:srgbClr val="000000"/>
                    </a:solidFill>
                    <a:effectLst/>
                    <a:latin typeface="Helvetica Neue"/>
                  </a:rPr>
                  <a:t>: Used techniques to streamline the data</a:t>
                </a:r>
                <a:endParaRPr lang="en-US" sz="1400" dirty="0">
                  <a:solidFill>
                    <a:schemeClr val="tx1"/>
                  </a:solidFill>
                  <a:latin typeface="+mj-lt"/>
                  <a:cs typeface="Times New Roman" panose="02020603050405020304" pitchFamily="18" charset="0"/>
                </a:endParaRPr>
              </a:p>
            </p:txBody>
          </p:sp>
          <p:sp>
            <p:nvSpPr>
              <p:cNvPr id="24" name="Rectangle: Rounded Corners 23">
                <a:extLst>
                  <a:ext uri="{FF2B5EF4-FFF2-40B4-BE49-F238E27FC236}">
                    <a16:creationId xmlns:a16="http://schemas.microsoft.com/office/drawing/2014/main" xmlns=""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grpSp>
        <p:nvGrpSpPr>
          <p:cNvPr id="2" name="Group 1">
            <a:extLst>
              <a:ext uri="{FF2B5EF4-FFF2-40B4-BE49-F238E27FC236}">
                <a16:creationId xmlns:a16="http://schemas.microsoft.com/office/drawing/2014/main" xmlns="" id="{8E8ABE0E-8F1B-A80F-A00B-ED30803DD226}"/>
              </a:ext>
            </a:extLst>
          </p:cNvPr>
          <p:cNvGrpSpPr/>
          <p:nvPr/>
        </p:nvGrpSpPr>
        <p:grpSpPr>
          <a:xfrm>
            <a:off x="735884" y="2993727"/>
            <a:ext cx="7506157" cy="1858191"/>
            <a:chOff x="712031" y="1234880"/>
            <a:chExt cx="7719937" cy="3323608"/>
          </a:xfrm>
        </p:grpSpPr>
        <p:grpSp>
          <p:nvGrpSpPr>
            <p:cNvPr id="6" name="Group 5">
              <a:extLst>
                <a:ext uri="{FF2B5EF4-FFF2-40B4-BE49-F238E27FC236}">
                  <a16:creationId xmlns:a16="http://schemas.microsoft.com/office/drawing/2014/main" xmlns="" id="{3CCB5676-6C5B-3D33-68FD-0B5B27B7132D}"/>
                </a:ext>
              </a:extLst>
            </p:cNvPr>
            <p:cNvGrpSpPr/>
            <p:nvPr/>
          </p:nvGrpSpPr>
          <p:grpSpPr>
            <a:xfrm>
              <a:off x="712031" y="1234880"/>
              <a:ext cx="7719937" cy="643467"/>
              <a:chOff x="712031" y="1234880"/>
              <a:chExt cx="7719937" cy="643467"/>
            </a:xfrm>
          </p:grpSpPr>
          <p:sp>
            <p:nvSpPr>
              <p:cNvPr id="16" name="Rectangle 15">
                <a:extLst>
                  <a:ext uri="{FF2B5EF4-FFF2-40B4-BE49-F238E27FC236}">
                    <a16:creationId xmlns:a16="http://schemas.microsoft.com/office/drawing/2014/main" xmlns="" id="{4C31AA0E-CF33-7D46-1CAA-C1E64350A457}"/>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IN" b="1" dirty="0">
                    <a:solidFill>
                      <a:srgbClr val="000000"/>
                    </a:solidFill>
                    <a:latin typeface="Helvetica Neue"/>
                  </a:rPr>
                  <a:t>Correlation Analysis</a:t>
                </a:r>
                <a:r>
                  <a:rPr lang="en-IN" b="1" i="0" dirty="0">
                    <a:solidFill>
                      <a:srgbClr val="000000"/>
                    </a:solidFill>
                    <a:effectLst/>
                    <a:latin typeface="Helvetica Neue"/>
                  </a:rPr>
                  <a:t> </a:t>
                </a:r>
                <a:r>
                  <a:rPr lang="en-IN" b="0" i="0" dirty="0">
                    <a:solidFill>
                      <a:srgbClr val="000000"/>
                    </a:solidFill>
                    <a:effectLst/>
                    <a:latin typeface="Helvetica Neue"/>
                  </a:rPr>
                  <a:t>: </a:t>
                </a:r>
                <a:r>
                  <a:rPr lang="en-US" b="0" i="0" dirty="0">
                    <a:solidFill>
                      <a:srgbClr val="000000"/>
                    </a:solidFill>
                    <a:effectLst/>
                    <a:latin typeface="Helvetica Neue"/>
                  </a:rPr>
                  <a:t> to check the correlation between features </a:t>
                </a:r>
                <a:endParaRPr lang="en-US" sz="1400" dirty="0">
                  <a:solidFill>
                    <a:schemeClr val="tx1"/>
                  </a:solidFill>
                  <a:latin typeface="+mj-lt"/>
                  <a:cs typeface="Times New Roman" panose="02020603050405020304" pitchFamily="18" charset="0"/>
                </a:endParaRPr>
              </a:p>
            </p:txBody>
          </p:sp>
          <p:sp>
            <p:nvSpPr>
              <p:cNvPr id="19" name="Rectangle: Rounded Corners 18">
                <a:extLst>
                  <a:ext uri="{FF2B5EF4-FFF2-40B4-BE49-F238E27FC236}">
                    <a16:creationId xmlns:a16="http://schemas.microsoft.com/office/drawing/2014/main" xmlns="" id="{B081B6E8-ECF8-30DD-8987-EB1C1F47903F}"/>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5</a:t>
                </a:r>
              </a:p>
            </p:txBody>
          </p:sp>
        </p:grpSp>
        <p:grpSp>
          <p:nvGrpSpPr>
            <p:cNvPr id="7" name="Group 6">
              <a:extLst>
                <a:ext uri="{FF2B5EF4-FFF2-40B4-BE49-F238E27FC236}">
                  <a16:creationId xmlns:a16="http://schemas.microsoft.com/office/drawing/2014/main" xmlns="" id="{8B1C623C-30FF-8681-EEBB-D2476813346E}"/>
                </a:ext>
              </a:extLst>
            </p:cNvPr>
            <p:cNvGrpSpPr/>
            <p:nvPr/>
          </p:nvGrpSpPr>
          <p:grpSpPr>
            <a:xfrm>
              <a:off x="712031" y="2128260"/>
              <a:ext cx="7719937" cy="643467"/>
              <a:chOff x="712031" y="1974905"/>
              <a:chExt cx="7719937" cy="643467"/>
            </a:xfrm>
          </p:grpSpPr>
          <p:sp>
            <p:nvSpPr>
              <p:cNvPr id="14" name="Rectangle 13">
                <a:extLst>
                  <a:ext uri="{FF2B5EF4-FFF2-40B4-BE49-F238E27FC236}">
                    <a16:creationId xmlns:a16="http://schemas.microsoft.com/office/drawing/2014/main" xmlns="" id="{7697B61D-F3EC-3126-3868-0D3E65022C4F}"/>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IN" b="1" i="0" dirty="0">
                    <a:solidFill>
                      <a:srgbClr val="000000"/>
                    </a:solidFill>
                    <a:effectLst/>
                    <a:latin typeface="Helvetica Neue"/>
                  </a:rPr>
                  <a:t>Customer Segmentation: </a:t>
                </a:r>
                <a:r>
                  <a:rPr lang="en-IN" sz="1250" dirty="0">
                    <a:solidFill>
                      <a:srgbClr val="000000"/>
                    </a:solidFill>
                    <a:latin typeface="Helvetica Neue"/>
                  </a:rPr>
                  <a:t>Made different cluster using different methods of K-means</a:t>
                </a:r>
                <a:endParaRPr lang="en-US" sz="1250" dirty="0">
                  <a:solidFill>
                    <a:schemeClr val="tx1"/>
                  </a:solidFill>
                  <a:latin typeface="+mj-lt"/>
                  <a:cs typeface="Times New Roman" panose="02020603050405020304" pitchFamily="18" charset="0"/>
                </a:endParaRPr>
              </a:p>
            </p:txBody>
          </p:sp>
          <p:sp>
            <p:nvSpPr>
              <p:cNvPr id="15" name="Rectangle: Rounded Corners 14">
                <a:extLst>
                  <a:ext uri="{FF2B5EF4-FFF2-40B4-BE49-F238E27FC236}">
                    <a16:creationId xmlns:a16="http://schemas.microsoft.com/office/drawing/2014/main" xmlns="" id="{8185FCFB-4146-99E9-8D17-88E4DF0C23B8}"/>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6</a:t>
                </a:r>
              </a:p>
            </p:txBody>
          </p:sp>
        </p:grpSp>
        <p:grpSp>
          <p:nvGrpSpPr>
            <p:cNvPr id="8" name="Group 7">
              <a:extLst>
                <a:ext uri="{FF2B5EF4-FFF2-40B4-BE49-F238E27FC236}">
                  <a16:creationId xmlns:a16="http://schemas.microsoft.com/office/drawing/2014/main" xmlns="" id="{FB30977E-ACCD-7195-6758-31BAC432F16A}"/>
                </a:ext>
              </a:extLst>
            </p:cNvPr>
            <p:cNvGrpSpPr/>
            <p:nvPr/>
          </p:nvGrpSpPr>
          <p:grpSpPr>
            <a:xfrm>
              <a:off x="712031" y="3021640"/>
              <a:ext cx="7719937" cy="643467"/>
              <a:chOff x="712031" y="2737676"/>
              <a:chExt cx="7719937" cy="643467"/>
            </a:xfrm>
          </p:grpSpPr>
          <p:sp>
            <p:nvSpPr>
              <p:cNvPr id="12" name="Rectangle 11">
                <a:extLst>
                  <a:ext uri="{FF2B5EF4-FFF2-40B4-BE49-F238E27FC236}">
                    <a16:creationId xmlns:a16="http://schemas.microsoft.com/office/drawing/2014/main" xmlns="" id="{93710086-B6D0-2FD8-114B-C01DB974B201}"/>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IN" b="1" i="0" dirty="0">
                    <a:solidFill>
                      <a:srgbClr val="000000"/>
                    </a:solidFill>
                    <a:effectLst/>
                    <a:latin typeface="Helvetica Neue"/>
                  </a:rPr>
                  <a:t>Cluster Analysis &amp; Evaluation: </a:t>
                </a:r>
                <a:r>
                  <a:rPr lang="en-IN" dirty="0">
                    <a:solidFill>
                      <a:srgbClr val="000000"/>
                    </a:solidFill>
                    <a:latin typeface="Helvetica Neue"/>
                  </a:rPr>
                  <a:t>Clusters are evaluated on different metrics</a:t>
                </a:r>
                <a:endParaRPr lang="en-US" sz="1400" dirty="0">
                  <a:solidFill>
                    <a:schemeClr val="tx1"/>
                  </a:solidFill>
                  <a:latin typeface="+mj-lt"/>
                  <a:cs typeface="Times New Roman" panose="02020603050405020304" pitchFamily="18" charset="0"/>
                </a:endParaRPr>
              </a:p>
            </p:txBody>
          </p:sp>
          <p:sp>
            <p:nvSpPr>
              <p:cNvPr id="13" name="Rectangle: Rounded Corners 12">
                <a:extLst>
                  <a:ext uri="{FF2B5EF4-FFF2-40B4-BE49-F238E27FC236}">
                    <a16:creationId xmlns:a16="http://schemas.microsoft.com/office/drawing/2014/main" xmlns="" id="{6D8900CE-8FBE-6E4D-5F0C-B070C8D85CC9}"/>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7</a:t>
                </a:r>
              </a:p>
            </p:txBody>
          </p:sp>
        </p:grpSp>
        <p:grpSp>
          <p:nvGrpSpPr>
            <p:cNvPr id="9" name="Group 8">
              <a:extLst>
                <a:ext uri="{FF2B5EF4-FFF2-40B4-BE49-F238E27FC236}">
                  <a16:creationId xmlns:a16="http://schemas.microsoft.com/office/drawing/2014/main" xmlns="" id="{6563A4AB-8F2B-EC98-E0AE-8922FF5D578B}"/>
                </a:ext>
              </a:extLst>
            </p:cNvPr>
            <p:cNvGrpSpPr/>
            <p:nvPr/>
          </p:nvGrpSpPr>
          <p:grpSpPr>
            <a:xfrm>
              <a:off x="712031" y="3915021"/>
              <a:ext cx="7719937" cy="643467"/>
              <a:chOff x="712031" y="3477701"/>
              <a:chExt cx="7719937" cy="643467"/>
            </a:xfrm>
          </p:grpSpPr>
          <p:sp>
            <p:nvSpPr>
              <p:cNvPr id="10" name="Rectangle 9">
                <a:extLst>
                  <a:ext uri="{FF2B5EF4-FFF2-40B4-BE49-F238E27FC236}">
                    <a16:creationId xmlns:a16="http://schemas.microsoft.com/office/drawing/2014/main" xmlns="" id="{B401B336-2360-1BB3-5665-7BF9CF1A34A9}"/>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IN" b="1" i="0" dirty="0">
                    <a:solidFill>
                      <a:srgbClr val="000000"/>
                    </a:solidFill>
                    <a:effectLst/>
                    <a:latin typeface="Helvetica Neue"/>
                  </a:rPr>
                  <a:t>Recommendation System: </a:t>
                </a:r>
                <a:r>
                  <a:rPr lang="en-US" dirty="0">
                    <a:solidFill>
                      <a:srgbClr val="000000"/>
                    </a:solidFill>
                    <a:latin typeface="Helvetica Neue"/>
                  </a:rPr>
                  <a:t>System that predicts on </a:t>
                </a:r>
                <a:r>
                  <a:rPr lang="en-IN" dirty="0" err="1">
                    <a:solidFill>
                      <a:srgbClr val="000000"/>
                    </a:solidFill>
                    <a:latin typeface="Helvetica Neue"/>
                  </a:rPr>
                  <a:t>behavioral</a:t>
                </a:r>
                <a:r>
                  <a:rPr lang="en-US" dirty="0">
                    <a:solidFill>
                      <a:srgbClr val="000000"/>
                    </a:solidFill>
                    <a:latin typeface="Helvetica Neue"/>
                  </a:rPr>
                  <a:t> Patterns</a:t>
                </a:r>
                <a:endParaRPr lang="en-US" sz="1400" dirty="0">
                  <a:solidFill>
                    <a:schemeClr val="tx1"/>
                  </a:solidFill>
                  <a:latin typeface="+mj-lt"/>
                  <a:cs typeface="Times New Roman" panose="02020603050405020304" pitchFamily="18" charset="0"/>
                </a:endParaRPr>
              </a:p>
            </p:txBody>
          </p:sp>
          <p:sp>
            <p:nvSpPr>
              <p:cNvPr id="11" name="Rectangle: Rounded Corners 10">
                <a:extLst>
                  <a:ext uri="{FF2B5EF4-FFF2-40B4-BE49-F238E27FC236}">
                    <a16:creationId xmlns:a16="http://schemas.microsoft.com/office/drawing/2014/main" xmlns="" id="{56AE5498-2274-AF90-8C77-44D9456A5F1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8</a:t>
                </a:r>
              </a:p>
            </p:txBody>
          </p:sp>
        </p:grpSp>
      </p:grpSp>
    </p:spTree>
    <p:extLst>
      <p:ext uri="{BB962C8B-B14F-4D97-AF65-F5344CB8AC3E}">
        <p14:creationId xmlns:p14="http://schemas.microsoft.com/office/powerpoint/2010/main" xmlns=""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xmlns="" id="{091B843F-6928-3290-2287-5FA1F531B685}"/>
              </a:ext>
            </a:extLst>
          </p:cNvPr>
          <p:cNvSpPr txBox="1"/>
          <p:nvPr/>
        </p:nvSpPr>
        <p:spPr>
          <a:xfrm>
            <a:off x="231228" y="1051034"/>
            <a:ext cx="5222041" cy="3539430"/>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mn-lt"/>
              </a:rPr>
              <a:t>In this project, we delve deep into the thriving sector of online retail by analyzing a transactional dataset from a UK-based retailer, available at the UCI Machine Learning Repository. This dataset documents all transactions between 2010 and 2011. Our primary objective is to amplify the efficiency of marketing strategies and boost sales through customer segmentation. We aim to transform the transactional data into a customer-centric dataset by creating new features that will facilitate the segmentation of customers into distinct groups using the K-means </a:t>
            </a:r>
            <a:r>
              <a:rPr lang="en-US" dirty="0" err="1">
                <a:latin typeface="+mn-lt"/>
              </a:rPr>
              <a:t>dustering</a:t>
            </a:r>
            <a:r>
              <a:rPr lang="en-US" dirty="0">
                <a:latin typeface="+mn-lt"/>
              </a:rPr>
              <a:t> algorithm. This segmentation will allow us to understand the distinct profiles and preferences of different customer groups. Building upon this, we intend to develop a recommendation system that will suggest top-selling products to customers within each segment who haven't purchased those items yet, ultimately enhancing marketing efficacy and fostering increased sales.</a:t>
            </a:r>
            <a:endParaRPr lang="en-IN" dirty="0">
              <a:latin typeface="+mn-lt"/>
            </a:endParaRPr>
          </a:p>
        </p:txBody>
      </p:sp>
      <p:sp>
        <p:nvSpPr>
          <p:cNvPr id="2" name="TextBox 1">
            <a:extLst>
              <a:ext uri="{FF2B5EF4-FFF2-40B4-BE49-F238E27FC236}">
                <a16:creationId xmlns:a16="http://schemas.microsoft.com/office/drawing/2014/main" xmlns=""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xmlns=""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xmlns=""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xmlns=""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xmlns=""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xmlns=""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xmlns="" id="{0C511917-B5EE-88C1-A75B-AC3ADE14BEB8}"/>
              </a:ext>
            </a:extLst>
          </p:cNvPr>
          <p:cNvSpPr txBox="1"/>
          <p:nvPr/>
        </p:nvSpPr>
        <p:spPr>
          <a:xfrm>
            <a:off x="237110" y="1052522"/>
            <a:ext cx="5900931" cy="523220"/>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IN" b="1" i="0" dirty="0">
                <a:solidFill>
                  <a:srgbClr val="000000"/>
                </a:solidFill>
                <a:effectLst/>
                <a:latin typeface="Helvetica Neue"/>
              </a:rPr>
              <a:t>Data Cleaning &amp; Transformation</a:t>
            </a:r>
            <a:r>
              <a:rPr lang="en-IN" b="0" i="0" dirty="0" smtClean="0">
                <a:solidFill>
                  <a:srgbClr val="000000"/>
                </a:solidFill>
                <a:effectLst/>
                <a:latin typeface="Helvetica Neue"/>
              </a:rPr>
              <a:t>: first phase of project handled missing value , </a:t>
            </a:r>
            <a:r>
              <a:rPr lang="en-IN" b="0" i="0" dirty="0" err="1" smtClean="0">
                <a:solidFill>
                  <a:srgbClr val="000000"/>
                </a:solidFill>
                <a:effectLst/>
                <a:latin typeface="Helvetica Neue"/>
              </a:rPr>
              <a:t>errors,anamolies</a:t>
            </a:r>
            <a:r>
              <a:rPr lang="en-IN" b="0" i="0" dirty="0" smtClean="0">
                <a:solidFill>
                  <a:srgbClr val="000000"/>
                </a:solidFill>
                <a:effectLst/>
                <a:latin typeface="Helvetica Neue"/>
              </a:rPr>
              <a:t> and duplicate value to clean data </a:t>
            </a:r>
            <a:endParaRPr lang="en-IN" b="0" i="0" dirty="0">
              <a:solidFill>
                <a:srgbClr val="000000"/>
              </a:solidFill>
              <a:effectLst/>
              <a:latin typeface="Helvetica Neue"/>
            </a:endParaRPr>
          </a:p>
        </p:txBody>
      </p:sp>
      <p:pic>
        <p:nvPicPr>
          <p:cNvPr id="5" name="Picture 4" descr="Person writing on whiteboard">
            <a:extLst>
              <a:ext uri="{FF2B5EF4-FFF2-40B4-BE49-F238E27FC236}">
                <a16:creationId xmlns:a16="http://schemas.microsoft.com/office/drawing/2014/main" xmlns="" id="{6858EAD1-D312-BBBA-4C50-43B9E76BB53F}"/>
              </a:ext>
            </a:extLst>
          </p:cNvPr>
          <p:cNvPicPr>
            <a:picLocks noChangeAspect="1"/>
          </p:cNvPicPr>
          <p:nvPr/>
        </p:nvPicPr>
        <p:blipFill rotWithShape="1">
          <a:blip r:embed="rId3"/>
          <a:srcRect r="18"/>
          <a:stretch/>
        </p:blipFill>
        <p:spPr>
          <a:xfrm>
            <a:off x="6282612" y="1360299"/>
            <a:ext cx="2687216" cy="2747189"/>
          </a:xfrm>
          <a:prstGeom prst="rect">
            <a:avLst/>
          </a:prstGeom>
        </p:spPr>
      </p:pic>
      <p:sp>
        <p:nvSpPr>
          <p:cNvPr id="6" name="TextBox 5">
            <a:extLst>
              <a:ext uri="{FF2B5EF4-FFF2-40B4-BE49-F238E27FC236}">
                <a16:creationId xmlns:a16="http://schemas.microsoft.com/office/drawing/2014/main" xmlns="" id="{0C511917-B5EE-88C1-A75B-AC3ADE14BEB8}"/>
              </a:ext>
            </a:extLst>
          </p:cNvPr>
          <p:cNvSpPr txBox="1"/>
          <p:nvPr/>
        </p:nvSpPr>
        <p:spPr>
          <a:xfrm>
            <a:off x="242365" y="1572783"/>
            <a:ext cx="5664447" cy="738664"/>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b="1" dirty="0" smtClean="0"/>
              <a:t>Feature Engineering </a:t>
            </a:r>
            <a:r>
              <a:rPr lang="en-IN" b="0" i="0" dirty="0" smtClean="0">
                <a:solidFill>
                  <a:srgbClr val="000000"/>
                </a:solidFill>
                <a:effectLst/>
                <a:latin typeface="Helvetica Neue"/>
              </a:rPr>
              <a:t>:RFM analysis is done on dataset to create new  feature &amp; behavioural patterns of customer analyzed ,geographic , seasonality and trend was observed</a:t>
            </a:r>
            <a:endParaRPr lang="en-IN" b="0" i="0" dirty="0">
              <a:solidFill>
                <a:srgbClr val="000000"/>
              </a:solidFill>
              <a:effectLst/>
              <a:latin typeface="Helvetica Neue"/>
            </a:endParaRPr>
          </a:p>
        </p:txBody>
      </p:sp>
      <p:sp>
        <p:nvSpPr>
          <p:cNvPr id="7" name="TextBox 6">
            <a:extLst>
              <a:ext uri="{FF2B5EF4-FFF2-40B4-BE49-F238E27FC236}">
                <a16:creationId xmlns:a16="http://schemas.microsoft.com/office/drawing/2014/main" xmlns="" id="{0C511917-B5EE-88C1-A75B-AC3ADE14BEB8}"/>
              </a:ext>
            </a:extLst>
          </p:cNvPr>
          <p:cNvSpPr txBox="1"/>
          <p:nvPr/>
        </p:nvSpPr>
        <p:spPr>
          <a:xfrm>
            <a:off x="258131" y="2334783"/>
            <a:ext cx="5664447" cy="738664"/>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b="1" dirty="0" smtClean="0"/>
              <a:t>Data Preprocessing</a:t>
            </a:r>
            <a:r>
              <a:rPr lang="en-US" dirty="0" smtClean="0"/>
              <a:t>: data processed for model building outlier treatment is done correlation between features is observed to make decisions</a:t>
            </a:r>
            <a:endParaRPr lang="en-IN" b="0" i="0" dirty="0">
              <a:solidFill>
                <a:srgbClr val="000000"/>
              </a:solidFill>
              <a:effectLst/>
              <a:latin typeface="Helvetica Neue"/>
            </a:endParaRPr>
          </a:p>
        </p:txBody>
      </p:sp>
      <p:sp>
        <p:nvSpPr>
          <p:cNvPr id="8" name="TextBox 7">
            <a:extLst>
              <a:ext uri="{FF2B5EF4-FFF2-40B4-BE49-F238E27FC236}">
                <a16:creationId xmlns:a16="http://schemas.microsoft.com/office/drawing/2014/main" xmlns="" id="{0C511917-B5EE-88C1-A75B-AC3ADE14BEB8}"/>
              </a:ext>
            </a:extLst>
          </p:cNvPr>
          <p:cNvSpPr txBox="1"/>
          <p:nvPr/>
        </p:nvSpPr>
        <p:spPr>
          <a:xfrm>
            <a:off x="179303" y="3107293"/>
            <a:ext cx="5664447" cy="954107"/>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b="1" dirty="0" smtClean="0"/>
              <a:t>Customer Segmentation using </a:t>
            </a:r>
            <a:r>
              <a:rPr lang="en-US" b="1" dirty="0" smtClean="0"/>
              <a:t>K-Means Clustering</a:t>
            </a:r>
            <a:r>
              <a:rPr lang="en-US" dirty="0" smtClean="0"/>
              <a:t>: Dimensionality reduction is done using PCA to find optimal component, Elbow method and silhouette method for optimal cluster identification</a:t>
            </a:r>
            <a:endParaRPr lang="en-IN" b="0" i="0" dirty="0">
              <a:solidFill>
                <a:srgbClr val="000000"/>
              </a:solidFill>
              <a:effectLst/>
              <a:latin typeface="Helvetica Neue"/>
            </a:endParaRPr>
          </a:p>
        </p:txBody>
      </p:sp>
      <p:sp>
        <p:nvSpPr>
          <p:cNvPr id="9" name="TextBox 8">
            <a:extLst>
              <a:ext uri="{FF2B5EF4-FFF2-40B4-BE49-F238E27FC236}">
                <a16:creationId xmlns:a16="http://schemas.microsoft.com/office/drawing/2014/main" xmlns="" id="{0C511917-B5EE-88C1-A75B-AC3ADE14BEB8}"/>
              </a:ext>
            </a:extLst>
          </p:cNvPr>
          <p:cNvSpPr txBox="1"/>
          <p:nvPr/>
        </p:nvSpPr>
        <p:spPr>
          <a:xfrm>
            <a:off x="231855" y="4032203"/>
            <a:ext cx="5664447" cy="738664"/>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b="1" dirty="0" smtClean="0"/>
              <a:t>Cluster Analysis &amp; </a:t>
            </a:r>
            <a:r>
              <a:rPr lang="en-US" b="1" dirty="0" smtClean="0"/>
              <a:t>Evaluation</a:t>
            </a:r>
            <a:r>
              <a:rPr lang="en-US" dirty="0" smtClean="0"/>
              <a:t>: Metrics such as </a:t>
            </a:r>
            <a:r>
              <a:rPr lang="en-US" dirty="0" err="1" smtClean="0"/>
              <a:t>Silhoutte</a:t>
            </a:r>
            <a:r>
              <a:rPr lang="en-US" dirty="0" smtClean="0"/>
              <a:t> Score,  </a:t>
            </a:r>
            <a:r>
              <a:rPr lang="en-US" dirty="0" err="1" smtClean="0"/>
              <a:t>Calinski</a:t>
            </a:r>
            <a:r>
              <a:rPr lang="en-US" dirty="0" smtClean="0"/>
              <a:t> </a:t>
            </a:r>
            <a:r>
              <a:rPr lang="en-US" dirty="0" err="1" smtClean="0"/>
              <a:t>Harabasz</a:t>
            </a:r>
            <a:r>
              <a:rPr lang="en-US" dirty="0" smtClean="0"/>
              <a:t> Score, </a:t>
            </a:r>
            <a:r>
              <a:rPr lang="en-US" dirty="0" err="1" smtClean="0"/>
              <a:t>Calinski</a:t>
            </a:r>
            <a:r>
              <a:rPr lang="en-US" dirty="0" smtClean="0"/>
              <a:t> </a:t>
            </a:r>
            <a:r>
              <a:rPr lang="en-US" dirty="0" err="1" smtClean="0"/>
              <a:t>Harabasz</a:t>
            </a:r>
            <a:r>
              <a:rPr lang="en-US" dirty="0" smtClean="0"/>
              <a:t> </a:t>
            </a:r>
            <a:r>
              <a:rPr lang="en-US" dirty="0" smtClean="0"/>
              <a:t>Score is introduced to measure the quality of Clusters</a:t>
            </a:r>
            <a:endParaRPr lang="en-IN" b="0" i="0" dirty="0">
              <a:solidFill>
                <a:srgbClr val="000000"/>
              </a:solidFill>
              <a:effectLst/>
              <a:latin typeface="Helvetica Neue"/>
            </a:endParaRPr>
          </a:p>
        </p:txBody>
      </p:sp>
    </p:spTree>
    <p:extLst>
      <p:ext uri="{BB962C8B-B14F-4D97-AF65-F5344CB8AC3E}">
        <p14:creationId xmlns:p14="http://schemas.microsoft.com/office/powerpoint/2010/main" xmlns=""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xmlns=""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xmlns="" id="{796BFA82-8AB0-23BA-909F-C886C3F7A669}"/>
              </a:ext>
            </a:extLst>
          </p:cNvPr>
          <p:cNvSpPr txBox="1"/>
          <p:nvPr/>
        </p:nvSpPr>
        <p:spPr>
          <a:xfrm>
            <a:off x="147145" y="1134562"/>
            <a:ext cx="8446664" cy="3806170"/>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b="1" dirty="0" smtClean="0"/>
              <a:t>Customer Segmentation using K-Means </a:t>
            </a:r>
            <a:r>
              <a:rPr lang="en-US" b="1" dirty="0" smtClean="0"/>
              <a:t>Clustering: </a:t>
            </a:r>
          </a:p>
          <a:p>
            <a:pPr marL="173736" indent="-173736">
              <a:spcAft>
                <a:spcPts val="800"/>
              </a:spcAft>
              <a:buFont typeface="Arial" panose="020B0604020202020204" pitchFamily="34" charset="0"/>
              <a:buChar char="•"/>
            </a:pPr>
            <a:r>
              <a:rPr lang="en-US" dirty="0" smtClean="0"/>
              <a:t>By using the K- means and the following steps  we can Build a segmentation model.</a:t>
            </a:r>
          </a:p>
          <a:p>
            <a:pPr marL="173736" indent="-173736">
              <a:spcAft>
                <a:spcPts val="800"/>
              </a:spcAft>
              <a:buFont typeface="Arial" panose="020B0604020202020204" pitchFamily="34" charset="0"/>
              <a:buChar char="•"/>
            </a:pPr>
            <a:r>
              <a:rPr lang="en-US" b="1" dirty="0" smtClean="0"/>
              <a:t>Dimensionality Reduction: </a:t>
            </a:r>
            <a:r>
              <a:rPr lang="en-US" dirty="0" smtClean="0"/>
              <a:t>PCA analysis to boil down the features in small measureable components</a:t>
            </a:r>
          </a:p>
          <a:p>
            <a:pPr marL="173736" indent="-173736">
              <a:spcAft>
                <a:spcPts val="800"/>
              </a:spcAft>
            </a:pPr>
            <a:r>
              <a:rPr lang="en-US" dirty="0" smtClean="0"/>
              <a:t> </a:t>
            </a:r>
            <a:r>
              <a:rPr lang="en-US" dirty="0" smtClean="0"/>
              <a:t>   which can be passed to model to evaluate optimum numbers of cluster.</a:t>
            </a:r>
          </a:p>
          <a:p>
            <a:pPr marL="173736" indent="-173736">
              <a:spcAft>
                <a:spcPts val="800"/>
              </a:spcAft>
              <a:buFont typeface="Arial" panose="020B0604020202020204" pitchFamily="34" charset="0"/>
              <a:buChar char="•"/>
            </a:pPr>
            <a:r>
              <a:rPr lang="en-US" b="1" dirty="0" smtClean="0"/>
              <a:t>Cluster Formation: </a:t>
            </a:r>
            <a:r>
              <a:rPr lang="en-US" dirty="0" smtClean="0"/>
              <a:t>To get optimal numbers </a:t>
            </a:r>
            <a:r>
              <a:rPr lang="en-US" dirty="0" smtClean="0"/>
              <a:t>of </a:t>
            </a:r>
            <a:r>
              <a:rPr lang="en-US" dirty="0" smtClean="0"/>
              <a:t>clusters here we used to method </a:t>
            </a:r>
            <a:r>
              <a:rPr lang="en-US" b="1" dirty="0" smtClean="0"/>
              <a:t>Elbow</a:t>
            </a:r>
            <a:r>
              <a:rPr lang="en-US" dirty="0" smtClean="0"/>
              <a:t> method and </a:t>
            </a:r>
          </a:p>
          <a:p>
            <a:pPr marL="173736" indent="-173736">
              <a:spcAft>
                <a:spcPts val="800"/>
              </a:spcAft>
            </a:pPr>
            <a:r>
              <a:rPr lang="en-US" b="1" dirty="0" smtClean="0"/>
              <a:t>    </a:t>
            </a:r>
            <a:r>
              <a:rPr lang="en-US" b="1" dirty="0" err="1" smtClean="0"/>
              <a:t>Silhoutte</a:t>
            </a:r>
            <a:r>
              <a:rPr lang="en-US" b="1" dirty="0" smtClean="0"/>
              <a:t> </a:t>
            </a:r>
            <a:r>
              <a:rPr lang="en-US" dirty="0" smtClean="0"/>
              <a:t>method as get </a:t>
            </a:r>
            <a:r>
              <a:rPr lang="en-US" dirty="0" err="1" smtClean="0"/>
              <a:t>surity</a:t>
            </a:r>
            <a:r>
              <a:rPr lang="en-US" dirty="0" smtClean="0"/>
              <a:t> for numbers of cluster are optimal for model. </a:t>
            </a:r>
            <a:r>
              <a:rPr lang="en-US" dirty="0" err="1" smtClean="0"/>
              <a:t>Silhoutte</a:t>
            </a:r>
            <a:r>
              <a:rPr lang="en-US" dirty="0" smtClean="0"/>
              <a:t> method comes </a:t>
            </a:r>
          </a:p>
          <a:p>
            <a:pPr marL="173736" indent="-173736">
              <a:spcAft>
                <a:spcPts val="800"/>
              </a:spcAft>
            </a:pPr>
            <a:r>
              <a:rPr lang="en-US" dirty="0" smtClean="0"/>
              <a:t> </a:t>
            </a:r>
            <a:r>
              <a:rPr lang="en-US" dirty="0" smtClean="0"/>
              <a:t>    with advantages of </a:t>
            </a:r>
            <a:r>
              <a:rPr lang="en-US" dirty="0" err="1" smtClean="0"/>
              <a:t>Silhoutte</a:t>
            </a:r>
            <a:r>
              <a:rPr lang="en-US" dirty="0" smtClean="0"/>
              <a:t> score to find optimum number of cluster.</a:t>
            </a:r>
          </a:p>
          <a:p>
            <a:pPr marL="173736" indent="-173736">
              <a:spcAft>
                <a:spcPts val="800"/>
              </a:spcAft>
            </a:pPr>
            <a:r>
              <a:rPr lang="en-US" b="1" dirty="0" smtClean="0"/>
              <a:t>    K-Means Clustering: </a:t>
            </a:r>
            <a:r>
              <a:rPr lang="en-US" dirty="0" smtClean="0"/>
              <a:t>as Optimal number of Cluster are found we can passed them K-means </a:t>
            </a:r>
          </a:p>
          <a:p>
            <a:pPr marL="173736" indent="-173736">
              <a:spcAft>
                <a:spcPts val="800"/>
              </a:spcAft>
            </a:pPr>
            <a:r>
              <a:rPr lang="en-US" dirty="0" smtClean="0"/>
              <a:t> </a:t>
            </a:r>
            <a:r>
              <a:rPr lang="en-US" dirty="0" smtClean="0"/>
              <a:t>  Clustering  model  to then </a:t>
            </a:r>
            <a:r>
              <a:rPr lang="en-US" dirty="0" err="1" smtClean="0"/>
              <a:t>aplly</a:t>
            </a:r>
            <a:r>
              <a:rPr lang="en-US" dirty="0" smtClean="0"/>
              <a:t> on our processed data to made different cluster based on the </a:t>
            </a:r>
          </a:p>
          <a:p>
            <a:pPr marL="173736" indent="-173736">
              <a:spcAft>
                <a:spcPts val="800"/>
              </a:spcAft>
            </a:pPr>
            <a:r>
              <a:rPr lang="en-US" dirty="0" smtClean="0"/>
              <a:t> </a:t>
            </a:r>
            <a:r>
              <a:rPr lang="en-US" dirty="0" smtClean="0"/>
              <a:t>   behavioral patterns , Purchasing trend and other features which was lately developed.</a:t>
            </a:r>
          </a:p>
          <a:p>
            <a:pPr marL="173736" indent="-173736">
              <a:spcAft>
                <a:spcPts val="800"/>
              </a:spcAft>
            </a:pPr>
            <a:endParaRPr lang="en-US" dirty="0" smtClean="0"/>
          </a:p>
          <a:p>
            <a:pPr marL="173736" indent="-173736">
              <a:spcAft>
                <a:spcPts val="800"/>
              </a:spcAft>
            </a:pPr>
            <a:endParaRPr lang="en-US" b="1" dirty="0" smtClean="0"/>
          </a:p>
        </p:txBody>
      </p:sp>
    </p:spTree>
    <p:extLst>
      <p:ext uri="{BB962C8B-B14F-4D97-AF65-F5344CB8AC3E}">
        <p14:creationId xmlns:p14="http://schemas.microsoft.com/office/powerpoint/2010/main" xmlns=""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xmlns=""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xmlns="" id="{A111D00F-E3D6-896E-4001-492D6D1DC85F}"/>
              </a:ext>
            </a:extLst>
          </p:cNvPr>
          <p:cNvSpPr txBox="1"/>
          <p:nvPr/>
        </p:nvSpPr>
        <p:spPr>
          <a:xfrm>
            <a:off x="406562" y="1083221"/>
            <a:ext cx="7770486" cy="3323987"/>
          </a:xfrm>
          <a:prstGeom prst="rect">
            <a:avLst/>
          </a:prstGeom>
          <a:noFill/>
        </p:spPr>
        <p:txBody>
          <a:bodyPr wrap="square" rtlCol="0">
            <a:spAutoFit/>
          </a:bodyPr>
          <a:lstStyle/>
          <a:p>
            <a:r>
              <a:rPr lang="en-US" b="1" dirty="0" smtClean="0"/>
              <a:t>Python</a:t>
            </a:r>
            <a:r>
              <a:rPr lang="en-US" dirty="0" smtClean="0"/>
              <a:t>: Implement K-means </a:t>
            </a:r>
            <a:r>
              <a:rPr lang="en-US" dirty="0" smtClean="0"/>
              <a:t>using python programming </a:t>
            </a:r>
            <a:r>
              <a:rPr lang="en-US" dirty="0" err="1" smtClean="0"/>
              <a:t>lanuguage</a:t>
            </a:r>
            <a:r>
              <a:rPr lang="en-US" dirty="0" smtClean="0"/>
              <a:t>.</a:t>
            </a:r>
          </a:p>
          <a:p>
            <a:r>
              <a:rPr lang="en-US" b="1" dirty="0" smtClean="0"/>
              <a:t>Python libraries </a:t>
            </a:r>
            <a:r>
              <a:rPr lang="en-US" dirty="0" smtClean="0"/>
              <a:t>: Mathematical Libraries like </a:t>
            </a:r>
            <a:r>
              <a:rPr lang="en-US" dirty="0" err="1" smtClean="0"/>
              <a:t>Numpy</a:t>
            </a:r>
            <a:r>
              <a:rPr lang="en-US" dirty="0" smtClean="0"/>
              <a:t> , tabulate, Pandas. Plotting Libraries like</a:t>
            </a:r>
          </a:p>
          <a:p>
            <a:r>
              <a:rPr lang="en-US" dirty="0" smtClean="0"/>
              <a:t> </a:t>
            </a:r>
            <a:r>
              <a:rPr lang="en-US" dirty="0" smtClean="0"/>
              <a:t>                              </a:t>
            </a:r>
            <a:r>
              <a:rPr lang="en-US" dirty="0" err="1" smtClean="0"/>
              <a:t>Plotly</a:t>
            </a:r>
            <a:r>
              <a:rPr lang="en-US" dirty="0" smtClean="0"/>
              <a:t> , </a:t>
            </a:r>
            <a:r>
              <a:rPr lang="en-US" dirty="0" err="1" smtClean="0"/>
              <a:t>Matplotlib</a:t>
            </a:r>
            <a:r>
              <a:rPr lang="en-US" dirty="0" smtClean="0"/>
              <a:t>, </a:t>
            </a:r>
            <a:r>
              <a:rPr lang="en-US" dirty="0" err="1" smtClean="0"/>
              <a:t>Seaborn</a:t>
            </a:r>
            <a:r>
              <a:rPr lang="en-US" dirty="0" smtClean="0"/>
              <a:t> . Model specific Libraries like </a:t>
            </a:r>
            <a:r>
              <a:rPr lang="en-US" dirty="0" err="1" smtClean="0"/>
              <a:t>yellowbrick</a:t>
            </a:r>
            <a:r>
              <a:rPr lang="en-US" dirty="0" smtClean="0"/>
              <a:t> ,   </a:t>
            </a:r>
          </a:p>
          <a:p>
            <a:r>
              <a:rPr lang="en-US" dirty="0" smtClean="0"/>
              <a:t>                               </a:t>
            </a:r>
            <a:r>
              <a:rPr lang="en-US" dirty="0" err="1" smtClean="0"/>
              <a:t>sklearn</a:t>
            </a:r>
            <a:r>
              <a:rPr lang="en-US" dirty="0" smtClean="0"/>
              <a:t> , </a:t>
            </a:r>
            <a:r>
              <a:rPr lang="en-US" dirty="0" err="1" smtClean="0"/>
              <a:t>scipy</a:t>
            </a:r>
            <a:r>
              <a:rPr lang="en-US" dirty="0" smtClean="0"/>
              <a:t> and there different modules.</a:t>
            </a:r>
            <a:endParaRPr lang="en-US" dirty="0" smtClean="0"/>
          </a:p>
          <a:p>
            <a:r>
              <a:rPr lang="en-US" b="1" dirty="0" smtClean="0"/>
              <a:t>Data Preparation</a:t>
            </a:r>
            <a:r>
              <a:rPr lang="en-US" dirty="0" smtClean="0"/>
              <a:t>: Clean and preprocess customer </a:t>
            </a:r>
            <a:r>
              <a:rPr lang="en-US" dirty="0" smtClean="0"/>
              <a:t>data using different inbuilt function from  </a:t>
            </a:r>
          </a:p>
          <a:p>
            <a:r>
              <a:rPr lang="en-US" dirty="0" smtClean="0"/>
              <a:t> </a:t>
            </a:r>
            <a:r>
              <a:rPr lang="en-US" dirty="0" smtClean="0"/>
              <a:t>                              pandas. And by other methods.</a:t>
            </a:r>
            <a:endParaRPr lang="en-US" dirty="0" smtClean="0"/>
          </a:p>
          <a:p>
            <a:r>
              <a:rPr lang="en-US" b="1" dirty="0" smtClean="0"/>
              <a:t>Feature Selection</a:t>
            </a:r>
            <a:r>
              <a:rPr lang="en-US" dirty="0" smtClean="0"/>
              <a:t>: Choose relevant features </a:t>
            </a:r>
            <a:r>
              <a:rPr lang="en-US" dirty="0" smtClean="0"/>
              <a:t>from the dataset (</a:t>
            </a:r>
            <a:r>
              <a:rPr lang="en-US" dirty="0" err="1" smtClean="0"/>
              <a:t>e.g.,purchaising</a:t>
            </a:r>
            <a:r>
              <a:rPr lang="en-US" dirty="0" smtClean="0"/>
              <a:t> pattern ,      </a:t>
            </a:r>
          </a:p>
          <a:p>
            <a:r>
              <a:rPr lang="en-US" dirty="0" smtClean="0"/>
              <a:t>                                spending </a:t>
            </a:r>
            <a:r>
              <a:rPr lang="en-US" dirty="0" smtClean="0"/>
              <a:t>habits</a:t>
            </a:r>
            <a:r>
              <a:rPr lang="en-US" dirty="0" smtClean="0"/>
              <a:t>). RFM (</a:t>
            </a:r>
            <a:r>
              <a:rPr lang="en-US" dirty="0" err="1" smtClean="0"/>
              <a:t>Recency</a:t>
            </a:r>
            <a:r>
              <a:rPr lang="en-US" dirty="0" smtClean="0"/>
              <a:t>, Frequency, Monetary) analysis for feature   </a:t>
            </a:r>
          </a:p>
          <a:p>
            <a:r>
              <a:rPr lang="en-US" dirty="0" smtClean="0"/>
              <a:t> </a:t>
            </a:r>
            <a:r>
              <a:rPr lang="en-US" dirty="0" smtClean="0"/>
              <a:t>                               selection</a:t>
            </a:r>
            <a:endParaRPr lang="en-US" dirty="0" smtClean="0"/>
          </a:p>
          <a:p>
            <a:r>
              <a:rPr lang="en-US" b="1" dirty="0" smtClean="0"/>
              <a:t>Outlier Detection </a:t>
            </a:r>
            <a:r>
              <a:rPr lang="en-US" b="1" dirty="0" err="1" smtClean="0"/>
              <a:t>Tratement</a:t>
            </a:r>
            <a:r>
              <a:rPr lang="en-US" dirty="0" smtClean="0"/>
              <a:t>: Isolation forest algorithm is used to handle the outliers.</a:t>
            </a:r>
          </a:p>
          <a:p>
            <a:r>
              <a:rPr lang="en-US" b="1" dirty="0" smtClean="0"/>
              <a:t>Scaling</a:t>
            </a:r>
            <a:r>
              <a:rPr lang="en-US" dirty="0" smtClean="0"/>
              <a:t>: correlation analysis and matrix for PCA , Dimensionality reduction and component </a:t>
            </a:r>
          </a:p>
          <a:p>
            <a:r>
              <a:rPr lang="en-US" dirty="0" smtClean="0"/>
              <a:t> </a:t>
            </a:r>
            <a:r>
              <a:rPr lang="en-US" dirty="0" smtClean="0"/>
              <a:t>               identification using PCA</a:t>
            </a:r>
          </a:p>
          <a:p>
            <a:r>
              <a:rPr lang="en-US" b="1" dirty="0" smtClean="0"/>
              <a:t>Clustering </a:t>
            </a:r>
            <a:r>
              <a:rPr lang="en-US" dirty="0" smtClean="0"/>
              <a:t>: Elbow curve method is used and </a:t>
            </a:r>
            <a:r>
              <a:rPr lang="en-US" dirty="0" err="1" smtClean="0"/>
              <a:t>Silhoutte</a:t>
            </a:r>
            <a:r>
              <a:rPr lang="en-US" dirty="0" smtClean="0"/>
              <a:t> method </a:t>
            </a:r>
            <a:r>
              <a:rPr lang="en-US" dirty="0" smtClean="0"/>
              <a:t>is used for identifying optimal       </a:t>
            </a:r>
          </a:p>
          <a:p>
            <a:r>
              <a:rPr lang="en-US" dirty="0" smtClean="0"/>
              <a:t>  </a:t>
            </a:r>
            <a:r>
              <a:rPr lang="en-US" dirty="0" smtClean="0"/>
              <a:t>                   numbers of clusters . </a:t>
            </a:r>
            <a:r>
              <a:rPr lang="en-US" b="1" dirty="0" smtClean="0"/>
              <a:t>K-means Clustering </a:t>
            </a:r>
            <a:r>
              <a:rPr lang="en-US" dirty="0" smtClean="0"/>
              <a:t>applied on the data</a:t>
            </a:r>
            <a:endParaRPr lang="en-US" dirty="0" smtClean="0"/>
          </a:p>
          <a:p>
            <a:pPr marL="173736" indent="-173736">
              <a:spcAft>
                <a:spcPts val="800"/>
              </a:spcAft>
            </a:pPr>
            <a:r>
              <a:rPr lang="en-US" dirty="0">
                <a:latin typeface="+mn-lt"/>
              </a:rPr>
              <a:t>	</a:t>
            </a:r>
          </a:p>
        </p:txBody>
      </p:sp>
    </p:spTree>
    <p:extLst>
      <p:ext uri="{BB962C8B-B14F-4D97-AF65-F5344CB8AC3E}">
        <p14:creationId xmlns:p14="http://schemas.microsoft.com/office/powerpoint/2010/main" xmlns=""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xmlns="" id="{D94080DE-03F5-1FE4-A922-15490146EBB6}"/>
              </a:ext>
            </a:extLst>
          </p:cNvPr>
          <p:cNvSpPr txBox="1"/>
          <p:nvPr/>
        </p:nvSpPr>
        <p:spPr>
          <a:xfrm>
            <a:off x="0" y="662662"/>
            <a:ext cx="4428068" cy="338554"/>
          </a:xfrm>
          <a:prstGeom prst="rect">
            <a:avLst/>
          </a:prstGeom>
          <a:noFill/>
        </p:spPr>
        <p:txBody>
          <a:bodyPr wrap="square">
            <a:spAutoFit/>
          </a:bodyPr>
          <a:lstStyle/>
          <a:p>
            <a:r>
              <a:rPr lang="en-IN" sz="1600" b="1" dirty="0">
                <a:solidFill>
                  <a:srgbClr val="213163"/>
                </a:solidFill>
              </a:rPr>
              <a:t>Modelling &amp; Result</a:t>
            </a:r>
          </a:p>
        </p:txBody>
      </p:sp>
      <p:pic>
        <p:nvPicPr>
          <p:cNvPr id="4" name="Picture 3" descr="freq.png"/>
          <p:cNvPicPr>
            <a:picLocks noChangeAspect="1"/>
          </p:cNvPicPr>
          <p:nvPr/>
        </p:nvPicPr>
        <p:blipFill>
          <a:blip r:embed="rId3"/>
          <a:stretch>
            <a:fillRect/>
          </a:stretch>
        </p:blipFill>
        <p:spPr>
          <a:xfrm>
            <a:off x="178676" y="936258"/>
            <a:ext cx="3904552" cy="2132763"/>
          </a:xfrm>
          <a:prstGeom prst="rect">
            <a:avLst/>
          </a:prstGeom>
        </p:spPr>
      </p:pic>
      <p:sp>
        <p:nvSpPr>
          <p:cNvPr id="7" name="TextBox 6"/>
          <p:cNvSpPr txBox="1"/>
          <p:nvPr/>
        </p:nvSpPr>
        <p:spPr>
          <a:xfrm>
            <a:off x="4456386" y="872359"/>
            <a:ext cx="4508938" cy="1384995"/>
          </a:xfrm>
          <a:prstGeom prst="rect">
            <a:avLst/>
          </a:prstGeom>
          <a:noFill/>
        </p:spPr>
        <p:txBody>
          <a:bodyPr wrap="square" rtlCol="0">
            <a:spAutoFit/>
          </a:bodyPr>
          <a:lstStyle/>
          <a:p>
            <a:r>
              <a:rPr lang="en-US" dirty="0" smtClean="0"/>
              <a:t>This bar plot shows the </a:t>
            </a:r>
            <a:r>
              <a:rPr lang="en-US" b="1" dirty="0" smtClean="0"/>
              <a:t>30 highest selling products </a:t>
            </a:r>
            <a:r>
              <a:rPr lang="en-US" dirty="0" smtClean="0"/>
              <a:t>in the dataset which are purchased by the customer in customer transaction dataset from the 2010 to 2011</a:t>
            </a:r>
          </a:p>
          <a:p>
            <a:r>
              <a:rPr lang="en-US" dirty="0" smtClean="0"/>
              <a:t>Where </a:t>
            </a:r>
            <a:r>
              <a:rPr lang="en-US" b="1" dirty="0" smtClean="0"/>
              <a:t>WHITE HANGING HEART T-LIGHT HOLDER</a:t>
            </a:r>
          </a:p>
          <a:p>
            <a:r>
              <a:rPr lang="en-US" dirty="0" smtClean="0"/>
              <a:t>Has the highest occurrence in the dataset more than </a:t>
            </a:r>
            <a:r>
              <a:rPr lang="en-US" b="1" i="1" dirty="0" smtClean="0"/>
              <a:t>2000</a:t>
            </a:r>
            <a:r>
              <a:rPr lang="en-US" dirty="0" smtClean="0"/>
              <a:t> times.</a:t>
            </a:r>
            <a:endParaRPr lang="en-US" dirty="0"/>
          </a:p>
        </p:txBody>
      </p:sp>
      <p:pic>
        <p:nvPicPr>
          <p:cNvPr id="8" name="Picture 7" descr="out.png"/>
          <p:cNvPicPr>
            <a:picLocks noChangeAspect="1"/>
          </p:cNvPicPr>
          <p:nvPr/>
        </p:nvPicPr>
        <p:blipFill>
          <a:blip r:embed="rId4"/>
          <a:stretch>
            <a:fillRect/>
          </a:stretch>
        </p:blipFill>
        <p:spPr>
          <a:xfrm>
            <a:off x="4214648" y="2788211"/>
            <a:ext cx="4466897" cy="1879550"/>
          </a:xfrm>
          <a:prstGeom prst="rect">
            <a:avLst/>
          </a:prstGeom>
        </p:spPr>
      </p:pic>
      <p:sp>
        <p:nvSpPr>
          <p:cNvPr id="9" name="TextBox 8"/>
          <p:cNvSpPr txBox="1"/>
          <p:nvPr/>
        </p:nvSpPr>
        <p:spPr>
          <a:xfrm>
            <a:off x="241738" y="3384331"/>
            <a:ext cx="3783724" cy="954107"/>
          </a:xfrm>
          <a:prstGeom prst="rect">
            <a:avLst/>
          </a:prstGeom>
          <a:noFill/>
        </p:spPr>
        <p:txBody>
          <a:bodyPr wrap="square" rtlCol="0">
            <a:spAutoFit/>
          </a:bodyPr>
          <a:lstStyle/>
          <a:p>
            <a:r>
              <a:rPr lang="en-US" dirty="0" smtClean="0"/>
              <a:t>This bar plot </a:t>
            </a:r>
            <a:r>
              <a:rPr lang="en-US" dirty="0" err="1" smtClean="0"/>
              <a:t>represnts</a:t>
            </a:r>
            <a:r>
              <a:rPr lang="en-US" dirty="0" smtClean="0"/>
              <a:t> the in-</a:t>
            </a:r>
            <a:r>
              <a:rPr lang="en-US" dirty="0" err="1" smtClean="0"/>
              <a:t>liers</a:t>
            </a:r>
            <a:r>
              <a:rPr lang="en-US" dirty="0" smtClean="0"/>
              <a:t> and outliers present in the dataset </a:t>
            </a:r>
            <a:r>
              <a:rPr lang="en-US" b="1" dirty="0" smtClean="0"/>
              <a:t>inliers</a:t>
            </a:r>
            <a:r>
              <a:rPr lang="en-US" dirty="0" smtClean="0"/>
              <a:t> are </a:t>
            </a:r>
            <a:r>
              <a:rPr lang="en-US" b="1" dirty="0" smtClean="0"/>
              <a:t>94.98% </a:t>
            </a:r>
            <a:r>
              <a:rPr lang="en-US" dirty="0" smtClean="0"/>
              <a:t>and </a:t>
            </a:r>
            <a:r>
              <a:rPr lang="en-US" b="1" dirty="0" smtClean="0"/>
              <a:t>outliers</a:t>
            </a:r>
            <a:r>
              <a:rPr lang="en-US" dirty="0" smtClean="0"/>
              <a:t> are </a:t>
            </a:r>
            <a:r>
              <a:rPr lang="en-US" b="1" dirty="0" smtClean="0"/>
              <a:t>5.02% </a:t>
            </a:r>
            <a:r>
              <a:rPr lang="en-US" dirty="0" smtClean="0"/>
              <a:t>which are </a:t>
            </a:r>
            <a:r>
              <a:rPr lang="en-US" dirty="0" err="1" smtClean="0"/>
              <a:t>managable</a:t>
            </a:r>
            <a:r>
              <a:rPr lang="en-US" dirty="0" smtClean="0"/>
              <a:t> and has not major impact on further analysis.</a:t>
            </a:r>
            <a:endParaRPr lang="en-US" dirty="0"/>
          </a:p>
        </p:txBody>
      </p:sp>
    </p:spTree>
    <p:extLst>
      <p:ext uri="{BB962C8B-B14F-4D97-AF65-F5344CB8AC3E}">
        <p14:creationId xmlns:p14="http://schemas.microsoft.com/office/powerpoint/2010/main" xmlns=""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xmlns=""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pic>
        <p:nvPicPr>
          <p:cNvPr id="4" name="Picture 3" descr="corre.png"/>
          <p:cNvPicPr>
            <a:picLocks noChangeAspect="1"/>
          </p:cNvPicPr>
          <p:nvPr/>
        </p:nvPicPr>
        <p:blipFill>
          <a:blip r:embed="rId3"/>
          <a:stretch>
            <a:fillRect/>
          </a:stretch>
        </p:blipFill>
        <p:spPr>
          <a:xfrm>
            <a:off x="136635" y="977463"/>
            <a:ext cx="3552497" cy="3293079"/>
          </a:xfrm>
          <a:prstGeom prst="rect">
            <a:avLst/>
          </a:prstGeom>
        </p:spPr>
      </p:pic>
      <p:pic>
        <p:nvPicPr>
          <p:cNvPr id="5" name="Picture 4" descr="pca.png"/>
          <p:cNvPicPr>
            <a:picLocks noChangeAspect="1"/>
          </p:cNvPicPr>
          <p:nvPr/>
        </p:nvPicPr>
        <p:blipFill>
          <a:blip r:embed="rId4"/>
          <a:stretch>
            <a:fillRect/>
          </a:stretch>
        </p:blipFill>
        <p:spPr>
          <a:xfrm>
            <a:off x="3310760" y="709739"/>
            <a:ext cx="5641594" cy="3010924"/>
          </a:xfrm>
          <a:prstGeom prst="rect">
            <a:avLst/>
          </a:prstGeom>
        </p:spPr>
      </p:pic>
      <p:sp>
        <p:nvSpPr>
          <p:cNvPr id="7" name="TextBox 6"/>
          <p:cNvSpPr txBox="1"/>
          <p:nvPr/>
        </p:nvSpPr>
        <p:spPr>
          <a:xfrm>
            <a:off x="126125" y="4298732"/>
            <a:ext cx="8618482" cy="523220"/>
          </a:xfrm>
          <a:prstGeom prst="rect">
            <a:avLst/>
          </a:prstGeom>
          <a:noFill/>
        </p:spPr>
        <p:txBody>
          <a:bodyPr wrap="square" rtlCol="0">
            <a:spAutoFit/>
          </a:bodyPr>
          <a:lstStyle/>
          <a:p>
            <a:r>
              <a:rPr lang="en-US" dirty="0" smtClean="0"/>
              <a:t>Left: Correlation matrix shows </a:t>
            </a:r>
            <a:r>
              <a:rPr lang="en-US" dirty="0" err="1" smtClean="0"/>
              <a:t>multicollinearity</a:t>
            </a:r>
            <a:r>
              <a:rPr lang="en-US" dirty="0" smtClean="0"/>
              <a:t> between different features</a:t>
            </a:r>
          </a:p>
          <a:p>
            <a:r>
              <a:rPr lang="en-US" dirty="0" smtClean="0"/>
              <a:t>Right: PCA dimensionality reduction plot in variance  which shows the optimal no of components</a:t>
            </a:r>
            <a:endParaRPr lang="en-US" dirty="0"/>
          </a:p>
        </p:txBody>
      </p:sp>
    </p:spTree>
    <p:extLst>
      <p:ext uri="{BB962C8B-B14F-4D97-AF65-F5344CB8AC3E}">
        <p14:creationId xmlns:p14="http://schemas.microsoft.com/office/powerpoint/2010/main" xmlns=""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2919</TotalTime>
  <Words>1019</Words>
  <Application>Microsoft Office PowerPoint</Application>
  <PresentationFormat>On-screen Show (16:9)</PresentationFormat>
  <Paragraphs>87</Paragraphs>
  <Slides>13</Slides>
  <Notes>13</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Simple Light</vt:lpstr>
      <vt:lpstr>Custom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69</cp:revision>
  <dcterms:modified xsi:type="dcterms:W3CDTF">2024-04-03T06:35:59Z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