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302" r:id="rId6"/>
    <p:sldId id="305" r:id="rId7"/>
    <p:sldId id="303" r:id="rId8"/>
    <p:sldId id="332" r:id="rId9"/>
    <p:sldId id="306" r:id="rId10"/>
    <p:sldId id="307" r:id="rId11"/>
    <p:sldId id="337" r:id="rId12"/>
    <p:sldId id="338" r:id="rId13"/>
    <p:sldId id="321" r:id="rId14"/>
    <p:sldId id="320" r:id="rId15"/>
    <p:sldId id="336" r:id="rId16"/>
    <p:sldId id="315" r:id="rId17"/>
    <p:sldId id="316" r:id="rId18"/>
    <p:sldId id="325" r:id="rId19"/>
    <p:sldId id="326" r:id="rId20"/>
    <p:sldId id="323" r:id="rId21"/>
    <p:sldId id="347" r:id="rId22"/>
    <p:sldId id="324"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646" autoAdjust="0"/>
  </p:normalViewPr>
  <p:slideViewPr>
    <p:cSldViewPr snapToGrid="0">
      <p:cViewPr varScale="1">
        <p:scale>
          <a:sx n="85" d="100"/>
          <a:sy n="85" d="100"/>
        </p:scale>
        <p:origin x="547" y="6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2/21/2025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01925" y="672861"/>
            <a:ext cx="8902459" cy="3209028"/>
          </a:xfrm>
        </p:spPr>
        <p:txBody>
          <a:bodyPr/>
          <a:lstStyle/>
          <a:p>
            <a:r>
              <a:rPr lang="en-US" dirty="0"/>
              <a:t>FAKE VOICE DETECTION</a:t>
            </a:r>
            <a:br>
              <a:rPr lang="en-US" dirty="0"/>
            </a:br>
            <a:r>
              <a:rPr lang="en-US" sz="2400" dirty="0"/>
              <a:t>Deepfake Detection using Convolutional Neural Networks (CNNs)</a:t>
            </a:r>
          </a:p>
        </p:txBody>
      </p:sp>
      <p:sp>
        <p:nvSpPr>
          <p:cNvPr id="4" name="TextBox 3">
            <a:extLst>
              <a:ext uri="{FF2B5EF4-FFF2-40B4-BE49-F238E27FC236}">
                <a16:creationId xmlns:a16="http://schemas.microsoft.com/office/drawing/2014/main" id="{5D1C9F02-9373-EEC5-8E3C-8238B46DEAC9}"/>
              </a:ext>
            </a:extLst>
          </p:cNvPr>
          <p:cNvSpPr txBox="1"/>
          <p:nvPr/>
        </p:nvSpPr>
        <p:spPr>
          <a:xfrm>
            <a:off x="7198658" y="5414683"/>
            <a:ext cx="3110753" cy="769441"/>
          </a:xfrm>
          <a:prstGeom prst="rect">
            <a:avLst/>
          </a:prstGeom>
          <a:noFill/>
        </p:spPr>
        <p:txBody>
          <a:bodyPr wrap="square" rtlCol="0">
            <a:spAutoFit/>
          </a:bodyPr>
          <a:lstStyle/>
          <a:p>
            <a:r>
              <a:rPr lang="en-IN" sz="2200" b="1" dirty="0"/>
              <a:t>Presented by:</a:t>
            </a:r>
          </a:p>
          <a:p>
            <a:r>
              <a:rPr lang="en-IN" sz="2200" b="1" dirty="0"/>
              <a:t>Bhagavan Dheeravath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A6F3-E9C0-E8C0-90F0-D6EEEB7D121E}"/>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D07BC704-9A07-234E-63B6-62954791CD76}"/>
              </a:ext>
            </a:extLst>
          </p:cNvPr>
          <p:cNvSpPr>
            <a:spLocks noGrp="1"/>
          </p:cNvSpPr>
          <p:nvPr>
            <p:ph idx="14"/>
          </p:nvPr>
        </p:nvSpPr>
        <p:spPr/>
        <p:txBody>
          <a:bodyPr>
            <a:normAutofit fontScale="85000" lnSpcReduction="20000"/>
          </a:bodyPr>
          <a:lstStyle/>
          <a:p>
            <a:endParaRPr lang="en-US" dirty="0"/>
          </a:p>
          <a:p>
            <a:r>
              <a:rPr lang="en-US" b="1" dirty="0"/>
              <a:t>Label Encoding: </a:t>
            </a:r>
            <a:r>
              <a:rPr lang="en-US" dirty="0"/>
              <a:t>Describe how </a:t>
            </a:r>
            <a:r>
              <a:rPr lang="en-US" dirty="0" err="1"/>
              <a:t>LabelEncoder</a:t>
            </a:r>
            <a:r>
              <a:rPr lang="en-US" dirty="0"/>
              <a:t> is used to convert labels to binary values (0 for Real, 1 for Fake).</a:t>
            </a:r>
          </a:p>
          <a:p>
            <a:r>
              <a:rPr lang="en-US" b="1" dirty="0"/>
              <a:t>Feature Scaling: </a:t>
            </a:r>
            <a:r>
              <a:rPr lang="en-US" dirty="0"/>
              <a:t>Standardize the data using </a:t>
            </a:r>
            <a:r>
              <a:rPr lang="en-US" dirty="0" err="1"/>
              <a:t>StandardScaler</a:t>
            </a:r>
            <a:r>
              <a:rPr lang="en-US" dirty="0"/>
              <a:t> to achieve consistency in feature range.</a:t>
            </a:r>
          </a:p>
          <a:p>
            <a:r>
              <a:rPr lang="en-US" b="1" dirty="0"/>
              <a:t>Data Reshaping: </a:t>
            </a:r>
            <a:r>
              <a:rPr lang="en-US" dirty="0"/>
              <a:t>Reshape the scaled data to a format suitable for CNN: (samples, 1, 26, 1).</a:t>
            </a:r>
          </a:p>
          <a:p>
            <a:r>
              <a:rPr lang="en-US" sz="4400" b="1" dirty="0"/>
              <a:t>Train-Test Split</a:t>
            </a:r>
          </a:p>
          <a:p>
            <a:r>
              <a:rPr lang="en-US" b="1" dirty="0"/>
              <a:t>Splitting Strategy: </a:t>
            </a:r>
            <a:r>
              <a:rPr lang="en-US" dirty="0"/>
              <a:t>Explain the </a:t>
            </a:r>
            <a:r>
              <a:rPr lang="en-US" dirty="0" err="1"/>
              <a:t>train_test_split</a:t>
            </a:r>
            <a:r>
              <a:rPr lang="en-US" dirty="0"/>
              <a:t> function with an 80-20 ratio for training and testing.</a:t>
            </a:r>
          </a:p>
          <a:p>
            <a:r>
              <a:rPr lang="en-US" b="1" dirty="0"/>
              <a:t>Importance of Splitting: </a:t>
            </a:r>
            <a:r>
              <a:rPr lang="en-US" dirty="0"/>
              <a:t>Why separating training and test data is essential to prevent data leakage and ensure fair model evaluation.</a:t>
            </a:r>
          </a:p>
          <a:p>
            <a:r>
              <a:rPr lang="en-US" b="1" dirty="0"/>
              <a:t>Sample Counts: </a:t>
            </a:r>
            <a:r>
              <a:rPr lang="en-US" dirty="0"/>
              <a:t>Show sample counts for each set to confirm split (e.g., Training samples: 8000, Testing samples: 2000).</a:t>
            </a:r>
            <a:endParaRPr lang="en-IN" dirty="0"/>
          </a:p>
        </p:txBody>
      </p:sp>
    </p:spTree>
    <p:extLst>
      <p:ext uri="{BB962C8B-B14F-4D97-AF65-F5344CB8AC3E}">
        <p14:creationId xmlns:p14="http://schemas.microsoft.com/office/powerpoint/2010/main" val="642658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FB70-D5E9-1554-1333-82FE0C025BD9}"/>
              </a:ext>
            </a:extLst>
          </p:cNvPr>
          <p:cNvSpPr>
            <a:spLocks noGrp="1"/>
          </p:cNvSpPr>
          <p:nvPr>
            <p:ph type="title"/>
          </p:nvPr>
        </p:nvSpPr>
        <p:spPr/>
        <p:txBody>
          <a:bodyPr/>
          <a:lstStyle/>
          <a:p>
            <a:r>
              <a:rPr lang="en-IN" dirty="0"/>
              <a:t>CNN Model Architecture</a:t>
            </a:r>
          </a:p>
        </p:txBody>
      </p:sp>
      <p:pic>
        <p:nvPicPr>
          <p:cNvPr id="7170" name="Picture 2" descr="Convolutional Neural Network (CNN): Architecture Explained | Deep Learning  - PyCodeMates">
            <a:extLst>
              <a:ext uri="{FF2B5EF4-FFF2-40B4-BE49-F238E27FC236}">
                <a16:creationId xmlns:a16="http://schemas.microsoft.com/office/drawing/2014/main" id="{CB5305FD-B0B3-C956-D898-8BD1766B4CCC}"/>
              </a:ext>
            </a:extLst>
          </p:cNvPr>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980302" y="2652713"/>
            <a:ext cx="8798011" cy="382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67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45BE-5524-4D53-6A11-1769ED9AC94A}"/>
              </a:ext>
            </a:extLst>
          </p:cNvPr>
          <p:cNvSpPr>
            <a:spLocks noGrp="1"/>
          </p:cNvSpPr>
          <p:nvPr>
            <p:ph type="title"/>
          </p:nvPr>
        </p:nvSpPr>
        <p:spPr/>
        <p:txBody>
          <a:bodyPr/>
          <a:lstStyle/>
          <a:p>
            <a:r>
              <a:rPr lang="en-US" b="1" dirty="0"/>
              <a:t>CNN Overview for Deepfake Detection</a:t>
            </a:r>
            <a:endParaRPr lang="en-IN" dirty="0"/>
          </a:p>
        </p:txBody>
      </p:sp>
      <p:pic>
        <p:nvPicPr>
          <p:cNvPr id="6" name="Content Placeholder 5">
            <a:extLst>
              <a:ext uri="{FF2B5EF4-FFF2-40B4-BE49-F238E27FC236}">
                <a16:creationId xmlns:a16="http://schemas.microsoft.com/office/drawing/2014/main" id="{81661DBA-6EDA-64C8-FAAD-C1B7B1B2883A}"/>
              </a:ext>
            </a:extLst>
          </p:cNvPr>
          <p:cNvPicPr>
            <a:picLocks noGrp="1" noChangeAspect="1"/>
          </p:cNvPicPr>
          <p:nvPr>
            <p:ph idx="12"/>
          </p:nvPr>
        </p:nvPicPr>
        <p:blipFill>
          <a:blip r:embed="rId2"/>
          <a:stretch>
            <a:fillRect/>
          </a:stretch>
        </p:blipFill>
        <p:spPr>
          <a:xfrm>
            <a:off x="1166813" y="2084174"/>
            <a:ext cx="4741863" cy="3674074"/>
          </a:xfrm>
        </p:spPr>
      </p:pic>
      <p:pic>
        <p:nvPicPr>
          <p:cNvPr id="8" name="Content Placeholder 7">
            <a:extLst>
              <a:ext uri="{FF2B5EF4-FFF2-40B4-BE49-F238E27FC236}">
                <a16:creationId xmlns:a16="http://schemas.microsoft.com/office/drawing/2014/main" id="{B91BE777-07F5-B7F5-FDA6-9AF6BFE55D51}"/>
              </a:ext>
            </a:extLst>
          </p:cNvPr>
          <p:cNvPicPr>
            <a:picLocks noGrp="1" noChangeAspect="1"/>
          </p:cNvPicPr>
          <p:nvPr>
            <p:ph idx="11"/>
          </p:nvPr>
        </p:nvPicPr>
        <p:blipFill>
          <a:blip r:embed="rId3"/>
          <a:stretch>
            <a:fillRect/>
          </a:stretch>
        </p:blipFill>
        <p:spPr>
          <a:xfrm>
            <a:off x="6283325" y="2161645"/>
            <a:ext cx="4664075" cy="3596603"/>
          </a:xfrm>
        </p:spPr>
      </p:pic>
    </p:spTree>
    <p:extLst>
      <p:ext uri="{BB962C8B-B14F-4D97-AF65-F5344CB8AC3E}">
        <p14:creationId xmlns:p14="http://schemas.microsoft.com/office/powerpoint/2010/main" val="2796907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9AB59-63F3-93D9-51D8-473CB24B16F5}"/>
              </a:ext>
            </a:extLst>
          </p:cNvPr>
          <p:cNvSpPr>
            <a:spLocks noGrp="1"/>
          </p:cNvSpPr>
          <p:nvPr>
            <p:ph type="title"/>
          </p:nvPr>
        </p:nvSpPr>
        <p:spPr/>
        <p:txBody>
          <a:bodyPr/>
          <a:lstStyle/>
          <a:p>
            <a:r>
              <a:rPr lang="en-IN" dirty="0"/>
              <a:t>Training Setup and Callbacks</a:t>
            </a:r>
          </a:p>
        </p:txBody>
      </p:sp>
      <p:sp>
        <p:nvSpPr>
          <p:cNvPr id="3" name="Content Placeholder 2">
            <a:extLst>
              <a:ext uri="{FF2B5EF4-FFF2-40B4-BE49-F238E27FC236}">
                <a16:creationId xmlns:a16="http://schemas.microsoft.com/office/drawing/2014/main" id="{474622E4-EC1A-69F5-899A-C9A307B01043}"/>
              </a:ext>
            </a:extLst>
          </p:cNvPr>
          <p:cNvSpPr>
            <a:spLocks noGrp="1"/>
          </p:cNvSpPr>
          <p:nvPr>
            <p:ph idx="1"/>
          </p:nvPr>
        </p:nvSpPr>
        <p:spPr/>
        <p:txBody>
          <a:bodyPr>
            <a:normAutofit fontScale="77500" lnSpcReduction="20000"/>
          </a:bodyPr>
          <a:lstStyle/>
          <a:p>
            <a:r>
              <a:rPr lang="en-US" dirty="0"/>
              <a:t>The </a:t>
            </a:r>
            <a:r>
              <a:rPr lang="en-US" b="1" dirty="0"/>
              <a:t>loss function</a:t>
            </a:r>
            <a:r>
              <a:rPr lang="en-US" dirty="0"/>
              <a:t> used in this model is </a:t>
            </a:r>
            <a:r>
              <a:rPr lang="en-US" b="1" dirty="0"/>
              <a:t>Binary </a:t>
            </a:r>
            <a:r>
              <a:rPr lang="en-US" b="1" dirty="0" err="1"/>
              <a:t>Crossentropy</a:t>
            </a:r>
            <a:r>
              <a:rPr lang="en-US" dirty="0"/>
              <a:t>, which is particularly suitable for binary classification tasks. This loss function calculates the difference between the predicted probabilities output by the model and the actual binary labels (0 or 1).</a:t>
            </a:r>
          </a:p>
          <a:p>
            <a:pPr>
              <a:buFont typeface="Arial" panose="020B0604020202020204" pitchFamily="34" charset="0"/>
              <a:buChar char="•"/>
            </a:pPr>
            <a:r>
              <a:rPr lang="en-US" b="1" dirty="0"/>
              <a:t>Optimizer</a:t>
            </a:r>
            <a:r>
              <a:rPr lang="en-US" dirty="0"/>
              <a:t>: The </a:t>
            </a:r>
            <a:r>
              <a:rPr lang="en-US" b="1" dirty="0"/>
              <a:t>Adam Optimizer</a:t>
            </a:r>
            <a:r>
              <a:rPr lang="en-US" dirty="0"/>
              <a:t> is employed, providing adaptive learning rate adjustments that facilitate faster convergence and better performance on complex datasets. Its efficiency is particularly beneficial in scenarios with large-scale data and high-dimensional feature spaces.</a:t>
            </a:r>
          </a:p>
          <a:p>
            <a:pPr>
              <a:buFont typeface="Arial" panose="020B0604020202020204" pitchFamily="34" charset="0"/>
              <a:buChar char="•"/>
            </a:pPr>
            <a:r>
              <a:rPr lang="en-US" b="1" dirty="0"/>
              <a:t>Metrics</a:t>
            </a:r>
            <a:r>
              <a:rPr lang="en-US" dirty="0"/>
              <a:t>: The training process tracks </a:t>
            </a:r>
            <a:r>
              <a:rPr lang="en-US" b="1" dirty="0"/>
              <a:t>accuracy</a:t>
            </a:r>
            <a:r>
              <a:rPr lang="en-US" dirty="0"/>
              <a:t> as a primary metric, assessing the proportion of correct predictions made by the model. Monitoring accuracy helps evaluate the model’s performance over time and informs any necessary adjustments to the training strategy.</a:t>
            </a:r>
          </a:p>
          <a:p>
            <a:endParaRPr lang="en-IN" dirty="0"/>
          </a:p>
        </p:txBody>
      </p:sp>
    </p:spTree>
    <p:extLst>
      <p:ext uri="{BB962C8B-B14F-4D97-AF65-F5344CB8AC3E}">
        <p14:creationId xmlns:p14="http://schemas.microsoft.com/office/powerpoint/2010/main" val="101818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BE79-1780-2087-264A-003FB9D32FE6}"/>
              </a:ext>
            </a:extLst>
          </p:cNvPr>
          <p:cNvSpPr>
            <a:spLocks noGrp="1"/>
          </p:cNvSpPr>
          <p:nvPr>
            <p:ph type="title"/>
          </p:nvPr>
        </p:nvSpPr>
        <p:spPr/>
        <p:txBody>
          <a:bodyPr/>
          <a:lstStyle/>
          <a:p>
            <a:r>
              <a:rPr lang="en-US" b="1" dirty="0"/>
              <a:t>Early Stopping and Model Checkpointing</a:t>
            </a:r>
            <a:endParaRPr lang="en-IN" dirty="0"/>
          </a:p>
        </p:txBody>
      </p:sp>
      <p:sp>
        <p:nvSpPr>
          <p:cNvPr id="3" name="Content Placeholder 2">
            <a:extLst>
              <a:ext uri="{FF2B5EF4-FFF2-40B4-BE49-F238E27FC236}">
                <a16:creationId xmlns:a16="http://schemas.microsoft.com/office/drawing/2014/main" id="{B7A1864A-48E9-3405-77CE-898D83E09887}"/>
              </a:ext>
            </a:extLst>
          </p:cNvPr>
          <p:cNvSpPr>
            <a:spLocks noGrp="1"/>
          </p:cNvSpPr>
          <p:nvPr>
            <p:ph idx="14"/>
          </p:nvPr>
        </p:nvSpPr>
        <p:spPr/>
        <p:txBody>
          <a:bodyPr>
            <a:normAutofit/>
          </a:bodyPr>
          <a:lstStyle/>
          <a:p>
            <a:pPr>
              <a:buFont typeface="Arial" panose="020B0604020202020204" pitchFamily="34" charset="0"/>
              <a:buChar char="•"/>
            </a:pPr>
            <a:r>
              <a:rPr lang="en-US" b="1" dirty="0"/>
              <a:t>Early Stopping</a:t>
            </a:r>
            <a:r>
              <a:rPr lang="en-US" dirty="0"/>
              <a:t>: This technique monitors validation loss during training and halts the process if there is no improvement after a specified number of epochs, which helps mitigate overfitting. By stopping at the optimal point, it ensures the model generalizes well to unseen data.</a:t>
            </a:r>
          </a:p>
          <a:p>
            <a:pPr>
              <a:buFont typeface="Arial" panose="020B0604020202020204" pitchFamily="34" charset="0"/>
              <a:buChar char="•"/>
            </a:pPr>
            <a:r>
              <a:rPr lang="en-US" b="1" dirty="0"/>
              <a:t>Model Checkpointing</a:t>
            </a:r>
            <a:r>
              <a:rPr lang="en-US" dirty="0"/>
              <a:t>: The best-performing model is saved during training using model checkpointing, which captures the model's weights at specified intervals. This approach allows for recovery from interruptions and ensures that the most effective model configuration is retained for future use.</a:t>
            </a:r>
          </a:p>
          <a:p>
            <a:endParaRPr lang="en-IN" dirty="0"/>
          </a:p>
        </p:txBody>
      </p:sp>
    </p:spTree>
    <p:extLst>
      <p:ext uri="{BB962C8B-B14F-4D97-AF65-F5344CB8AC3E}">
        <p14:creationId xmlns:p14="http://schemas.microsoft.com/office/powerpoint/2010/main" val="198416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F57-FE50-B8B6-A193-94926C7071B8}"/>
              </a:ext>
            </a:extLst>
          </p:cNvPr>
          <p:cNvSpPr>
            <a:spLocks noGrp="1"/>
          </p:cNvSpPr>
          <p:nvPr>
            <p:ph type="title"/>
          </p:nvPr>
        </p:nvSpPr>
        <p:spPr/>
        <p:txBody>
          <a:bodyPr/>
          <a:lstStyle/>
          <a:p>
            <a:r>
              <a:rPr lang="en-US" b="1" dirty="0"/>
              <a:t>Training Process Overview</a:t>
            </a:r>
            <a:endParaRPr lang="en-IN" dirty="0"/>
          </a:p>
        </p:txBody>
      </p:sp>
      <p:sp>
        <p:nvSpPr>
          <p:cNvPr id="3" name="Content Placeholder 2">
            <a:extLst>
              <a:ext uri="{FF2B5EF4-FFF2-40B4-BE49-F238E27FC236}">
                <a16:creationId xmlns:a16="http://schemas.microsoft.com/office/drawing/2014/main" id="{28DDBDF4-ADF9-2FF0-4B1D-980C509E08B9}"/>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Epochs and Batch Size</a:t>
            </a:r>
            <a:r>
              <a:rPr lang="en-US" dirty="0"/>
              <a:t>: The model is trained for </a:t>
            </a:r>
            <a:r>
              <a:rPr lang="en-US" b="1" dirty="0"/>
              <a:t>20 epochs</a:t>
            </a:r>
            <a:r>
              <a:rPr lang="en-US" dirty="0"/>
              <a:t>, allowing for 20 complete passes through the dataset, while the </a:t>
            </a:r>
            <a:r>
              <a:rPr lang="en-US" b="1" dirty="0"/>
              <a:t>batch size</a:t>
            </a:r>
            <a:r>
              <a:rPr lang="en-US" dirty="0"/>
              <a:t> is set to </a:t>
            </a:r>
            <a:r>
              <a:rPr lang="en-US" b="1" dirty="0"/>
              <a:t>32</a:t>
            </a:r>
            <a:r>
              <a:rPr lang="en-US" dirty="0"/>
              <a:t>, meaning the model updates its weights after processing 32 samples at a time. These parameters help control the learning dynamics and resource usage during training.</a:t>
            </a:r>
          </a:p>
          <a:p>
            <a:pPr>
              <a:buFont typeface="Arial" panose="020B0604020202020204" pitchFamily="34" charset="0"/>
              <a:buChar char="•"/>
            </a:pPr>
            <a:r>
              <a:rPr lang="en-US" b="1" dirty="0"/>
              <a:t>Validation Split</a:t>
            </a:r>
            <a:r>
              <a:rPr lang="en-US" dirty="0"/>
              <a:t>: A portion of the training data is reserved as a </a:t>
            </a:r>
            <a:r>
              <a:rPr lang="en-US" b="1" dirty="0"/>
              <a:t>validation split</a:t>
            </a:r>
            <a:r>
              <a:rPr lang="en-US" dirty="0"/>
              <a:t> to evaluate the model’s performance on unseen data throughout the training process. This validation helps ensure that the model does not overfit to the training data and can effectively generalize to new instances.</a:t>
            </a:r>
          </a:p>
          <a:p>
            <a:endParaRPr lang="en-IN" dirty="0"/>
          </a:p>
        </p:txBody>
      </p:sp>
    </p:spTree>
    <p:extLst>
      <p:ext uri="{BB962C8B-B14F-4D97-AF65-F5344CB8AC3E}">
        <p14:creationId xmlns:p14="http://schemas.microsoft.com/office/powerpoint/2010/main" val="211183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41C6-281C-844A-BEE5-BF46D27F65F3}"/>
              </a:ext>
            </a:extLst>
          </p:cNvPr>
          <p:cNvSpPr>
            <a:spLocks noGrp="1"/>
          </p:cNvSpPr>
          <p:nvPr>
            <p:ph type="title"/>
          </p:nvPr>
        </p:nvSpPr>
        <p:spPr/>
        <p:txBody>
          <a:bodyPr/>
          <a:lstStyle/>
          <a:p>
            <a:r>
              <a:rPr lang="en-US" dirty="0"/>
              <a:t>Training Curves and Performance Visualization</a:t>
            </a:r>
            <a:endParaRPr lang="en-IN" dirty="0"/>
          </a:p>
        </p:txBody>
      </p:sp>
      <p:sp>
        <p:nvSpPr>
          <p:cNvPr id="3" name="Content Placeholder 2">
            <a:extLst>
              <a:ext uri="{FF2B5EF4-FFF2-40B4-BE49-F238E27FC236}">
                <a16:creationId xmlns:a16="http://schemas.microsoft.com/office/drawing/2014/main" id="{CCEBCA5B-C660-351F-8486-79384E097EC2}"/>
              </a:ext>
            </a:extLst>
          </p:cNvPr>
          <p:cNvSpPr>
            <a:spLocks noGrp="1"/>
          </p:cNvSpPr>
          <p:nvPr>
            <p:ph idx="12"/>
          </p:nvPr>
        </p:nvSpPr>
        <p:spPr/>
        <p:txBody>
          <a:bodyPr>
            <a:normAutofit fontScale="85000" lnSpcReduction="20000"/>
          </a:bodyPr>
          <a:lstStyle/>
          <a:p>
            <a:pPr>
              <a:buFont typeface="+mj-lt"/>
              <a:buAutoNum type="arabicPeriod"/>
            </a:pPr>
            <a:r>
              <a:rPr lang="en-US" b="1" dirty="0"/>
              <a:t>Accuracy Curves</a:t>
            </a:r>
            <a:endParaRPr lang="en-US" dirty="0"/>
          </a:p>
          <a:p>
            <a:pPr marL="457200" lvl="1" indent="0">
              <a:buNone/>
            </a:pPr>
            <a:r>
              <a:rPr lang="en-US" b="1" dirty="0"/>
              <a:t>Training vs. Validation Accuracy</a:t>
            </a:r>
            <a:r>
              <a:rPr lang="en-US" dirty="0"/>
              <a:t>: Plot of training accuracy and validation accuracy over epochs.</a:t>
            </a:r>
          </a:p>
          <a:p>
            <a:pPr marL="457200" lvl="1" indent="0">
              <a:buNone/>
            </a:pPr>
            <a:r>
              <a:rPr lang="en-US" b="1" dirty="0"/>
              <a:t>Insights</a:t>
            </a:r>
            <a:r>
              <a:rPr lang="en-US" dirty="0"/>
              <a:t>: Interpretation of the curves to check for signs of overfitting or underfitting.</a:t>
            </a:r>
          </a:p>
          <a:p>
            <a:pPr>
              <a:buFont typeface="+mj-lt"/>
              <a:buAutoNum type="arabicPeriod"/>
            </a:pPr>
            <a:r>
              <a:rPr lang="en-US" b="1" dirty="0"/>
              <a:t>Loss Curves</a:t>
            </a:r>
            <a:endParaRPr lang="en-US" dirty="0"/>
          </a:p>
          <a:p>
            <a:pPr marL="457200" lvl="1" indent="0">
              <a:buNone/>
            </a:pPr>
            <a:r>
              <a:rPr lang="en-US" b="1" dirty="0"/>
              <a:t>Training vs. Validation Loss</a:t>
            </a:r>
            <a:r>
              <a:rPr lang="en-US" dirty="0"/>
              <a:t>: Plot of loss across epochs for training and validation sets.</a:t>
            </a:r>
          </a:p>
          <a:p>
            <a:pPr marL="457200" lvl="1" indent="0">
              <a:buNone/>
            </a:pPr>
            <a:r>
              <a:rPr lang="en-US" b="1" dirty="0"/>
              <a:t>Analysis</a:t>
            </a:r>
            <a:r>
              <a:rPr lang="en-US" dirty="0"/>
              <a:t>: Look for stable loss, indicating that the model has converged effectively.</a:t>
            </a:r>
          </a:p>
          <a:p>
            <a:pPr marL="0" indent="0">
              <a:buNone/>
            </a:pPr>
            <a:endParaRPr lang="en-US" dirty="0"/>
          </a:p>
        </p:txBody>
      </p:sp>
      <p:pic>
        <p:nvPicPr>
          <p:cNvPr id="6" name="Content Placeholder 5">
            <a:extLst>
              <a:ext uri="{FF2B5EF4-FFF2-40B4-BE49-F238E27FC236}">
                <a16:creationId xmlns:a16="http://schemas.microsoft.com/office/drawing/2014/main" id="{16AE50F8-FAA5-FA02-316A-3CEEB2B9281B}"/>
              </a:ext>
            </a:extLst>
          </p:cNvPr>
          <p:cNvPicPr>
            <a:picLocks noGrp="1" noChangeAspect="1"/>
          </p:cNvPicPr>
          <p:nvPr>
            <p:ph idx="11"/>
          </p:nvPr>
        </p:nvPicPr>
        <p:blipFill>
          <a:blip r:embed="rId2"/>
          <a:stretch>
            <a:fillRect/>
          </a:stretch>
        </p:blipFill>
        <p:spPr>
          <a:xfrm>
            <a:off x="6283325" y="1775571"/>
            <a:ext cx="4664075" cy="3677878"/>
          </a:xfrm>
        </p:spPr>
      </p:pic>
    </p:spTree>
    <p:extLst>
      <p:ext uri="{BB962C8B-B14F-4D97-AF65-F5344CB8AC3E}">
        <p14:creationId xmlns:p14="http://schemas.microsoft.com/office/powerpoint/2010/main" val="65602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6F5C1-9A36-D736-CD1F-9AB5AA675189}"/>
              </a:ext>
            </a:extLst>
          </p:cNvPr>
          <p:cNvSpPr>
            <a:spLocks noGrp="1"/>
          </p:cNvSpPr>
          <p:nvPr>
            <p:ph type="title"/>
          </p:nvPr>
        </p:nvSpPr>
        <p:spPr/>
        <p:txBody>
          <a:bodyPr/>
          <a:lstStyle/>
          <a:p>
            <a:r>
              <a:rPr lang="en-IN" dirty="0"/>
              <a:t>Model Summary Output</a:t>
            </a:r>
          </a:p>
        </p:txBody>
      </p:sp>
      <p:pic>
        <p:nvPicPr>
          <p:cNvPr id="5" name="Content Placeholder 4">
            <a:extLst>
              <a:ext uri="{FF2B5EF4-FFF2-40B4-BE49-F238E27FC236}">
                <a16:creationId xmlns:a16="http://schemas.microsoft.com/office/drawing/2014/main" id="{17D25D48-CCF6-2B41-3874-16A90035B7B6}"/>
              </a:ext>
            </a:extLst>
          </p:cNvPr>
          <p:cNvPicPr>
            <a:picLocks noGrp="1" noChangeAspect="1"/>
          </p:cNvPicPr>
          <p:nvPr>
            <p:ph idx="1"/>
          </p:nvPr>
        </p:nvPicPr>
        <p:blipFill>
          <a:blip r:embed="rId2"/>
          <a:stretch>
            <a:fillRect/>
          </a:stretch>
        </p:blipFill>
        <p:spPr>
          <a:xfrm>
            <a:off x="1309816" y="2017713"/>
            <a:ext cx="8921579" cy="4243044"/>
          </a:xfrm>
        </p:spPr>
      </p:pic>
    </p:spTree>
    <p:extLst>
      <p:ext uri="{BB962C8B-B14F-4D97-AF65-F5344CB8AC3E}">
        <p14:creationId xmlns:p14="http://schemas.microsoft.com/office/powerpoint/2010/main" val="214057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0268-4267-BE14-0626-753F620FB8FA}"/>
              </a:ext>
            </a:extLst>
          </p:cNvPr>
          <p:cNvSpPr>
            <a:spLocks noGrp="1"/>
          </p:cNvSpPr>
          <p:nvPr>
            <p:ph type="title"/>
          </p:nvPr>
        </p:nvSpPr>
        <p:spPr/>
        <p:txBody>
          <a:bodyPr/>
          <a:lstStyle/>
          <a:p>
            <a:r>
              <a:rPr lang="en-US" b="1" dirty="0"/>
              <a:t>Conclusions</a:t>
            </a:r>
            <a:endParaRPr lang="en-IN" dirty="0"/>
          </a:p>
        </p:txBody>
      </p:sp>
      <p:sp>
        <p:nvSpPr>
          <p:cNvPr id="3" name="Content Placeholder 2">
            <a:extLst>
              <a:ext uri="{FF2B5EF4-FFF2-40B4-BE49-F238E27FC236}">
                <a16:creationId xmlns:a16="http://schemas.microsoft.com/office/drawing/2014/main" id="{E2017BDD-156D-2541-A2E4-DFC4D8F0E2B8}"/>
              </a:ext>
            </a:extLst>
          </p:cNvPr>
          <p:cNvSpPr>
            <a:spLocks noGrp="1"/>
          </p:cNvSpPr>
          <p:nvPr>
            <p:ph idx="1"/>
          </p:nvPr>
        </p:nvSpPr>
        <p:spPr/>
        <p:txBody>
          <a:bodyPr/>
          <a:lstStyle/>
          <a:p>
            <a:r>
              <a:rPr lang="en-US" dirty="0"/>
              <a:t>The CNN-based model effectively classifies real versus fake audio samples, achieving high accuracy and balanced metrics. Feature extraction techniques, such as MFCCs, chroma features, and </a:t>
            </a:r>
            <a:r>
              <a:rPr lang="en-US" dirty="0" err="1"/>
              <a:t>mel</a:t>
            </a:r>
            <a:r>
              <a:rPr lang="en-US" dirty="0"/>
              <a:t> spectrograms, proved crucial in distinguishing between classes.</a:t>
            </a:r>
          </a:p>
          <a:p>
            <a:endParaRPr lang="en-IN" dirty="0"/>
          </a:p>
        </p:txBody>
      </p:sp>
    </p:spTree>
    <p:extLst>
      <p:ext uri="{BB962C8B-B14F-4D97-AF65-F5344CB8AC3E}">
        <p14:creationId xmlns:p14="http://schemas.microsoft.com/office/powerpoint/2010/main" val="188118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32BC-B62B-A1D1-463E-0AC81820112F}"/>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2DBACEE4-26ED-3A18-34F6-2E9CCCA8BB67}"/>
              </a:ext>
            </a:extLst>
          </p:cNvPr>
          <p:cNvSpPr>
            <a:spLocks noGrp="1"/>
          </p:cNvSpPr>
          <p:nvPr>
            <p:ph idx="14"/>
          </p:nvPr>
        </p:nvSpPr>
        <p:spPr/>
        <p:txBody>
          <a:bodyPr>
            <a:normAutofit fontScale="92500"/>
          </a:bodyPr>
          <a:lstStyle/>
          <a:p>
            <a:r>
              <a:rPr lang="en-US" b="1" dirty="0"/>
              <a:t>Potential Improvements: </a:t>
            </a:r>
            <a:r>
              <a:rPr lang="en-US" dirty="0"/>
              <a:t>To further enhance model performance, training on a larger and more diverse dataset is essential. A more extensive dataset would allow the model to learn from a wider variety of audio characteristics, improving its ability to generalize and perform well on unseen samples. </a:t>
            </a:r>
          </a:p>
          <a:p>
            <a:r>
              <a:rPr lang="en-US" b="1" dirty="0"/>
              <a:t>Experimenting with Hybrid Models</a:t>
            </a:r>
            <a:r>
              <a:rPr lang="en-US" dirty="0"/>
              <a:t>: Future work could involve developing hybrid models that combine the strengths of both CNNs and Recurrent Neural Networks (RNNs). By integrating RNN layers, the model can effectively capture temporal patterns in audio data, enabling it to better understand how features change over time.</a:t>
            </a:r>
          </a:p>
          <a:p>
            <a:r>
              <a:rPr lang="en-US" b="1" dirty="0"/>
              <a:t>Broader Applications</a:t>
            </a:r>
            <a:r>
              <a:rPr lang="en-US" dirty="0"/>
              <a:t>: The technology developed for deepfake detection has potential applications beyond audio verification. It could be adapted for use in </a:t>
            </a:r>
            <a:r>
              <a:rPr lang="en-US" b="1" dirty="0"/>
              <a:t>fraud detection</a:t>
            </a:r>
            <a:r>
              <a:rPr lang="en-US" dirty="0"/>
              <a:t> systems, where identifying manipulated audio in financial transactions is critical.</a:t>
            </a:r>
            <a:endParaRPr lang="en-IN" dirty="0"/>
          </a:p>
        </p:txBody>
      </p:sp>
    </p:spTree>
    <p:extLst>
      <p:ext uri="{BB962C8B-B14F-4D97-AF65-F5344CB8AC3E}">
        <p14:creationId xmlns:p14="http://schemas.microsoft.com/office/powerpoint/2010/main" val="47375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FD9B-7B98-679B-00A4-3E6BCE42A901}"/>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B1ABC38-7A4B-42FE-4278-C67ED5AC5CF4}"/>
              </a:ext>
            </a:extLst>
          </p:cNvPr>
          <p:cNvSpPr>
            <a:spLocks noGrp="1"/>
          </p:cNvSpPr>
          <p:nvPr>
            <p:ph idx="14"/>
          </p:nvPr>
        </p:nvSpPr>
        <p:spPr/>
        <p:txBody>
          <a:bodyPr>
            <a:normAutofit fontScale="92500" lnSpcReduction="20000"/>
          </a:bodyPr>
          <a:lstStyle/>
          <a:p>
            <a:r>
              <a:rPr lang="en-US" dirty="0"/>
              <a:t>Fake Voice Detection is a specialized application of artificial intelligence focused on identifying audio that has been artificially generated or manipulated to imitate real human speech.</a:t>
            </a:r>
          </a:p>
          <a:p>
            <a:r>
              <a:rPr lang="en-US" dirty="0"/>
              <a:t>With the rise of deepfake technology and advancements in AI, creating synthetic voices has become easier, posing potential risks to security, privacy, and trust.</a:t>
            </a:r>
          </a:p>
          <a:p>
            <a:pPr marL="59436" indent="0">
              <a:buNone/>
            </a:pPr>
            <a:r>
              <a:rPr lang="en-IN" dirty="0">
                <a:solidFill>
                  <a:srgbClr val="FFFF00"/>
                </a:solidFill>
              </a:rPr>
              <a:t>Why Detect Fake Voices?</a:t>
            </a:r>
            <a:endParaRPr lang="en-US" dirty="0">
              <a:solidFill>
                <a:srgbClr val="FFFF00"/>
              </a:solidFill>
            </a:endParaRPr>
          </a:p>
          <a:p>
            <a:r>
              <a:rPr lang="en-US" dirty="0"/>
              <a:t>Preventing Identity Theft and Fraud: Impersonating voices could enable scammers to breach secure systems or gain unauthorized access to sensitive information.</a:t>
            </a:r>
          </a:p>
          <a:p>
            <a:r>
              <a:rPr lang="en-US" dirty="0"/>
              <a:t>Protecting Reputation: Public figures and ordinary individuals alike are at risk of voice manipulation being used to falsely attribute statements.</a:t>
            </a:r>
          </a:p>
          <a:p>
            <a:r>
              <a:rPr lang="en-US" dirty="0"/>
              <a:t>Ensuring Authentic Communication: Organizations and individuals rely on authentic communication for effective decision-making. Detecting fake voices ensures that the content shared is genuine.</a:t>
            </a:r>
            <a:endParaRPr lang="en-IN" dirty="0"/>
          </a:p>
        </p:txBody>
      </p:sp>
    </p:spTree>
    <p:extLst>
      <p:ext uri="{BB962C8B-B14F-4D97-AF65-F5344CB8AC3E}">
        <p14:creationId xmlns:p14="http://schemas.microsoft.com/office/powerpoint/2010/main" val="2601739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2902631"/>
          </a:xfrm>
        </p:spPr>
        <p:txBody>
          <a:bodyPr/>
          <a:lstStyle/>
          <a:p>
            <a:r>
              <a:rPr lang="en-US" dirty="0"/>
              <a:t>	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474574" y="5622324"/>
            <a:ext cx="1952368" cy="1235676"/>
          </a:xfrm>
        </p:spPr>
        <p:txBody>
          <a:bodyPr/>
          <a:lstStyle/>
          <a:p>
            <a:endParaRPr lang="en-US" dirty="0"/>
          </a:p>
          <a:p>
            <a:endParaRPr lang="en-US" dirty="0"/>
          </a:p>
          <a:p>
            <a:endParaRPr lang="en-US" dirty="0"/>
          </a:p>
        </p:txBody>
      </p:sp>
      <p:pic>
        <p:nvPicPr>
          <p:cNvPr id="1030" name="Picture 6" descr="Hands holding modern fresh bouquet on bright pink background flat lay. Stylish colorful greeting card with peony, lilac, eucalyptus, hydrangea flowers. Happy women's day. Happy mother's day">
            <a:extLst>
              <a:ext uri="{FF2B5EF4-FFF2-40B4-BE49-F238E27FC236}">
                <a16:creationId xmlns:a16="http://schemas.microsoft.com/office/drawing/2014/main" id="{021AA6D0-01AF-56B8-6CB2-01475D86B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786" y="3420640"/>
            <a:ext cx="6018986" cy="290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8739-0756-132F-5436-8433A7474FF9}"/>
              </a:ext>
            </a:extLst>
          </p:cNvPr>
          <p:cNvSpPr>
            <a:spLocks noGrp="1"/>
          </p:cNvSpPr>
          <p:nvPr>
            <p:ph type="title"/>
          </p:nvPr>
        </p:nvSpPr>
        <p:spPr/>
        <p:txBody>
          <a:bodyPr/>
          <a:lstStyle/>
          <a:p>
            <a:r>
              <a:rPr lang="en-US" b="1" dirty="0"/>
              <a:t>Project Objectives</a:t>
            </a:r>
            <a:endParaRPr lang="en-IN" dirty="0"/>
          </a:p>
        </p:txBody>
      </p:sp>
      <p:sp>
        <p:nvSpPr>
          <p:cNvPr id="3" name="Content Placeholder 2">
            <a:extLst>
              <a:ext uri="{FF2B5EF4-FFF2-40B4-BE49-F238E27FC236}">
                <a16:creationId xmlns:a16="http://schemas.microsoft.com/office/drawing/2014/main" id="{4B7E5B2F-BEC2-CBA3-F793-CAB951C8AD77}"/>
              </a:ext>
            </a:extLst>
          </p:cNvPr>
          <p:cNvSpPr>
            <a:spLocks noGrp="1"/>
          </p:cNvSpPr>
          <p:nvPr>
            <p:ph idx="1"/>
          </p:nvPr>
        </p:nvSpPr>
        <p:spPr/>
        <p:txBody>
          <a:bodyPr>
            <a:normAutofit fontScale="92500" lnSpcReduction="10000"/>
          </a:bodyPr>
          <a:lstStyle/>
          <a:p>
            <a:r>
              <a:rPr lang="en-US" b="1" dirty="0"/>
              <a:t>Goal:</a:t>
            </a:r>
            <a:endParaRPr lang="en-US" dirty="0"/>
          </a:p>
          <a:p>
            <a:pPr>
              <a:buFont typeface="Arial" panose="020B0604020202020204" pitchFamily="34" charset="0"/>
              <a:buChar char="•"/>
            </a:pPr>
            <a:r>
              <a:rPr lang="en-US" dirty="0"/>
              <a:t>The primary objective of this project is to </a:t>
            </a:r>
            <a:r>
              <a:rPr lang="en-US" b="1" dirty="0"/>
              <a:t>detect deepfake audio</a:t>
            </a:r>
            <a:r>
              <a:rPr lang="en-US" dirty="0"/>
              <a:t> through an AI model built using </a:t>
            </a:r>
            <a:r>
              <a:rPr lang="en-US" b="1" dirty="0"/>
              <a:t>Convolutional Neural Networks (CNNs)</a:t>
            </a:r>
            <a:r>
              <a:rPr lang="en-US" dirty="0"/>
              <a:t>. The model is trained to perform binary classification, distinguishing between “Real” and “Fake” audio samples.</a:t>
            </a:r>
          </a:p>
          <a:p>
            <a:pPr>
              <a:buFont typeface="Arial" panose="020B0604020202020204" pitchFamily="34" charset="0"/>
              <a:buChar char="•"/>
            </a:pPr>
            <a:r>
              <a:rPr lang="en-US" dirty="0"/>
              <a:t>This project focuses on audio deepfakes due to the increasing number of instances where fake voices are used to impersonate individuals, making it critical to have reliable tools to verify authenticity.</a:t>
            </a:r>
          </a:p>
          <a:p>
            <a:endParaRPr lang="en-IN" dirty="0"/>
          </a:p>
        </p:txBody>
      </p:sp>
    </p:spTree>
    <p:extLst>
      <p:ext uri="{BB962C8B-B14F-4D97-AF65-F5344CB8AC3E}">
        <p14:creationId xmlns:p14="http://schemas.microsoft.com/office/powerpoint/2010/main" val="342383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54A5-8042-9D02-A4EB-75AC4ABB31D7}"/>
              </a:ext>
            </a:extLst>
          </p:cNvPr>
          <p:cNvSpPr>
            <a:spLocks noGrp="1"/>
          </p:cNvSpPr>
          <p:nvPr>
            <p:ph type="title"/>
          </p:nvPr>
        </p:nvSpPr>
        <p:spPr>
          <a:xfrm>
            <a:off x="1166087" y="367553"/>
            <a:ext cx="9601294" cy="1586753"/>
          </a:xfrm>
        </p:spPr>
        <p:txBody>
          <a:bodyPr/>
          <a:lstStyle/>
          <a:p>
            <a:r>
              <a:rPr lang="en-IN" dirty="0"/>
              <a:t>RESEARCH ARTICLE</a:t>
            </a:r>
          </a:p>
        </p:txBody>
      </p:sp>
      <p:sp>
        <p:nvSpPr>
          <p:cNvPr id="3" name="Content Placeholder 2">
            <a:extLst>
              <a:ext uri="{FF2B5EF4-FFF2-40B4-BE49-F238E27FC236}">
                <a16:creationId xmlns:a16="http://schemas.microsoft.com/office/drawing/2014/main" id="{0708C082-7C5F-F4D9-3E66-95952C73AFA8}"/>
              </a:ext>
            </a:extLst>
          </p:cNvPr>
          <p:cNvSpPr>
            <a:spLocks noGrp="1"/>
          </p:cNvSpPr>
          <p:nvPr>
            <p:ph idx="14"/>
          </p:nvPr>
        </p:nvSpPr>
        <p:spPr/>
        <p:txBody>
          <a:bodyPr>
            <a:normAutofit lnSpcReduction="10000"/>
          </a:bodyPr>
          <a:lstStyle/>
          <a:p>
            <a:r>
              <a:rPr lang="en-US" sz="2200" b="1" dirty="0"/>
              <a:t>Audio Deepfake detection: </a:t>
            </a:r>
            <a:r>
              <a:rPr lang="en-US" dirty="0"/>
              <a:t>A Survey JOURNAL OF LATEX CLASS FILES, VOL. 14, NO. 8, AUGUST 2023 </a:t>
            </a:r>
            <a:r>
              <a:rPr lang="en-US" dirty="0" err="1"/>
              <a:t>Jiangyan</a:t>
            </a:r>
            <a:r>
              <a:rPr lang="en-US" dirty="0"/>
              <a:t> Yi, Member, IEEE, </a:t>
            </a:r>
            <a:r>
              <a:rPr lang="en-US" dirty="0" err="1"/>
              <a:t>Chenglong</a:t>
            </a:r>
            <a:r>
              <a:rPr lang="en-US" dirty="0"/>
              <a:t> Wang, Jianhua Tao, Senior Member, IEEE, Xiaohui Zhang, Chu Yuan Zhang, and Yan Zhao </a:t>
            </a:r>
          </a:p>
          <a:p>
            <a:r>
              <a:rPr lang="en-US" dirty="0"/>
              <a:t>Summary: - This survey paper provides a comprehensive overview of current developments in audio deepfake detection, addressing key topics such as datasets, features, classification methods, and evaluation techniques. It analyzes differences among deepfake audio types and reviews advancements, challenges, and limitations in the field. A unified comparison of detection methods is conducted on </a:t>
            </a:r>
            <a:r>
              <a:rPr lang="en-US" dirty="0" err="1"/>
              <a:t>ASVspoof</a:t>
            </a:r>
            <a:r>
              <a:rPr lang="en-US" dirty="0"/>
              <a:t> 2021, ADD 2023, and In-the-Wild datasets. The findings highlight critical areas for future research, including the need for larger, more diverse datasets, improved generalization to unknown fake attacks, and better interpretability of detection results</a:t>
            </a:r>
            <a:endParaRPr lang="en-IN" dirty="0"/>
          </a:p>
        </p:txBody>
      </p:sp>
    </p:spTree>
    <p:extLst>
      <p:ext uri="{BB962C8B-B14F-4D97-AF65-F5344CB8AC3E}">
        <p14:creationId xmlns:p14="http://schemas.microsoft.com/office/powerpoint/2010/main" val="148650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237AA-BB5B-2032-6432-AB33310AD605}"/>
              </a:ext>
            </a:extLst>
          </p:cNvPr>
          <p:cNvSpPr>
            <a:spLocks noGrp="1"/>
          </p:cNvSpPr>
          <p:nvPr>
            <p:ph type="title"/>
          </p:nvPr>
        </p:nvSpPr>
        <p:spPr/>
        <p:txBody>
          <a:bodyPr/>
          <a:lstStyle/>
          <a:p>
            <a:r>
              <a:rPr lang="en-IN" dirty="0"/>
              <a:t>Project flow</a:t>
            </a:r>
          </a:p>
        </p:txBody>
      </p:sp>
      <p:pic>
        <p:nvPicPr>
          <p:cNvPr id="4" name="Content Placeholder 5">
            <a:extLst>
              <a:ext uri="{FF2B5EF4-FFF2-40B4-BE49-F238E27FC236}">
                <a16:creationId xmlns:a16="http://schemas.microsoft.com/office/drawing/2014/main" id="{745D1A04-CA43-24E0-F262-EF8C0078EF4A}"/>
              </a:ext>
            </a:extLst>
          </p:cNvPr>
          <p:cNvPicPr>
            <a:picLocks noGrp="1" noChangeAspect="1"/>
          </p:cNvPicPr>
          <p:nvPr>
            <p:ph idx="14"/>
          </p:nvPr>
        </p:nvPicPr>
        <p:blipFill>
          <a:blip r:embed="rId2"/>
          <a:stretch>
            <a:fillRect/>
          </a:stretch>
        </p:blipFill>
        <p:spPr>
          <a:xfrm>
            <a:off x="856735" y="2842054"/>
            <a:ext cx="9010371" cy="3328087"/>
          </a:xfrm>
        </p:spPr>
      </p:pic>
    </p:spTree>
    <p:extLst>
      <p:ext uri="{BB962C8B-B14F-4D97-AF65-F5344CB8AC3E}">
        <p14:creationId xmlns:p14="http://schemas.microsoft.com/office/powerpoint/2010/main" val="1096737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7E9A-EC6C-FD57-C7F3-47144566AC07}"/>
              </a:ext>
            </a:extLst>
          </p:cNvPr>
          <p:cNvSpPr>
            <a:spLocks noGrp="1"/>
          </p:cNvSpPr>
          <p:nvPr>
            <p:ph type="title"/>
          </p:nvPr>
        </p:nvSpPr>
        <p:spPr/>
        <p:txBody>
          <a:bodyPr/>
          <a:lstStyle/>
          <a:p>
            <a:r>
              <a:rPr lang="en-IN" b="1" dirty="0"/>
              <a:t>Dataset Overview</a:t>
            </a:r>
            <a:endParaRPr lang="en-IN" dirty="0"/>
          </a:p>
        </p:txBody>
      </p:sp>
      <p:sp>
        <p:nvSpPr>
          <p:cNvPr id="3" name="Content Placeholder 2">
            <a:extLst>
              <a:ext uri="{FF2B5EF4-FFF2-40B4-BE49-F238E27FC236}">
                <a16:creationId xmlns:a16="http://schemas.microsoft.com/office/drawing/2014/main" id="{7B6C7513-5391-EAE6-75AA-601D13600053}"/>
              </a:ext>
            </a:extLst>
          </p:cNvPr>
          <p:cNvSpPr>
            <a:spLocks noGrp="1"/>
          </p:cNvSpPr>
          <p:nvPr>
            <p:ph idx="1"/>
          </p:nvPr>
        </p:nvSpPr>
        <p:spPr/>
        <p:txBody>
          <a:bodyPr>
            <a:normAutofit fontScale="62500" lnSpcReduction="20000"/>
          </a:bodyPr>
          <a:lstStyle/>
          <a:p>
            <a:r>
              <a:rPr lang="en-US" b="1" dirty="0"/>
              <a:t>Dataset Source:</a:t>
            </a:r>
            <a:endParaRPr lang="en-US" dirty="0"/>
          </a:p>
          <a:p>
            <a:pPr>
              <a:buFont typeface="Arial" panose="020B0604020202020204" pitchFamily="34" charset="0"/>
              <a:buChar char="•"/>
            </a:pPr>
            <a:r>
              <a:rPr lang="en-US" b="1" dirty="0"/>
              <a:t>Kaggle - Balanced Dataset for Deepfake Detection</a:t>
            </a:r>
            <a:r>
              <a:rPr lang="en-US" dirty="0"/>
              <a:t>: This dataset was sourced from Kaggle, specifically designed for deepfake voice detection. It includes labeled audio data, structured to provide balanced representation for training and testing deepfake detection models.</a:t>
            </a:r>
          </a:p>
          <a:p>
            <a:r>
              <a:rPr lang="en-US" b="1" dirty="0"/>
              <a:t>Features:</a:t>
            </a:r>
            <a:endParaRPr lang="en-US" dirty="0"/>
          </a:p>
          <a:p>
            <a:pPr>
              <a:buFont typeface="Arial" panose="020B0604020202020204" pitchFamily="34" charset="0"/>
              <a:buChar char="•"/>
            </a:pPr>
            <a:r>
              <a:rPr lang="en-US" dirty="0"/>
              <a:t>The dataset contains </a:t>
            </a:r>
            <a:r>
              <a:rPr lang="en-US" b="1" dirty="0"/>
              <a:t>26 key audio features</a:t>
            </a:r>
            <a:r>
              <a:rPr lang="en-US" dirty="0"/>
              <a:t> extracted from each audio sample. These features capture critical characteristics of the sound, aiding the model in distinguishing real audio from synthetic (fake) audio. The main features include:</a:t>
            </a:r>
            <a:endParaRPr lang="en-IN" dirty="0"/>
          </a:p>
          <a:p>
            <a:pPr>
              <a:buFont typeface="Arial" panose="020B0604020202020204" pitchFamily="34" charset="0"/>
              <a:buChar char="•"/>
            </a:pPr>
            <a:r>
              <a:rPr lang="en-US" b="1" dirty="0"/>
              <a:t>Chroma STFT: </a:t>
            </a:r>
            <a:r>
              <a:rPr lang="en-US" dirty="0"/>
              <a:t>Captures the intensity of the 12 different pitch classes, helping to analyze pitch variation.</a:t>
            </a:r>
          </a:p>
          <a:p>
            <a:pPr>
              <a:buFont typeface="Arial" panose="020B0604020202020204" pitchFamily="34" charset="0"/>
              <a:buChar char="•"/>
            </a:pPr>
            <a:r>
              <a:rPr lang="en-US" b="1" dirty="0"/>
              <a:t>RMS (Root Mean Square Energy): </a:t>
            </a:r>
            <a:r>
              <a:rPr lang="en-US" dirty="0"/>
              <a:t>Measures the loudness or energy of the audio signal.</a:t>
            </a:r>
          </a:p>
        </p:txBody>
      </p:sp>
    </p:spTree>
    <p:extLst>
      <p:ext uri="{BB962C8B-B14F-4D97-AF65-F5344CB8AC3E}">
        <p14:creationId xmlns:p14="http://schemas.microsoft.com/office/powerpoint/2010/main" val="404972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9CC2-F842-1D07-65DF-76CD6E9A515E}"/>
              </a:ext>
            </a:extLst>
          </p:cNvPr>
          <p:cNvSpPr>
            <a:spLocks noGrp="1"/>
          </p:cNvSpPr>
          <p:nvPr>
            <p:ph type="title"/>
          </p:nvPr>
        </p:nvSpPr>
        <p:spPr/>
        <p:txBody>
          <a:bodyPr/>
          <a:lstStyle/>
          <a:p>
            <a:r>
              <a:rPr lang="en-IN" dirty="0"/>
              <a:t>Con…</a:t>
            </a:r>
          </a:p>
        </p:txBody>
      </p:sp>
      <p:sp>
        <p:nvSpPr>
          <p:cNvPr id="3" name="Content Placeholder 2">
            <a:extLst>
              <a:ext uri="{FF2B5EF4-FFF2-40B4-BE49-F238E27FC236}">
                <a16:creationId xmlns:a16="http://schemas.microsoft.com/office/drawing/2014/main" id="{C3E4583D-5C8B-66B9-D756-A19CCBAC4B75}"/>
              </a:ext>
            </a:extLst>
          </p:cNvPr>
          <p:cNvSpPr>
            <a:spLocks noGrp="1"/>
          </p:cNvSpPr>
          <p:nvPr>
            <p:ph idx="14"/>
          </p:nvPr>
        </p:nvSpPr>
        <p:spPr/>
        <p:txBody>
          <a:bodyPr>
            <a:normAutofit/>
          </a:bodyPr>
          <a:lstStyle/>
          <a:p>
            <a:pPr marL="457200" indent="-457200">
              <a:buFont typeface="Arial" panose="020B0604020202020204" pitchFamily="34" charset="0"/>
              <a:buChar char="•"/>
            </a:pPr>
            <a:r>
              <a:rPr lang="en-US" sz="1300" dirty="0"/>
              <a:t>Spectral Centroid: Indicates where the “center of mass” of the spectrum is, often correlated with the perceived brightness of a sound.</a:t>
            </a:r>
          </a:p>
          <a:p>
            <a:pPr marL="457200" indent="-457200">
              <a:buFont typeface="Arial" panose="020B0604020202020204" pitchFamily="34" charset="0"/>
              <a:buChar char="•"/>
            </a:pPr>
            <a:r>
              <a:rPr lang="en-US" sz="1300" dirty="0"/>
              <a:t>Spectral Bandwidth: Describes the range of frequencies present in the audio, providing insight into its tonal richness.</a:t>
            </a:r>
          </a:p>
          <a:p>
            <a:pPr marL="457200" indent="-457200">
              <a:buFont typeface="Arial" panose="020B0604020202020204" pitchFamily="34" charset="0"/>
              <a:buChar char="•"/>
            </a:pPr>
            <a:r>
              <a:rPr lang="en-US" sz="1300" dirty="0"/>
              <a:t>Rolloff: Represents the frequency below which a certain percentage of the total spectral energy lies, often used to detect tonal properties.</a:t>
            </a:r>
          </a:p>
          <a:p>
            <a:pPr marL="457200" indent="-457200">
              <a:buFont typeface="Arial" panose="020B0604020202020204" pitchFamily="34" charset="0"/>
              <a:buChar char="•"/>
            </a:pPr>
            <a:r>
              <a:rPr lang="en-US" sz="1300" dirty="0"/>
              <a:t>Zero Crossing Rate: Measures the rate at which the audio signal changes sign, useful for identifying noisy or percussive sounds.</a:t>
            </a:r>
          </a:p>
          <a:p>
            <a:pPr marL="457200" indent="-457200">
              <a:buFont typeface="Arial" panose="020B0604020202020204" pitchFamily="34" charset="0"/>
              <a:buChar char="•"/>
            </a:pPr>
            <a:r>
              <a:rPr lang="en-US" sz="1300" dirty="0"/>
              <a:t>MFCCs (Mel-frequency Cepstral Coefficients): 20 features (MFCC1 through MFCC20) that capture the power spectrum of audio signals. MFCCs are a cornerstone in audio analysis, especially in distinguishing voice characteristics since they mimic human auditory perception.</a:t>
            </a:r>
          </a:p>
          <a:p>
            <a:pPr marL="457200" indent="-457200">
              <a:buFont typeface="Arial" panose="020B0604020202020204" pitchFamily="34" charset="0"/>
              <a:buChar char="•"/>
            </a:pPr>
            <a:r>
              <a:rPr lang="en-US" sz="1300" dirty="0"/>
              <a:t>This is a balanced dataset, meaning it contains an approximately equal number of real and fake samples</a:t>
            </a:r>
          </a:p>
          <a:p>
            <a:pPr marL="457200" indent="-457200">
              <a:buFont typeface="Arial" panose="020B0604020202020204" pitchFamily="34" charset="0"/>
              <a:buChar char="•"/>
            </a:pPr>
            <a:r>
              <a:rPr lang="en-US" sz="1300" dirty="0"/>
              <a:t>Binary Classification:</a:t>
            </a:r>
          </a:p>
          <a:p>
            <a:pPr marL="457200" indent="-457200">
              <a:buFont typeface="Arial" panose="020B0604020202020204" pitchFamily="34" charset="0"/>
              <a:buChar char="•"/>
            </a:pPr>
            <a:r>
              <a:rPr lang="en-US" sz="1300" dirty="0"/>
              <a:t>“Real”: Genuine audio samples, representing actual human voices.</a:t>
            </a:r>
          </a:p>
          <a:p>
            <a:pPr marL="457200" indent="-457200">
              <a:buFont typeface="Arial" panose="020B0604020202020204" pitchFamily="34" charset="0"/>
              <a:buChar char="•"/>
            </a:pPr>
            <a:r>
              <a:rPr lang="en-US" sz="1300" dirty="0"/>
              <a:t>“Fake”: Deepfake-generated audio samples, created by AI to mimic real voices.</a:t>
            </a:r>
          </a:p>
        </p:txBody>
      </p:sp>
    </p:spTree>
    <p:extLst>
      <p:ext uri="{BB962C8B-B14F-4D97-AF65-F5344CB8AC3E}">
        <p14:creationId xmlns:p14="http://schemas.microsoft.com/office/powerpoint/2010/main" val="2951582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4ACA-A9DC-3C6C-64CC-F80DE953F521}"/>
              </a:ext>
            </a:extLst>
          </p:cNvPr>
          <p:cNvSpPr>
            <a:spLocks noGrp="1"/>
          </p:cNvSpPr>
          <p:nvPr>
            <p:ph type="title"/>
          </p:nvPr>
        </p:nvSpPr>
        <p:spPr/>
        <p:txBody>
          <a:bodyPr/>
          <a:lstStyle/>
          <a:p>
            <a:r>
              <a:rPr lang="en-IN" dirty="0"/>
              <a:t>Exploratory Data Analysis (EDA) </a:t>
            </a:r>
          </a:p>
        </p:txBody>
      </p:sp>
      <p:sp>
        <p:nvSpPr>
          <p:cNvPr id="3" name="Content Placeholder 2">
            <a:extLst>
              <a:ext uri="{FF2B5EF4-FFF2-40B4-BE49-F238E27FC236}">
                <a16:creationId xmlns:a16="http://schemas.microsoft.com/office/drawing/2014/main" id="{2C5F8675-FBA8-B81F-8683-069D56B26D23}"/>
              </a:ext>
            </a:extLst>
          </p:cNvPr>
          <p:cNvSpPr>
            <a:spLocks noGrp="1"/>
          </p:cNvSpPr>
          <p:nvPr>
            <p:ph idx="1"/>
          </p:nvPr>
        </p:nvSpPr>
        <p:spPr/>
        <p:txBody>
          <a:bodyPr>
            <a:normAutofit fontScale="85000" lnSpcReduction="10000"/>
          </a:bodyPr>
          <a:lstStyle/>
          <a:p>
            <a:r>
              <a:rPr lang="en-US" b="1" dirty="0"/>
              <a:t>Waveform Visualization</a:t>
            </a:r>
          </a:p>
          <a:p>
            <a:pPr>
              <a:buFont typeface="Arial" panose="020B0604020202020204" pitchFamily="34" charset="0"/>
              <a:buChar char="•"/>
            </a:pPr>
            <a:r>
              <a:rPr lang="en-US" b="1" dirty="0"/>
              <a:t>Real Audio Visualization</a:t>
            </a:r>
            <a:r>
              <a:rPr lang="en-US" dirty="0"/>
              <a:t>: The waveform of the real audio sample is plotted to provide a visual representation of the amplitude of the audio signal over time. This visualization helps in understanding the overall structure of the audio, such as the presence of silence, varying amplitude levels, and potential features indicative of authenticity.</a:t>
            </a:r>
          </a:p>
          <a:p>
            <a:pPr>
              <a:buFont typeface="Arial" panose="020B0604020202020204" pitchFamily="34" charset="0"/>
              <a:buChar char="•"/>
            </a:pPr>
            <a:r>
              <a:rPr lang="en-US" b="1" dirty="0"/>
              <a:t>Fake Audio Visualization</a:t>
            </a:r>
            <a:r>
              <a:rPr lang="en-US" dirty="0"/>
              <a:t>: Similarly, the waveform of the fake audio is plotted. By comparing the two waveforms, we can observe differences in amplitude variations, which may indicate the nature of manipulation in fake audio.</a:t>
            </a:r>
          </a:p>
        </p:txBody>
      </p:sp>
    </p:spTree>
    <p:extLst>
      <p:ext uri="{BB962C8B-B14F-4D97-AF65-F5344CB8AC3E}">
        <p14:creationId xmlns:p14="http://schemas.microsoft.com/office/powerpoint/2010/main" val="120330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4E4F-1C59-A974-F216-999508863DCB}"/>
              </a:ext>
            </a:extLst>
          </p:cNvPr>
          <p:cNvSpPr>
            <a:spLocks noGrp="1"/>
          </p:cNvSpPr>
          <p:nvPr>
            <p:ph type="title"/>
          </p:nvPr>
        </p:nvSpPr>
        <p:spPr/>
        <p:txBody>
          <a:bodyPr/>
          <a:lstStyle/>
          <a:p>
            <a:r>
              <a:rPr lang="en-US" b="1" dirty="0"/>
              <a:t>Waveform Visualization</a:t>
            </a:r>
            <a:endParaRPr lang="en-IN" dirty="0"/>
          </a:p>
        </p:txBody>
      </p:sp>
      <p:pic>
        <p:nvPicPr>
          <p:cNvPr id="6" name="Content Placeholder 5">
            <a:extLst>
              <a:ext uri="{FF2B5EF4-FFF2-40B4-BE49-F238E27FC236}">
                <a16:creationId xmlns:a16="http://schemas.microsoft.com/office/drawing/2014/main" id="{8F8F9BC1-656A-22C2-14C4-8DD66506241A}"/>
              </a:ext>
            </a:extLst>
          </p:cNvPr>
          <p:cNvPicPr>
            <a:picLocks noGrp="1" noChangeAspect="1"/>
          </p:cNvPicPr>
          <p:nvPr>
            <p:ph idx="12"/>
          </p:nvPr>
        </p:nvPicPr>
        <p:blipFill>
          <a:blip r:embed="rId2"/>
          <a:stretch>
            <a:fillRect/>
          </a:stretch>
        </p:blipFill>
        <p:spPr>
          <a:xfrm>
            <a:off x="1166813" y="2095904"/>
            <a:ext cx="4664075" cy="3332831"/>
          </a:xfrm>
        </p:spPr>
      </p:pic>
      <p:pic>
        <p:nvPicPr>
          <p:cNvPr id="8" name="Content Placeholder 7">
            <a:extLst>
              <a:ext uri="{FF2B5EF4-FFF2-40B4-BE49-F238E27FC236}">
                <a16:creationId xmlns:a16="http://schemas.microsoft.com/office/drawing/2014/main" id="{E409958E-19EC-C45F-73DF-067F6BBD338F}"/>
              </a:ext>
            </a:extLst>
          </p:cNvPr>
          <p:cNvPicPr>
            <a:picLocks noGrp="1" noChangeAspect="1"/>
          </p:cNvPicPr>
          <p:nvPr>
            <p:ph idx="11"/>
          </p:nvPr>
        </p:nvPicPr>
        <p:blipFill>
          <a:blip r:embed="rId3"/>
          <a:stretch>
            <a:fillRect/>
          </a:stretch>
        </p:blipFill>
        <p:spPr>
          <a:xfrm>
            <a:off x="6283325" y="2095904"/>
            <a:ext cx="4664075" cy="3332831"/>
          </a:xfrm>
        </p:spPr>
      </p:pic>
    </p:spTree>
    <p:extLst>
      <p:ext uri="{BB962C8B-B14F-4D97-AF65-F5344CB8AC3E}">
        <p14:creationId xmlns:p14="http://schemas.microsoft.com/office/powerpoint/2010/main" val="2446338274"/>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376</TotalTime>
  <Words>1550</Words>
  <Application>Microsoft Office PowerPoint</Application>
  <PresentationFormat>Widescreen</PresentationFormat>
  <Paragraphs>79</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Custom</vt:lpstr>
      <vt:lpstr>FAKE VOICE DETECTION Deepfake Detection using Convolutional Neural Networks (CNNs)</vt:lpstr>
      <vt:lpstr>Introduction</vt:lpstr>
      <vt:lpstr>Project Objectives</vt:lpstr>
      <vt:lpstr>RESEARCH ARTICLE</vt:lpstr>
      <vt:lpstr>Project flow</vt:lpstr>
      <vt:lpstr>Dataset Overview</vt:lpstr>
      <vt:lpstr>Con…</vt:lpstr>
      <vt:lpstr>Exploratory Data Analysis (EDA) </vt:lpstr>
      <vt:lpstr>Waveform Visualization</vt:lpstr>
      <vt:lpstr>Data Preprocessing</vt:lpstr>
      <vt:lpstr>CNN Model Architecture</vt:lpstr>
      <vt:lpstr>CNN Overview for Deepfake Detection</vt:lpstr>
      <vt:lpstr>Training Setup and Callbacks</vt:lpstr>
      <vt:lpstr>Early Stopping and Model Checkpointing</vt:lpstr>
      <vt:lpstr>Training Process Overview</vt:lpstr>
      <vt:lpstr>Training Curves and Performance Visualization</vt:lpstr>
      <vt:lpstr>Model Summary Output</vt:lpstr>
      <vt:lpstr>Conclusions</vt:lpstr>
      <vt:lpstr>Future Enhancements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Bhagavan Dheeravath</dc:creator>
  <cp:lastModifiedBy>Bhagavan Dheeravath</cp:lastModifiedBy>
  <cp:revision>10</cp:revision>
  <dcterms:created xsi:type="dcterms:W3CDTF">2024-11-04T08:44:12Z</dcterms:created>
  <dcterms:modified xsi:type="dcterms:W3CDTF">2025-02-21T16:58:14Z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