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307" r:id="rId5"/>
    <p:sldId id="278" r:id="rId6"/>
    <p:sldId id="279" r:id="rId7"/>
    <p:sldId id="280" r:id="rId8"/>
    <p:sldId id="281" r:id="rId9"/>
    <p:sldId id="289" r:id="rId10"/>
    <p:sldId id="282" r:id="rId11"/>
    <p:sldId id="283" r:id="rId12"/>
    <p:sldId id="287" r:id="rId13"/>
    <p:sldId id="291" r:id="rId14"/>
    <p:sldId id="306" r:id="rId15"/>
    <p:sldId id="294" r:id="rId16"/>
    <p:sldId id="284" r:id="rId17"/>
    <p:sldId id="285" r:id="rId18"/>
    <p:sldId id="295" r:id="rId19"/>
    <p:sldId id="296" r:id="rId20"/>
    <p:sldId id="297" r:id="rId21"/>
    <p:sldId id="300" r:id="rId22"/>
    <p:sldId id="301" r:id="rId23"/>
    <p:sldId id="303" r:id="rId24"/>
    <p:sldId id="30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Cosine_simila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ampusx-official/movie-recommender-system-tmdb-datas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06022-7664-8F51-1322-26F582AEDAAB}"/>
              </a:ext>
            </a:extLst>
          </p:cNvPr>
          <p:cNvPicPr>
            <a:picLocks noChangeAspect="1"/>
          </p:cNvPicPr>
          <p:nvPr/>
        </p:nvPicPr>
        <p:blipFill>
          <a:blip r:embed="rId2"/>
          <a:stretch>
            <a:fillRect/>
          </a:stretch>
        </p:blipFill>
        <p:spPr>
          <a:xfrm>
            <a:off x="0" y="17930"/>
            <a:ext cx="12102353" cy="6858000"/>
          </a:xfrm>
          <a:prstGeom prst="rect">
            <a:avLst/>
          </a:prstGeom>
        </p:spPr>
      </p:pic>
      <p:sp>
        <p:nvSpPr>
          <p:cNvPr id="4" name="Rectangle 3">
            <a:extLst>
              <a:ext uri="{FF2B5EF4-FFF2-40B4-BE49-F238E27FC236}">
                <a16:creationId xmlns:a16="http://schemas.microsoft.com/office/drawing/2014/main" id="{F8CC0AAC-0571-97B3-20D0-89E0EE521AB2}"/>
              </a:ext>
            </a:extLst>
          </p:cNvPr>
          <p:cNvSpPr/>
          <p:nvPr/>
        </p:nvSpPr>
        <p:spPr>
          <a:xfrm>
            <a:off x="1497105" y="546846"/>
            <a:ext cx="9314329" cy="592567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IN" sz="8800" b="1" u="sng" dirty="0">
                <a:solidFill>
                  <a:srgbClr val="FFFF00"/>
                </a:solidFill>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val="53606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B3B1-CE16-9C46-6CE1-7E3A55111A11}"/>
              </a:ext>
            </a:extLst>
          </p:cNvPr>
          <p:cNvSpPr>
            <a:spLocks noGrp="1"/>
          </p:cNvSpPr>
          <p:nvPr>
            <p:ph type="title"/>
          </p:nvPr>
        </p:nvSpPr>
        <p:spPr/>
        <p:txBody>
          <a:bodyPr/>
          <a:lstStyle/>
          <a:p>
            <a:r>
              <a:rPr lang="en-IN" dirty="0"/>
              <a:t>CONTENT BASED FILTERING</a:t>
            </a:r>
          </a:p>
        </p:txBody>
      </p:sp>
      <p:sp>
        <p:nvSpPr>
          <p:cNvPr id="3" name="Content Placeholder 2">
            <a:extLst>
              <a:ext uri="{FF2B5EF4-FFF2-40B4-BE49-F238E27FC236}">
                <a16:creationId xmlns:a16="http://schemas.microsoft.com/office/drawing/2014/main" id="{256774EE-7E6A-CA2D-B3DF-55033D1D07C2}"/>
              </a:ext>
            </a:extLst>
          </p:cNvPr>
          <p:cNvSpPr>
            <a:spLocks noGrp="1"/>
          </p:cNvSpPr>
          <p:nvPr>
            <p:ph idx="1"/>
          </p:nvPr>
        </p:nvSpPr>
        <p:spPr/>
        <p:txBody>
          <a:bodyPr/>
          <a:lstStyle/>
          <a:p>
            <a:r>
              <a:rPr lang="en-US" sz="2400" dirty="0">
                <a:solidFill>
                  <a:srgbClr val="FFFF00"/>
                </a:solidFill>
                <a:latin typeface="Times New Roman" panose="02020603050405020304" pitchFamily="18" charset="0"/>
                <a:cs typeface="Times New Roman" panose="02020603050405020304" pitchFamily="18" charset="0"/>
              </a:rPr>
              <a:t>It uses only the item data maintaining a profile for each item. Each user is assumed to operate independently. No need for data on other users.</a:t>
            </a:r>
          </a:p>
          <a:p>
            <a:r>
              <a:rPr lang="en-US" sz="2400" dirty="0">
                <a:solidFill>
                  <a:srgbClr val="FFFF00"/>
                </a:solidFill>
                <a:latin typeface="Times New Roman" panose="02020603050405020304" pitchFamily="18" charset="0"/>
                <a:cs typeface="Times New Roman" panose="02020603050405020304" pitchFamily="18" charset="0"/>
              </a:rPr>
              <a:t>Considering the attributes or feature of the item, it finds the similarity between items, and recommends the most similar item for an item.</a:t>
            </a:r>
          </a:p>
          <a:p>
            <a:r>
              <a:rPr lang="en-US" sz="2400" dirty="0">
                <a:solidFill>
                  <a:srgbClr val="FFFF00"/>
                </a:solidFill>
                <a:latin typeface="Times New Roman" panose="02020603050405020304" pitchFamily="18" charset="0"/>
                <a:cs typeface="Times New Roman" panose="02020603050405020304" pitchFamily="18" charset="0"/>
              </a:rPr>
              <a:t>If we consider the content of a movie as director, writer, cast etc., then each of these attribute can be considered as a feature</a:t>
            </a:r>
            <a:r>
              <a:rPr lang="en-US" dirty="0"/>
              <a:t>.</a:t>
            </a:r>
            <a:endParaRPr lang="en-IN" dirty="0"/>
          </a:p>
        </p:txBody>
      </p:sp>
    </p:spTree>
    <p:extLst>
      <p:ext uri="{BB962C8B-B14F-4D97-AF65-F5344CB8AC3E}">
        <p14:creationId xmlns:p14="http://schemas.microsoft.com/office/powerpoint/2010/main" val="40094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A1BF-A6E2-BF83-14A8-F8ED3FE40C63}"/>
              </a:ext>
            </a:extLst>
          </p:cNvPr>
          <p:cNvSpPr>
            <a:spLocks noGrp="1"/>
          </p:cNvSpPr>
          <p:nvPr>
            <p:ph type="title"/>
          </p:nvPr>
        </p:nvSpPr>
        <p:spPr/>
        <p:txBody>
          <a:bodyPr/>
          <a:lstStyle/>
          <a:p>
            <a:r>
              <a:rPr lang="en-IN" dirty="0"/>
              <a:t>DISTANCE MEASURE</a:t>
            </a:r>
          </a:p>
        </p:txBody>
      </p:sp>
      <p:sp>
        <p:nvSpPr>
          <p:cNvPr id="3" name="Content Placeholder 2">
            <a:extLst>
              <a:ext uri="{FF2B5EF4-FFF2-40B4-BE49-F238E27FC236}">
                <a16:creationId xmlns:a16="http://schemas.microsoft.com/office/drawing/2014/main" id="{BD4AFEE1-F77B-5DC5-D8E8-78325126F9E5}"/>
              </a:ext>
            </a:extLst>
          </p:cNvPr>
          <p:cNvSpPr>
            <a:spLocks noGrp="1"/>
          </p:cNvSpPr>
          <p:nvPr>
            <p:ph idx="1"/>
          </p:nvPr>
        </p:nvSpPr>
        <p:spPr/>
        <p:txBody>
          <a:bodyPr/>
          <a:lstStyle/>
          <a:p>
            <a:r>
              <a:rPr lang="en-IN" sz="2000" u="none" strike="noStrike" spc="-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Cosine similarity</a:t>
            </a:r>
            <a:r>
              <a:rPr lang="en-IN" sz="2000" spc="-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is a method for measuring similarity between vectors. Mathematically, it calculates the cosine of the angle between the two vectors. If the angle between the two vectors is zero, the similarity is calculated as 1 because the cosine of zero is 1. So the two vectors are identical. The cosine of any angle varies from 0 to 1. Therefore, similarity rates will vary from 0 to 1. The formula is expressed as follows</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690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A0E935-BC9D-4901-6ACE-E4B2A6478B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4765" y="4068444"/>
            <a:ext cx="6188710" cy="1722755"/>
          </a:xfrm>
          <a:prstGeom prst="rect">
            <a:avLst/>
          </a:prstGeom>
          <a:noFill/>
          <a:ln>
            <a:noFill/>
          </a:ln>
        </p:spPr>
      </p:pic>
    </p:spTree>
    <p:extLst>
      <p:ext uri="{BB962C8B-B14F-4D97-AF65-F5344CB8AC3E}">
        <p14:creationId xmlns:p14="http://schemas.microsoft.com/office/powerpoint/2010/main" val="150640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DDF2-A4D2-4839-A855-D4C16F215DA2}"/>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F45CF2AB-E0A9-7317-4A2D-909B0F99DBE6}"/>
              </a:ext>
            </a:extLst>
          </p:cNvPr>
          <p:cNvSpPr>
            <a:spLocks noGrp="1"/>
          </p:cNvSpPr>
          <p:nvPr>
            <p:ph idx="1"/>
          </p:nvPr>
        </p:nvSpPr>
        <p:spPr/>
        <p:txBody>
          <a:bodyPr>
            <a:normAutofit/>
          </a:bodyPr>
          <a:lstStyle/>
          <a:p>
            <a:r>
              <a:rPr lang="en-US" sz="2400" dirty="0">
                <a:solidFill>
                  <a:srgbClr val="FFFF00"/>
                </a:solidFill>
                <a:latin typeface="Times New Roman" panose="02020603050405020304" pitchFamily="18" charset="0"/>
                <a:cs typeface="Times New Roman" panose="02020603050405020304" pitchFamily="18" charset="0"/>
              </a:rPr>
              <a:t>Cannot filter items on some assessment of quality, style or viewpoint because of lack of consideration of other people's experience.</a:t>
            </a:r>
          </a:p>
          <a:p>
            <a:r>
              <a:rPr lang="en-US" sz="2400" dirty="0">
                <a:solidFill>
                  <a:srgbClr val="FFFF00"/>
                </a:solidFill>
                <a:latin typeface="Times New Roman" panose="02020603050405020304" pitchFamily="18" charset="0"/>
                <a:cs typeface="Times New Roman" panose="02020603050405020304" pitchFamily="18" charset="0"/>
              </a:rPr>
              <a:t>Absence of personal recommendations.</a:t>
            </a:r>
          </a:p>
          <a:p>
            <a:r>
              <a:rPr lang="en-US" sz="2400" dirty="0">
                <a:solidFill>
                  <a:srgbClr val="FFFF00"/>
                </a:solidFill>
                <a:latin typeface="Times New Roman" panose="02020603050405020304" pitchFamily="18" charset="0"/>
                <a:cs typeface="Times New Roman" panose="02020603050405020304" pitchFamily="18" charset="0"/>
              </a:rPr>
              <a:t>No serendipitous items i.e. the ability of the system to give an item surprisingly interesting to a user, but not expected or possibly foreseen by the user.</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49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A7B9-29C6-2779-CD74-4D6A51EB960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1558999-0E50-0254-AA4C-0220D8E23137}"/>
              </a:ext>
            </a:extLst>
          </p:cNvPr>
          <p:cNvSpPr>
            <a:spLocks noGrp="1"/>
          </p:cNvSpPr>
          <p:nvPr>
            <p:ph idx="1"/>
          </p:nvPr>
        </p:nvSpPr>
        <p:spPr/>
        <p:txBody>
          <a:bodyPr>
            <a:normAutofit lnSpcReduction="10000"/>
          </a:bodyPr>
          <a:lstStyle/>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We need to perform preprocessing on the dataset and combine the relevant features into a single feature.</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Later, we need to convert the text from that particular feature into vectors. </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Later, we need to find the similarity between the vectors. </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Finally, get the recommendations as per the system architecture mentioned below.</a:t>
            </a:r>
          </a:p>
          <a:p>
            <a:r>
              <a:rPr lang="en-IN" sz="24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 Collection of Data Sets: </a:t>
            </a:r>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Collecting all required data sets from Kaggle website. In this project we required a </a:t>
            </a:r>
            <a:r>
              <a:rPr lang="en-IN" sz="24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tmdb</a:t>
            </a:r>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5000 movie dataset.</a:t>
            </a: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31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9833-1D0E-D640-3DD2-09136F77C5B9}"/>
              </a:ext>
            </a:extLst>
          </p:cNvPr>
          <p:cNvSpPr>
            <a:spLocks noGrp="1"/>
          </p:cNvSpPr>
          <p:nvPr>
            <p:ph type="title"/>
          </p:nvPr>
        </p:nvSpPr>
        <p:spPr/>
        <p:txBody>
          <a:bodyPr/>
          <a:lstStyle/>
          <a:p>
            <a:r>
              <a:rPr lang="en-IN" dirty="0"/>
              <a:t>CONTINUOUS…….</a:t>
            </a:r>
          </a:p>
        </p:txBody>
      </p:sp>
      <p:sp>
        <p:nvSpPr>
          <p:cNvPr id="3" name="Content Placeholder 2">
            <a:extLst>
              <a:ext uri="{FF2B5EF4-FFF2-40B4-BE49-F238E27FC236}">
                <a16:creationId xmlns:a16="http://schemas.microsoft.com/office/drawing/2014/main" id="{DA1AFE1C-41EC-29BF-F820-B5DF1EDE8EC1}"/>
              </a:ext>
            </a:extLst>
          </p:cNvPr>
          <p:cNvSpPr>
            <a:spLocks noGrp="1"/>
          </p:cNvSpPr>
          <p:nvPr>
            <p:ph idx="1"/>
          </p:nvPr>
        </p:nvSpPr>
        <p:spPr>
          <a:xfrm>
            <a:off x="913794" y="2076450"/>
            <a:ext cx="10627965" cy="4293870"/>
          </a:xfrm>
        </p:spPr>
        <p:txBody>
          <a:bodyPr>
            <a:normAutofit fontScale="55000" lnSpcReduction="20000"/>
          </a:bodyPr>
          <a:lstStyle/>
          <a:p>
            <a:pPr marL="457200" marR="1270" algn="just">
              <a:lnSpc>
                <a:spcPct val="148000"/>
              </a:lnSpc>
              <a:spcAft>
                <a:spcPts val="2075"/>
              </a:spcAft>
            </a:pPr>
            <a:r>
              <a:rPr lang="en-IN" sz="36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  Data Analysis: </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Make sure that the collected data sets are correct and </a:t>
            </a:r>
            <a:r>
              <a:rPr lang="en-IN" sz="36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the data in the csv files. i.e. checking whether all the column Fields are present in the data sets. </a:t>
            </a:r>
          </a:p>
          <a:p>
            <a:pPr marL="457200" marR="1270" algn="just">
              <a:lnSpc>
                <a:spcPct val="148000"/>
              </a:lnSpc>
              <a:spcAft>
                <a:spcPts val="2075"/>
              </a:spcAft>
            </a:pPr>
            <a:r>
              <a:rPr lang="en-IN" sz="36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3). Algorithm: </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In our project we have use cosine similarity and </a:t>
            </a:r>
            <a:r>
              <a:rPr lang="en-IN" sz="36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CountVectorizer</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marR="1270" algn="just">
              <a:lnSpc>
                <a:spcPct val="148000"/>
              </a:lnSpc>
              <a:spcAft>
                <a:spcPts val="585"/>
              </a:spcAft>
            </a:pPr>
            <a:r>
              <a:rPr lang="en-IN" sz="36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4). Training and Testing the model: </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once the implementation of algorithm is completed . we have to train the model to get the result. We have tested it several times the model is recommend different set of movies to different users</a:t>
            </a:r>
          </a:p>
          <a:p>
            <a:pPr marL="457200" marR="1270" algn="just">
              <a:lnSpc>
                <a:spcPct val="148000"/>
              </a:lnSpc>
              <a:spcAft>
                <a:spcPts val="585"/>
              </a:spcAft>
            </a:pPr>
            <a:r>
              <a:rPr lang="en-IN" sz="36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5). Improvement in this project: </a:t>
            </a:r>
            <a:r>
              <a:rPr lang="en-IN" sz="36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In the later stage we can implement different algorithms and methods for better recommendation.</a:t>
            </a:r>
          </a:p>
          <a:p>
            <a:endParaRPr lang="en-IN" dirty="0"/>
          </a:p>
        </p:txBody>
      </p:sp>
    </p:spTree>
    <p:extLst>
      <p:ext uri="{BB962C8B-B14F-4D97-AF65-F5344CB8AC3E}">
        <p14:creationId xmlns:p14="http://schemas.microsoft.com/office/powerpoint/2010/main" val="224095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7EE8-EF6F-0124-FCE8-F2400C4D0642}"/>
              </a:ext>
            </a:extLst>
          </p:cNvPr>
          <p:cNvSpPr>
            <a:spLocks noGrp="1"/>
          </p:cNvSpPr>
          <p:nvPr>
            <p:ph type="title"/>
          </p:nvPr>
        </p:nvSpPr>
        <p:spPr/>
        <p:txBody>
          <a:bodyPr/>
          <a:lstStyle/>
          <a:p>
            <a:r>
              <a:rPr lang="en-IN" dirty="0"/>
              <a:t>PROGRAM FLOW</a:t>
            </a:r>
          </a:p>
        </p:txBody>
      </p:sp>
      <p:pic>
        <p:nvPicPr>
          <p:cNvPr id="4" name="Content Placeholder 3">
            <a:extLst>
              <a:ext uri="{FF2B5EF4-FFF2-40B4-BE49-F238E27FC236}">
                <a16:creationId xmlns:a16="http://schemas.microsoft.com/office/drawing/2014/main" id="{091497C7-25A4-4D7C-246A-9FB34E9A297F}"/>
              </a:ext>
            </a:extLst>
          </p:cNvPr>
          <p:cNvPicPr>
            <a:picLocks noGrp="1"/>
          </p:cNvPicPr>
          <p:nvPr>
            <p:ph idx="1"/>
          </p:nvPr>
        </p:nvPicPr>
        <p:blipFill>
          <a:blip r:embed="rId2"/>
          <a:stretch>
            <a:fillRect/>
          </a:stretch>
        </p:blipFill>
        <p:spPr>
          <a:xfrm>
            <a:off x="1635760" y="2015490"/>
            <a:ext cx="8382000" cy="3714750"/>
          </a:xfrm>
          <a:prstGeom prst="rect">
            <a:avLst/>
          </a:prstGeom>
        </p:spPr>
      </p:pic>
    </p:spTree>
    <p:extLst>
      <p:ext uri="{BB962C8B-B14F-4D97-AF65-F5344CB8AC3E}">
        <p14:creationId xmlns:p14="http://schemas.microsoft.com/office/powerpoint/2010/main" val="420984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D690-C137-20A9-379B-D78877ED7C96}"/>
              </a:ext>
            </a:extLst>
          </p:cNvPr>
          <p:cNvSpPr>
            <a:spLocks noGrp="1"/>
          </p:cNvSpPr>
          <p:nvPr>
            <p:ph type="title"/>
          </p:nvPr>
        </p:nvSpPr>
        <p:spPr/>
        <p:txBody>
          <a:bodyPr/>
          <a:lstStyle/>
          <a:p>
            <a:r>
              <a:rPr lang="en-IN" dirty="0"/>
              <a:t>PROGRAM FLOW</a:t>
            </a:r>
          </a:p>
        </p:txBody>
      </p:sp>
      <p:sp>
        <p:nvSpPr>
          <p:cNvPr id="3" name="Content Placeholder 2">
            <a:extLst>
              <a:ext uri="{FF2B5EF4-FFF2-40B4-BE49-F238E27FC236}">
                <a16:creationId xmlns:a16="http://schemas.microsoft.com/office/drawing/2014/main" id="{C9F555D3-938D-582A-0C9A-F641FC812D08}"/>
              </a:ext>
            </a:extLst>
          </p:cNvPr>
          <p:cNvSpPr>
            <a:spLocks noGrp="1"/>
          </p:cNvSpPr>
          <p:nvPr>
            <p:ph idx="1"/>
          </p:nvPr>
        </p:nvSpPr>
        <p:spPr/>
        <p:txBody>
          <a:bodyPr/>
          <a:lstStyle/>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Initially load the data sets that are required to build a model.</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The data set that are required in this project are tmdb_5000_credits.csv and tmdb_5000_movies.csv all the data sets are available in Kaggle.com. </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Basically, three models are created using a content-based approach and then imported into a website using the </a:t>
            </a:r>
            <a:r>
              <a:rPr lang="en-IN" sz="24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Python library used for creating web apps.</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And at last deploy that website to the </a:t>
            </a:r>
            <a:r>
              <a:rPr lang="en-IN" sz="2400"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heroku</a:t>
            </a:r>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server.</a:t>
            </a:r>
          </a:p>
          <a:p>
            <a:endParaRPr lang="en-IN" dirty="0"/>
          </a:p>
        </p:txBody>
      </p:sp>
    </p:spTree>
    <p:extLst>
      <p:ext uri="{BB962C8B-B14F-4D97-AF65-F5344CB8AC3E}">
        <p14:creationId xmlns:p14="http://schemas.microsoft.com/office/powerpoint/2010/main" val="217551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6151-E1FD-E7E3-AFE1-DD1FBCECFFB0}"/>
              </a:ext>
            </a:extLst>
          </p:cNvPr>
          <p:cNvSpPr>
            <a:spLocks noGrp="1"/>
          </p:cNvSpPr>
          <p:nvPr>
            <p:ph type="title"/>
          </p:nvPr>
        </p:nvSpPr>
        <p:spPr/>
        <p:txBody>
          <a:bodyPr/>
          <a:lstStyle/>
          <a:p>
            <a:r>
              <a:rPr lang="en-IN" dirty="0"/>
              <a:t>PROGRAM SCREENS</a:t>
            </a:r>
          </a:p>
        </p:txBody>
      </p:sp>
      <p:pic>
        <p:nvPicPr>
          <p:cNvPr id="4" name="Content Placeholder 3">
            <a:extLst>
              <a:ext uri="{FF2B5EF4-FFF2-40B4-BE49-F238E27FC236}">
                <a16:creationId xmlns:a16="http://schemas.microsoft.com/office/drawing/2014/main" id="{53349D7D-95DD-E487-554B-8C25C29AE11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921" y="1788160"/>
            <a:ext cx="4736950" cy="4257040"/>
          </a:xfrm>
          <a:prstGeom prst="rect">
            <a:avLst/>
          </a:prstGeom>
        </p:spPr>
      </p:pic>
      <p:pic>
        <p:nvPicPr>
          <p:cNvPr id="3" name="Picture 2">
            <a:extLst>
              <a:ext uri="{FF2B5EF4-FFF2-40B4-BE49-F238E27FC236}">
                <a16:creationId xmlns:a16="http://schemas.microsoft.com/office/drawing/2014/main" id="{5A5935DB-7A41-97CA-C47D-0DFCB6922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870" y="1788159"/>
            <a:ext cx="4163209" cy="4257039"/>
          </a:xfrm>
          <a:prstGeom prst="rect">
            <a:avLst/>
          </a:prstGeom>
        </p:spPr>
      </p:pic>
    </p:spTree>
    <p:extLst>
      <p:ext uri="{BB962C8B-B14F-4D97-AF65-F5344CB8AC3E}">
        <p14:creationId xmlns:p14="http://schemas.microsoft.com/office/powerpoint/2010/main" val="287860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E7C8-85FA-A94A-9A2A-0C49B696EB83}"/>
              </a:ext>
            </a:extLst>
          </p:cNvPr>
          <p:cNvSpPr>
            <a:spLocks noGrp="1"/>
          </p:cNvSpPr>
          <p:nvPr>
            <p:ph type="title"/>
          </p:nvPr>
        </p:nvSpPr>
        <p:spPr/>
        <p:txBody>
          <a:bodyPr/>
          <a:lstStyle/>
          <a:p>
            <a:r>
              <a:rPr lang="en-IN" dirty="0"/>
              <a:t>RESULTS AND ANAYLSIS</a:t>
            </a:r>
          </a:p>
        </p:txBody>
      </p:sp>
      <p:sp>
        <p:nvSpPr>
          <p:cNvPr id="3" name="Content Placeholder 2">
            <a:extLst>
              <a:ext uri="{FF2B5EF4-FFF2-40B4-BE49-F238E27FC236}">
                <a16:creationId xmlns:a16="http://schemas.microsoft.com/office/drawing/2014/main" id="{FAE94D26-9E29-8D8B-4441-151AB6F444EF}"/>
              </a:ext>
            </a:extLst>
          </p:cNvPr>
          <p:cNvSpPr>
            <a:spLocks noGrp="1"/>
          </p:cNvSpPr>
          <p:nvPr>
            <p:ph idx="1"/>
          </p:nvPr>
        </p:nvSpPr>
        <p:spPr/>
        <p:txBody>
          <a:bodyPr>
            <a:normAutofit/>
          </a:bodyPr>
          <a:lstStyle/>
          <a:p>
            <a:r>
              <a:rPr lang="en-IN" sz="2400" b="1" dirty="0">
                <a:solidFill>
                  <a:srgbClr val="FFFF00"/>
                </a:solidFill>
                <a:effectLst/>
                <a:latin typeface="Times New Roman" panose="02020603050405020304" pitchFamily="18" charset="0"/>
                <a:ea typeface="Times New Roman" panose="02020603050405020304" pitchFamily="18" charset="0"/>
              </a:rPr>
              <a:t>Recommendation Systems</a:t>
            </a:r>
            <a:r>
              <a:rPr lang="en-IN" sz="2400" dirty="0">
                <a:solidFill>
                  <a:srgbClr val="FFFF00"/>
                </a:solidFill>
                <a:effectLst/>
                <a:latin typeface="Times New Roman" panose="02020603050405020304" pitchFamily="18" charset="0"/>
                <a:ea typeface="Times New Roman" panose="02020603050405020304" pitchFamily="18" charset="0"/>
              </a:rPr>
              <a:t> have become an important part of everyone’s life.</a:t>
            </a:r>
          </a:p>
          <a:p>
            <a:r>
              <a:rPr lang="en-IN" sz="2400" dirty="0">
                <a:solidFill>
                  <a:srgbClr val="FFFF00"/>
                </a:solidFill>
                <a:effectLst/>
                <a:latin typeface="Times New Roman" panose="02020603050405020304" pitchFamily="18" charset="0"/>
                <a:ea typeface="Times New Roman" panose="02020603050405020304" pitchFamily="18" charset="0"/>
              </a:rPr>
              <a:t> With the enormous number of movies releasing every year people often miss out on amazing work due to lack of correct Suggestions. </a:t>
            </a:r>
          </a:p>
          <a:p>
            <a:r>
              <a:rPr lang="en-IN" sz="2400" dirty="0">
                <a:solidFill>
                  <a:srgbClr val="FFFF00"/>
                </a:solidFill>
                <a:effectLst/>
                <a:latin typeface="Times New Roman" panose="02020603050405020304" pitchFamily="18" charset="0"/>
                <a:ea typeface="Times New Roman" panose="02020603050405020304" pitchFamily="18" charset="0"/>
              </a:rPr>
              <a:t>Putting Machine learning based Recommendation Systems into work is thus is very important to get the right Recommendations. </a:t>
            </a:r>
          </a:p>
          <a:p>
            <a:r>
              <a:rPr lang="en-IN" sz="2400" dirty="0">
                <a:solidFill>
                  <a:srgbClr val="FFFF00"/>
                </a:solidFill>
                <a:effectLst/>
                <a:latin typeface="Times New Roman" panose="02020603050405020304" pitchFamily="18" charset="0"/>
                <a:ea typeface="Times New Roman" panose="02020603050405020304" pitchFamily="18" charset="0"/>
              </a:rPr>
              <a:t>Since our project is movie recommendation system .one can develop a movie recommendation system by using either content based </a:t>
            </a:r>
            <a:endParaRPr lang="en-IN" sz="2400" dirty="0">
              <a:solidFill>
                <a:srgbClr val="FFFF00"/>
              </a:solidFill>
            </a:endParaRPr>
          </a:p>
        </p:txBody>
      </p:sp>
    </p:spTree>
    <p:extLst>
      <p:ext uri="{BB962C8B-B14F-4D97-AF65-F5344CB8AC3E}">
        <p14:creationId xmlns:p14="http://schemas.microsoft.com/office/powerpoint/2010/main" val="286760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5DF7-C75F-2FFA-9AB7-5DD5474746CF}"/>
              </a:ext>
            </a:extLst>
          </p:cNvPr>
          <p:cNvSpPr>
            <a:spLocks noGrp="1"/>
          </p:cNvSpPr>
          <p:nvPr>
            <p:ph type="title"/>
          </p:nvPr>
        </p:nvSpPr>
        <p:spPr/>
        <p:txBody>
          <a:bodyPr/>
          <a:lstStyle/>
          <a:p>
            <a:r>
              <a:rPr lang="en-IN" dirty="0"/>
              <a:t>CONTINUOUS</a:t>
            </a:r>
          </a:p>
        </p:txBody>
      </p:sp>
      <p:sp>
        <p:nvSpPr>
          <p:cNvPr id="3" name="Content Placeholder 2">
            <a:extLst>
              <a:ext uri="{FF2B5EF4-FFF2-40B4-BE49-F238E27FC236}">
                <a16:creationId xmlns:a16="http://schemas.microsoft.com/office/drawing/2014/main" id="{DEDF271B-F535-D330-E10A-C53F2823292A}"/>
              </a:ext>
            </a:extLst>
          </p:cNvPr>
          <p:cNvSpPr>
            <a:spLocks noGrp="1"/>
          </p:cNvSpPr>
          <p:nvPr>
            <p:ph idx="1"/>
          </p:nvPr>
        </p:nvSpPr>
        <p:spPr/>
        <p:txBody>
          <a:bodyPr>
            <a:noAutofit/>
          </a:bodyPr>
          <a:lstStyle/>
          <a:p>
            <a:r>
              <a:rPr lang="en-IN" sz="2400" dirty="0">
                <a:solidFill>
                  <a:srgbClr val="FFFF00"/>
                </a:solidFill>
                <a:effectLst/>
                <a:latin typeface="Times New Roman" panose="02020603050405020304" pitchFamily="18" charset="0"/>
                <a:ea typeface="Times New Roman" panose="02020603050405020304" pitchFamily="18" charset="0"/>
              </a:rPr>
              <a:t>In our project we have developed a Content-Based approach. </a:t>
            </a:r>
          </a:p>
          <a:p>
            <a:r>
              <a:rPr lang="en-IN" sz="2400" dirty="0">
                <a:solidFill>
                  <a:srgbClr val="FFFF00"/>
                </a:solidFill>
                <a:effectLst/>
                <a:latin typeface="Times New Roman" panose="02020603050405020304" pitchFamily="18" charset="0"/>
                <a:ea typeface="Times New Roman" panose="02020603050405020304" pitchFamily="18" charset="0"/>
              </a:rPr>
              <a:t>Content-based filtering uses item features to recommend other items similar to what the user likes, based on their previous actions or explicit feedback.</a:t>
            </a:r>
          </a:p>
          <a:p>
            <a:r>
              <a:rPr lang="en-IN" sz="2400" dirty="0">
                <a:solidFill>
                  <a:srgbClr val="FFFF00"/>
                </a:solidFill>
                <a:effectLst/>
                <a:latin typeface="Times New Roman" panose="02020603050405020304" pitchFamily="18" charset="0"/>
                <a:ea typeface="Times New Roman" panose="02020603050405020304" pitchFamily="18" charset="0"/>
              </a:rPr>
              <a:t>The model should recommend items relevant to this user. To do so, you must first pick a similarity metric (for example, Cosine distance). </a:t>
            </a:r>
          </a:p>
          <a:p>
            <a:r>
              <a:rPr lang="en-IN" sz="2400" dirty="0">
                <a:solidFill>
                  <a:srgbClr val="FFFF00"/>
                </a:solidFill>
                <a:effectLst/>
                <a:latin typeface="Times New Roman" panose="02020603050405020304" pitchFamily="18" charset="0"/>
                <a:ea typeface="Times New Roman" panose="02020603050405020304" pitchFamily="18" charset="0"/>
              </a:rPr>
              <a:t>Then, you must set up the system to score each candidate item according to this similarity metric. Note that the recommendations are specific to this user, as the model did not use any information about other users</a:t>
            </a:r>
            <a:r>
              <a:rPr lang="en-IN" sz="2400" dirty="0">
                <a:solidFill>
                  <a:srgbClr val="202124"/>
                </a:solidFill>
                <a:effectLst/>
                <a:latin typeface="Times New Roman" panose="02020603050405020304" pitchFamily="18" charset="0"/>
                <a:ea typeface="Times New Roman" panose="02020603050405020304" pitchFamily="18" charset="0"/>
              </a:rPr>
              <a:t>.</a:t>
            </a:r>
            <a:endParaRPr lang="en-IN" sz="2400" dirty="0">
              <a:solidFill>
                <a:srgbClr val="FFFF00"/>
              </a:solidFill>
            </a:endParaRPr>
          </a:p>
        </p:txBody>
      </p:sp>
    </p:spTree>
    <p:extLst>
      <p:ext uri="{BB962C8B-B14F-4D97-AF65-F5344CB8AC3E}">
        <p14:creationId xmlns:p14="http://schemas.microsoft.com/office/powerpoint/2010/main" val="318682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636626" cy="2420504"/>
          </a:xfrm>
        </p:spPr>
        <p:txBody>
          <a:bodyPr>
            <a:normAutofit/>
          </a:bodyPr>
          <a:lstStyle/>
          <a:p>
            <a:pPr algn="l"/>
            <a:r>
              <a:rPr lang="en-US" sz="2800"/>
              <a:t>THYVIEW </a:t>
            </a:r>
            <a:r>
              <a:rPr lang="en-US" sz="2800" dirty="0"/>
              <a:t>MOVIE RECOMMENDATION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Under the Guidance of</a:t>
            </a:r>
          </a:p>
          <a:p>
            <a:pPr algn="l"/>
            <a:r>
              <a:rPr lang="en-US" sz="2300" dirty="0"/>
              <a:t>B. Vani Madam</a:t>
            </a:r>
          </a:p>
        </p:txBody>
      </p:sp>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3119-9542-964C-0DD5-D10D7D10D13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C80138A5-115D-C75F-7FF5-9339B4BE1B8B}"/>
              </a:ext>
            </a:extLst>
          </p:cNvPr>
          <p:cNvSpPr>
            <a:spLocks noGrp="1"/>
          </p:cNvSpPr>
          <p:nvPr>
            <p:ph idx="1"/>
          </p:nvPr>
        </p:nvSpPr>
        <p:spPr/>
        <p:txBody>
          <a:bodyPr>
            <a:normAutofit fontScale="92500" lnSpcReduction="10000"/>
          </a:bodyPr>
          <a:lstStyle/>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In the proposed approach, It has  considered Genres of movies but, in future we can also consider age of user as according to the age movie preferences also changes, like for example, during our childhood we like animated movies more as compared to other movies.</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There is a need to work on the memory requirements of the proposed approach in the future.</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The proposed approach has been implemented here on different movie  datasets only.</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It can also be implemented on the Film Affinity and Netflix datasets and the performance can be computed in the future. </a:t>
            </a:r>
          </a:p>
          <a:p>
            <a:endParaRPr lang="en-IN" dirty="0"/>
          </a:p>
        </p:txBody>
      </p:sp>
    </p:spTree>
    <p:extLst>
      <p:ext uri="{BB962C8B-B14F-4D97-AF65-F5344CB8AC3E}">
        <p14:creationId xmlns:p14="http://schemas.microsoft.com/office/powerpoint/2010/main" val="135452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4CE-BBD5-27B2-EE74-A77AE56524A3}"/>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F7B86170-A045-DF85-C35F-4DB58F841F3A}"/>
              </a:ext>
            </a:extLst>
          </p:cNvPr>
          <p:cNvSpPr>
            <a:spLocks noGrp="1"/>
          </p:cNvSpPr>
          <p:nvPr>
            <p:ph idx="1"/>
          </p:nvPr>
        </p:nvSpPr>
        <p:spPr/>
        <p:txBody>
          <a:bodyPr/>
          <a:lstStyle/>
          <a:p>
            <a:r>
              <a:rPr lang="en-IN" sz="2000" dirty="0">
                <a:solidFill>
                  <a:srgbClr val="FFFF00"/>
                </a:solidFill>
                <a:effectLst/>
                <a:latin typeface="Times New Roman" panose="02020603050405020304" pitchFamily="18" charset="0"/>
                <a:ea typeface="Times New Roman" panose="02020603050405020304" pitchFamily="18" charset="0"/>
              </a:rPr>
              <a:t>Ahmed, </a:t>
            </a:r>
            <a:r>
              <a:rPr lang="en-IN" sz="2000" dirty="0" err="1">
                <a:solidFill>
                  <a:srgbClr val="FFFF00"/>
                </a:solidFill>
                <a:effectLst/>
                <a:latin typeface="Times New Roman" panose="02020603050405020304" pitchFamily="18" charset="0"/>
                <a:ea typeface="Times New Roman" panose="02020603050405020304" pitchFamily="18" charset="0"/>
              </a:rPr>
              <a:t>Muyeed</a:t>
            </a:r>
            <a:r>
              <a:rPr lang="en-IN" sz="2000" dirty="0">
                <a:solidFill>
                  <a:srgbClr val="FFFF00"/>
                </a:solidFill>
                <a:effectLst/>
                <a:latin typeface="Times New Roman" panose="02020603050405020304" pitchFamily="18" charset="0"/>
                <a:ea typeface="Times New Roman" panose="02020603050405020304" pitchFamily="18" charset="0"/>
              </a:rPr>
              <a:t>, Mir Tahsin Imtiaz, and </a:t>
            </a:r>
            <a:r>
              <a:rPr lang="en-IN" sz="2000" dirty="0" err="1">
                <a:solidFill>
                  <a:srgbClr val="FFFF00"/>
                </a:solidFill>
                <a:effectLst/>
                <a:latin typeface="Times New Roman" panose="02020603050405020304" pitchFamily="18" charset="0"/>
                <a:ea typeface="Times New Roman" panose="02020603050405020304" pitchFamily="18" charset="0"/>
              </a:rPr>
              <a:t>Raiyan</a:t>
            </a:r>
            <a:r>
              <a:rPr lang="en-IN" sz="2000" dirty="0">
                <a:solidFill>
                  <a:srgbClr val="FFFF00"/>
                </a:solidFill>
                <a:effectLst/>
                <a:latin typeface="Times New Roman" panose="02020603050405020304" pitchFamily="18" charset="0"/>
                <a:ea typeface="Times New Roman" panose="02020603050405020304" pitchFamily="18" charset="0"/>
              </a:rPr>
              <a:t> Khan. "Movie recommendation system using clustering and pattern recognition network." 2018 IEEE 8th Annual Computing and Communication Workshop and Conference (CCWC). IEEE, 2018.</a:t>
            </a:r>
          </a:p>
          <a:p>
            <a:r>
              <a:rPr lang="en-IN" sz="2000" dirty="0">
                <a:solidFill>
                  <a:srgbClr val="FFFF00"/>
                </a:solidFill>
                <a:effectLst/>
                <a:latin typeface="Times New Roman" panose="02020603050405020304" pitchFamily="18" charset="0"/>
                <a:ea typeface="Times New Roman" panose="02020603050405020304" pitchFamily="18" charset="0"/>
              </a:rPr>
              <a:t>Arora, Gaurav, et al. "Movie recommendation system based on users’ similarity." International Journal of Computer Science and Mobile Computing 3.4 (2014): 765-770.</a:t>
            </a:r>
          </a:p>
          <a:p>
            <a:r>
              <a:rPr lang="en-IN"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Aggarwal C.C. </a:t>
            </a:r>
            <a:r>
              <a:rPr lang="en-IN" sz="2000" i="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Recommender Systems.</a:t>
            </a:r>
            <a:r>
              <a:rPr lang="en-IN"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Springer; Berlin/Heidelberg, Germany: 2016. An Introduction to Recommender Systems; pp. 1–28.</a:t>
            </a:r>
          </a:p>
          <a:p>
            <a:r>
              <a:rPr lang="en-IN"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Full Code: </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GitHub - </a:t>
            </a:r>
            <a:r>
              <a:rPr lang="en-IN" sz="1800"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campusx</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-official/movie-recommender-system-</a:t>
            </a:r>
            <a:r>
              <a:rPr lang="en-IN" sz="1800"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tmdb</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-dataset: A content based movie recommender system using cosine similarity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430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2505A-2F20-2587-24E2-7BEB10CC79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3131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4538123" cy="4058751"/>
          </a:xfrm>
        </p:spPr>
        <p:txBody>
          <a:bodyPr anchor="t">
            <a:normAutofit/>
          </a:bodyPr>
          <a:lstStyle/>
          <a:p>
            <a:r>
              <a:rPr lang="en-US" sz="2400" dirty="0"/>
              <a:t>B. RAJU(602520539004)</a:t>
            </a:r>
          </a:p>
          <a:p>
            <a:r>
              <a:rPr lang="en-US" sz="2400" dirty="0"/>
              <a:t>CH. MANISH(602520539005)</a:t>
            </a:r>
          </a:p>
          <a:p>
            <a:r>
              <a:rPr lang="en-US" sz="2400" dirty="0"/>
              <a:t>D. PRAVEEN(602520539006)</a:t>
            </a:r>
          </a:p>
          <a:p>
            <a:r>
              <a:rPr lang="en-US" sz="2400" dirty="0"/>
              <a:t>D.BHAGAVAN(602520539007)</a:t>
            </a:r>
          </a:p>
          <a:p>
            <a:r>
              <a:rPr lang="en-US" sz="2400" dirty="0"/>
              <a:t>P. ANJALI(602520539019)</a:t>
            </a: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51BA-E904-4301-8BE0-CFF030C82AA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F531A9B-EC0F-6B6A-E795-04709CB73932}"/>
              </a:ext>
            </a:extLst>
          </p:cNvPr>
          <p:cNvSpPr>
            <a:spLocks noGrp="1"/>
          </p:cNvSpPr>
          <p:nvPr>
            <p:ph idx="1"/>
          </p:nvPr>
        </p:nvSpPr>
        <p:spPr/>
        <p:txBody>
          <a:bodyPr>
            <a:normAutofit/>
          </a:bodyPr>
          <a:lstStyle/>
          <a:p>
            <a:r>
              <a:rPr lang="en-US" sz="20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Ever wondered how Netflix or </a:t>
            </a:r>
            <a:r>
              <a:rPr lang="en-US" sz="2000" kern="0" spc="75"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Hotstar</a:t>
            </a:r>
            <a:r>
              <a:rPr lang="en-US" sz="20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recommends new movies based on the watch history, how Amazon or Flipkart suggests new products based on your order or search history? </a:t>
            </a:r>
          </a:p>
          <a:p>
            <a:r>
              <a:rPr lang="en-US" sz="20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These suggestions or recommendations are done by a system called a recommendation system. </a:t>
            </a:r>
          </a:p>
          <a:p>
            <a:r>
              <a:rPr lang="en-US" sz="20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This engine makes suggestions by learning and understanding the patterns in your watch history and then applies those patterns and findings to make new suggestions.</a:t>
            </a:r>
          </a:p>
          <a:p>
            <a:r>
              <a:rPr lang="en-US" sz="20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In this machine learning project, we build a recommendation system from the ground up to suggest movies to the user based on his/her preferences. </a:t>
            </a:r>
          </a:p>
        </p:txBody>
      </p:sp>
    </p:spTree>
    <p:extLst>
      <p:ext uri="{BB962C8B-B14F-4D97-AF65-F5344CB8AC3E}">
        <p14:creationId xmlns:p14="http://schemas.microsoft.com/office/powerpoint/2010/main" val="427439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159E-0846-AD8F-43A7-B8BF485C9B72}"/>
              </a:ext>
            </a:extLst>
          </p:cNvPr>
          <p:cNvSpPr>
            <a:spLocks noGrp="1"/>
          </p:cNvSpPr>
          <p:nvPr>
            <p:ph type="title"/>
          </p:nvPr>
        </p:nvSpPr>
        <p:spPr/>
        <p:txBody>
          <a:bodyPr/>
          <a:lstStyle/>
          <a:p>
            <a:r>
              <a:rPr lang="en-IN" dirty="0"/>
              <a:t>CONTINUOUS………</a:t>
            </a:r>
          </a:p>
        </p:txBody>
      </p:sp>
      <p:sp>
        <p:nvSpPr>
          <p:cNvPr id="3" name="Content Placeholder 2">
            <a:extLst>
              <a:ext uri="{FF2B5EF4-FFF2-40B4-BE49-F238E27FC236}">
                <a16:creationId xmlns:a16="http://schemas.microsoft.com/office/drawing/2014/main" id="{6296F8F5-0692-5B7D-1156-063E971E801B}"/>
              </a:ext>
            </a:extLst>
          </p:cNvPr>
          <p:cNvSpPr>
            <a:spLocks noGrp="1"/>
          </p:cNvSpPr>
          <p:nvPr>
            <p:ph idx="1"/>
          </p:nvPr>
        </p:nvSpPr>
        <p:spPr/>
        <p:txBody>
          <a:bodyPr>
            <a:normAutofit lnSpcReduction="10000"/>
          </a:bodyPr>
          <a:lstStyle/>
          <a:p>
            <a:r>
              <a:rPr lang="en-US" sz="2400" kern="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There are several datasets available to build a movie recommendation system. </a:t>
            </a:r>
          </a:p>
          <a:p>
            <a:r>
              <a:rPr lang="en-IN" sz="240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But for this project, we are going to use a dataset that contains the metadata (cast, crew, budget, etc..) of the movie.</a:t>
            </a:r>
          </a:p>
          <a:p>
            <a:r>
              <a:rPr lang="en-IN" sz="240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Recommendation systems are computer programs that suggest recommendations to users depending on a variety of criteria.</a:t>
            </a:r>
          </a:p>
          <a:p>
            <a:r>
              <a:rPr lang="en-IN" sz="2400" spc="7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These systems estimate the most likely product that consumers will buy and that they will be interested in</a:t>
            </a:r>
            <a:endParaRPr lang="en-IN" sz="2400" dirty="0">
              <a:solidFill>
                <a:srgbClr val="FFFF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88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578-2D0B-73D5-E00F-88FC610ED09E}"/>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3B03646F-E26B-F9AB-074D-D2C450A73773}"/>
              </a:ext>
            </a:extLst>
          </p:cNvPr>
          <p:cNvSpPr>
            <a:spLocks noGrp="1"/>
          </p:cNvSpPr>
          <p:nvPr>
            <p:ph idx="1"/>
          </p:nvPr>
        </p:nvSpPr>
        <p:spPr/>
        <p:txBody>
          <a:bodyPr>
            <a:normAutofit fontScale="92500" lnSpcReduction="20000"/>
          </a:bodyPr>
          <a:lstStyle/>
          <a:p>
            <a:pPr>
              <a:lnSpc>
                <a:spcPct val="110000"/>
              </a:lnSpc>
              <a:spcBef>
                <a:spcPts val="200"/>
              </a:spcBef>
            </a:pPr>
            <a:r>
              <a:rPr lang="en-IN" sz="19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IN" sz="19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34670" lvl="0" indent="-342900" algn="just" fontAlgn="base">
              <a:lnSpc>
                <a:spcPct val="111000"/>
              </a:lnSpc>
              <a:spcAft>
                <a:spcPts val="285"/>
              </a:spcAft>
              <a:buClr>
                <a:srgbClr val="000000"/>
              </a:buClr>
              <a:buSzPts val="12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 PC with Windows/Linux OS </a:t>
            </a:r>
          </a:p>
          <a:p>
            <a:pPr marL="342900" marR="534670" lvl="0" indent="-342900" algn="just" fontAlgn="base">
              <a:lnSpc>
                <a:spcPct val="111000"/>
              </a:lnSpc>
              <a:spcAft>
                <a:spcPts val="265"/>
              </a:spcAft>
              <a:buClr>
                <a:srgbClr val="000000"/>
              </a:buClr>
              <a:buSzPts val="12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Processor with 1.7-2.4gHz speed </a:t>
            </a:r>
          </a:p>
          <a:p>
            <a:pPr marL="342900" marR="534670" lvl="0" indent="-342900" algn="just" fontAlgn="base">
              <a:lnSpc>
                <a:spcPct val="111000"/>
              </a:lnSpc>
              <a:spcAft>
                <a:spcPts val="260"/>
              </a:spcAft>
              <a:buClr>
                <a:srgbClr val="000000"/>
              </a:buClr>
              <a:buSzPts val="12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Minimum of 8gb RAM </a:t>
            </a:r>
          </a:p>
          <a:p>
            <a:pPr marL="342900" marR="534670" lvl="0" indent="-342900" algn="just" fontAlgn="base">
              <a:lnSpc>
                <a:spcPct val="111000"/>
              </a:lnSpc>
              <a:spcAft>
                <a:spcPts val="330"/>
              </a:spcAft>
              <a:buClr>
                <a:srgbClr val="000000"/>
              </a:buClr>
              <a:buSzPts val="12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2gb Graphic card </a:t>
            </a:r>
          </a:p>
          <a:p>
            <a:pPr marL="342900" marR="534670" lvl="0" indent="-342900" algn="just" fontAlgn="base">
              <a:lnSpc>
                <a:spcPct val="111000"/>
              </a:lnSpc>
              <a:spcAft>
                <a:spcPts val="330"/>
              </a:spcAft>
              <a:buClr>
                <a:srgbClr val="000000"/>
              </a:buClr>
              <a:buSzPts val="1200"/>
              <a:buFont typeface="Arial" panose="020B0604020202020204" pitchFamily="34" charset="0"/>
              <a:buChar char="•"/>
            </a:pPr>
            <a:r>
              <a:rPr lang="en-IN" sz="19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0000"/>
              </a:lnSpc>
              <a:spcBef>
                <a:spcPts val="200"/>
              </a:spcBef>
              <a:spcAft>
                <a:spcPts val="570"/>
              </a:spcAft>
            </a:pPr>
            <a:r>
              <a:rPr lang="en-IN" sz="19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Software Specification </a:t>
            </a:r>
            <a:endParaRPr lang="en-IN" sz="19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34670" lvl="0" indent="-342900" algn="just" fontAlgn="base">
              <a:lnSpc>
                <a:spcPct val="107000"/>
              </a:lnSpc>
              <a:spcAft>
                <a:spcPts val="520"/>
              </a:spcAft>
              <a:buClr>
                <a:srgbClr val="000000"/>
              </a:buClr>
              <a:buSzPts val="14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Text Editor (VS-code/WebStorm)</a:t>
            </a:r>
            <a:r>
              <a:rPr lang="en-IN" sz="1900" b="1" u="none" strike="noStrike"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534670" lvl="0" indent="-342900" algn="just" fontAlgn="base">
              <a:lnSpc>
                <a:spcPct val="111000"/>
              </a:lnSpc>
              <a:spcAft>
                <a:spcPts val="385"/>
              </a:spcAft>
              <a:buClr>
                <a:srgbClr val="000000"/>
              </a:buClr>
              <a:buSzPts val="14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Anaconda distribution package (PyCharm Editor)</a:t>
            </a:r>
            <a:r>
              <a:rPr lang="en-IN" sz="1900" b="1" u="none" strike="noStrike"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534670" lvl="0" indent="-342900" algn="just" fontAlgn="base">
              <a:lnSpc>
                <a:spcPct val="111000"/>
              </a:lnSpc>
              <a:spcAft>
                <a:spcPts val="65"/>
              </a:spcAft>
              <a:buClr>
                <a:srgbClr val="000000"/>
              </a:buClr>
              <a:buSzPts val="1400"/>
              <a:buFont typeface="Arial" panose="020B0604020202020204" pitchFamily="34" charset="0"/>
              <a:buChar char="•"/>
            </a:pPr>
            <a:r>
              <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Python libraries</a:t>
            </a:r>
            <a:r>
              <a:rPr lang="en-IN" sz="1900" b="1" u="none" strike="noStrike"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u="none" strike="noStrike" dirty="0">
              <a:solidFill>
                <a:srgbClr val="FFFF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345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FF35-C64F-07E7-32CD-5F782C8BC19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13DBD4E-6794-E972-5AE1-B592B60FC7D4}"/>
              </a:ext>
            </a:extLst>
          </p:cNvPr>
          <p:cNvSpPr>
            <a:spLocks noGrp="1"/>
          </p:cNvSpPr>
          <p:nvPr>
            <p:ph idx="1"/>
          </p:nvPr>
        </p:nvSpPr>
        <p:spPr/>
        <p:txBody>
          <a:bodyPr>
            <a:normAutofit fontScale="92500" lnSpcReduction="10000"/>
          </a:bodyPr>
          <a:lstStyle/>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 recommendation system is an artificial intelligence or AI algorithm, usually associated with Machine Learning, that uses Big Data to suggest or recommend additional products to consumers. </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Recommender systems handle the problem of information overload that users normally encounter by providing them with personalized, exclusive content and service recommendations. </a:t>
            </a:r>
          </a:p>
          <a:p>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Recently, various approaches for building recommendation systems have been developed, which can utilize either collaborative filtering, content-based filtering or hybrid filtering.</a:t>
            </a:r>
          </a:p>
          <a:p>
            <a:endPar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rgbClr val="FFFF00"/>
              </a:solidFill>
            </a:endParaRPr>
          </a:p>
        </p:txBody>
      </p:sp>
    </p:spTree>
    <p:extLst>
      <p:ext uri="{BB962C8B-B14F-4D97-AF65-F5344CB8AC3E}">
        <p14:creationId xmlns:p14="http://schemas.microsoft.com/office/powerpoint/2010/main" val="242728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55D1-274C-6938-CE00-1245CC74CC7B}"/>
              </a:ext>
            </a:extLst>
          </p:cNvPr>
          <p:cNvSpPr>
            <a:spLocks noGrp="1"/>
          </p:cNvSpPr>
          <p:nvPr>
            <p:ph type="title"/>
          </p:nvPr>
        </p:nvSpPr>
        <p:spPr/>
        <p:txBody>
          <a:bodyPr/>
          <a:lstStyle/>
          <a:p>
            <a:r>
              <a:rPr lang="en-IN" dirty="0"/>
              <a:t>OBJECTIVE OF THE PROJECT</a:t>
            </a:r>
          </a:p>
        </p:txBody>
      </p:sp>
      <p:sp>
        <p:nvSpPr>
          <p:cNvPr id="3" name="Content Placeholder 2">
            <a:extLst>
              <a:ext uri="{FF2B5EF4-FFF2-40B4-BE49-F238E27FC236}">
                <a16:creationId xmlns:a16="http://schemas.microsoft.com/office/drawing/2014/main" id="{1B5442DC-62EA-1C73-A33F-027BD3CB059D}"/>
              </a:ext>
            </a:extLst>
          </p:cNvPr>
          <p:cNvSpPr>
            <a:spLocks noGrp="1"/>
          </p:cNvSpPr>
          <p:nvPr>
            <p:ph idx="1"/>
          </p:nvPr>
        </p:nvSpPr>
        <p:spPr>
          <a:xfrm>
            <a:off x="913795" y="2076450"/>
            <a:ext cx="10353762" cy="3929903"/>
          </a:xfrm>
        </p:spPr>
        <p:txBody>
          <a:bodyPr>
            <a:noAutofit/>
          </a:bodyPr>
          <a:lstStyle/>
          <a:p>
            <a:pPr algn="just"/>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Improving the Accuracy, Quality, Scalability, enhancing the user experience.</a:t>
            </a:r>
          </a:p>
          <a:p>
            <a:pPr algn="just"/>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To eradicate the overload of the data, recommendation system is used as information filtering tool in social networking sites.</a:t>
            </a:r>
          </a:p>
          <a:p>
            <a:pPr algn="just"/>
            <a:r>
              <a:rPr lang="en-IN"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Movie Recommendation system is very powerful and important system. But, due to the problems associated with pure Content approach, movie recommendation systems also suffers with poor recommendation quality and scalability issues. </a:t>
            </a:r>
          </a:p>
        </p:txBody>
      </p:sp>
    </p:spTree>
    <p:extLst>
      <p:ext uri="{BB962C8B-B14F-4D97-AF65-F5344CB8AC3E}">
        <p14:creationId xmlns:p14="http://schemas.microsoft.com/office/powerpoint/2010/main" val="147463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movie-recommendation-project-3-638.jpg">
            <a:extLst>
              <a:ext uri="{FF2B5EF4-FFF2-40B4-BE49-F238E27FC236}">
                <a16:creationId xmlns:a16="http://schemas.microsoft.com/office/drawing/2014/main" id="{EF0605F8-59B1-CDE6-D464-262C7D500B1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0580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{86EB299C-3822-4CE2-B3AB-8C1481AE29E4}tf55705232_win32</Template>
  <TotalTime>190</TotalTime>
  <Words>1367</Words>
  <Application>Microsoft Office PowerPoint</Application>
  <PresentationFormat>Widescreen</PresentationFormat>
  <Paragraphs>88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Goudy Old Style</vt:lpstr>
      <vt:lpstr>Times New Roman</vt:lpstr>
      <vt:lpstr>Wingdings 2</vt:lpstr>
      <vt:lpstr>SlateVTI</vt:lpstr>
      <vt:lpstr>PowerPoint Presentation</vt:lpstr>
      <vt:lpstr>THYVIEW MOVIE RECOMMENDATION SYSTEM</vt:lpstr>
      <vt:lpstr>TEAM MEMBERS </vt:lpstr>
      <vt:lpstr>ABSTRACT</vt:lpstr>
      <vt:lpstr>CONTINUOUS………</vt:lpstr>
      <vt:lpstr>SYSTEM REQUIREMENTS</vt:lpstr>
      <vt:lpstr>INTRODUCTION</vt:lpstr>
      <vt:lpstr>OBJECTIVE OF THE PROJECT</vt:lpstr>
      <vt:lpstr>PowerPoint Presentation</vt:lpstr>
      <vt:lpstr>CONTENT BASED FILTERING</vt:lpstr>
      <vt:lpstr>DISTANCE MEASURE</vt:lpstr>
      <vt:lpstr>DISADVANTAGES</vt:lpstr>
      <vt:lpstr>METHODOLOGY</vt:lpstr>
      <vt:lpstr>CONTINUOUS…….</vt:lpstr>
      <vt:lpstr>PROGRAM FLOW</vt:lpstr>
      <vt:lpstr>PROGRAM FLOW</vt:lpstr>
      <vt:lpstr>PROGRAM SCREENS</vt:lpstr>
      <vt:lpstr>RESULTS AND ANAYLSIS</vt:lpstr>
      <vt:lpstr>CONTINUOUS</vt:lpstr>
      <vt:lpstr>FUTURE SCOPE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GDCS MOVIE RECOMMENDATION SYSTEM</dc:title>
  <dc:creator>Bhagavan Dheeravath</dc:creator>
  <cp:lastModifiedBy>Bhagavan Dheeravath</cp:lastModifiedBy>
  <cp:revision>8</cp:revision>
  <dcterms:created xsi:type="dcterms:W3CDTF">2023-06-24T09:38:39Z</dcterms:created>
  <dcterms:modified xsi:type="dcterms:W3CDTF">2023-06-26T16:28:58Z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