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57" r:id="rId4"/>
    <p:sldId id="258" r:id="rId5"/>
    <p:sldId id="269" r:id="rId6"/>
    <p:sldId id="271" r:id="rId7"/>
    <p:sldId id="261" r:id="rId8"/>
    <p:sldId id="262" r:id="rId9"/>
    <p:sldId id="270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53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93E1-2C3B-1B24-280F-E7875F4B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4905B-94E0-B2A2-3FF9-70A6FCE28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90D195-6049-8EC7-CC14-52846B97E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2239-5969-5ABC-4B54-64F4C881A8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22CD-767C-5F92-E3F5-46ED2003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BAE51-E538-612B-993F-8423F103D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EEEDD-DC12-0F4A-83EB-F4F6018D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74DA-1DCC-2C82-68CB-B14584219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997962" y="-10703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620268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Relationship Management </a:t>
            </a:r>
            <a:br>
              <a:rPr lang="en-US" sz="2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</a:br>
            <a:r>
              <a:rPr lang="en-US" sz="2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(CRM) Analysis</a:t>
            </a:r>
            <a:endParaRPr lang="en-US" sz="2800" dirty="0"/>
          </a:p>
        </p:txBody>
      </p:sp>
      <p:sp>
        <p:nvSpPr>
          <p:cNvPr id="4" name="StaticPath"/>
          <p:cNvSpPr/>
          <p:nvPr/>
        </p:nvSpPr>
        <p:spPr>
          <a:xfrm>
            <a:off x="6480629" y="3294743"/>
            <a:ext cx="3173627" cy="2509346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IN" sz="1400" dirty="0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8AB0E-6613-E31E-5799-77B113B340AE}"/>
              </a:ext>
            </a:extLst>
          </p:cNvPr>
          <p:cNvSpPr txBox="1"/>
          <p:nvPr/>
        </p:nvSpPr>
        <p:spPr>
          <a:xfrm>
            <a:off x="6974114" y="4157189"/>
            <a:ext cx="239220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100" b="1" i="1" dirty="0">
                <a:latin typeface="Aptos" panose="020B0004020202020204" pitchFamily="34" charset="0"/>
              </a:rPr>
              <a:t>Bhagavan Devadi</a:t>
            </a:r>
          </a:p>
          <a:p>
            <a:r>
              <a:rPr lang="en-IN" sz="1100" i="1" dirty="0">
                <a:latin typeface="Aptos" panose="020B0004020202020204" pitchFamily="34" charset="0"/>
              </a:rPr>
              <a:t>bhagavan14devadi@gmail.com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Use Case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68668" y="68770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68667" y="1102996"/>
            <a:ext cx="4501833" cy="19554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100" dirty="0"/>
          </a:p>
        </p:txBody>
      </p:sp>
      <p:sp>
        <p:nvSpPr>
          <p:cNvPr id="6" name="Subtitle 2"/>
          <p:cNvSpPr/>
          <p:nvPr/>
        </p:nvSpPr>
        <p:spPr>
          <a:xfrm>
            <a:off x="768667" y="2524125"/>
            <a:ext cx="5184457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800418" y="1107281"/>
            <a:ext cx="3828731" cy="284559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OpenSans-Regular"/>
              </a:rPr>
              <a:t>Purpose: </a:t>
            </a:r>
            <a:r>
              <a:rPr lang="en-US" sz="1200" dirty="0">
                <a:latin typeface="OpenSans-Regular"/>
              </a:rPr>
              <a:t>Segmentation of customers, derive insights to enhance customer retention.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OpenSans-Regular"/>
              </a:rPr>
              <a:t>Overview of the dataset: </a:t>
            </a:r>
            <a:r>
              <a:rPr lang="en-US" sz="1200" dirty="0">
                <a:latin typeface="OpenSans-Regular"/>
              </a:rPr>
              <a:t>Dataset span from December 2010 to December 2011.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OpenSans-Regular"/>
              </a:rPr>
              <a:t>Key metrics: </a:t>
            </a:r>
            <a:r>
              <a:rPr lang="en-US" sz="1200" dirty="0">
                <a:latin typeface="OpenSans-Regular"/>
              </a:rPr>
              <a:t>4371 customers, 23,798 orders, £9.73M in sales across 38 countries.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665798" y="4013835"/>
            <a:ext cx="2651125" cy="9734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106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5D9EBB-C79B-4EE5-7DA3-C7C799C3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92" y="1310801"/>
            <a:ext cx="3667125" cy="2852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611614" y="393700"/>
            <a:ext cx="8037085" cy="4356100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-896986" y="2041335"/>
            <a:ext cx="3924713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673" dirty="0"/>
          </a:p>
        </p:txBody>
      </p:sp>
      <p:sp>
        <p:nvSpPr>
          <p:cNvPr id="5" name="Form title 1"/>
          <p:cNvSpPr/>
          <p:nvPr/>
        </p:nvSpPr>
        <p:spPr>
          <a:xfrm>
            <a:off x="752475" y="638651"/>
            <a:ext cx="3571875" cy="353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Country Analysis</a:t>
            </a:r>
            <a:endParaRPr lang="en-US" sz="2000" dirty="0"/>
          </a:p>
        </p:txBody>
      </p:sp>
      <p:sp>
        <p:nvSpPr>
          <p:cNvPr id="6" name="Form text 1"/>
          <p:cNvSpPr/>
          <p:nvPr/>
        </p:nvSpPr>
        <p:spPr>
          <a:xfrm>
            <a:off x="837210" y="1209419"/>
            <a:ext cx="2530219" cy="8319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UK leads with 90% of customers, contributing 84% of sales (£8.17M).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The Netherlands is the second-highest contributor (£284.6K).</a:t>
            </a:r>
          </a:p>
        </p:txBody>
      </p:sp>
      <p:sp>
        <p:nvSpPr>
          <p:cNvPr id="7" name="Form text 2"/>
          <p:cNvSpPr/>
          <p:nvPr/>
        </p:nvSpPr>
        <p:spPr>
          <a:xfrm>
            <a:off x="927100" y="3261263"/>
            <a:ext cx="2620536" cy="11892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Best-selling: </a:t>
            </a: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WORLD WAR 2 GLIDERS, JUMBO BAG RED RETROSPOT.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Most canceled: </a:t>
            </a: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PAPER CRAFT, LITTLE BIRDIE (~80K units).</a:t>
            </a:r>
            <a:endParaRPr lang="en-US" sz="1100" dirty="0"/>
          </a:p>
        </p:txBody>
      </p:sp>
      <p:sp>
        <p:nvSpPr>
          <p:cNvPr id="8" name="StaticPath"/>
          <p:cNvSpPr/>
          <p:nvPr/>
        </p:nvSpPr>
        <p:spPr>
          <a:xfrm flipV="1">
            <a:off x="1065370" y="2736600"/>
            <a:ext cx="7115175" cy="66985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B5423-D4A1-F5F7-5676-9BBC0FE282AF}"/>
              </a:ext>
            </a:extLst>
          </p:cNvPr>
          <p:cNvSpPr txBox="1"/>
          <p:nvPr/>
        </p:nvSpPr>
        <p:spPr>
          <a:xfrm>
            <a:off x="927100" y="3017021"/>
            <a:ext cx="704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Product Analysis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BB6B7B-7CBA-8B55-FF8E-B51E66EA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51" y="444210"/>
            <a:ext cx="3706668" cy="2269159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02CE24-E14D-FCD4-8119-D717286AA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013" y="3092942"/>
            <a:ext cx="2188821" cy="15243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A41123-A320-5F23-D8ED-9C720E6CC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584" y="3095119"/>
            <a:ext cx="2361486" cy="15243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45162" y="222569"/>
            <a:ext cx="4532313" cy="4610342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" name="StaticPath"/>
          <p:cNvSpPr/>
          <p:nvPr/>
        </p:nvSpPr>
        <p:spPr>
          <a:xfrm>
            <a:off x="7537403" y="-1571625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1252110" y="239715"/>
            <a:ext cx="5317806" cy="4743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Purchase Trends Overview</a:t>
            </a:r>
            <a:endParaRPr lang="en-US" sz="2000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1001077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1001077"/>
            <a:ext cx="475726" cy="4743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6001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50" dirty="0">
                <a:latin typeface="OpenSans-Regular"/>
              </a:rPr>
              <a:t>Highest sales in holiday season, steady rise from September and peaks in November, followed by December</a:t>
            </a:r>
          </a:p>
        </p:txBody>
      </p:sp>
      <p:sp>
        <p:nvSpPr>
          <p:cNvPr id="8" name="Bullet circle 2"/>
          <p:cNvSpPr/>
          <p:nvPr/>
        </p:nvSpPr>
        <p:spPr>
          <a:xfrm>
            <a:off x="362894" y="1978495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978496"/>
            <a:ext cx="475726" cy="5122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978494"/>
            <a:ext cx="2525268" cy="512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Peak sales hours are 9 AM to 4 PM, highest at 12 noon.</a:t>
            </a:r>
            <a:endParaRPr lang="en-US" sz="1100" dirty="0"/>
          </a:p>
        </p:txBody>
      </p:sp>
      <p:sp>
        <p:nvSpPr>
          <p:cNvPr id="11" name="Bullet circle 3"/>
          <p:cNvSpPr/>
          <p:nvPr/>
        </p:nvSpPr>
        <p:spPr>
          <a:xfrm>
            <a:off x="353036" y="2885906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885906"/>
            <a:ext cx="475726" cy="4647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885906"/>
            <a:ext cx="2525268" cy="4743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Sales are strongest in the first 8 days of the month.</a:t>
            </a:r>
            <a:endParaRPr lang="en-US" sz="1100" dirty="0"/>
          </a:p>
        </p:txBody>
      </p:sp>
      <p:sp>
        <p:nvSpPr>
          <p:cNvPr id="14" name="Bullet circle 4"/>
          <p:cNvSpPr/>
          <p:nvPr/>
        </p:nvSpPr>
        <p:spPr>
          <a:xfrm>
            <a:off x="362894" y="3771802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790149"/>
            <a:ext cx="475726" cy="4743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771802"/>
            <a:ext cx="2525268" cy="4743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Thursday is the busiest sales day, no sales on Saturday.</a:t>
            </a:r>
            <a:endParaRPr lang="en-US" sz="1100" dirty="0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007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DAC8781-01C9-AFCC-C433-05ED4A43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778304"/>
            <a:ext cx="4722149" cy="9649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B5E73A-587E-D5F4-1809-F0450F45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2686050"/>
            <a:ext cx="4826000" cy="8683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25482A-0A8B-72BB-6664-A53146240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0" y="3647043"/>
            <a:ext cx="4643859" cy="11858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6900FE-710B-37D1-D691-7F469A43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858" y="1835931"/>
            <a:ext cx="4816142" cy="757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C77E-6EDB-15BA-098A-64FDF4AC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78955DE-EF5A-2762-07D2-36E694D42596}"/>
              </a:ext>
            </a:extLst>
          </p:cNvPr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CFB7509C-59D9-C011-9EC6-D1E65C83553C}"/>
              </a:ext>
            </a:extLst>
          </p:cNvPr>
          <p:cNvSpPr/>
          <p:nvPr/>
        </p:nvSpPr>
        <p:spPr>
          <a:xfrm>
            <a:off x="479572" y="422271"/>
            <a:ext cx="8258028" cy="4356100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91FE92DF-CD6D-29C5-198A-0E4EF7FE4693}"/>
              </a:ext>
            </a:extLst>
          </p:cNvPr>
          <p:cNvSpPr/>
          <p:nvPr/>
        </p:nvSpPr>
        <p:spPr>
          <a:xfrm>
            <a:off x="-896986" y="2041335"/>
            <a:ext cx="3924713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673" dirty="0"/>
          </a:p>
        </p:txBody>
      </p:sp>
      <p:sp>
        <p:nvSpPr>
          <p:cNvPr id="5" name="Form title 1">
            <a:extLst>
              <a:ext uri="{FF2B5EF4-FFF2-40B4-BE49-F238E27FC236}">
                <a16:creationId xmlns:a16="http://schemas.microsoft.com/office/drawing/2014/main" id="{1275C55D-3858-9CF7-C230-F44A8E723E42}"/>
              </a:ext>
            </a:extLst>
          </p:cNvPr>
          <p:cNvSpPr/>
          <p:nvPr/>
        </p:nvSpPr>
        <p:spPr>
          <a:xfrm>
            <a:off x="870857" y="522392"/>
            <a:ext cx="4552399" cy="6079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Purchase Intervals</a:t>
            </a:r>
            <a:endParaRPr lang="en-US" sz="2000" dirty="0"/>
          </a:p>
        </p:txBody>
      </p:sp>
      <p:sp>
        <p:nvSpPr>
          <p:cNvPr id="6" name="Form text 1">
            <a:extLst>
              <a:ext uri="{FF2B5EF4-FFF2-40B4-BE49-F238E27FC236}">
                <a16:creationId xmlns:a16="http://schemas.microsoft.com/office/drawing/2014/main" id="{C84E596C-69EF-52B6-CF8A-EB141C44CBD7}"/>
              </a:ext>
            </a:extLst>
          </p:cNvPr>
          <p:cNvSpPr/>
          <p:nvPr/>
        </p:nvSpPr>
        <p:spPr>
          <a:xfrm>
            <a:off x="906170" y="1130301"/>
            <a:ext cx="3753082" cy="10419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75% repurchase within 60 days; 50% within 30 days.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Outliers: </a:t>
            </a: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intervals exceeding 150 days, indicating inconsistent behavior.</a:t>
            </a:r>
          </a:p>
        </p:txBody>
      </p:sp>
      <p:sp>
        <p:nvSpPr>
          <p:cNvPr id="7" name="Form text 2">
            <a:extLst>
              <a:ext uri="{FF2B5EF4-FFF2-40B4-BE49-F238E27FC236}">
                <a16:creationId xmlns:a16="http://schemas.microsoft.com/office/drawing/2014/main" id="{45C9D223-4D7D-ECCB-A9AF-00A8556B324B}"/>
              </a:ext>
            </a:extLst>
          </p:cNvPr>
          <p:cNvSpPr/>
          <p:nvPr/>
        </p:nvSpPr>
        <p:spPr>
          <a:xfrm>
            <a:off x="870856" y="2571750"/>
            <a:ext cx="3116943" cy="187874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OpenSans-Regular"/>
              </a:rPr>
              <a:t>Early cohorts (Dec 2010, Jan 2011) retain better than newer ones (June 2011).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OpenSans-Regular"/>
              </a:rPr>
              <a:t>Long-term retention (Dec 2010): ~33%-39%; spikes in Month 11 (~50%).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OpenSans-Regular"/>
              </a:rPr>
              <a:t>Retention dips sharply between Month 0 and Month 1.</a:t>
            </a:r>
          </a:p>
        </p:txBody>
      </p:sp>
      <p:sp>
        <p:nvSpPr>
          <p:cNvPr id="8" name="StaticPath">
            <a:extLst>
              <a:ext uri="{FF2B5EF4-FFF2-40B4-BE49-F238E27FC236}">
                <a16:creationId xmlns:a16="http://schemas.microsoft.com/office/drawing/2014/main" id="{B84E12FD-839F-63D9-6970-081187E20131}"/>
              </a:ext>
            </a:extLst>
          </p:cNvPr>
          <p:cNvSpPr/>
          <p:nvPr/>
        </p:nvSpPr>
        <p:spPr>
          <a:xfrm flipV="1">
            <a:off x="969947" y="2301143"/>
            <a:ext cx="7115175" cy="66985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DD4A7-11CC-9217-3CBB-4A37546219D1}"/>
              </a:ext>
            </a:extLst>
          </p:cNvPr>
          <p:cNvSpPr txBox="1"/>
          <p:nvPr/>
        </p:nvSpPr>
        <p:spPr>
          <a:xfrm>
            <a:off x="870857" y="2500631"/>
            <a:ext cx="690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Cohort Analysis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375972-DD1A-44FD-668C-867A2842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16" y="2455023"/>
            <a:ext cx="4237022" cy="21964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BD060-02E8-3112-B4D8-64BFC06A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52" y="498063"/>
            <a:ext cx="3753082" cy="1621734"/>
          </a:xfrm>
          <a:prstGeom prst="rect">
            <a:avLst/>
          </a:prstGeom>
        </p:spPr>
      </p:pic>
      <p:sp>
        <p:nvSpPr>
          <p:cNvPr id="10" name="StaticPath">
            <a:extLst>
              <a:ext uri="{FF2B5EF4-FFF2-40B4-BE49-F238E27FC236}">
                <a16:creationId xmlns:a16="http://schemas.microsoft.com/office/drawing/2014/main" id="{024523C9-FD90-E8A2-A8CC-217661E4713B}"/>
              </a:ext>
            </a:extLst>
          </p:cNvPr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3456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131C9CBE-D74A-0CD6-7C0E-034BB8E6FE5D}"/>
              </a:ext>
            </a:extLst>
          </p:cNvPr>
          <p:cNvSpPr/>
          <p:nvPr/>
        </p:nvSpPr>
        <p:spPr>
          <a:xfrm>
            <a:off x="396749" y="275318"/>
            <a:ext cx="2941537" cy="473936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346A3-F1F1-6583-ED1E-7C2360CC9594}"/>
              </a:ext>
            </a:extLst>
          </p:cNvPr>
          <p:cNvSpPr txBox="1"/>
          <p:nvPr/>
        </p:nvSpPr>
        <p:spPr>
          <a:xfrm>
            <a:off x="696683" y="491506"/>
            <a:ext cx="232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penSans-Bold"/>
              </a:rPr>
              <a:t>Customer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2A1A8-2500-9A83-5E46-04CB8BDB2BD5}"/>
              </a:ext>
            </a:extLst>
          </p:cNvPr>
          <p:cNvSpPr txBox="1"/>
          <p:nvPr/>
        </p:nvSpPr>
        <p:spPr>
          <a:xfrm>
            <a:off x="696683" y="1012737"/>
            <a:ext cx="24311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dirty="0">
                <a:latin typeface="OpenSans-Regular"/>
              </a:rPr>
              <a:t>Most active: </a:t>
            </a:r>
            <a:r>
              <a:rPr lang="en-US" sz="1100" dirty="0">
                <a:latin typeface="OpenSans-Regular"/>
              </a:rPr>
              <a:t>ID 14911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dirty="0">
                <a:latin typeface="OpenSans-Regular"/>
              </a:rPr>
              <a:t>Highest CLV: </a:t>
            </a:r>
            <a:r>
              <a:rPr lang="en-US" sz="1100" dirty="0">
                <a:latin typeface="OpenSans-Regular"/>
              </a:rPr>
              <a:t>ID 14646 (£280K)</a:t>
            </a:r>
          </a:p>
          <a:p>
            <a:endParaRPr lang="en-IN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161AB-426A-BF0F-F29E-673B5B81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28" y="1531258"/>
            <a:ext cx="2514598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06F83-4AE2-52E9-7BFA-E53B60EE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3" y="3265715"/>
            <a:ext cx="2554628" cy="1672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66E3D-A55C-A928-B4E3-6EE36FADF13A}"/>
              </a:ext>
            </a:extLst>
          </p:cNvPr>
          <p:cNvSpPr txBox="1"/>
          <p:nvPr/>
        </p:nvSpPr>
        <p:spPr>
          <a:xfrm>
            <a:off x="3730170" y="475012"/>
            <a:ext cx="507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penSans-Bold"/>
              </a:rPr>
              <a:t>Customer Segmentation (RFM Analysis)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4411C-6B38-D275-C720-7A5B6F1E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68"/>
          <a:stretch/>
        </p:blipFill>
        <p:spPr>
          <a:xfrm>
            <a:off x="3730170" y="918028"/>
            <a:ext cx="4972375" cy="40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4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976313" y="523875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Recommendations for Business Stakeholders</a:t>
            </a:r>
            <a:endParaRPr lang="en-US" sz="20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5" dirty="0"/>
          </a:p>
        </p:txBody>
      </p:sp>
      <p:sp>
        <p:nvSpPr>
          <p:cNvPr id="5" name="Paragraph 1"/>
          <p:cNvSpPr/>
          <p:nvPr/>
        </p:nvSpPr>
        <p:spPr>
          <a:xfrm>
            <a:off x="714375" y="1333500"/>
            <a:ext cx="5238750" cy="288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Leverage UK dominance: Target campaigns to sustain high sales.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Address cancellation trends for key products (e.g., PAPER CRAFT, LITTLE BIRDIE).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Optimize sales timing: Focus promotions midday and during high-sales months.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Retention strategies for at-risk groups (Lost Customers, Needs Attention).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Drive loyalty among high-value customers using personalized offers.</a:t>
            </a:r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6" y="2018444"/>
            <a:ext cx="4286583" cy="11819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2000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717" dirty="0"/>
          </a:p>
        </p:txBody>
      </p:sp>
      <p:sp>
        <p:nvSpPr>
          <p:cNvPr id="8" name="Text"/>
          <p:cNvSpPr/>
          <p:nvPr/>
        </p:nvSpPr>
        <p:spPr>
          <a:xfrm>
            <a:off x="3848100" y="689991"/>
            <a:ext cx="4156139" cy="37169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Insights reveal significant trends in country dominance, product performance, and customer behavior.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Prioritize customer segmentation and retention to enhance CLV and sales consistency.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Recommendations provide actionable paths for optimizing marketing and operational strategies.</a:t>
            </a:r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02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64E7E-D89C-FA82-E421-C167A3F15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CF7F786E-BBA1-0B0E-7F8E-03EF7EDF7704}"/>
              </a:ext>
            </a:extLst>
          </p:cNvPr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AC43AD1-2263-9CA7-799C-85359ED08349}"/>
              </a:ext>
            </a:extLst>
          </p:cNvPr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</a:t>
            </a:r>
            <a:endParaRPr lang="en-US" sz="2800" dirty="0"/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354561A8-1F10-69E4-4D8C-36E4CCFA3485}"/>
              </a:ext>
            </a:extLst>
          </p:cNvPr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2A259F1D-564D-5069-FC93-68865EDFA94B}"/>
              </a:ext>
            </a:extLst>
          </p:cNvPr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E6A1F2C1-0636-7921-5FFA-94543220DEBA}"/>
              </a:ext>
            </a:extLst>
          </p:cNvPr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EE1C6E1B-866C-C82C-A8E8-806D84808AA4}"/>
              </a:ext>
            </a:extLst>
          </p:cNvPr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>
            <a:extLst>
              <a:ext uri="{FF2B5EF4-FFF2-40B4-BE49-F238E27FC236}">
                <a16:creationId xmlns:a16="http://schemas.microsoft.com/office/drawing/2014/main" id="{8D0FBCA6-009B-3B2D-E153-EDDE3C1E0B66}"/>
              </a:ext>
            </a:extLst>
          </p:cNvPr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  <p:extLst>
      <p:ext uri="{BB962C8B-B14F-4D97-AF65-F5344CB8AC3E}">
        <p14:creationId xmlns:p14="http://schemas.microsoft.com/office/powerpoint/2010/main" val="32162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388</Words>
  <Application>Microsoft Office PowerPoint</Application>
  <PresentationFormat>On-screen Show (16:9)</PresentationFormat>
  <Paragraphs>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Bhagavan Devadi</cp:lastModifiedBy>
  <cp:revision>7</cp:revision>
  <dcterms:created xsi:type="dcterms:W3CDTF">2024-11-18T18:46:47Z</dcterms:created>
  <dcterms:modified xsi:type="dcterms:W3CDTF">2024-11-20T17:32:23Z</dcterms:modified>
</cp:coreProperties>
</file>