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292" r:id="rId5"/>
    <p:sldId id="1085" r:id="rId6"/>
    <p:sldId id="1282" r:id="rId7"/>
    <p:sldId id="352" r:id="rId8"/>
    <p:sldId id="1283" r:id="rId9"/>
    <p:sldId id="1284" r:id="rId10"/>
    <p:sldId id="1285" r:id="rId11"/>
    <p:sldId id="1286" r:id="rId12"/>
    <p:sldId id="1287" r:id="rId13"/>
    <p:sldId id="1289" r:id="rId14"/>
    <p:sldId id="1288" r:id="rId15"/>
    <p:sldId id="124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CF7F1-7CAA-4DC0-9048-B64EAE86934F}" v="7" dt="2023-12-04T12:32:08.900"/>
    <p1510:client id="{697BBB05-EA49-5974-803B-3432B049DCD8}" v="6" dt="2023-12-08T04:07:58.937"/>
    <p1510:client id="{6F97CF94-EB01-4273-B9A1-ED7F320C5B7B}" v="24" dt="2023-12-04T11:22:22.945"/>
    <p1510:client id="{7094B356-6A63-4C5D-8B0D-8F4A4AC3300D}" v="433" dt="2023-12-04T12:29:14.268"/>
    <p1510:client id="{D2FC5878-C48A-6225-7638-1A0BF20652E2}" v="2" dt="2024-01-09T12:10:42.015"/>
    <p1510:client id="{EBCF8880-FAE4-FC29-0501-2FD7CBFB08AD}" v="152" dt="2023-12-04T12:50:50.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119A13-7726-8660-BBEA-2F2BA3776C66}"/>
              </a:ext>
            </a:extLst>
          </p:cNvPr>
          <p:cNvSpPr txBox="1"/>
          <p:nvPr/>
        </p:nvSpPr>
        <p:spPr>
          <a:xfrm>
            <a:off x="237193" y="799134"/>
            <a:ext cx="8425543" cy="3539430"/>
          </a:xfrm>
          <a:prstGeom prst="rect">
            <a:avLst/>
          </a:prstGeom>
          <a:noFill/>
        </p:spPr>
        <p:txBody>
          <a:bodyPr wrap="square">
            <a:spAutoFit/>
          </a:bodyPr>
          <a:lstStyle/>
          <a:p>
            <a:pPr algn="l"/>
            <a:r>
              <a:rPr lang="en-US" b="1" i="0" dirty="0">
                <a:solidFill>
                  <a:schemeClr val="tx1"/>
                </a:solidFill>
                <a:effectLst/>
                <a:latin typeface="Söhne"/>
              </a:rPr>
              <a:t>Model Selection:</a:t>
            </a:r>
            <a:endParaRPr lang="en-US" b="0" i="0" dirty="0">
              <a:solidFill>
                <a:schemeClr val="tx1"/>
              </a:solidFill>
              <a:effectLst/>
              <a:latin typeface="Söhne"/>
            </a:endParaRPr>
          </a:p>
          <a:p>
            <a:pPr marL="457200" lvl="1" algn="l"/>
            <a:r>
              <a:rPr lang="en-US" b="0" i="0" dirty="0">
                <a:solidFill>
                  <a:schemeClr val="tx1"/>
                </a:solidFill>
                <a:effectLst/>
                <a:latin typeface="Söhne"/>
              </a:rPr>
              <a:t>Explored various classification algorithms, including Logistic Regression, Decision Trees, Random Forest, Support Vector Machines, Naive Bayes, and k-Nearest Neighbors.</a:t>
            </a:r>
          </a:p>
          <a:p>
            <a:pPr algn="l"/>
            <a:r>
              <a:rPr lang="en-US" b="1" i="0" dirty="0">
                <a:solidFill>
                  <a:schemeClr val="tx1"/>
                </a:solidFill>
                <a:effectLst/>
                <a:latin typeface="Söhne"/>
              </a:rPr>
              <a:t>Model Training:</a:t>
            </a:r>
            <a:endParaRPr lang="en-US" b="0" i="0" dirty="0">
              <a:solidFill>
                <a:schemeClr val="tx1"/>
              </a:solidFill>
              <a:effectLst/>
              <a:latin typeface="Söhne"/>
            </a:endParaRPr>
          </a:p>
          <a:p>
            <a:pPr marL="457200" lvl="1" algn="l"/>
            <a:r>
              <a:rPr lang="en-US" b="0" i="0" dirty="0">
                <a:solidFill>
                  <a:schemeClr val="tx1"/>
                </a:solidFill>
                <a:effectLst/>
                <a:latin typeface="Söhne"/>
              </a:rPr>
              <a:t>Trained each model on the training set, adjusting hyperparameters for optimal performance.</a:t>
            </a:r>
          </a:p>
          <a:p>
            <a:pPr algn="l"/>
            <a:r>
              <a:rPr lang="en-US" b="1" i="0" dirty="0">
                <a:solidFill>
                  <a:schemeClr val="tx1"/>
                </a:solidFill>
                <a:effectLst/>
                <a:latin typeface="Söhne"/>
              </a:rPr>
              <a:t>Model Evaluation:</a:t>
            </a:r>
            <a:endParaRPr lang="en-US" b="0" i="0" dirty="0">
              <a:solidFill>
                <a:schemeClr val="tx1"/>
              </a:solidFill>
              <a:effectLst/>
              <a:latin typeface="Söhne"/>
            </a:endParaRPr>
          </a:p>
          <a:p>
            <a:pPr marL="457200" lvl="1" algn="l"/>
            <a:r>
              <a:rPr lang="en-US" b="0" i="0" dirty="0">
                <a:solidFill>
                  <a:schemeClr val="tx1"/>
                </a:solidFill>
                <a:effectLst/>
                <a:latin typeface="Söhne"/>
              </a:rPr>
              <a:t>Employed cross-validation techniques to assess each model's generalization performance.</a:t>
            </a:r>
          </a:p>
          <a:p>
            <a:pPr marL="457200" lvl="1" algn="l"/>
            <a:r>
              <a:rPr lang="en-US" b="0" i="0" dirty="0">
                <a:solidFill>
                  <a:schemeClr val="tx1"/>
                </a:solidFill>
                <a:effectLst/>
                <a:latin typeface="Söhne"/>
              </a:rPr>
              <a:t>Utilized metrics such as accuracy, precision, recall, F1 score, and confusion matrix to evaluate model effectiveness.</a:t>
            </a:r>
          </a:p>
          <a:p>
            <a:pPr algn="l"/>
            <a:r>
              <a:rPr lang="en-US" b="1" i="0" dirty="0">
                <a:solidFill>
                  <a:schemeClr val="tx1"/>
                </a:solidFill>
                <a:effectLst/>
                <a:latin typeface="Söhne"/>
              </a:rPr>
              <a:t>Hyperparameter Tuning:</a:t>
            </a:r>
            <a:endParaRPr lang="en-US" b="0" i="0" dirty="0">
              <a:solidFill>
                <a:schemeClr val="tx1"/>
              </a:solidFill>
              <a:effectLst/>
              <a:latin typeface="Söhne"/>
            </a:endParaRPr>
          </a:p>
          <a:p>
            <a:pPr marL="457200" lvl="1" algn="l"/>
            <a:r>
              <a:rPr lang="en-US" b="0" i="0" dirty="0">
                <a:solidFill>
                  <a:schemeClr val="tx1"/>
                </a:solidFill>
                <a:effectLst/>
                <a:latin typeface="Söhne"/>
              </a:rPr>
              <a:t>Conducted </a:t>
            </a:r>
            <a:r>
              <a:rPr lang="en-US" b="0" i="0" dirty="0" err="1">
                <a:solidFill>
                  <a:schemeClr val="tx1"/>
                </a:solidFill>
                <a:effectLst/>
                <a:latin typeface="Söhne"/>
              </a:rPr>
              <a:t>GridSearchCV</a:t>
            </a:r>
            <a:r>
              <a:rPr lang="en-US" b="0" i="0" dirty="0">
                <a:solidFill>
                  <a:schemeClr val="tx1"/>
                </a:solidFill>
                <a:effectLst/>
                <a:latin typeface="Söhne"/>
              </a:rPr>
              <a:t> to fine-tune hyperparameters for selected models, optimizing their performance.</a:t>
            </a:r>
          </a:p>
          <a:p>
            <a:pPr algn="l"/>
            <a:r>
              <a:rPr lang="en-US" b="1" i="0" dirty="0">
                <a:solidFill>
                  <a:schemeClr val="tx1"/>
                </a:solidFill>
                <a:effectLst/>
                <a:latin typeface="Söhne"/>
              </a:rPr>
              <a:t>Final Model Selection:</a:t>
            </a:r>
            <a:endParaRPr lang="en-US" b="0" i="0" dirty="0">
              <a:solidFill>
                <a:schemeClr val="tx1"/>
              </a:solidFill>
              <a:effectLst/>
              <a:latin typeface="Söhne"/>
            </a:endParaRPr>
          </a:p>
          <a:p>
            <a:pPr marL="457200" lvl="1" algn="l"/>
            <a:r>
              <a:rPr lang="en-US" b="0" i="0" dirty="0">
                <a:solidFill>
                  <a:schemeClr val="tx1"/>
                </a:solidFill>
                <a:effectLst/>
                <a:latin typeface="Söhne"/>
              </a:rPr>
              <a:t>Chose the model with the best overall performance based on evaluation metrics.</a:t>
            </a:r>
          </a:p>
          <a:p>
            <a:pPr algn="l"/>
            <a:r>
              <a:rPr lang="en-US" b="1" i="0" dirty="0">
                <a:solidFill>
                  <a:schemeClr val="tx1"/>
                </a:solidFill>
                <a:effectLst/>
                <a:latin typeface="Söhne"/>
              </a:rPr>
              <a:t>Results Visualization:</a:t>
            </a:r>
            <a:endParaRPr lang="en-US" b="0" i="0" dirty="0">
              <a:solidFill>
                <a:schemeClr val="tx1"/>
              </a:solidFill>
              <a:effectLst/>
              <a:latin typeface="Söhne"/>
            </a:endParaRPr>
          </a:p>
          <a:p>
            <a:pPr marL="457200" lvl="1" algn="l"/>
            <a:r>
              <a:rPr lang="en-US" b="0" i="0" dirty="0">
                <a:solidFill>
                  <a:schemeClr val="tx1"/>
                </a:solidFill>
                <a:effectLst/>
                <a:latin typeface="Söhne"/>
              </a:rPr>
              <a:t>Visualized the results through plots, charts, and metrics to provide a comprehensive understanding of model performance.</a:t>
            </a:r>
          </a:p>
        </p:txBody>
      </p:sp>
    </p:spTree>
    <p:extLst>
      <p:ext uri="{BB962C8B-B14F-4D97-AF65-F5344CB8AC3E}">
        <p14:creationId xmlns:p14="http://schemas.microsoft.com/office/powerpoint/2010/main" val="164588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218723" y="1196664"/>
            <a:ext cx="8706554"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200"/>
              </a:spcBef>
              <a:buClr>
                <a:srgbClr val="213163"/>
              </a:buClr>
              <a:buFont typeface="Arial" panose="020B0604020202020204" pitchFamily="34" charset="0"/>
              <a:buChar char="•"/>
            </a:pPr>
            <a:r>
              <a:rPr lang="en-US" b="0" i="0" dirty="0">
                <a:solidFill>
                  <a:schemeClr val="tx1"/>
                </a:solidFill>
                <a:effectLst/>
                <a:latin typeface="Söhne"/>
              </a:rPr>
              <a:t>This project showcases the effectiveness of data analysis and machine learning techniques in predicting the likelihood of diabetes in patients based on their health attributes. By leveraging Python and relevant libraries, a robust predictive model is developed, providing valuable insights for early detection and intervention in diabetic patients. The results obtained from the model can contribute to improved patient care and healthcare management strategies.</a:t>
            </a:r>
            <a:endParaRPr lang="en-US" dirty="0">
              <a:solidFill>
                <a:schemeClr val="tx1"/>
              </a:solidFill>
            </a:endParaRPr>
          </a:p>
        </p:txBody>
      </p:sp>
    </p:spTree>
    <p:extLst>
      <p:ext uri="{BB962C8B-B14F-4D97-AF65-F5344CB8AC3E}">
        <p14:creationId xmlns:p14="http://schemas.microsoft.com/office/powerpoint/2010/main" val="201887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Kalva Bhageerath</a:t>
            </a:r>
          </a:p>
          <a:p>
            <a:r>
              <a:rPr lang="en-US" sz="1400" dirty="0">
                <a:cs typeface="Arial"/>
              </a:rPr>
              <a:t>Student ID : STU636b947a76e3e1667994746</a:t>
            </a:r>
          </a:p>
          <a:p>
            <a:r>
              <a:rPr lang="en-US" sz="1400" dirty="0">
                <a:cs typeface="Arial"/>
              </a:rPr>
              <a:t>College Name : S.R.M INSTITUTE OF SCIENCE AND TECHNOLOGY</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HealthCare Prediction on Diabetic Patient using Python </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 Q&amp;A</a:t>
            </a:r>
            <a:endParaRPr lang="en-US"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032" y="1262090"/>
            <a:ext cx="8424671"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200"/>
              </a:spcBef>
              <a:buClr>
                <a:srgbClr val="213163"/>
              </a:buClr>
              <a:buFont typeface="Arial" panose="020B0604020202020204" pitchFamily="34" charset="0"/>
              <a:buChar char="•"/>
            </a:pPr>
            <a:r>
              <a:rPr lang="en-US" b="0" i="0" dirty="0">
                <a:solidFill>
                  <a:schemeClr val="tx1"/>
                </a:solidFill>
                <a:effectLst/>
                <a:latin typeface="Söhne"/>
              </a:rPr>
              <a:t>This project aims to develop a predictive model for healthcare by leveraging data analysis techniques on a dataset related to diabetic patients. The dataset comprises various attributes such as Pregnancies, Glucose, </a:t>
            </a:r>
            <a:r>
              <a:rPr lang="en-US" b="0" i="0" dirty="0" err="1">
                <a:solidFill>
                  <a:schemeClr val="tx1"/>
                </a:solidFill>
                <a:effectLst/>
                <a:latin typeface="Söhne"/>
              </a:rPr>
              <a:t>BloodPressure</a:t>
            </a:r>
            <a:r>
              <a:rPr lang="en-US" b="0" i="0" dirty="0">
                <a:solidFill>
                  <a:schemeClr val="tx1"/>
                </a:solidFill>
                <a:effectLst/>
                <a:latin typeface="Söhne"/>
              </a:rPr>
              <a:t>, </a:t>
            </a:r>
            <a:r>
              <a:rPr lang="en-US" b="0" i="0" dirty="0" err="1">
                <a:solidFill>
                  <a:schemeClr val="tx1"/>
                </a:solidFill>
                <a:effectLst/>
                <a:latin typeface="Söhne"/>
              </a:rPr>
              <a:t>SkinThickness</a:t>
            </a:r>
            <a:r>
              <a:rPr lang="en-US" b="0" i="0" dirty="0">
                <a:solidFill>
                  <a:schemeClr val="tx1"/>
                </a:solidFill>
                <a:effectLst/>
                <a:latin typeface="Söhne"/>
              </a:rPr>
              <a:t>, Insulin, BMI, </a:t>
            </a:r>
            <a:r>
              <a:rPr lang="en-US" b="0" i="0" dirty="0" err="1">
                <a:solidFill>
                  <a:schemeClr val="tx1"/>
                </a:solidFill>
                <a:effectLst/>
                <a:latin typeface="Söhne"/>
              </a:rPr>
              <a:t>DiabetesPedigreeFunction</a:t>
            </a:r>
            <a:r>
              <a:rPr lang="en-US" b="0" i="0" dirty="0">
                <a:solidFill>
                  <a:schemeClr val="tx1"/>
                </a:solidFill>
                <a:effectLst/>
                <a:latin typeface="Söhne"/>
              </a:rPr>
              <a:t>, Age, and Outcome. Using Python and data analysis methodologies, the goal is to create a robust predictive model that can anticipate the likelihood of diabetes in patients based on their medical history and characteristics.</a:t>
            </a:r>
            <a:endParaRPr lang="en-US"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375920" y="1151309"/>
            <a:ext cx="8392160"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200"/>
              </a:spcBef>
              <a:buClr>
                <a:srgbClr val="213163"/>
              </a:buClr>
              <a:buFont typeface="Arial" panose="020B0604020202020204" pitchFamily="34" charset="0"/>
              <a:buChar char="•"/>
            </a:pPr>
            <a:r>
              <a:rPr lang="en-US" b="0" i="0" dirty="0">
                <a:solidFill>
                  <a:schemeClr val="tx1"/>
                </a:solidFill>
                <a:effectLst/>
                <a:latin typeface="Söhne"/>
              </a:rPr>
              <a:t>Diabetes is a prevalent and chronic health condition that affects millions of individuals globally. Early detection and prediction of diabetes can significantly improve patient outcomes and aid in the development of targeted intervention strategies. This project addresses the need for an accurate and efficient predictive model for identifying diabetic patients using relevant healthcare attributes.</a:t>
            </a:r>
            <a:endParaRPr lang="en-US" dirty="0">
              <a:solidFill>
                <a:schemeClr val="tx1"/>
              </a:solidFill>
            </a:endParaRP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280600" y="1231039"/>
            <a:ext cx="8582800"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lgn="just">
              <a:spcBef>
                <a:spcPts val="200"/>
              </a:spcBef>
              <a:buClr>
                <a:srgbClr val="213163"/>
              </a:buClr>
              <a:buFont typeface="Arial" panose="020B0604020202020204" pitchFamily="34" charset="0"/>
              <a:buChar char="•"/>
            </a:pPr>
            <a:r>
              <a:rPr lang="en-US" b="0" i="0" dirty="0">
                <a:solidFill>
                  <a:schemeClr val="tx1"/>
                </a:solidFill>
                <a:effectLst/>
                <a:latin typeface="Söhne"/>
              </a:rPr>
              <a:t>The project involves the analysis of a dataset containing information about diabetic patients, with a focus on attributes such as Pregnancies, Glucose, </a:t>
            </a:r>
            <a:r>
              <a:rPr lang="en-US" b="0" i="0" dirty="0" err="1">
                <a:solidFill>
                  <a:schemeClr val="tx1"/>
                </a:solidFill>
                <a:effectLst/>
                <a:latin typeface="Söhne"/>
              </a:rPr>
              <a:t>BloodPressure</a:t>
            </a:r>
            <a:r>
              <a:rPr lang="en-US" b="0" i="0" dirty="0">
                <a:solidFill>
                  <a:schemeClr val="tx1"/>
                </a:solidFill>
                <a:effectLst/>
                <a:latin typeface="Söhne"/>
              </a:rPr>
              <a:t>, </a:t>
            </a:r>
            <a:r>
              <a:rPr lang="en-US" b="0" i="0" dirty="0" err="1">
                <a:solidFill>
                  <a:schemeClr val="tx1"/>
                </a:solidFill>
                <a:effectLst/>
                <a:latin typeface="Söhne"/>
              </a:rPr>
              <a:t>SkinThickness</a:t>
            </a:r>
            <a:r>
              <a:rPr lang="en-US" b="0" i="0" dirty="0">
                <a:solidFill>
                  <a:schemeClr val="tx1"/>
                </a:solidFill>
                <a:effectLst/>
                <a:latin typeface="Söhne"/>
              </a:rPr>
              <a:t>, Insulin, BMI, </a:t>
            </a:r>
            <a:r>
              <a:rPr lang="en-US" b="0" i="0" dirty="0" err="1">
                <a:solidFill>
                  <a:schemeClr val="tx1"/>
                </a:solidFill>
                <a:effectLst/>
                <a:latin typeface="Söhne"/>
              </a:rPr>
              <a:t>DiabetesPedigreeFunction</a:t>
            </a:r>
            <a:r>
              <a:rPr lang="en-US" b="0" i="0" dirty="0">
                <a:solidFill>
                  <a:schemeClr val="tx1"/>
                </a:solidFill>
                <a:effectLst/>
                <a:latin typeface="Söhne"/>
              </a:rPr>
              <a:t>, and Age. Python programming language and various data analysis libraries will be employed to explore, preprocess, and model the data. The ultimate objective is to create a predictive model capable of determining the likelihood of diabetes in a given individual based on their health metrics.</a:t>
            </a:r>
            <a:endParaRPr lang="en-US"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5" name="TextBox 4">
            <a:extLst>
              <a:ext uri="{FF2B5EF4-FFF2-40B4-BE49-F238E27FC236}">
                <a16:creationId xmlns:a16="http://schemas.microsoft.com/office/drawing/2014/main" id="{D0ADF035-D508-BD12-E0EE-07628ABE6B69}"/>
              </a:ext>
            </a:extLst>
          </p:cNvPr>
          <p:cNvSpPr txBox="1"/>
          <p:nvPr/>
        </p:nvSpPr>
        <p:spPr>
          <a:xfrm>
            <a:off x="180965" y="1313002"/>
            <a:ext cx="8679093" cy="1169551"/>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chemeClr val="tx1"/>
                </a:solidFill>
                <a:effectLst/>
                <a:latin typeface="Söhne"/>
              </a:rPr>
              <a:t>The project involves the analysis of a dataset containing information about diabetic patients, with a focus on attributes such as Pregnancies, Glucose, </a:t>
            </a:r>
            <a:r>
              <a:rPr lang="en-US" b="0" i="0" dirty="0" err="1">
                <a:solidFill>
                  <a:schemeClr val="tx1"/>
                </a:solidFill>
                <a:effectLst/>
                <a:latin typeface="Söhne"/>
              </a:rPr>
              <a:t>BloodPressure</a:t>
            </a:r>
            <a:r>
              <a:rPr lang="en-US" b="0" i="0" dirty="0">
                <a:solidFill>
                  <a:schemeClr val="tx1"/>
                </a:solidFill>
                <a:effectLst/>
                <a:latin typeface="Söhne"/>
              </a:rPr>
              <a:t>, </a:t>
            </a:r>
            <a:r>
              <a:rPr lang="en-US" b="0" i="0" dirty="0" err="1">
                <a:solidFill>
                  <a:schemeClr val="tx1"/>
                </a:solidFill>
                <a:effectLst/>
                <a:latin typeface="Söhne"/>
              </a:rPr>
              <a:t>SkinThickness</a:t>
            </a:r>
            <a:r>
              <a:rPr lang="en-US" b="0" i="0" dirty="0">
                <a:solidFill>
                  <a:schemeClr val="tx1"/>
                </a:solidFill>
                <a:effectLst/>
                <a:latin typeface="Söhne"/>
              </a:rPr>
              <a:t>, Insulin, BMI, </a:t>
            </a:r>
            <a:r>
              <a:rPr lang="en-US" b="0" i="0" dirty="0" err="1">
                <a:solidFill>
                  <a:schemeClr val="tx1"/>
                </a:solidFill>
                <a:effectLst/>
                <a:latin typeface="Söhne"/>
              </a:rPr>
              <a:t>DiabetesPedigreeFunction</a:t>
            </a:r>
            <a:r>
              <a:rPr lang="en-US" b="0" i="0" dirty="0">
                <a:solidFill>
                  <a:schemeClr val="tx1"/>
                </a:solidFill>
                <a:effectLst/>
                <a:latin typeface="Söhne"/>
              </a:rPr>
              <a:t>, and Age. Python programming language and various data analysis libraries will be employed to explore, preprocess, and model the data. The ultimate objective is to create a predictive model capable of determining the likelihood of diabetes in a given individual based on their health metrics.</a:t>
            </a:r>
            <a:endParaRPr lang="en-US"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5986BD58-4184-612E-A9A2-2D7377057422}"/>
              </a:ext>
            </a:extLst>
          </p:cNvPr>
          <p:cNvSpPr txBox="1">
            <a:spLocks/>
          </p:cNvSpPr>
          <p:nvPr/>
        </p:nvSpPr>
        <p:spPr>
          <a:xfrm>
            <a:off x="228793" y="1196662"/>
            <a:ext cx="8867081"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sz="1300" dirty="0">
                <a:latin typeface="Söhne"/>
              </a:rPr>
              <a:t>NumPy: Fundamental package for scientific computing in Python, providing support for multi-dimensional arrays.</a:t>
            </a:r>
          </a:p>
          <a:p>
            <a:pPr marL="173355" indent="-173355">
              <a:spcBef>
                <a:spcPts val="200"/>
              </a:spcBef>
              <a:buClr>
                <a:srgbClr val="213163"/>
              </a:buClr>
              <a:buFont typeface="Arial" panose="020B0604020202020204" pitchFamily="34" charset="0"/>
              <a:buChar char="•"/>
            </a:pPr>
            <a:r>
              <a:rPr lang="en-US" sz="1300" dirty="0">
                <a:latin typeface="Söhne"/>
              </a:rPr>
              <a:t>Pandas: Data manipulation and analysis library, offering data structures like </a:t>
            </a:r>
            <a:r>
              <a:rPr lang="en-US" sz="1300" dirty="0" err="1">
                <a:latin typeface="Söhne"/>
              </a:rPr>
              <a:t>DataFrame</a:t>
            </a:r>
            <a:r>
              <a:rPr lang="en-US" sz="1300" dirty="0">
                <a:latin typeface="Söhne"/>
              </a:rPr>
              <a:t> for efficient handling.</a:t>
            </a:r>
          </a:p>
          <a:p>
            <a:pPr marL="173355" indent="-173355">
              <a:spcBef>
                <a:spcPts val="200"/>
              </a:spcBef>
              <a:buClr>
                <a:srgbClr val="213163"/>
              </a:buClr>
              <a:buFont typeface="Arial" panose="020B0604020202020204" pitchFamily="34" charset="0"/>
              <a:buChar char="•"/>
            </a:pPr>
            <a:r>
              <a:rPr lang="en-US" sz="1300" dirty="0">
                <a:latin typeface="Söhne"/>
              </a:rPr>
              <a:t>Matplotlib: 2D plotting library for creating various visualizations in Python.</a:t>
            </a:r>
          </a:p>
          <a:p>
            <a:pPr marL="173355" indent="-173355">
              <a:spcBef>
                <a:spcPts val="200"/>
              </a:spcBef>
              <a:buClr>
                <a:srgbClr val="213163"/>
              </a:buClr>
              <a:buFont typeface="Arial" panose="020B0604020202020204" pitchFamily="34" charset="0"/>
              <a:buChar char="•"/>
            </a:pPr>
            <a:r>
              <a:rPr lang="en-US" sz="1300" dirty="0">
                <a:latin typeface="Söhne"/>
              </a:rPr>
              <a:t>Scikit-learn: Machine learning library with tools for data analysis, classification, regression, and more.</a:t>
            </a:r>
          </a:p>
          <a:p>
            <a:pPr marL="173355" indent="-173355">
              <a:spcBef>
                <a:spcPts val="200"/>
              </a:spcBef>
              <a:buClr>
                <a:srgbClr val="213163"/>
              </a:buClr>
              <a:buFont typeface="Arial" panose="020B0604020202020204" pitchFamily="34" charset="0"/>
              <a:buChar char="•"/>
            </a:pPr>
            <a:r>
              <a:rPr lang="en-US" sz="1300" dirty="0">
                <a:latin typeface="Söhne"/>
              </a:rPr>
              <a:t>Seaborn: Statistical data visualization library based on Matplotlib, providing high-level interface for attractive graphics.</a:t>
            </a:r>
          </a:p>
          <a:p>
            <a:pPr marL="173355" indent="-173355">
              <a:spcBef>
                <a:spcPts val="200"/>
              </a:spcBef>
              <a:buClr>
                <a:srgbClr val="213163"/>
              </a:buClr>
              <a:buFont typeface="Arial" panose="020B0604020202020204" pitchFamily="34" charset="0"/>
              <a:buChar char="•"/>
            </a:pPr>
            <a:r>
              <a:rPr lang="en-US" sz="1300" dirty="0" err="1">
                <a:latin typeface="Söhne"/>
              </a:rPr>
              <a:t>StandardScaler</a:t>
            </a:r>
            <a:r>
              <a:rPr lang="en-US" sz="1300" dirty="0">
                <a:latin typeface="Söhne"/>
              </a:rPr>
              <a:t>, </a:t>
            </a:r>
            <a:r>
              <a:rPr lang="en-US" sz="1300" dirty="0" err="1">
                <a:latin typeface="Söhne"/>
              </a:rPr>
              <a:t>MinMaxScaler</a:t>
            </a:r>
            <a:r>
              <a:rPr lang="en-US" sz="1300" dirty="0">
                <a:latin typeface="Söhne"/>
              </a:rPr>
              <a:t>: Scikit-learn preprocessing techniques for feature scaling.</a:t>
            </a:r>
          </a:p>
          <a:p>
            <a:pPr marL="173355" indent="-173355">
              <a:spcBef>
                <a:spcPts val="200"/>
              </a:spcBef>
              <a:buClr>
                <a:srgbClr val="213163"/>
              </a:buClr>
              <a:buFont typeface="Arial" panose="020B0604020202020204" pitchFamily="34" charset="0"/>
              <a:buChar char="•"/>
            </a:pPr>
            <a:r>
              <a:rPr lang="en-US" sz="1300" dirty="0" err="1">
                <a:latin typeface="Söhne"/>
              </a:rPr>
              <a:t>LogisticRegression</a:t>
            </a:r>
            <a:r>
              <a:rPr lang="en-US" sz="1300" dirty="0">
                <a:latin typeface="Söhne"/>
              </a:rPr>
              <a:t>: Classification algorithm for binary and multiclass problems.</a:t>
            </a:r>
          </a:p>
          <a:p>
            <a:pPr marL="173355" indent="-173355">
              <a:spcBef>
                <a:spcPts val="200"/>
              </a:spcBef>
              <a:buClr>
                <a:srgbClr val="213163"/>
              </a:buClr>
              <a:buFont typeface="Arial" panose="020B0604020202020204" pitchFamily="34" charset="0"/>
              <a:buChar char="•"/>
            </a:pPr>
            <a:r>
              <a:rPr lang="en-US" sz="1300" dirty="0" err="1">
                <a:latin typeface="Söhne"/>
              </a:rPr>
              <a:t>train_test_split</a:t>
            </a:r>
            <a:r>
              <a:rPr lang="en-US" sz="1300" dirty="0">
                <a:latin typeface="Söhne"/>
              </a:rPr>
              <a:t>: Function for splitting datasets into training and testing sets.</a:t>
            </a:r>
          </a:p>
          <a:p>
            <a:pPr marL="173355" indent="-173355">
              <a:spcBef>
                <a:spcPts val="200"/>
              </a:spcBef>
              <a:buClr>
                <a:srgbClr val="213163"/>
              </a:buClr>
              <a:buFont typeface="Arial" panose="020B0604020202020204" pitchFamily="34" charset="0"/>
              <a:buChar char="•"/>
            </a:pPr>
            <a:r>
              <a:rPr lang="en-US" sz="1300" dirty="0" err="1">
                <a:latin typeface="Söhne"/>
              </a:rPr>
              <a:t>GridSearchCV</a:t>
            </a:r>
            <a:r>
              <a:rPr lang="en-US" sz="1300" dirty="0">
                <a:latin typeface="Söhne"/>
              </a:rPr>
              <a:t>: Tool for hyperparameter tuning by exhaustive parameter grid search.</a:t>
            </a:r>
          </a:p>
          <a:p>
            <a:pPr marL="173355" indent="-173355">
              <a:spcBef>
                <a:spcPts val="200"/>
              </a:spcBef>
              <a:buClr>
                <a:srgbClr val="213163"/>
              </a:buClr>
              <a:buFont typeface="Arial" panose="020B0604020202020204" pitchFamily="34" charset="0"/>
              <a:buChar char="•"/>
            </a:pPr>
            <a:r>
              <a:rPr lang="en-US" sz="1300" dirty="0" err="1">
                <a:latin typeface="Söhne"/>
              </a:rPr>
              <a:t>cross_val_score</a:t>
            </a:r>
            <a:r>
              <a:rPr lang="en-US" sz="1300" dirty="0">
                <a:latin typeface="Söhne"/>
              </a:rPr>
              <a:t>: Method for cross-validation to estimate model performance on independent datasets.</a:t>
            </a:r>
          </a:p>
          <a:p>
            <a:pPr marL="173355" indent="-173355">
              <a:spcBef>
                <a:spcPts val="200"/>
              </a:spcBef>
              <a:buClr>
                <a:srgbClr val="213163"/>
              </a:buClr>
              <a:buFont typeface="Arial" panose="020B0604020202020204" pitchFamily="34" charset="0"/>
              <a:buChar char="•"/>
            </a:pPr>
            <a:r>
              <a:rPr lang="en-US" sz="1300" dirty="0" err="1">
                <a:latin typeface="Söhne"/>
              </a:rPr>
              <a:t>SelectKBest</a:t>
            </a:r>
            <a:r>
              <a:rPr lang="en-US" sz="1300" dirty="0">
                <a:latin typeface="Söhne"/>
              </a:rPr>
              <a:t>, chi2: Feature selection tools based on univariate statistics.</a:t>
            </a:r>
          </a:p>
          <a:p>
            <a:pPr marL="173355" indent="-173355">
              <a:spcBef>
                <a:spcPts val="200"/>
              </a:spcBef>
              <a:buClr>
                <a:srgbClr val="213163"/>
              </a:buClr>
              <a:buFont typeface="Arial" panose="020B0604020202020204" pitchFamily="34" charset="0"/>
              <a:buChar char="•"/>
            </a:pPr>
            <a:r>
              <a:rPr lang="en-US" sz="1300" dirty="0" err="1">
                <a:latin typeface="Söhne"/>
              </a:rPr>
              <a:t>ExtraTreesClassifier</a:t>
            </a:r>
            <a:r>
              <a:rPr lang="en-US" sz="1300" dirty="0">
                <a:latin typeface="Söhne"/>
              </a:rPr>
              <a:t>, </a:t>
            </a:r>
            <a:r>
              <a:rPr lang="en-US" sz="1300" dirty="0" err="1">
                <a:latin typeface="Söhne"/>
              </a:rPr>
              <a:t>RandomForestClassifier</a:t>
            </a:r>
            <a:r>
              <a:rPr lang="en-US" sz="1300" dirty="0">
                <a:latin typeface="Söhne"/>
              </a:rPr>
              <a:t>, </a:t>
            </a:r>
            <a:r>
              <a:rPr lang="en-US" sz="1300" dirty="0" err="1">
                <a:latin typeface="Söhne"/>
              </a:rPr>
              <a:t>DecisionTreeClassifier</a:t>
            </a:r>
            <a:r>
              <a:rPr lang="en-US" sz="1300" dirty="0">
                <a:latin typeface="Söhne"/>
              </a:rPr>
              <a:t>: Machine learning algorithms for classification tasks.</a:t>
            </a:r>
          </a:p>
          <a:p>
            <a:pPr marL="173355" indent="-173355">
              <a:spcBef>
                <a:spcPts val="200"/>
              </a:spcBef>
              <a:buClr>
                <a:srgbClr val="213163"/>
              </a:buClr>
              <a:buFont typeface="Arial" panose="020B0604020202020204" pitchFamily="34" charset="0"/>
              <a:buChar char="•"/>
            </a:pPr>
            <a:r>
              <a:rPr lang="en-US" sz="1300" dirty="0">
                <a:latin typeface="Söhne"/>
              </a:rPr>
              <a:t>SVC (Support Vector Classification): Machine learning algorithm based on support vector machines for classification.</a:t>
            </a:r>
          </a:p>
          <a:p>
            <a:pPr marL="173355" indent="-173355">
              <a:spcBef>
                <a:spcPts val="200"/>
              </a:spcBef>
              <a:buClr>
                <a:srgbClr val="213163"/>
              </a:buClr>
              <a:buFont typeface="Arial" panose="020B0604020202020204" pitchFamily="34" charset="0"/>
              <a:buChar char="•"/>
            </a:pPr>
            <a:r>
              <a:rPr lang="en-US" sz="1300" dirty="0" err="1">
                <a:latin typeface="Söhne"/>
              </a:rPr>
              <a:t>GaussianNB</a:t>
            </a:r>
            <a:r>
              <a:rPr lang="en-US" sz="1300" dirty="0">
                <a:latin typeface="Söhne"/>
              </a:rPr>
              <a:t>: Naive Bayes classifier for Gaussian-distributed data, commonly used for classification.</a:t>
            </a:r>
          </a:p>
          <a:p>
            <a:pPr marL="173355" indent="-173355">
              <a:spcBef>
                <a:spcPts val="200"/>
              </a:spcBef>
              <a:buClr>
                <a:srgbClr val="213163"/>
              </a:buClr>
              <a:buFont typeface="Arial" panose="020B0604020202020204" pitchFamily="34" charset="0"/>
              <a:buChar char="•"/>
            </a:pPr>
            <a:r>
              <a:rPr lang="en-US" sz="1300" dirty="0" err="1">
                <a:latin typeface="Söhne"/>
              </a:rPr>
              <a:t>KNeighborsClassifier</a:t>
            </a:r>
            <a:r>
              <a:rPr lang="en-US" sz="1300" dirty="0">
                <a:latin typeface="Söhne"/>
              </a:rPr>
              <a:t>: Machine learning algorithm based on k-nearest neighbors for classification.</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5" name="Google Shape;62;g5fab984687_2_0">
            <a:extLst>
              <a:ext uri="{FF2B5EF4-FFF2-40B4-BE49-F238E27FC236}">
                <a16:creationId xmlns:a16="http://schemas.microsoft.com/office/drawing/2014/main" id="{45AD15FF-F8FA-9A97-A4FA-0B810042EBC8}"/>
              </a:ext>
            </a:extLst>
          </p:cNvPr>
          <p:cNvSpPr txBox="1">
            <a:spLocks/>
          </p:cNvSpPr>
          <p:nvPr/>
        </p:nvSpPr>
        <p:spPr>
          <a:xfrm>
            <a:off x="138459" y="1086661"/>
            <a:ext cx="8867081"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b="1" i="0" dirty="0">
                <a:solidFill>
                  <a:schemeClr val="tx1"/>
                </a:solidFill>
                <a:effectLst/>
                <a:latin typeface="Söhne"/>
              </a:rPr>
              <a:t>Data Loading:</a:t>
            </a:r>
            <a:endParaRPr lang="en-US" b="0" i="0" dirty="0">
              <a:solidFill>
                <a:schemeClr val="tx1"/>
              </a:solidFill>
              <a:effectLst/>
              <a:latin typeface="Söhne"/>
            </a:endParaRPr>
          </a:p>
          <a:p>
            <a:pPr marL="457200" lvl="1" algn="l"/>
            <a:r>
              <a:rPr lang="en-US" b="0" i="0" dirty="0">
                <a:solidFill>
                  <a:schemeClr val="tx1"/>
                </a:solidFill>
                <a:effectLst/>
                <a:latin typeface="Söhne"/>
              </a:rPr>
              <a:t>Loaded the dataset containing attributes such as Pregnancies, Glucose, </a:t>
            </a:r>
            <a:r>
              <a:rPr lang="en-US" b="0" i="0" dirty="0" err="1">
                <a:solidFill>
                  <a:schemeClr val="tx1"/>
                </a:solidFill>
                <a:effectLst/>
                <a:latin typeface="Söhne"/>
              </a:rPr>
              <a:t>BloodPressure</a:t>
            </a:r>
            <a:r>
              <a:rPr lang="en-US" b="0" i="0" dirty="0">
                <a:solidFill>
                  <a:schemeClr val="tx1"/>
                </a:solidFill>
                <a:effectLst/>
                <a:latin typeface="Söhne"/>
              </a:rPr>
              <a:t>, </a:t>
            </a:r>
            <a:r>
              <a:rPr lang="en-US" b="0" i="0" dirty="0" err="1">
                <a:solidFill>
                  <a:schemeClr val="tx1"/>
                </a:solidFill>
                <a:effectLst/>
                <a:latin typeface="Söhne"/>
              </a:rPr>
              <a:t>SkinThickness</a:t>
            </a:r>
            <a:r>
              <a:rPr lang="en-US" b="0" i="0" dirty="0">
                <a:solidFill>
                  <a:schemeClr val="tx1"/>
                </a:solidFill>
                <a:effectLst/>
                <a:latin typeface="Söhne"/>
              </a:rPr>
              <a:t>, Insulin, BMI, </a:t>
            </a:r>
            <a:r>
              <a:rPr lang="en-US" b="0" i="0" dirty="0" err="1">
                <a:solidFill>
                  <a:schemeClr val="tx1"/>
                </a:solidFill>
                <a:effectLst/>
                <a:latin typeface="Söhne"/>
              </a:rPr>
              <a:t>DiabetesPedigreeFunction</a:t>
            </a:r>
            <a:r>
              <a:rPr lang="en-US" b="0" i="0" dirty="0">
                <a:solidFill>
                  <a:schemeClr val="tx1"/>
                </a:solidFill>
                <a:effectLst/>
                <a:latin typeface="Söhne"/>
              </a:rPr>
              <a:t>, Age, and Outcome.</a:t>
            </a:r>
          </a:p>
          <a:p>
            <a:pPr algn="l"/>
            <a:r>
              <a:rPr lang="en-US" b="1" i="0" dirty="0">
                <a:solidFill>
                  <a:schemeClr val="tx1"/>
                </a:solidFill>
                <a:effectLst/>
                <a:latin typeface="Söhne"/>
              </a:rPr>
              <a:t>Data Exploration:</a:t>
            </a:r>
            <a:endParaRPr lang="en-US" b="0" i="0" dirty="0">
              <a:solidFill>
                <a:schemeClr val="tx1"/>
              </a:solidFill>
              <a:effectLst/>
              <a:latin typeface="Söhne"/>
            </a:endParaRPr>
          </a:p>
          <a:p>
            <a:pPr marL="457200" lvl="1" algn="l"/>
            <a:r>
              <a:rPr lang="en-US" b="0" i="0" dirty="0">
                <a:solidFill>
                  <a:schemeClr val="tx1"/>
                </a:solidFill>
                <a:effectLst/>
                <a:latin typeface="Söhne"/>
              </a:rPr>
              <a:t>Conducted exploratory data analysis (EDA) to understand the distribution of variables, identify missing values, and visualize relationships between features.</a:t>
            </a:r>
          </a:p>
          <a:p>
            <a:pPr algn="l"/>
            <a:r>
              <a:rPr lang="en-US" b="1" i="0" dirty="0">
                <a:solidFill>
                  <a:schemeClr val="tx1"/>
                </a:solidFill>
                <a:effectLst/>
                <a:latin typeface="Söhne"/>
              </a:rPr>
              <a:t>Data Preprocessing:</a:t>
            </a:r>
            <a:endParaRPr lang="en-US" b="0" i="0" dirty="0">
              <a:solidFill>
                <a:schemeClr val="tx1"/>
              </a:solidFill>
              <a:effectLst/>
              <a:latin typeface="Söhne"/>
            </a:endParaRPr>
          </a:p>
          <a:p>
            <a:pPr marL="457200" lvl="1" algn="l"/>
            <a:r>
              <a:rPr lang="en-US" b="0" i="0" dirty="0">
                <a:solidFill>
                  <a:schemeClr val="tx1"/>
                </a:solidFill>
                <a:effectLst/>
                <a:latin typeface="Söhne"/>
              </a:rPr>
              <a:t>Handled missing values by imputation or removal, ensuring the dataset is clean.</a:t>
            </a:r>
          </a:p>
          <a:p>
            <a:pPr marL="457200" lvl="1" algn="l"/>
            <a:r>
              <a:rPr lang="en-US" b="0" i="0" dirty="0">
                <a:solidFill>
                  <a:schemeClr val="tx1"/>
                </a:solidFill>
                <a:effectLst/>
                <a:latin typeface="Söhne"/>
              </a:rPr>
              <a:t>Scaled numerical features using </a:t>
            </a:r>
            <a:r>
              <a:rPr lang="en-US" b="0" i="0" dirty="0" err="1">
                <a:solidFill>
                  <a:schemeClr val="tx1"/>
                </a:solidFill>
                <a:effectLst/>
                <a:latin typeface="Söhne"/>
              </a:rPr>
              <a:t>StandardScaler</a:t>
            </a:r>
            <a:r>
              <a:rPr lang="en-US" b="0" i="0" dirty="0">
                <a:solidFill>
                  <a:schemeClr val="tx1"/>
                </a:solidFill>
                <a:effectLst/>
                <a:latin typeface="Söhne"/>
              </a:rPr>
              <a:t> or </a:t>
            </a:r>
            <a:r>
              <a:rPr lang="en-US" b="0" i="0" dirty="0" err="1">
                <a:solidFill>
                  <a:schemeClr val="tx1"/>
                </a:solidFill>
                <a:effectLst/>
                <a:latin typeface="Söhne"/>
              </a:rPr>
              <a:t>MinMaxScaler</a:t>
            </a:r>
            <a:r>
              <a:rPr lang="en-US" b="0" i="0" dirty="0">
                <a:solidFill>
                  <a:schemeClr val="tx1"/>
                </a:solidFill>
                <a:effectLst/>
                <a:latin typeface="Söhne"/>
              </a:rPr>
              <a:t> for normalization.</a:t>
            </a:r>
          </a:p>
          <a:p>
            <a:pPr marL="457200" lvl="1" algn="l"/>
            <a:r>
              <a:rPr lang="en-US" b="0" i="0" dirty="0">
                <a:solidFill>
                  <a:schemeClr val="tx1"/>
                </a:solidFill>
                <a:effectLst/>
                <a:latin typeface="Söhne"/>
              </a:rPr>
              <a:t>Explored and addressed any outliers or anomalies in the data.</a:t>
            </a:r>
          </a:p>
          <a:p>
            <a:pPr algn="l"/>
            <a:r>
              <a:rPr lang="en-US" b="1" i="0" dirty="0">
                <a:solidFill>
                  <a:schemeClr val="tx1"/>
                </a:solidFill>
                <a:effectLst/>
                <a:latin typeface="Söhne"/>
              </a:rPr>
              <a:t>Feature Selection:</a:t>
            </a:r>
            <a:endParaRPr lang="en-US" b="0" i="0" dirty="0">
              <a:solidFill>
                <a:schemeClr val="tx1"/>
              </a:solidFill>
              <a:effectLst/>
              <a:latin typeface="Söhne"/>
            </a:endParaRPr>
          </a:p>
          <a:p>
            <a:pPr marL="457200" lvl="1" algn="l"/>
            <a:r>
              <a:rPr lang="en-US" b="0" i="0" dirty="0">
                <a:solidFill>
                  <a:schemeClr val="tx1"/>
                </a:solidFill>
                <a:effectLst/>
                <a:latin typeface="Söhne"/>
              </a:rPr>
              <a:t>Applied </a:t>
            </a:r>
            <a:r>
              <a:rPr lang="en-US" b="0" i="0" dirty="0" err="1">
                <a:solidFill>
                  <a:schemeClr val="tx1"/>
                </a:solidFill>
                <a:effectLst/>
                <a:latin typeface="Söhne"/>
              </a:rPr>
              <a:t>SelectKBest</a:t>
            </a:r>
            <a:r>
              <a:rPr lang="en-US" b="0" i="0" dirty="0">
                <a:solidFill>
                  <a:schemeClr val="tx1"/>
                </a:solidFill>
                <a:effectLst/>
                <a:latin typeface="Söhne"/>
              </a:rPr>
              <a:t> and chi2 to select the most informative features for model training.</a:t>
            </a:r>
          </a:p>
          <a:p>
            <a:pPr algn="l"/>
            <a:r>
              <a:rPr lang="en-US" b="1" i="0" dirty="0">
                <a:solidFill>
                  <a:schemeClr val="tx1"/>
                </a:solidFill>
                <a:effectLst/>
                <a:latin typeface="Söhne"/>
              </a:rPr>
              <a:t>Data Splitting:</a:t>
            </a:r>
            <a:endParaRPr lang="en-US" b="0" i="0" dirty="0">
              <a:solidFill>
                <a:schemeClr val="tx1"/>
              </a:solidFill>
              <a:effectLst/>
              <a:latin typeface="Söhne"/>
            </a:endParaRPr>
          </a:p>
          <a:p>
            <a:pPr marL="457200" lvl="1" algn="l"/>
            <a:r>
              <a:rPr lang="en-US" b="0" i="0" dirty="0">
                <a:solidFill>
                  <a:schemeClr val="tx1"/>
                </a:solidFill>
                <a:effectLst/>
                <a:latin typeface="Söhne"/>
              </a:rPr>
              <a:t>Utilized </a:t>
            </a:r>
            <a:r>
              <a:rPr lang="en-US" b="0" i="0" dirty="0" err="1">
                <a:solidFill>
                  <a:schemeClr val="tx1"/>
                </a:solidFill>
                <a:effectLst/>
                <a:latin typeface="Söhne"/>
              </a:rPr>
              <a:t>train_test_split</a:t>
            </a:r>
            <a:r>
              <a:rPr lang="en-US" b="0" i="0" dirty="0">
                <a:solidFill>
                  <a:schemeClr val="tx1"/>
                </a:solidFill>
                <a:effectLst/>
                <a:latin typeface="Söhne"/>
              </a:rPr>
              <a:t> to divide the dataset into training and testing sets for model evaluation.</a:t>
            </a: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947</Words>
  <Application>Microsoft Office PowerPoint</Application>
  <PresentationFormat>On-screen Show (16:9)</PresentationFormat>
  <Paragraphs>64</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MT</vt:lpstr>
      <vt:lpstr>Calibri</vt:lpstr>
      <vt:lpstr>Poppins</vt:lpstr>
      <vt:lpstr>Söhne</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Bhageerath Kalva</cp:lastModifiedBy>
  <cp:revision>3</cp:revision>
  <dcterms:modified xsi:type="dcterms:W3CDTF">2024-01-18T09:13:05Z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