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9787ded8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9787ded8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787ded8b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787ded8b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9787ded8b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9787ded8b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9787ded8b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9787ded8b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9787ded8b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9787ded8b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d0825c977a3fda9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d0825c977a3fda9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d0825c977a3fda9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d0825c977a3fda9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9787ded8b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9787ded8b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9787ded8b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9787ded8b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787ded8b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9787ded8b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9787ded8b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9787ded8b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9787ded8b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9787ded8b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9787ded8b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9787ded8b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271975"/>
            <a:ext cx="8520600" cy="1525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3600"/>
              <a:t>Conversion of Regularization Expression to Deterministic finite automata</a:t>
            </a:r>
            <a:r>
              <a:rPr lang="en"/>
              <a:t> </a:t>
            </a:r>
            <a:endParaRPr/>
          </a:p>
        </p:txBody>
      </p:sp>
      <p:sp>
        <p:nvSpPr>
          <p:cNvPr id="55" name="Google Shape;55;p13"/>
          <p:cNvSpPr txBox="1"/>
          <p:nvPr>
            <p:ph idx="1" type="subTitle"/>
          </p:nvPr>
        </p:nvSpPr>
        <p:spPr>
          <a:xfrm>
            <a:off x="311700" y="2834125"/>
            <a:ext cx="8520600" cy="152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50"/>
              <a:t>By</a:t>
            </a:r>
            <a:endParaRPr sz="2250"/>
          </a:p>
          <a:p>
            <a:pPr indent="0" lvl="0" marL="0" rtl="0" algn="ctr">
              <a:spcBef>
                <a:spcPts val="0"/>
              </a:spcBef>
              <a:spcAft>
                <a:spcPts val="0"/>
              </a:spcAft>
              <a:buNone/>
            </a:pPr>
            <a:r>
              <a:rPr lang="en" sz="2250"/>
              <a:t>Kalva Bhageerath(RA2111026010072) </a:t>
            </a:r>
            <a:endParaRPr sz="2250"/>
          </a:p>
          <a:p>
            <a:pPr indent="0" lvl="0" marL="0" rtl="0" algn="ctr">
              <a:spcBef>
                <a:spcPts val="0"/>
              </a:spcBef>
              <a:spcAft>
                <a:spcPts val="0"/>
              </a:spcAft>
              <a:buNone/>
            </a:pPr>
            <a:r>
              <a:rPr lang="en" sz="2250"/>
              <a:t>Pulaparthi Jagadeesh(RA2111026010112) </a:t>
            </a:r>
            <a:endParaRPr sz="2250"/>
          </a:p>
          <a:p>
            <a:pPr indent="0" lvl="0" marL="0" rtl="0" algn="ctr">
              <a:spcBef>
                <a:spcPts val="0"/>
              </a:spcBef>
              <a:spcAft>
                <a:spcPts val="0"/>
              </a:spcAft>
              <a:buNone/>
            </a:pPr>
            <a:r>
              <a:rPr lang="en" sz="2250"/>
              <a:t>Kurella Chaitanya(RA2111026010132) </a:t>
            </a:r>
            <a:endParaRPr sz="2250"/>
          </a:p>
        </p:txBody>
      </p:sp>
      <p:pic>
        <p:nvPicPr>
          <p:cNvPr id="56" name="Google Shape;56;p13"/>
          <p:cNvPicPr preferRelativeResize="0"/>
          <p:nvPr/>
        </p:nvPicPr>
        <p:blipFill>
          <a:blip r:embed="rId3">
            <a:alphaModFix/>
          </a:blip>
          <a:stretch>
            <a:fillRect/>
          </a:stretch>
        </p:blipFill>
        <p:spPr>
          <a:xfrm>
            <a:off x="2913310" y="347503"/>
            <a:ext cx="2977948" cy="1070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2"/>
          <p:cNvPicPr preferRelativeResize="0"/>
          <p:nvPr/>
        </p:nvPicPr>
        <p:blipFill>
          <a:blip r:embed="rId3">
            <a:alphaModFix/>
          </a:blip>
          <a:stretch>
            <a:fillRect/>
          </a:stretch>
        </p:blipFill>
        <p:spPr>
          <a:xfrm>
            <a:off x="1001200" y="423850"/>
            <a:ext cx="6524625" cy="4295775"/>
          </a:xfrm>
          <a:prstGeom prst="rect">
            <a:avLst/>
          </a:prstGeom>
          <a:noFill/>
          <a:ln>
            <a:noFill/>
          </a:ln>
        </p:spPr>
      </p:pic>
      <p:sp>
        <p:nvSpPr>
          <p:cNvPr id="105" name="Google Shape;105;p22"/>
          <p:cNvSpPr txBox="1"/>
          <p:nvPr/>
        </p:nvSpPr>
        <p:spPr>
          <a:xfrm>
            <a:off x="0" y="78750"/>
            <a:ext cx="1861800" cy="6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Output:</a:t>
            </a:r>
            <a:endParaRPr b="1"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3"/>
          <p:cNvPicPr preferRelativeResize="0"/>
          <p:nvPr/>
        </p:nvPicPr>
        <p:blipFill>
          <a:blip r:embed="rId3">
            <a:alphaModFix/>
          </a:blip>
          <a:stretch>
            <a:fillRect/>
          </a:stretch>
        </p:blipFill>
        <p:spPr>
          <a:xfrm>
            <a:off x="1241900" y="481575"/>
            <a:ext cx="6467475" cy="4086225"/>
          </a:xfrm>
          <a:prstGeom prst="rect">
            <a:avLst/>
          </a:prstGeom>
          <a:noFill/>
          <a:ln>
            <a:noFill/>
          </a:ln>
        </p:spPr>
      </p:pic>
      <p:pic>
        <p:nvPicPr>
          <p:cNvPr id="111" name="Google Shape;111;p23"/>
          <p:cNvPicPr preferRelativeResize="0"/>
          <p:nvPr/>
        </p:nvPicPr>
        <p:blipFill rotWithShape="1">
          <a:blip r:embed="rId4">
            <a:alphaModFix/>
          </a:blip>
          <a:srcRect b="0" l="0" r="0" t="6200"/>
          <a:stretch/>
        </p:blipFill>
        <p:spPr>
          <a:xfrm>
            <a:off x="1549350" y="3558174"/>
            <a:ext cx="6096000" cy="1009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nvSpPr>
        <p:spPr>
          <a:xfrm>
            <a:off x="426350" y="239575"/>
            <a:ext cx="8380800" cy="32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Conclusion:</a:t>
            </a:r>
            <a:endParaRPr b="1" sz="2000"/>
          </a:p>
          <a:p>
            <a:pPr indent="0" lvl="0" marL="0" rtl="0" algn="l">
              <a:spcBef>
                <a:spcPts val="0"/>
              </a:spcBef>
              <a:spcAft>
                <a:spcPts val="0"/>
              </a:spcAft>
              <a:buNone/>
            </a:pPr>
            <a:r>
              <a:t/>
            </a:r>
            <a:endParaRPr b="1" sz="2000"/>
          </a:p>
          <a:p>
            <a:pPr indent="0" lvl="0" marL="0" rtl="0" algn="just">
              <a:lnSpc>
                <a:spcPct val="150000"/>
              </a:lnSpc>
              <a:spcBef>
                <a:spcPts val="0"/>
              </a:spcBef>
              <a:spcAft>
                <a:spcPts val="0"/>
              </a:spcAft>
              <a:buNone/>
            </a:pPr>
            <a:r>
              <a:rPr lang="en"/>
              <a:t>In conclusion, the code has been successfully modified to include a graphical user interface (GUI) and to convert regular expressions to deterministic finite automata (DFAs). The DFA class has been implemented to represent the DFA and handle the conversion process. The GUI allows the user to enter a regular expression, click a convert button, and view the resulting DFA in a text box. Error handling has also been implemented to display error messages when necessary. These changes enhance the usability and functionality of the code, making it easier for users to convert regular expressions to DFAs.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nvSpPr>
        <p:spPr>
          <a:xfrm>
            <a:off x="407800" y="462225"/>
            <a:ext cx="38841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t>Contribution:</a:t>
            </a:r>
            <a:endParaRPr b="1" sz="2000"/>
          </a:p>
          <a:p>
            <a:pPr indent="0" lvl="0" marL="0" rtl="0" algn="l">
              <a:spcBef>
                <a:spcPts val="0"/>
              </a:spcBef>
              <a:spcAft>
                <a:spcPts val="0"/>
              </a:spcAft>
              <a:buNone/>
            </a:pPr>
            <a:r>
              <a:t/>
            </a:r>
            <a:endParaRPr b="1"/>
          </a:p>
          <a:p>
            <a:pPr indent="0" lvl="0" marL="0" rtl="0" algn="l">
              <a:spcBef>
                <a:spcPts val="0"/>
              </a:spcBef>
              <a:spcAft>
                <a:spcPts val="0"/>
              </a:spcAft>
              <a:buNone/>
            </a:pPr>
            <a:r>
              <a:rPr b="1" lang="en"/>
              <a:t>PPT- </a:t>
            </a:r>
            <a:r>
              <a:rPr lang="en"/>
              <a:t>Kalva Bhageerath</a:t>
            </a:r>
            <a:endParaRPr/>
          </a:p>
          <a:p>
            <a:pPr indent="0" lvl="0" marL="0" rtl="0" algn="l">
              <a:spcBef>
                <a:spcPts val="0"/>
              </a:spcBef>
              <a:spcAft>
                <a:spcPts val="0"/>
              </a:spcAft>
              <a:buNone/>
            </a:pPr>
            <a:r>
              <a:rPr b="1" lang="en"/>
              <a:t>Code-DFA Conversion-</a:t>
            </a:r>
            <a:r>
              <a:rPr lang="en"/>
              <a:t>Kurella Chaitanya</a:t>
            </a:r>
            <a:endParaRPr/>
          </a:p>
          <a:p>
            <a:pPr indent="0" lvl="0" marL="0" rtl="0" algn="l">
              <a:spcBef>
                <a:spcPts val="0"/>
              </a:spcBef>
              <a:spcAft>
                <a:spcPts val="0"/>
              </a:spcAft>
              <a:buNone/>
            </a:pPr>
            <a:r>
              <a:rPr b="1" lang="en"/>
              <a:t>           GUI Conversion</a:t>
            </a:r>
            <a:r>
              <a:rPr lang="en"/>
              <a:t>-Pulaparthi Jagadeesh</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6"/>
          <p:cNvSpPr txBox="1"/>
          <p:nvPr/>
        </p:nvSpPr>
        <p:spPr>
          <a:xfrm>
            <a:off x="315025" y="395850"/>
            <a:ext cx="8343600" cy="40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GitHub Link:</a:t>
            </a:r>
            <a:endParaRPr b="1" sz="2000"/>
          </a:p>
          <a:p>
            <a:pPr indent="0" lvl="0" marL="0" rtl="0" algn="l">
              <a:spcBef>
                <a:spcPts val="0"/>
              </a:spcBef>
              <a:spcAft>
                <a:spcPts val="0"/>
              </a:spcAft>
              <a:buNone/>
            </a:pPr>
            <a:r>
              <a:t/>
            </a:r>
            <a:endParaRPr/>
          </a:p>
          <a:p>
            <a:pPr indent="0" lvl="0" marL="0" rtl="0" algn="l">
              <a:spcBef>
                <a:spcPts val="0"/>
              </a:spcBef>
              <a:spcAft>
                <a:spcPts val="0"/>
              </a:spcAft>
              <a:buNone/>
            </a:pPr>
            <a:r>
              <a:rPr lang="en"/>
              <a:t>https://github.com/Bhageerath-Kalva/regex-to-dfa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346200" y="0"/>
            <a:ext cx="8797800" cy="5360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t> </a:t>
            </a:r>
            <a:r>
              <a:rPr b="1" lang="en" sz="2000"/>
              <a:t>Objectives:</a:t>
            </a:r>
            <a:endParaRPr b="1" sz="2000"/>
          </a:p>
          <a:p>
            <a:pPr indent="0" lvl="0" marL="0" rtl="0" algn="just">
              <a:spcBef>
                <a:spcPts val="0"/>
              </a:spcBef>
              <a:spcAft>
                <a:spcPts val="0"/>
              </a:spcAft>
              <a:buNone/>
            </a:pPr>
            <a:r>
              <a:t/>
            </a:r>
            <a:endParaRPr/>
          </a:p>
          <a:p>
            <a:pPr indent="0" lvl="0" marL="0" rtl="0" algn="just">
              <a:spcBef>
                <a:spcPts val="0"/>
              </a:spcBef>
              <a:spcAft>
                <a:spcPts val="0"/>
              </a:spcAft>
              <a:buNone/>
            </a:pPr>
            <a:r>
              <a:rPr lang="en"/>
              <a:t>1. Understanding Regular Expressions (RE): Gain a comprehensive understanding of regular expression syntax, including operators such as *, +, |, and (). </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2. Understanding Deterministic Finite Automata (DFA): Grasp the fundamental concepts of DFA, including states, transitions, and acceptance states.</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3. Algorithm Development: Develop an algorithm to convert regular expressions into equivalent DFAs. Understand and implement conversion techniques like Thompson's construction or direct methods.</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4. Handling Complex Regular Expressions: Develop strategies to handle complex regular expressions with nested parentheses, concatenation, and other advanced operators.</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5. Implementation: Implement the developed algorithm in a programming language. Create a robust and efficient codebase for parsing regular expressions and constructing corresponding DFAs.</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6. Testing: Conduct extensive testing to validate the correctness of the conversion process. Test the system with various types of regular expressions to ensure accurate DFA generation.</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7. Optimization: Explore optimization techniques to improve the efficiency of the conversion algorithm, making it suitable for processing large or complex regular expressions.</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327750" y="0"/>
            <a:ext cx="8816400" cy="4937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2000"/>
              <a:t>Applications :</a:t>
            </a:r>
            <a:r>
              <a:rPr lang="en"/>
              <a:t>:</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1. **Compiler Design:** Regular expressions are commonly used in lexical analysis phase of compilers to tokenize source code. Converting regular expressions to DFAs allows efficient pattern matching, which is crucial for syntax analysis and code generation.</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2. **Text Search and Pattern Matching:** Search engines, text editors, and other text processing tools utilize regular expressions to search for specific patterns in text. Converting regular expressions to DFAs enables fast and efficient text pattern matching.</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3. **Network Security:** Intrusion detection systems and firewalls use regular expressions to define patterns for detecting malicious network traffic. Converting these regular expressions to DFAs allows real-time pattern matching, enhancing network security.</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4. **Data Validation:** Regular expressions are used for validating input data such as email addresses, phone numbers, and credit card numbers. Converting these regular expressions to DFAs ensures accurate and efficient validation of user input.</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5. **Lexical Analysis in Natural Language Processing:** Regular expressions are employed in natural language processing tasks, such as tokenization and part-of-speech tagging. Converting regular expressions to DFAs aids in efficient processing of textual data.</a:t>
            </a:r>
            <a:endParaRPr/>
          </a:p>
          <a:p>
            <a:pPr indent="0" lvl="0" marL="0" rtl="0" algn="just">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6"/>
          <p:cNvPicPr preferRelativeResize="0"/>
          <p:nvPr/>
        </p:nvPicPr>
        <p:blipFill rotWithShape="1">
          <a:blip r:embed="rId3">
            <a:alphaModFix/>
          </a:blip>
          <a:srcRect b="3603" l="0" r="0" t="4248"/>
          <a:stretch/>
        </p:blipFill>
        <p:spPr>
          <a:xfrm>
            <a:off x="3483300" y="358325"/>
            <a:ext cx="2177399" cy="4458600"/>
          </a:xfrm>
          <a:prstGeom prst="rect">
            <a:avLst/>
          </a:prstGeom>
          <a:noFill/>
          <a:ln>
            <a:noFill/>
          </a:ln>
        </p:spPr>
      </p:pic>
      <p:sp>
        <p:nvSpPr>
          <p:cNvPr id="72" name="Google Shape;72;p16"/>
          <p:cNvSpPr txBox="1"/>
          <p:nvPr/>
        </p:nvSpPr>
        <p:spPr>
          <a:xfrm>
            <a:off x="139758" y="358332"/>
            <a:ext cx="9144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t>Flow Chart:</a:t>
            </a:r>
            <a:endParaRPr b="1"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nvSpPr>
        <p:spPr>
          <a:xfrm>
            <a:off x="379650" y="321375"/>
            <a:ext cx="8602200" cy="45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t>Explanation</a:t>
            </a:r>
            <a:r>
              <a:rPr b="1" lang="en" sz="2100"/>
              <a:t>:</a:t>
            </a:r>
            <a:endParaRPr b="1" sz="2100"/>
          </a:p>
          <a:p>
            <a:pPr indent="0" lvl="0" marL="0" rtl="0" algn="l">
              <a:spcBef>
                <a:spcPts val="0"/>
              </a:spcBef>
              <a:spcAft>
                <a:spcPts val="0"/>
              </a:spcAft>
              <a:buNone/>
            </a:pPr>
            <a:r>
              <a:t/>
            </a:r>
            <a:endParaRPr/>
          </a:p>
          <a:p>
            <a:pPr indent="-317500" lvl="0" marL="457200" rtl="0" algn="just">
              <a:spcBef>
                <a:spcPts val="0"/>
              </a:spcBef>
              <a:spcAft>
                <a:spcPts val="0"/>
              </a:spcAft>
              <a:buSzPts val="1400"/>
              <a:buAutoNum type="arabicPeriod"/>
            </a:pPr>
            <a:r>
              <a:rPr lang="en"/>
              <a:t>Imported the tkinter module to create a graphical user interface (GUI).</a:t>
            </a:r>
            <a:endParaRPr/>
          </a:p>
          <a:p>
            <a:pPr indent="-317500" lvl="0" marL="457200" rtl="0" algn="just">
              <a:spcBef>
                <a:spcPts val="0"/>
              </a:spcBef>
              <a:spcAft>
                <a:spcPts val="0"/>
              </a:spcAft>
              <a:buSzPts val="1400"/>
              <a:buAutoNum type="arabicPeriod"/>
            </a:pPr>
            <a:r>
              <a:rPr lang="en"/>
              <a:t>Created a DFA class to represent the deterministic finite automaton.</a:t>
            </a:r>
            <a:endParaRPr/>
          </a:p>
          <a:p>
            <a:pPr indent="-317500" lvl="0" marL="457200" rtl="0" algn="just">
              <a:spcBef>
                <a:spcPts val="0"/>
              </a:spcBef>
              <a:spcAft>
                <a:spcPts val="0"/>
              </a:spcAft>
              <a:buSzPts val="1400"/>
              <a:buAutoNum type="arabicPeriod"/>
            </a:pPr>
            <a:r>
              <a:rPr lang="en"/>
              <a:t>Added an alphabet parameter to the DFA constructor to specify the alphabet.</a:t>
            </a:r>
            <a:endParaRPr/>
          </a:p>
          <a:p>
            <a:pPr indent="-317500" lvl="0" marL="457200" rtl="0" algn="just">
              <a:spcBef>
                <a:spcPts val="0"/>
              </a:spcBef>
              <a:spcAft>
                <a:spcPts val="0"/>
              </a:spcAft>
              <a:buSzPts val="1400"/>
              <a:buAutoNum type="arabicPeriod"/>
            </a:pPr>
            <a:r>
              <a:rPr lang="en"/>
              <a:t>Implemented a convert_from_regex method in the DFA class to convert a regular expression to a DFA.</a:t>
            </a:r>
            <a:endParaRPr/>
          </a:p>
          <a:p>
            <a:pPr indent="-317500" lvl="0" marL="457200" rtl="0" algn="just">
              <a:spcBef>
                <a:spcPts val="0"/>
              </a:spcBef>
              <a:spcAft>
                <a:spcPts val="0"/>
              </a:spcAft>
              <a:buSzPts val="1400"/>
              <a:buAutoNum type="arabicPeriod"/>
            </a:pPr>
            <a:r>
              <a:rPr lang="en"/>
              <a:t>Used a stack-based algorithm in the convert_from_regex method to convert the regular expression to a non-deterministic finite automaton (NFA).</a:t>
            </a:r>
            <a:endParaRPr/>
          </a:p>
          <a:p>
            <a:pPr indent="-317500" lvl="0" marL="457200" rtl="0" algn="just">
              <a:spcBef>
                <a:spcPts val="0"/>
              </a:spcBef>
              <a:spcAft>
                <a:spcPts val="0"/>
              </a:spcAft>
              <a:buSzPts val="1400"/>
              <a:buAutoNum type="arabicPeriod"/>
            </a:pPr>
            <a:r>
              <a:rPr lang="en"/>
              <a:t>Handled the case where the input is None in the convert_from_nfa method.</a:t>
            </a:r>
            <a:endParaRPr/>
          </a:p>
          <a:p>
            <a:pPr indent="-317500" lvl="0" marL="457200" rtl="0" algn="just">
              <a:spcBef>
                <a:spcPts val="0"/>
              </a:spcBef>
              <a:spcAft>
                <a:spcPts val="0"/>
              </a:spcAft>
              <a:buSzPts val="1400"/>
              <a:buAutoNum type="arabicPeriod"/>
            </a:pPr>
            <a:r>
              <a:rPr lang="en"/>
              <a:t>Modified the __str__ method of the DFA class to display the DFA representation correctly.</a:t>
            </a:r>
            <a:endParaRPr/>
          </a:p>
          <a:p>
            <a:pPr indent="-317500" lvl="0" marL="457200" rtl="0" algn="just">
              <a:spcBef>
                <a:spcPts val="0"/>
              </a:spcBef>
              <a:spcAft>
                <a:spcPts val="0"/>
              </a:spcAft>
              <a:buSzPts val="1400"/>
              <a:buAutoNum type="arabicPeriod"/>
            </a:pPr>
            <a:r>
              <a:rPr lang="en"/>
              <a:t>Created a GUI using tkinter to take user input and display the result.</a:t>
            </a:r>
            <a:endParaRPr/>
          </a:p>
          <a:p>
            <a:pPr indent="-317500" lvl="0" marL="457200" rtl="0" algn="just">
              <a:spcBef>
                <a:spcPts val="0"/>
              </a:spcBef>
              <a:spcAft>
                <a:spcPts val="0"/>
              </a:spcAft>
              <a:buSzPts val="1400"/>
              <a:buAutoNum type="arabicPeriod"/>
            </a:pPr>
            <a:r>
              <a:rPr lang="en"/>
              <a:t>Added a label and entry field for the regular expression in the GUI.</a:t>
            </a:r>
            <a:endParaRPr/>
          </a:p>
          <a:p>
            <a:pPr indent="-317500" lvl="0" marL="457200" rtl="0" algn="just">
              <a:spcBef>
                <a:spcPts val="0"/>
              </a:spcBef>
              <a:spcAft>
                <a:spcPts val="0"/>
              </a:spcAft>
              <a:buSzPts val="1400"/>
              <a:buAutoNum type="arabicPeriod"/>
            </a:pPr>
            <a:r>
              <a:rPr lang="en"/>
              <a:t>Added a convert button in the GUI to trigger the conversion process.</a:t>
            </a:r>
            <a:endParaRPr/>
          </a:p>
          <a:p>
            <a:pPr indent="-317500" lvl="0" marL="457200" rtl="0" algn="just">
              <a:spcBef>
                <a:spcPts val="0"/>
              </a:spcBef>
              <a:spcAft>
                <a:spcPts val="0"/>
              </a:spcAft>
              <a:buSzPts val="1400"/>
              <a:buAutoNum type="arabicPeriod"/>
            </a:pPr>
            <a:r>
              <a:rPr lang="en"/>
              <a:t>Implemented the convert_to_dfa function to handle the conversion process when the convert button is clicked.</a:t>
            </a:r>
            <a:endParaRPr/>
          </a:p>
          <a:p>
            <a:pPr indent="-317500" lvl="0" marL="457200" rtl="0" algn="just">
              <a:spcBef>
                <a:spcPts val="0"/>
              </a:spcBef>
              <a:spcAft>
                <a:spcPts val="0"/>
              </a:spcAft>
              <a:buSzPts val="1400"/>
              <a:buAutoNum type="arabicPeriod"/>
            </a:pPr>
            <a:r>
              <a:rPr lang="en"/>
              <a:t>Handled the case where the regular expression is empty in the convert_to_dfa function.</a:t>
            </a:r>
            <a:endParaRPr/>
          </a:p>
          <a:p>
            <a:pPr indent="-317500" lvl="0" marL="457200" rtl="0" algn="just">
              <a:spcBef>
                <a:spcPts val="0"/>
              </a:spcBef>
              <a:spcAft>
                <a:spcPts val="0"/>
              </a:spcAft>
              <a:buSzPts val="1400"/>
              <a:buAutoNum type="arabicPeriod"/>
            </a:pPr>
            <a:r>
              <a:rPr lang="en"/>
              <a:t>Displayed an error message using a message box if an exception occurs during the conversion process.</a:t>
            </a:r>
            <a:endParaRPr/>
          </a:p>
          <a:p>
            <a:pPr indent="-317500" lvl="0" marL="457200" rtl="0" algn="just">
              <a:spcBef>
                <a:spcPts val="0"/>
              </a:spcBef>
              <a:spcAft>
                <a:spcPts val="0"/>
              </a:spcAft>
              <a:buSzPts val="1400"/>
              <a:buAutoNum type="arabicPeriod"/>
            </a:pPr>
            <a:r>
              <a:rPr lang="en"/>
              <a:t>Added a text box in the GUI to display the resulting DFA.</a:t>
            </a:r>
            <a:endParaRPr/>
          </a:p>
          <a:p>
            <a:pPr indent="-317500" lvl="0" marL="457200" rtl="0" algn="just">
              <a:spcBef>
                <a:spcPts val="0"/>
              </a:spcBef>
              <a:spcAft>
                <a:spcPts val="0"/>
              </a:spcAft>
              <a:buSzPts val="1400"/>
              <a:buAutoNum type="arabicPeriod"/>
            </a:pPr>
            <a:r>
              <a:rPr lang="en"/>
              <a:t>Started the main event loop to run the GUI application.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8"/>
          <p:cNvPicPr preferRelativeResize="0"/>
          <p:nvPr/>
        </p:nvPicPr>
        <p:blipFill>
          <a:blip r:embed="rId3">
            <a:alphaModFix/>
          </a:blip>
          <a:stretch>
            <a:fillRect/>
          </a:stretch>
        </p:blipFill>
        <p:spPr>
          <a:xfrm>
            <a:off x="1944338" y="1766338"/>
            <a:ext cx="5534025" cy="2066925"/>
          </a:xfrm>
          <a:prstGeom prst="rect">
            <a:avLst/>
          </a:prstGeom>
          <a:noFill/>
          <a:ln>
            <a:noFill/>
          </a:ln>
        </p:spPr>
      </p:pic>
      <p:sp>
        <p:nvSpPr>
          <p:cNvPr id="83" name="Google Shape;83;p18"/>
          <p:cNvSpPr txBox="1"/>
          <p:nvPr/>
        </p:nvSpPr>
        <p:spPr>
          <a:xfrm>
            <a:off x="417650" y="353025"/>
            <a:ext cx="7886400" cy="10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Example: </a:t>
            </a:r>
            <a:r>
              <a:rPr lang="en" sz="2000"/>
              <a:t>Construct of Deterministic Finite Automata (DFA) from following regular expression (0+1)*(00+11) (0+1)*</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9"/>
          <p:cNvPicPr preferRelativeResize="0"/>
          <p:nvPr/>
        </p:nvPicPr>
        <p:blipFill>
          <a:blip r:embed="rId3">
            <a:alphaModFix/>
          </a:blip>
          <a:stretch>
            <a:fillRect/>
          </a:stretch>
        </p:blipFill>
        <p:spPr>
          <a:xfrm>
            <a:off x="872913" y="152400"/>
            <a:ext cx="7398166" cy="4838700"/>
          </a:xfrm>
          <a:prstGeom prst="rect">
            <a:avLst/>
          </a:prstGeom>
          <a:noFill/>
          <a:ln>
            <a:noFill/>
          </a:ln>
        </p:spPr>
      </p:pic>
      <p:sp>
        <p:nvSpPr>
          <p:cNvPr id="89" name="Google Shape;89;p19"/>
          <p:cNvSpPr txBox="1"/>
          <p:nvPr/>
        </p:nvSpPr>
        <p:spPr>
          <a:xfrm>
            <a:off x="135650" y="251950"/>
            <a:ext cx="3531600" cy="6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Code:</a:t>
            </a:r>
            <a:endParaRPr b="1"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20"/>
          <p:cNvPicPr preferRelativeResize="0"/>
          <p:nvPr/>
        </p:nvPicPr>
        <p:blipFill>
          <a:blip r:embed="rId3">
            <a:alphaModFix/>
          </a:blip>
          <a:stretch>
            <a:fillRect/>
          </a:stretch>
        </p:blipFill>
        <p:spPr>
          <a:xfrm>
            <a:off x="1007525" y="203075"/>
            <a:ext cx="7196173" cy="4838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1"/>
          <p:cNvPicPr preferRelativeResize="0"/>
          <p:nvPr/>
        </p:nvPicPr>
        <p:blipFill>
          <a:blip r:embed="rId3">
            <a:alphaModFix/>
          </a:blip>
          <a:stretch>
            <a:fillRect/>
          </a:stretch>
        </p:blipFill>
        <p:spPr>
          <a:xfrm>
            <a:off x="766825" y="209400"/>
            <a:ext cx="7258052" cy="4838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