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3190" autoAdjust="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640024-DCC1-455F-8F44-4B71E1C56A2E}"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4B0EE-929C-4A75-9FCE-4CE99E6EF06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640024-DCC1-455F-8F44-4B71E1C56A2E}"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4B0EE-929C-4A75-9FCE-4CE99E6EF0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640024-DCC1-455F-8F44-4B71E1C56A2E}"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4B0EE-929C-4A75-9FCE-4CE99E6EF0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640024-DCC1-455F-8F44-4B71E1C56A2E}"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4B0EE-929C-4A75-9FCE-4CE99E6EF06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640024-DCC1-455F-8F44-4B71E1C56A2E}" type="datetimeFigureOut">
              <a:rPr lang="en-US" smtClean="0"/>
              <a:pPr/>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B4B0EE-929C-4A75-9FCE-4CE99E6EF06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640024-DCC1-455F-8F44-4B71E1C56A2E}"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B4B0EE-929C-4A75-9FCE-4CE99E6EF06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640024-DCC1-455F-8F44-4B71E1C56A2E}" type="datetimeFigureOut">
              <a:rPr lang="en-US" smtClean="0"/>
              <a:pPr/>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B4B0EE-929C-4A75-9FCE-4CE99E6EF06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640024-DCC1-455F-8F44-4B71E1C56A2E}" type="datetimeFigureOut">
              <a:rPr lang="en-US" smtClean="0"/>
              <a:pPr/>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B4B0EE-929C-4A75-9FCE-4CE99E6EF0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40024-DCC1-455F-8F44-4B71E1C56A2E}" type="datetimeFigureOut">
              <a:rPr lang="en-US" smtClean="0"/>
              <a:pPr/>
              <a:t>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B4B0EE-929C-4A75-9FCE-4CE99E6EF0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640024-DCC1-455F-8F44-4B71E1C56A2E}"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B4B0EE-929C-4A75-9FCE-4CE99E6EF06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640024-DCC1-455F-8F44-4B71E1C56A2E}" type="datetimeFigureOut">
              <a:rPr lang="en-US" smtClean="0"/>
              <a:pPr/>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B4B0EE-929C-4A75-9FCE-4CE99E6EF06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640024-DCC1-455F-8F44-4B71E1C56A2E}" type="datetimeFigureOut">
              <a:rPr lang="en-US" smtClean="0"/>
              <a:pPr/>
              <a:t>2/15/2023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4B0EE-929C-4A75-9FCE-4CE99E6EF06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73091"/>
            <a:ext cx="7772400" cy="2041529"/>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b="1" dirty="0" smtClean="0"/>
              <a:t>Insights of “</a:t>
            </a:r>
            <a:r>
              <a:rPr lang="en-US" b="1" dirty="0" err="1" smtClean="0"/>
              <a:t>Atliq</a:t>
            </a:r>
            <a:r>
              <a:rPr lang="en-US" b="1" dirty="0" smtClean="0"/>
              <a:t> </a:t>
            </a:r>
            <a:r>
              <a:rPr lang="en-US" b="1" dirty="0" err="1" smtClean="0"/>
              <a:t>Hardwares</a:t>
            </a:r>
            <a:r>
              <a:rPr lang="en-US" b="1" dirty="0" smtClean="0"/>
              <a:t>” in Consumer Goods Domain</a:t>
            </a:r>
            <a:br>
              <a:rPr lang="en-US" b="1" dirty="0" smtClean="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142984"/>
            <a:ext cx="7858180" cy="1569660"/>
          </a:xfrm>
          <a:prstGeom prst="rect">
            <a:avLst/>
          </a:prstGeom>
          <a:noFill/>
        </p:spPr>
        <p:txBody>
          <a:bodyPr wrap="square" rtlCol="0">
            <a:spAutoFit/>
          </a:bodyPr>
          <a:lstStyle/>
          <a:p>
            <a:pPr algn="just"/>
            <a:r>
              <a:rPr lang="en-US" sz="2400" dirty="0" smtClean="0"/>
              <a:t>Which </a:t>
            </a:r>
            <a:r>
              <a:rPr lang="en-US" sz="2400" dirty="0"/>
              <a:t>channel helped to bring more gross sales in the fiscal year 2021 and the percentage of contribution? The final output contains these </a:t>
            </a:r>
            <a:r>
              <a:rPr lang="en-US" sz="2400" dirty="0" smtClean="0"/>
              <a:t>fields: channel, gross sales in million, percentage.</a:t>
            </a:r>
            <a:endParaRPr lang="en-US" sz="2400" dirty="0"/>
          </a:p>
        </p:txBody>
      </p:sp>
      <p:sp>
        <p:nvSpPr>
          <p:cNvPr id="3" name="TextBox 2"/>
          <p:cNvSpPr txBox="1"/>
          <p:nvPr/>
        </p:nvSpPr>
        <p:spPr>
          <a:xfrm>
            <a:off x="428596" y="571480"/>
            <a:ext cx="5715040" cy="584775"/>
          </a:xfrm>
          <a:prstGeom prst="rect">
            <a:avLst/>
          </a:prstGeom>
          <a:noFill/>
        </p:spPr>
        <p:txBody>
          <a:bodyPr wrap="square" rtlCol="0">
            <a:spAutoFit/>
          </a:bodyPr>
          <a:lstStyle/>
          <a:p>
            <a:r>
              <a:rPr lang="en-CA" sz="3200" dirty="0" smtClean="0"/>
              <a:t>Question:</a:t>
            </a:r>
            <a:endParaRPr lang="en-US" sz="3200" dirty="0"/>
          </a:p>
        </p:txBody>
      </p:sp>
      <p:sp>
        <p:nvSpPr>
          <p:cNvPr id="4" name="TextBox 3"/>
          <p:cNvSpPr txBox="1"/>
          <p:nvPr/>
        </p:nvSpPr>
        <p:spPr>
          <a:xfrm>
            <a:off x="500034" y="2786058"/>
            <a:ext cx="3143272" cy="584775"/>
          </a:xfrm>
          <a:prstGeom prst="rect">
            <a:avLst/>
          </a:prstGeom>
          <a:noFill/>
        </p:spPr>
        <p:txBody>
          <a:bodyPr wrap="square" rtlCol="0">
            <a:spAutoFit/>
          </a:bodyPr>
          <a:lstStyle/>
          <a:p>
            <a:r>
              <a:rPr lang="en-CA" sz="3200" dirty="0" smtClean="0"/>
              <a:t>Output</a:t>
            </a:r>
            <a:r>
              <a:rPr lang="en-CA" dirty="0" smtClean="0"/>
              <a:t>: </a:t>
            </a:r>
            <a:endParaRPr lang="en-US" dirty="0"/>
          </a:p>
        </p:txBody>
      </p:sp>
      <p:pic>
        <p:nvPicPr>
          <p:cNvPr id="5" name="Picture 4" descr="Capture 9.JPG"/>
          <p:cNvPicPr>
            <a:picLocks noChangeAspect="1"/>
          </p:cNvPicPr>
          <p:nvPr/>
        </p:nvPicPr>
        <p:blipFill>
          <a:blip r:embed="rId2"/>
          <a:stretch>
            <a:fillRect/>
          </a:stretch>
        </p:blipFill>
        <p:spPr>
          <a:xfrm>
            <a:off x="285720" y="3929066"/>
            <a:ext cx="4112790" cy="1347595"/>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descr="P Capture 9.JPG"/>
          <p:cNvPicPr>
            <a:picLocks noChangeAspect="1"/>
          </p:cNvPicPr>
          <p:nvPr/>
        </p:nvPicPr>
        <p:blipFill>
          <a:blip r:embed="rId3"/>
          <a:stretch>
            <a:fillRect/>
          </a:stretch>
        </p:blipFill>
        <p:spPr>
          <a:xfrm>
            <a:off x="5286380" y="3214686"/>
            <a:ext cx="3500462" cy="2771775"/>
          </a:xfrm>
          <a:prstGeom prst="rect">
            <a:avLst/>
          </a:prstGeom>
          <a:ln w="88900" cap="sq" cmpd="thickThin">
            <a:solidFill>
              <a:srgbClr val="000000"/>
            </a:solidFill>
            <a:prstDash val="solid"/>
            <a:miter lim="800000"/>
          </a:ln>
          <a:effectLst>
            <a:innerShdw blurRad="76200">
              <a:srgbClr val="000000"/>
            </a:innerShdw>
          </a:effectLst>
        </p:spPr>
      </p:pic>
      <p:sp>
        <p:nvSpPr>
          <p:cNvPr id="7" name="Right Arrow 6"/>
          <p:cNvSpPr/>
          <p:nvPr/>
        </p:nvSpPr>
        <p:spPr>
          <a:xfrm>
            <a:off x="4572000" y="4500570"/>
            <a:ext cx="571504"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240681"/>
            <a:ext cx="7858180" cy="1200329"/>
          </a:xfrm>
          <a:prstGeom prst="rect">
            <a:avLst/>
          </a:prstGeom>
          <a:noFill/>
        </p:spPr>
        <p:txBody>
          <a:bodyPr wrap="square" rtlCol="0">
            <a:spAutoFit/>
          </a:bodyPr>
          <a:lstStyle/>
          <a:p>
            <a:pPr algn="just"/>
            <a:r>
              <a:rPr lang="en-US" sz="2400" dirty="0" smtClean="0"/>
              <a:t>Get </a:t>
            </a:r>
            <a:r>
              <a:rPr lang="en-US" sz="2400" dirty="0"/>
              <a:t>the Top 3 products in each division that have a high </a:t>
            </a:r>
            <a:r>
              <a:rPr lang="en-US" sz="2400" dirty="0" smtClean="0"/>
              <a:t>total sold quantity </a:t>
            </a:r>
            <a:r>
              <a:rPr lang="en-US" sz="2400" dirty="0"/>
              <a:t>in the </a:t>
            </a:r>
            <a:r>
              <a:rPr lang="en-US" sz="2400" dirty="0" smtClean="0"/>
              <a:t>fiscal year </a:t>
            </a:r>
            <a:r>
              <a:rPr lang="en-US" sz="2400" dirty="0"/>
              <a:t>2021? The final output contains these </a:t>
            </a:r>
            <a:r>
              <a:rPr lang="en-US" sz="2400" dirty="0" smtClean="0"/>
              <a:t>fields: division, product code</a:t>
            </a:r>
            <a:endParaRPr lang="en-US" sz="2400" dirty="0"/>
          </a:p>
        </p:txBody>
      </p:sp>
      <p:sp>
        <p:nvSpPr>
          <p:cNvPr id="3" name="TextBox 2"/>
          <p:cNvSpPr txBox="1"/>
          <p:nvPr/>
        </p:nvSpPr>
        <p:spPr>
          <a:xfrm>
            <a:off x="428596" y="571480"/>
            <a:ext cx="5715040" cy="584775"/>
          </a:xfrm>
          <a:prstGeom prst="rect">
            <a:avLst/>
          </a:prstGeom>
          <a:noFill/>
        </p:spPr>
        <p:txBody>
          <a:bodyPr wrap="square" rtlCol="0">
            <a:spAutoFit/>
          </a:bodyPr>
          <a:lstStyle/>
          <a:p>
            <a:r>
              <a:rPr lang="en-CA" sz="3200" dirty="0" smtClean="0"/>
              <a:t>Question:</a:t>
            </a:r>
            <a:endParaRPr lang="en-US" sz="3200" dirty="0"/>
          </a:p>
        </p:txBody>
      </p:sp>
      <p:sp>
        <p:nvSpPr>
          <p:cNvPr id="4" name="TextBox 3"/>
          <p:cNvSpPr txBox="1"/>
          <p:nvPr/>
        </p:nvSpPr>
        <p:spPr>
          <a:xfrm>
            <a:off x="500034" y="2571744"/>
            <a:ext cx="3143272" cy="584775"/>
          </a:xfrm>
          <a:prstGeom prst="rect">
            <a:avLst/>
          </a:prstGeom>
          <a:noFill/>
        </p:spPr>
        <p:txBody>
          <a:bodyPr wrap="square" rtlCol="0">
            <a:spAutoFit/>
          </a:bodyPr>
          <a:lstStyle/>
          <a:p>
            <a:r>
              <a:rPr lang="en-CA" sz="3200" dirty="0" smtClean="0"/>
              <a:t>Output</a:t>
            </a:r>
            <a:r>
              <a:rPr lang="en-CA" dirty="0" smtClean="0"/>
              <a:t>: </a:t>
            </a:r>
            <a:endParaRPr lang="en-US" dirty="0"/>
          </a:p>
        </p:txBody>
      </p:sp>
      <p:pic>
        <p:nvPicPr>
          <p:cNvPr id="5" name="Picture 4" descr="Capture 10.JPG"/>
          <p:cNvPicPr>
            <a:picLocks noChangeAspect="1"/>
          </p:cNvPicPr>
          <p:nvPr/>
        </p:nvPicPr>
        <p:blipFill>
          <a:blip r:embed="rId2"/>
          <a:stretch>
            <a:fillRect/>
          </a:stretch>
        </p:blipFill>
        <p:spPr>
          <a:xfrm>
            <a:off x="1214414" y="3429000"/>
            <a:ext cx="6715172" cy="2500330"/>
          </a:xfrm>
          <a:prstGeom prst="rect">
            <a:avLst/>
          </a:prstGeom>
          <a:ln w="88900" cap="sq" cmpd="thickThin">
            <a:solidFill>
              <a:srgbClr val="000000"/>
            </a:solidFill>
            <a:prstDash val="solid"/>
            <a:miter lim="800000"/>
          </a:ln>
          <a:effectLst>
            <a:innerShdw blurRad="76200">
              <a:srgbClr val="000000"/>
            </a:innerShdw>
          </a:effectLst>
        </p:spPr>
      </p:pic>
      <p:sp>
        <p:nvSpPr>
          <p:cNvPr id="9" name="Down Arrow 8"/>
          <p:cNvSpPr/>
          <p:nvPr/>
        </p:nvSpPr>
        <p:spPr>
          <a:xfrm>
            <a:off x="4357686" y="6072206"/>
            <a:ext cx="285752" cy="571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 Capture 10.JPG"/>
          <p:cNvPicPr>
            <a:picLocks noChangeAspect="1"/>
          </p:cNvPicPr>
          <p:nvPr/>
        </p:nvPicPr>
        <p:blipFill>
          <a:blip r:embed="rId2"/>
          <a:stretch>
            <a:fillRect/>
          </a:stretch>
        </p:blipFill>
        <p:spPr>
          <a:xfrm>
            <a:off x="1785918" y="1341665"/>
            <a:ext cx="5286411" cy="4290632"/>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28662" y="500042"/>
            <a:ext cx="7286676" cy="6186309"/>
          </a:xfrm>
          <a:prstGeom prst="rect">
            <a:avLst/>
          </a:prstGeom>
          <a:noFill/>
        </p:spPr>
        <p:txBody>
          <a:bodyPr wrap="square" rtlCol="0">
            <a:spAutoFit/>
          </a:bodyPr>
          <a:lstStyle/>
          <a:p>
            <a:pPr algn="just"/>
            <a:r>
              <a:rPr lang="en-CA" sz="3600" b="1" dirty="0" smtClean="0"/>
              <a:t>Insights:</a:t>
            </a:r>
          </a:p>
          <a:p>
            <a:pPr algn="just"/>
            <a:endParaRPr lang="en-CA" sz="2000" dirty="0" smtClean="0"/>
          </a:p>
          <a:p>
            <a:pPr algn="just"/>
            <a:endParaRPr lang="en-CA" sz="2000" dirty="0" smtClean="0"/>
          </a:p>
          <a:p>
            <a:pPr algn="just"/>
            <a:r>
              <a:rPr lang="en-CA" sz="2000" dirty="0" smtClean="0"/>
              <a:t>I </a:t>
            </a:r>
            <a:r>
              <a:rPr lang="en-CA" sz="2000" dirty="0" smtClean="0"/>
              <a:t>am presenting insights of “</a:t>
            </a:r>
            <a:r>
              <a:rPr lang="en-CA" sz="2000" dirty="0" err="1" smtClean="0"/>
              <a:t>Atliq</a:t>
            </a:r>
            <a:r>
              <a:rPr lang="en-CA" sz="2000" dirty="0" smtClean="0"/>
              <a:t> </a:t>
            </a:r>
            <a:r>
              <a:rPr lang="en-CA" sz="2000" dirty="0" err="1" smtClean="0"/>
              <a:t>Hardwares</a:t>
            </a:r>
            <a:r>
              <a:rPr lang="en-CA" sz="2000" dirty="0" smtClean="0"/>
              <a:t>” in consumer goods domain. In 2020, number of unique products was 51 which became 68 in the year of 2021 with the increment of 33.33%. Unique product count by segment shows Accessories and peripherals has highest numbers of unique products (20 </a:t>
            </a:r>
            <a:r>
              <a:rPr lang="en-CA" sz="2000" dirty="0" err="1" smtClean="0"/>
              <a:t>nos</a:t>
            </a:r>
            <a:r>
              <a:rPr lang="en-CA" sz="2000" dirty="0" smtClean="0"/>
              <a:t>) while networking has least number of products (3 </a:t>
            </a:r>
            <a:r>
              <a:rPr lang="en-CA" sz="2000" dirty="0" err="1" smtClean="0"/>
              <a:t>nos</a:t>
            </a:r>
            <a:r>
              <a:rPr lang="en-CA" sz="2000" dirty="0" smtClean="0"/>
              <a:t>) in their store. The lowest manufacturing cost is 0.8920 for product name as AQ Master wired x1, while AQ HOME </a:t>
            </a:r>
            <a:r>
              <a:rPr lang="en-CA" sz="2000" dirty="0" err="1" smtClean="0"/>
              <a:t>Allin</a:t>
            </a:r>
            <a:r>
              <a:rPr lang="en-CA" sz="2000" dirty="0" smtClean="0"/>
              <a:t> 1 gen 2 is the costliest when it comes to manufacturing cost.  </a:t>
            </a:r>
            <a:r>
              <a:rPr lang="en-CA" sz="2000" dirty="0" err="1" smtClean="0"/>
              <a:t>Flipkart</a:t>
            </a:r>
            <a:r>
              <a:rPr lang="en-CA" sz="2000" dirty="0" smtClean="0"/>
              <a:t> as a customer gets highest discounts and its 0.38. Gross sales amounts says January 2020 has a highest sales and March 2020 has lowest sales with only 57.17. When it comes to quarter wise, fourth quarter of year has highest sales and first quarter remain subdued. When you compare sales channel wise you can see retailer has highest gross sales with staggering number of 1924.17 million which is around 74% of whole sale.</a:t>
            </a:r>
            <a:endParaRPr lang="en-US" sz="2000" dirty="0" smtClean="0"/>
          </a:p>
          <a:p>
            <a:pPr algn="just"/>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240681"/>
            <a:ext cx="7858180" cy="830997"/>
          </a:xfrm>
          <a:prstGeom prst="rect">
            <a:avLst/>
          </a:prstGeom>
          <a:noFill/>
        </p:spPr>
        <p:txBody>
          <a:bodyPr wrap="square" rtlCol="0">
            <a:spAutoFit/>
          </a:bodyPr>
          <a:lstStyle/>
          <a:p>
            <a:pPr algn="just"/>
            <a:r>
              <a:rPr lang="en-US" sz="2400" dirty="0" smtClean="0"/>
              <a:t>Provide </a:t>
            </a:r>
            <a:r>
              <a:rPr lang="en-US" sz="2400" dirty="0"/>
              <a:t>the list of markets in which customer "</a:t>
            </a:r>
            <a:r>
              <a:rPr lang="en-US" sz="2400" dirty="0" err="1"/>
              <a:t>Atliq</a:t>
            </a:r>
            <a:r>
              <a:rPr lang="en-US" sz="2400" dirty="0"/>
              <a:t> Exclusive" operates its business in the APAC region</a:t>
            </a:r>
            <a:r>
              <a:rPr lang="en-US" sz="2400" dirty="0" smtClean="0"/>
              <a:t>.</a:t>
            </a:r>
            <a:endParaRPr lang="en-US" sz="2400" dirty="0"/>
          </a:p>
        </p:txBody>
      </p:sp>
      <p:sp>
        <p:nvSpPr>
          <p:cNvPr id="3" name="TextBox 2"/>
          <p:cNvSpPr txBox="1"/>
          <p:nvPr/>
        </p:nvSpPr>
        <p:spPr>
          <a:xfrm>
            <a:off x="428596" y="571480"/>
            <a:ext cx="5715040" cy="584775"/>
          </a:xfrm>
          <a:prstGeom prst="rect">
            <a:avLst/>
          </a:prstGeom>
          <a:noFill/>
        </p:spPr>
        <p:txBody>
          <a:bodyPr wrap="square" rtlCol="0">
            <a:spAutoFit/>
          </a:bodyPr>
          <a:lstStyle/>
          <a:p>
            <a:r>
              <a:rPr lang="en-CA" sz="3200" dirty="0" smtClean="0"/>
              <a:t>Question:</a:t>
            </a:r>
            <a:endParaRPr lang="en-US" sz="3200" dirty="0"/>
          </a:p>
        </p:txBody>
      </p:sp>
      <p:sp>
        <p:nvSpPr>
          <p:cNvPr id="5" name="TextBox 4"/>
          <p:cNvSpPr txBox="1"/>
          <p:nvPr/>
        </p:nvSpPr>
        <p:spPr>
          <a:xfrm>
            <a:off x="500034" y="2571744"/>
            <a:ext cx="3143272" cy="584775"/>
          </a:xfrm>
          <a:prstGeom prst="rect">
            <a:avLst/>
          </a:prstGeom>
          <a:noFill/>
        </p:spPr>
        <p:txBody>
          <a:bodyPr wrap="square" rtlCol="0">
            <a:spAutoFit/>
          </a:bodyPr>
          <a:lstStyle/>
          <a:p>
            <a:r>
              <a:rPr lang="en-CA" sz="3200" dirty="0" smtClean="0"/>
              <a:t>Output</a:t>
            </a:r>
            <a:r>
              <a:rPr lang="en-CA" dirty="0" smtClean="0"/>
              <a:t>: </a:t>
            </a:r>
            <a:endParaRPr lang="en-US" dirty="0"/>
          </a:p>
        </p:txBody>
      </p:sp>
      <p:pic>
        <p:nvPicPr>
          <p:cNvPr id="6" name="Picture 5" descr="Capture 1.JPG"/>
          <p:cNvPicPr>
            <a:picLocks noChangeAspect="1"/>
          </p:cNvPicPr>
          <p:nvPr/>
        </p:nvPicPr>
        <p:blipFill>
          <a:blip r:embed="rId2"/>
          <a:stretch>
            <a:fillRect/>
          </a:stretch>
        </p:blipFill>
        <p:spPr>
          <a:xfrm>
            <a:off x="2857488" y="3357562"/>
            <a:ext cx="3155063" cy="2695588"/>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214422"/>
            <a:ext cx="7929618" cy="1569660"/>
          </a:xfrm>
          <a:prstGeom prst="rect">
            <a:avLst/>
          </a:prstGeom>
          <a:noFill/>
        </p:spPr>
        <p:txBody>
          <a:bodyPr wrap="square" rtlCol="0">
            <a:spAutoFit/>
          </a:bodyPr>
          <a:lstStyle/>
          <a:p>
            <a:pPr algn="just"/>
            <a:r>
              <a:rPr lang="en-US" sz="2400" dirty="0" smtClean="0"/>
              <a:t>What </a:t>
            </a:r>
            <a:r>
              <a:rPr lang="en-US" sz="2400" dirty="0"/>
              <a:t>is the percentage of unique product increase in 2021 vs. 2020? The final output contains these </a:t>
            </a:r>
            <a:r>
              <a:rPr lang="en-US" sz="2400" dirty="0" smtClean="0"/>
              <a:t>fields: </a:t>
            </a:r>
            <a:r>
              <a:rPr lang="en-US" sz="2400" dirty="0"/>
              <a:t>unique_products_2020 </a:t>
            </a:r>
            <a:r>
              <a:rPr lang="en-US" sz="2400" dirty="0" smtClean="0"/>
              <a:t>, unique_products_2021 , percentage change</a:t>
            </a:r>
            <a:endParaRPr lang="en-US" sz="2400" dirty="0"/>
          </a:p>
        </p:txBody>
      </p:sp>
      <p:sp>
        <p:nvSpPr>
          <p:cNvPr id="3" name="TextBox 2"/>
          <p:cNvSpPr txBox="1"/>
          <p:nvPr/>
        </p:nvSpPr>
        <p:spPr>
          <a:xfrm>
            <a:off x="428596" y="571480"/>
            <a:ext cx="5715040" cy="584775"/>
          </a:xfrm>
          <a:prstGeom prst="rect">
            <a:avLst/>
          </a:prstGeom>
          <a:noFill/>
        </p:spPr>
        <p:txBody>
          <a:bodyPr wrap="square" rtlCol="0">
            <a:spAutoFit/>
          </a:bodyPr>
          <a:lstStyle/>
          <a:p>
            <a:r>
              <a:rPr lang="en-CA" sz="3200" dirty="0" smtClean="0"/>
              <a:t>Question:</a:t>
            </a:r>
            <a:endParaRPr lang="en-US" sz="3200" dirty="0"/>
          </a:p>
        </p:txBody>
      </p:sp>
      <p:sp>
        <p:nvSpPr>
          <p:cNvPr id="4" name="TextBox 3"/>
          <p:cNvSpPr txBox="1"/>
          <p:nvPr/>
        </p:nvSpPr>
        <p:spPr>
          <a:xfrm>
            <a:off x="500034" y="3272853"/>
            <a:ext cx="3143272" cy="584775"/>
          </a:xfrm>
          <a:prstGeom prst="rect">
            <a:avLst/>
          </a:prstGeom>
          <a:noFill/>
        </p:spPr>
        <p:txBody>
          <a:bodyPr wrap="square" rtlCol="0">
            <a:spAutoFit/>
          </a:bodyPr>
          <a:lstStyle/>
          <a:p>
            <a:r>
              <a:rPr lang="en-CA" sz="3200" dirty="0" smtClean="0"/>
              <a:t>Output</a:t>
            </a:r>
            <a:r>
              <a:rPr lang="en-CA" dirty="0" smtClean="0"/>
              <a:t>: </a:t>
            </a:r>
            <a:endParaRPr lang="en-US" dirty="0"/>
          </a:p>
        </p:txBody>
      </p:sp>
      <p:pic>
        <p:nvPicPr>
          <p:cNvPr id="6" name="Picture 5" descr="Capture 2.JPG"/>
          <p:cNvPicPr>
            <a:picLocks noChangeAspect="1"/>
          </p:cNvPicPr>
          <p:nvPr/>
        </p:nvPicPr>
        <p:blipFill>
          <a:blip r:embed="rId2"/>
          <a:stretch>
            <a:fillRect/>
          </a:stretch>
        </p:blipFill>
        <p:spPr>
          <a:xfrm>
            <a:off x="1000100" y="4224344"/>
            <a:ext cx="7203712" cy="919168"/>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240681"/>
            <a:ext cx="7858180" cy="1569660"/>
          </a:xfrm>
          <a:prstGeom prst="rect">
            <a:avLst/>
          </a:prstGeom>
          <a:noFill/>
        </p:spPr>
        <p:txBody>
          <a:bodyPr wrap="square" rtlCol="0">
            <a:spAutoFit/>
          </a:bodyPr>
          <a:lstStyle/>
          <a:p>
            <a:pPr algn="just"/>
            <a:r>
              <a:rPr lang="en-US" sz="2400" dirty="0" smtClean="0"/>
              <a:t>Provide </a:t>
            </a:r>
            <a:r>
              <a:rPr lang="en-US" sz="2400" dirty="0"/>
              <a:t>a report with all the unique product counts for each segment and sort them in descending order of product counts. The final output contains 2 </a:t>
            </a:r>
            <a:r>
              <a:rPr lang="en-US" sz="2400" dirty="0" smtClean="0"/>
              <a:t>fields:  segment and Product count. </a:t>
            </a:r>
            <a:endParaRPr lang="en-US" sz="2400" dirty="0"/>
          </a:p>
        </p:txBody>
      </p:sp>
      <p:sp>
        <p:nvSpPr>
          <p:cNvPr id="3" name="TextBox 2"/>
          <p:cNvSpPr txBox="1"/>
          <p:nvPr/>
        </p:nvSpPr>
        <p:spPr>
          <a:xfrm>
            <a:off x="428596" y="571480"/>
            <a:ext cx="5715040" cy="584775"/>
          </a:xfrm>
          <a:prstGeom prst="rect">
            <a:avLst/>
          </a:prstGeom>
          <a:noFill/>
        </p:spPr>
        <p:txBody>
          <a:bodyPr wrap="square" rtlCol="0">
            <a:spAutoFit/>
          </a:bodyPr>
          <a:lstStyle/>
          <a:p>
            <a:r>
              <a:rPr lang="en-CA" sz="3200" dirty="0" smtClean="0"/>
              <a:t>Question:</a:t>
            </a:r>
            <a:endParaRPr lang="en-US" sz="3200" dirty="0"/>
          </a:p>
        </p:txBody>
      </p:sp>
      <p:sp>
        <p:nvSpPr>
          <p:cNvPr id="4" name="TextBox 3"/>
          <p:cNvSpPr txBox="1"/>
          <p:nvPr/>
        </p:nvSpPr>
        <p:spPr>
          <a:xfrm>
            <a:off x="500034" y="3201415"/>
            <a:ext cx="3143272" cy="584775"/>
          </a:xfrm>
          <a:prstGeom prst="rect">
            <a:avLst/>
          </a:prstGeom>
          <a:noFill/>
        </p:spPr>
        <p:txBody>
          <a:bodyPr wrap="square" rtlCol="0">
            <a:spAutoFit/>
          </a:bodyPr>
          <a:lstStyle/>
          <a:p>
            <a:r>
              <a:rPr lang="en-CA" sz="3200" dirty="0" smtClean="0"/>
              <a:t>Output</a:t>
            </a:r>
            <a:r>
              <a:rPr lang="en-CA" dirty="0" smtClean="0"/>
              <a:t>: </a:t>
            </a:r>
            <a:endParaRPr lang="en-US" dirty="0"/>
          </a:p>
        </p:txBody>
      </p:sp>
      <p:pic>
        <p:nvPicPr>
          <p:cNvPr id="6" name="Picture 5" descr="Capture 3.JPG"/>
          <p:cNvPicPr>
            <a:picLocks noChangeAspect="1"/>
          </p:cNvPicPr>
          <p:nvPr/>
        </p:nvPicPr>
        <p:blipFill>
          <a:blip r:embed="rId2"/>
          <a:stretch>
            <a:fillRect/>
          </a:stretch>
        </p:blipFill>
        <p:spPr>
          <a:xfrm>
            <a:off x="357158" y="3883764"/>
            <a:ext cx="3571900" cy="2831384"/>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descr="P Capture 3.JPG"/>
          <p:cNvPicPr>
            <a:picLocks noChangeAspect="1"/>
          </p:cNvPicPr>
          <p:nvPr/>
        </p:nvPicPr>
        <p:blipFill>
          <a:blip r:embed="rId3"/>
          <a:stretch>
            <a:fillRect/>
          </a:stretch>
        </p:blipFill>
        <p:spPr>
          <a:xfrm>
            <a:off x="4791106" y="3857628"/>
            <a:ext cx="3995736" cy="2838600"/>
          </a:xfrm>
          <a:prstGeom prst="rect">
            <a:avLst/>
          </a:prstGeom>
          <a:ln w="88900" cap="sq" cmpd="thickThin">
            <a:solidFill>
              <a:srgbClr val="000000"/>
            </a:solidFill>
            <a:prstDash val="solid"/>
            <a:miter lim="800000"/>
          </a:ln>
          <a:effectLst>
            <a:innerShdw blurRad="76200">
              <a:srgbClr val="000000"/>
            </a:innerShdw>
          </a:effectLst>
        </p:spPr>
      </p:pic>
      <p:sp>
        <p:nvSpPr>
          <p:cNvPr id="8" name="Right Arrow 7"/>
          <p:cNvSpPr/>
          <p:nvPr/>
        </p:nvSpPr>
        <p:spPr>
          <a:xfrm>
            <a:off x="4071934" y="5286388"/>
            <a:ext cx="57150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240681"/>
            <a:ext cx="7858180" cy="1200329"/>
          </a:xfrm>
          <a:prstGeom prst="rect">
            <a:avLst/>
          </a:prstGeom>
          <a:noFill/>
        </p:spPr>
        <p:txBody>
          <a:bodyPr wrap="square" rtlCol="0">
            <a:spAutoFit/>
          </a:bodyPr>
          <a:lstStyle/>
          <a:p>
            <a:pPr algn="just"/>
            <a:r>
              <a:rPr lang="en-US" sz="2400" dirty="0" smtClean="0"/>
              <a:t>Get </a:t>
            </a:r>
            <a:r>
              <a:rPr lang="en-US" sz="2400" dirty="0"/>
              <a:t>the products that have the highest and lowest manufacturing costs. The final output should contain these </a:t>
            </a:r>
            <a:r>
              <a:rPr lang="en-US" sz="2400" dirty="0" smtClean="0"/>
              <a:t>fields: product code, </a:t>
            </a:r>
            <a:r>
              <a:rPr lang="en-US" sz="2400" dirty="0"/>
              <a:t>product </a:t>
            </a:r>
            <a:r>
              <a:rPr lang="en-US" sz="2400" dirty="0" smtClean="0"/>
              <a:t>, manufacturing cost.</a:t>
            </a:r>
            <a:endParaRPr lang="en-US" sz="2400" dirty="0"/>
          </a:p>
        </p:txBody>
      </p:sp>
      <p:sp>
        <p:nvSpPr>
          <p:cNvPr id="4" name="TextBox 3"/>
          <p:cNvSpPr txBox="1"/>
          <p:nvPr/>
        </p:nvSpPr>
        <p:spPr>
          <a:xfrm>
            <a:off x="428596" y="571480"/>
            <a:ext cx="5715040" cy="584775"/>
          </a:xfrm>
          <a:prstGeom prst="rect">
            <a:avLst/>
          </a:prstGeom>
          <a:noFill/>
        </p:spPr>
        <p:txBody>
          <a:bodyPr wrap="square" rtlCol="0">
            <a:spAutoFit/>
          </a:bodyPr>
          <a:lstStyle/>
          <a:p>
            <a:r>
              <a:rPr lang="en-CA" sz="3200" dirty="0" smtClean="0"/>
              <a:t>Question:</a:t>
            </a:r>
            <a:endParaRPr lang="en-US" sz="3200" dirty="0"/>
          </a:p>
        </p:txBody>
      </p:sp>
      <p:sp>
        <p:nvSpPr>
          <p:cNvPr id="5" name="TextBox 4"/>
          <p:cNvSpPr txBox="1"/>
          <p:nvPr/>
        </p:nvSpPr>
        <p:spPr>
          <a:xfrm>
            <a:off x="500034" y="2571744"/>
            <a:ext cx="3143272" cy="584775"/>
          </a:xfrm>
          <a:prstGeom prst="rect">
            <a:avLst/>
          </a:prstGeom>
          <a:noFill/>
        </p:spPr>
        <p:txBody>
          <a:bodyPr wrap="square" rtlCol="0">
            <a:spAutoFit/>
          </a:bodyPr>
          <a:lstStyle/>
          <a:p>
            <a:r>
              <a:rPr lang="en-CA" sz="3200" dirty="0" smtClean="0"/>
              <a:t>Output</a:t>
            </a:r>
            <a:r>
              <a:rPr lang="en-CA" dirty="0" smtClean="0"/>
              <a:t>: </a:t>
            </a:r>
            <a:endParaRPr lang="en-US" dirty="0"/>
          </a:p>
        </p:txBody>
      </p:sp>
      <p:pic>
        <p:nvPicPr>
          <p:cNvPr id="6" name="Picture 5" descr="Capture 5.JPG"/>
          <p:cNvPicPr>
            <a:picLocks noChangeAspect="1"/>
          </p:cNvPicPr>
          <p:nvPr/>
        </p:nvPicPr>
        <p:blipFill>
          <a:blip r:embed="rId2"/>
          <a:stretch>
            <a:fillRect/>
          </a:stretch>
        </p:blipFill>
        <p:spPr>
          <a:xfrm>
            <a:off x="1142976" y="3857628"/>
            <a:ext cx="6829941" cy="1285884"/>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132818"/>
            <a:ext cx="7858180" cy="1938992"/>
          </a:xfrm>
          <a:prstGeom prst="rect">
            <a:avLst/>
          </a:prstGeom>
          <a:noFill/>
        </p:spPr>
        <p:txBody>
          <a:bodyPr wrap="square" rtlCol="0">
            <a:spAutoFit/>
          </a:bodyPr>
          <a:lstStyle/>
          <a:p>
            <a:pPr algn="just"/>
            <a:r>
              <a:rPr lang="en-US" sz="2400" dirty="0" smtClean="0"/>
              <a:t>Generate </a:t>
            </a:r>
            <a:r>
              <a:rPr lang="en-US" sz="2400" dirty="0"/>
              <a:t>a report which contains the top 5 customers who received an average high </a:t>
            </a:r>
            <a:r>
              <a:rPr lang="en-US" sz="2400" dirty="0" smtClean="0"/>
              <a:t>pre invoice discount percentage </a:t>
            </a:r>
            <a:r>
              <a:rPr lang="en-US" sz="2400" dirty="0"/>
              <a:t>for the fiscal year 2021 and in the Indian market. The final output contains these </a:t>
            </a:r>
            <a:r>
              <a:rPr lang="en-US" sz="2400" dirty="0" smtClean="0"/>
              <a:t>fields: customer code, customer, average discount Percentage .</a:t>
            </a:r>
            <a:endParaRPr lang="en-US" sz="2400" dirty="0"/>
          </a:p>
        </p:txBody>
      </p:sp>
      <p:sp>
        <p:nvSpPr>
          <p:cNvPr id="3" name="TextBox 2"/>
          <p:cNvSpPr txBox="1"/>
          <p:nvPr/>
        </p:nvSpPr>
        <p:spPr>
          <a:xfrm>
            <a:off x="428596" y="571480"/>
            <a:ext cx="5715040" cy="584775"/>
          </a:xfrm>
          <a:prstGeom prst="rect">
            <a:avLst/>
          </a:prstGeom>
          <a:noFill/>
        </p:spPr>
        <p:txBody>
          <a:bodyPr wrap="square" rtlCol="0">
            <a:spAutoFit/>
          </a:bodyPr>
          <a:lstStyle/>
          <a:p>
            <a:r>
              <a:rPr lang="en-CA" sz="3200" dirty="0" smtClean="0"/>
              <a:t>Question:</a:t>
            </a:r>
            <a:endParaRPr lang="en-US" sz="3200" dirty="0"/>
          </a:p>
        </p:txBody>
      </p:sp>
      <p:sp>
        <p:nvSpPr>
          <p:cNvPr id="4" name="TextBox 3"/>
          <p:cNvSpPr txBox="1"/>
          <p:nvPr/>
        </p:nvSpPr>
        <p:spPr>
          <a:xfrm>
            <a:off x="500034" y="3630043"/>
            <a:ext cx="3143272" cy="584775"/>
          </a:xfrm>
          <a:prstGeom prst="rect">
            <a:avLst/>
          </a:prstGeom>
          <a:noFill/>
        </p:spPr>
        <p:txBody>
          <a:bodyPr wrap="square" rtlCol="0">
            <a:spAutoFit/>
          </a:bodyPr>
          <a:lstStyle/>
          <a:p>
            <a:r>
              <a:rPr lang="en-CA" sz="3200" dirty="0" smtClean="0"/>
              <a:t>Output</a:t>
            </a:r>
            <a:r>
              <a:rPr lang="en-CA" dirty="0" smtClean="0"/>
              <a:t>: </a:t>
            </a:r>
            <a:endParaRPr lang="en-US" dirty="0"/>
          </a:p>
        </p:txBody>
      </p:sp>
      <p:pic>
        <p:nvPicPr>
          <p:cNvPr id="5" name="Picture 4" descr="Capture 6.JPG"/>
          <p:cNvPicPr>
            <a:picLocks noChangeAspect="1"/>
          </p:cNvPicPr>
          <p:nvPr/>
        </p:nvPicPr>
        <p:blipFill>
          <a:blip r:embed="rId2"/>
          <a:stretch>
            <a:fillRect/>
          </a:stretch>
        </p:blipFill>
        <p:spPr>
          <a:xfrm>
            <a:off x="214282" y="4500570"/>
            <a:ext cx="5000660" cy="1857388"/>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descr="P Capture 6.JPG"/>
          <p:cNvPicPr>
            <a:picLocks noChangeAspect="1"/>
          </p:cNvPicPr>
          <p:nvPr/>
        </p:nvPicPr>
        <p:blipFill>
          <a:blip r:embed="rId3"/>
          <a:stretch>
            <a:fillRect/>
          </a:stretch>
        </p:blipFill>
        <p:spPr>
          <a:xfrm>
            <a:off x="5715008" y="3929066"/>
            <a:ext cx="3000396" cy="2505075"/>
          </a:xfrm>
          <a:prstGeom prst="rect">
            <a:avLst/>
          </a:prstGeom>
          <a:ln w="88900" cap="sq" cmpd="thickThin">
            <a:solidFill>
              <a:srgbClr val="000000"/>
            </a:solidFill>
            <a:prstDash val="solid"/>
            <a:miter lim="800000"/>
          </a:ln>
          <a:effectLst>
            <a:innerShdw blurRad="76200">
              <a:srgbClr val="000000"/>
            </a:innerShdw>
          </a:effectLst>
        </p:spPr>
      </p:pic>
      <p:sp>
        <p:nvSpPr>
          <p:cNvPr id="7" name="Right Arrow 6"/>
          <p:cNvSpPr/>
          <p:nvPr/>
        </p:nvSpPr>
        <p:spPr>
          <a:xfrm>
            <a:off x="5357818" y="5429264"/>
            <a:ext cx="21431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214422"/>
            <a:ext cx="7858180" cy="1938992"/>
          </a:xfrm>
          <a:prstGeom prst="rect">
            <a:avLst/>
          </a:prstGeom>
          <a:noFill/>
        </p:spPr>
        <p:txBody>
          <a:bodyPr wrap="square" rtlCol="0">
            <a:spAutoFit/>
          </a:bodyPr>
          <a:lstStyle/>
          <a:p>
            <a:pPr algn="just"/>
            <a:r>
              <a:rPr lang="en-US" sz="2400" dirty="0" smtClean="0"/>
              <a:t>Get </a:t>
            </a:r>
            <a:r>
              <a:rPr lang="en-US" sz="2400" dirty="0"/>
              <a:t>the complete report of the Gross sales amount for the customer “</a:t>
            </a:r>
            <a:r>
              <a:rPr lang="en-US" sz="2400" dirty="0" err="1"/>
              <a:t>Atliq</a:t>
            </a:r>
            <a:r>
              <a:rPr lang="en-US" sz="2400" dirty="0"/>
              <a:t> Exclusive” for each month . This analysis helps to get an idea of low and high-performing months and take strategic decisions. The final report contains these columns: </a:t>
            </a:r>
            <a:r>
              <a:rPr lang="en-US" sz="2400" dirty="0" smtClean="0"/>
              <a:t>Month, Year, Gross  sales Amount.</a:t>
            </a:r>
            <a:endParaRPr lang="en-US" sz="2400" dirty="0"/>
          </a:p>
        </p:txBody>
      </p:sp>
      <p:sp>
        <p:nvSpPr>
          <p:cNvPr id="3" name="TextBox 2"/>
          <p:cNvSpPr txBox="1"/>
          <p:nvPr/>
        </p:nvSpPr>
        <p:spPr>
          <a:xfrm>
            <a:off x="428596" y="571480"/>
            <a:ext cx="5715040" cy="584775"/>
          </a:xfrm>
          <a:prstGeom prst="rect">
            <a:avLst/>
          </a:prstGeom>
          <a:noFill/>
        </p:spPr>
        <p:txBody>
          <a:bodyPr wrap="square" rtlCol="0">
            <a:spAutoFit/>
          </a:bodyPr>
          <a:lstStyle/>
          <a:p>
            <a:r>
              <a:rPr lang="en-CA" sz="3200" dirty="0" smtClean="0"/>
              <a:t>Question:</a:t>
            </a:r>
            <a:endParaRPr lang="en-US" sz="3200" dirty="0"/>
          </a:p>
        </p:txBody>
      </p:sp>
      <p:sp>
        <p:nvSpPr>
          <p:cNvPr id="4" name="TextBox 3"/>
          <p:cNvSpPr txBox="1"/>
          <p:nvPr/>
        </p:nvSpPr>
        <p:spPr>
          <a:xfrm>
            <a:off x="500034" y="3214686"/>
            <a:ext cx="3143272" cy="584775"/>
          </a:xfrm>
          <a:prstGeom prst="rect">
            <a:avLst/>
          </a:prstGeom>
          <a:noFill/>
        </p:spPr>
        <p:txBody>
          <a:bodyPr wrap="square" rtlCol="0">
            <a:spAutoFit/>
          </a:bodyPr>
          <a:lstStyle/>
          <a:p>
            <a:r>
              <a:rPr lang="en-CA" sz="3200" dirty="0" smtClean="0"/>
              <a:t>Output</a:t>
            </a:r>
            <a:r>
              <a:rPr lang="en-CA" dirty="0" smtClean="0"/>
              <a:t>: </a:t>
            </a:r>
            <a:endParaRPr lang="en-US" dirty="0"/>
          </a:p>
        </p:txBody>
      </p:sp>
      <p:pic>
        <p:nvPicPr>
          <p:cNvPr id="5" name="Picture 4" descr="Capture 7.JPG"/>
          <p:cNvPicPr>
            <a:picLocks noChangeAspect="1"/>
          </p:cNvPicPr>
          <p:nvPr/>
        </p:nvPicPr>
        <p:blipFill>
          <a:blip r:embed="rId2"/>
          <a:stretch>
            <a:fillRect/>
          </a:stretch>
        </p:blipFill>
        <p:spPr>
          <a:xfrm>
            <a:off x="357158" y="3857628"/>
            <a:ext cx="2786082" cy="2857520"/>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descr="P Capture 7.JPG"/>
          <p:cNvPicPr>
            <a:picLocks noChangeAspect="1"/>
          </p:cNvPicPr>
          <p:nvPr/>
        </p:nvPicPr>
        <p:blipFill>
          <a:blip r:embed="rId3"/>
          <a:stretch>
            <a:fillRect/>
          </a:stretch>
        </p:blipFill>
        <p:spPr>
          <a:xfrm>
            <a:off x="3643306" y="3818511"/>
            <a:ext cx="4857784" cy="2896637"/>
          </a:xfrm>
          <a:prstGeom prst="rect">
            <a:avLst/>
          </a:prstGeom>
          <a:ln w="88900" cap="sq" cmpd="thickThin">
            <a:solidFill>
              <a:srgbClr val="000000"/>
            </a:solidFill>
            <a:prstDash val="solid"/>
            <a:miter lim="800000"/>
          </a:ln>
          <a:effectLst>
            <a:innerShdw blurRad="76200">
              <a:srgbClr val="000000"/>
            </a:innerShdw>
          </a:effectLst>
        </p:spPr>
      </p:pic>
      <p:sp>
        <p:nvSpPr>
          <p:cNvPr id="7" name="Right Arrow 6"/>
          <p:cNvSpPr/>
          <p:nvPr/>
        </p:nvSpPr>
        <p:spPr>
          <a:xfrm>
            <a:off x="3286116" y="5286388"/>
            <a:ext cx="21431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240681"/>
            <a:ext cx="7858180" cy="1200329"/>
          </a:xfrm>
          <a:prstGeom prst="rect">
            <a:avLst/>
          </a:prstGeom>
          <a:noFill/>
        </p:spPr>
        <p:txBody>
          <a:bodyPr wrap="square" rtlCol="0">
            <a:spAutoFit/>
          </a:bodyPr>
          <a:lstStyle/>
          <a:p>
            <a:pPr algn="just"/>
            <a:r>
              <a:rPr lang="en-US" sz="2400" dirty="0" smtClean="0"/>
              <a:t>In </a:t>
            </a:r>
            <a:r>
              <a:rPr lang="en-US" sz="2400" dirty="0"/>
              <a:t>which quarter of </a:t>
            </a:r>
            <a:r>
              <a:rPr lang="en-US" sz="2400" dirty="0" smtClean="0"/>
              <a:t>2020 </a:t>
            </a:r>
            <a:r>
              <a:rPr lang="en-US" sz="2400" dirty="0"/>
              <a:t>got the maximum </a:t>
            </a:r>
            <a:r>
              <a:rPr lang="en-US" sz="2400" dirty="0" smtClean="0"/>
              <a:t>total sold quantity</a:t>
            </a:r>
            <a:r>
              <a:rPr lang="en-US" sz="2400" dirty="0"/>
              <a:t>? The final output contains these fields sorted by the </a:t>
            </a:r>
            <a:r>
              <a:rPr lang="en-US" sz="2400" dirty="0" smtClean="0"/>
              <a:t>total sold quantity</a:t>
            </a:r>
            <a:r>
              <a:rPr lang="en-US" sz="2400" dirty="0"/>
              <a:t>, </a:t>
            </a:r>
            <a:r>
              <a:rPr lang="en-US" sz="2400" dirty="0" smtClean="0"/>
              <a:t>Quarter, total sold quantity.</a:t>
            </a:r>
            <a:endParaRPr lang="en-US" sz="2400" dirty="0"/>
          </a:p>
        </p:txBody>
      </p:sp>
      <p:sp>
        <p:nvSpPr>
          <p:cNvPr id="3" name="TextBox 2"/>
          <p:cNvSpPr txBox="1"/>
          <p:nvPr/>
        </p:nvSpPr>
        <p:spPr>
          <a:xfrm>
            <a:off x="428596" y="571480"/>
            <a:ext cx="5715040" cy="584775"/>
          </a:xfrm>
          <a:prstGeom prst="rect">
            <a:avLst/>
          </a:prstGeom>
          <a:noFill/>
        </p:spPr>
        <p:txBody>
          <a:bodyPr wrap="square" rtlCol="0">
            <a:spAutoFit/>
          </a:bodyPr>
          <a:lstStyle/>
          <a:p>
            <a:r>
              <a:rPr lang="en-CA" sz="3200" dirty="0" smtClean="0"/>
              <a:t>Question:</a:t>
            </a:r>
            <a:endParaRPr lang="en-US" sz="3200" dirty="0"/>
          </a:p>
        </p:txBody>
      </p:sp>
      <p:sp>
        <p:nvSpPr>
          <p:cNvPr id="4" name="TextBox 3"/>
          <p:cNvSpPr txBox="1"/>
          <p:nvPr/>
        </p:nvSpPr>
        <p:spPr>
          <a:xfrm>
            <a:off x="500034" y="2571744"/>
            <a:ext cx="3143272" cy="584775"/>
          </a:xfrm>
          <a:prstGeom prst="rect">
            <a:avLst/>
          </a:prstGeom>
          <a:noFill/>
        </p:spPr>
        <p:txBody>
          <a:bodyPr wrap="square" rtlCol="0">
            <a:spAutoFit/>
          </a:bodyPr>
          <a:lstStyle/>
          <a:p>
            <a:r>
              <a:rPr lang="en-CA" sz="3200" dirty="0" smtClean="0"/>
              <a:t>Output</a:t>
            </a:r>
            <a:r>
              <a:rPr lang="en-CA" dirty="0" smtClean="0"/>
              <a:t>: </a:t>
            </a:r>
            <a:endParaRPr lang="en-US" dirty="0"/>
          </a:p>
        </p:txBody>
      </p:sp>
      <p:pic>
        <p:nvPicPr>
          <p:cNvPr id="5" name="Picture 4" descr="Capture 8.JPG"/>
          <p:cNvPicPr>
            <a:picLocks noChangeAspect="1"/>
          </p:cNvPicPr>
          <p:nvPr/>
        </p:nvPicPr>
        <p:blipFill>
          <a:blip r:embed="rId2"/>
          <a:stretch>
            <a:fillRect/>
          </a:stretch>
        </p:blipFill>
        <p:spPr>
          <a:xfrm>
            <a:off x="285720" y="4343409"/>
            <a:ext cx="3329467" cy="1800235"/>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descr="P Capture 8.JPG"/>
          <p:cNvPicPr>
            <a:picLocks noChangeAspect="1"/>
          </p:cNvPicPr>
          <p:nvPr/>
        </p:nvPicPr>
        <p:blipFill>
          <a:blip r:embed="rId3"/>
          <a:stretch>
            <a:fillRect/>
          </a:stretch>
        </p:blipFill>
        <p:spPr>
          <a:xfrm>
            <a:off x="4286248" y="3286124"/>
            <a:ext cx="4643470" cy="3214710"/>
          </a:xfrm>
          <a:prstGeom prst="rect">
            <a:avLst/>
          </a:prstGeom>
          <a:ln w="88900" cap="sq" cmpd="thickThin">
            <a:solidFill>
              <a:srgbClr val="000000"/>
            </a:solidFill>
            <a:prstDash val="solid"/>
            <a:miter lim="800000"/>
          </a:ln>
          <a:effectLst>
            <a:innerShdw blurRad="76200">
              <a:srgbClr val="000000"/>
            </a:innerShdw>
          </a:effectLst>
        </p:spPr>
      </p:pic>
      <p:sp>
        <p:nvSpPr>
          <p:cNvPr id="7" name="Right Arrow 6"/>
          <p:cNvSpPr/>
          <p:nvPr/>
        </p:nvSpPr>
        <p:spPr>
          <a:xfrm>
            <a:off x="3786182" y="5214950"/>
            <a:ext cx="357190"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529</Words>
  <Application>Microsoft Office PowerPoint</Application>
  <PresentationFormat>On-screen Show (4:3)</PresentationFormat>
  <Paragraphs>32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Insights of “Atliq Hardwares” in Consumer Goods Domain </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Goods Ad_Hoc Insights</dc:title>
  <dc:creator>GURU</dc:creator>
  <cp:lastModifiedBy>GURU</cp:lastModifiedBy>
  <cp:revision>27</cp:revision>
  <dcterms:created xsi:type="dcterms:W3CDTF">2023-02-15T18:52:13Z</dcterms:created>
  <dcterms:modified xsi:type="dcterms:W3CDTF">2023-02-15T22:23:18Z</dcterms:modified>
</cp:coreProperties>
</file>