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verage"/>
      <p:regular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bf60deae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bf60deae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bf60deae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bf60deae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bf60deae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bf60deae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bf60deae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bf60deae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bf60deae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bf60deae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bf60deae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bf60deae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bf60deae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bf60deae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bf60dea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bf60dea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bf60dea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bf60dea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bf60dea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bf60dea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a49455410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a49455410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bf60deae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bf60deae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bf60deae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bf60deae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bf60deae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bf60deae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bf60deae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bf60deae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bf60deae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bf60deae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bf60deae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bf60deae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bf60deae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bf60deae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b885b94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b885b94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bf3a443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0bf3a443c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bf3a443c6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bf3a443c6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bf60deae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bf60deae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bf3a443c6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0bf3a443c6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bf3a443c6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0bf3a443c6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bf3a443c6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0bf3a443c6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a49455410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a49455410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bf60dea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bf60dea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bf60dea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bf60dea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bf60deae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bf60deae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bf60deae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bf60deae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bf60deae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bf60deae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ublic.tableau.com/app/profile/maher.mubarak5159/viz/viz4_17291943933050/Sheet3?&amp;:language=en-US&amp;:display_count=n&amp;:origin=viz_share_link&amp;:showVizHome=no&amp;:toolbar=no&amp;:embed=true#5" TargetMode="Externa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hyperlink" Target="https://public.tableau.com/app/profile/jay.cat/viz/Project4Group/Region?publish=y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waqi786/remote-work-and-mental-health/data" TargetMode="Externa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ublic.tableau.com/views/Project4_17291242028560/EmployeeJobSatisfactionBasedonWorkLocation?&amp;%3Alanguage=en-US&amp;%3Adisplay_count=n&amp;%3Aorigin=viz_share_link&amp;%3AshowVizHome=no&amp;%3Atoolbar=no&amp;%3Aembed=true#1" TargetMode="Externa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ublic.tableau.com/app/profile/maher.mubarak5159/viz/viz3_17291925718060/Hoursworkedperweekvs_Satisfactionwithremotejobs?&amp;:language=en-US&amp;:display_count=n&amp;:origin=viz_share_link&amp;:showVizHome=no&amp;:toolbar=no&amp;:embed=true#5" TargetMode="Externa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ublic.tableau.com/shared/Y3Z9NYXMF?&amp;:language=en-US&amp;:display_count=n&amp;:origin=viz_share_link&amp;:showVizHome=no&amp;:toolbar=no&amp;:embed=true#5" TargetMode="Externa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0" y="2964875"/>
            <a:ext cx="3467700" cy="14409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None/>
            </a:pPr>
            <a:r>
              <a:rPr lang="en" sz="2300"/>
              <a:t>Team Members:</a:t>
            </a:r>
            <a:endParaRPr sz="2300"/>
          </a:p>
          <a:p>
            <a:pPr indent="0" lvl="0" marL="0" rtl="0" algn="ctr">
              <a:lnSpc>
                <a:spcPct val="80000"/>
              </a:lnSpc>
              <a:spcBef>
                <a:spcPts val="0"/>
              </a:spcBef>
              <a:spcAft>
                <a:spcPts val="0"/>
              </a:spcAft>
              <a:buNone/>
            </a:pPr>
            <a:r>
              <a:rPr lang="en" sz="2300"/>
              <a:t>Bhagi Laksumanage</a:t>
            </a:r>
            <a:endParaRPr sz="2300"/>
          </a:p>
          <a:p>
            <a:pPr indent="0" lvl="0" marL="0" rtl="0" algn="ctr">
              <a:lnSpc>
                <a:spcPct val="80000"/>
              </a:lnSpc>
              <a:spcBef>
                <a:spcPts val="0"/>
              </a:spcBef>
              <a:spcAft>
                <a:spcPts val="0"/>
              </a:spcAft>
              <a:buNone/>
            </a:pPr>
            <a:r>
              <a:rPr lang="en" sz="2300"/>
              <a:t>Luke O’Malley</a:t>
            </a:r>
            <a:endParaRPr sz="2300"/>
          </a:p>
          <a:p>
            <a:pPr indent="0" lvl="0" marL="0" rtl="0" algn="ctr">
              <a:lnSpc>
                <a:spcPct val="80000"/>
              </a:lnSpc>
              <a:spcBef>
                <a:spcPts val="0"/>
              </a:spcBef>
              <a:spcAft>
                <a:spcPts val="0"/>
              </a:spcAft>
              <a:buNone/>
            </a:pPr>
            <a:r>
              <a:rPr lang="en" sz="2300"/>
              <a:t> Maher Mubarak</a:t>
            </a:r>
            <a:endParaRPr sz="2300"/>
          </a:p>
          <a:p>
            <a:pPr indent="0" lvl="0" marL="0" rtl="0" algn="ctr">
              <a:lnSpc>
                <a:spcPct val="80000"/>
              </a:lnSpc>
              <a:spcBef>
                <a:spcPts val="0"/>
              </a:spcBef>
              <a:spcAft>
                <a:spcPts val="0"/>
              </a:spcAft>
              <a:buNone/>
            </a:pPr>
            <a:r>
              <a:rPr lang="en" sz="2300"/>
              <a:t>Jarvis Cathy</a:t>
            </a:r>
            <a:endParaRPr sz="2300"/>
          </a:p>
        </p:txBody>
      </p:sp>
      <p:pic>
        <p:nvPicPr>
          <p:cNvPr id="60" name="Google Shape;60;p13"/>
          <p:cNvPicPr preferRelativeResize="0"/>
          <p:nvPr/>
        </p:nvPicPr>
        <p:blipFill>
          <a:blip r:embed="rId3">
            <a:alphaModFix/>
          </a:blip>
          <a:stretch>
            <a:fillRect/>
          </a:stretch>
        </p:blipFill>
        <p:spPr>
          <a:xfrm>
            <a:off x="3559025" y="2001950"/>
            <a:ext cx="5419002" cy="3048199"/>
          </a:xfrm>
          <a:prstGeom prst="rect">
            <a:avLst/>
          </a:prstGeom>
          <a:noFill/>
          <a:ln>
            <a:noFill/>
          </a:ln>
        </p:spPr>
      </p:pic>
      <p:sp>
        <p:nvSpPr>
          <p:cNvPr id="61" name="Google Shape;61;p13"/>
          <p:cNvSpPr txBox="1"/>
          <p:nvPr>
            <p:ph type="ctrTitle"/>
          </p:nvPr>
        </p:nvSpPr>
        <p:spPr>
          <a:xfrm>
            <a:off x="762350" y="246575"/>
            <a:ext cx="7496100" cy="13704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355"/>
              <a:t>	</a:t>
            </a:r>
            <a:r>
              <a:rPr lang="en" sz="3533"/>
              <a:t>The Impact of Work Location on Employee Satisfaction and Productivity</a:t>
            </a:r>
            <a:r>
              <a:rPr lang="en" sz="4755"/>
              <a:t>	</a:t>
            </a:r>
            <a:endParaRPr sz="475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Mental Health Condition Based on Region</a:t>
            </a:r>
            <a:endParaRPr/>
          </a:p>
        </p:txBody>
      </p:sp>
      <p:pic>
        <p:nvPicPr>
          <p:cNvPr id="119" name="Google Shape;119;p22">
            <a:hlinkClick r:id="rId3"/>
          </p:cNvPr>
          <p:cNvPicPr preferRelativeResize="0"/>
          <p:nvPr/>
        </p:nvPicPr>
        <p:blipFill>
          <a:blip r:embed="rId4">
            <a:alphaModFix/>
          </a:blip>
          <a:stretch>
            <a:fillRect/>
          </a:stretch>
        </p:blipFill>
        <p:spPr>
          <a:xfrm>
            <a:off x="1658874" y="1152475"/>
            <a:ext cx="5560323" cy="368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1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Region Based on Sleep Quality</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288250" y="731625"/>
            <a:ext cx="8567499" cy="4437150"/>
          </a:xfrm>
          <a:prstGeom prst="rect">
            <a:avLst/>
          </a:prstGeom>
          <a:noFill/>
          <a:ln>
            <a:noFill/>
          </a:ln>
        </p:spPr>
      </p:pic>
      <p:sp>
        <p:nvSpPr>
          <p:cNvPr id="127" name="Google Shape;127;p23"/>
          <p:cNvSpPr txBox="1"/>
          <p:nvPr/>
        </p:nvSpPr>
        <p:spPr>
          <a:xfrm>
            <a:off x="288250" y="3635100"/>
            <a:ext cx="10197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p>
          <a:p>
            <a:pPr indent="0" lvl="0" marL="0" rtl="0" algn="l">
              <a:spcBef>
                <a:spcPts val="0"/>
              </a:spcBef>
              <a:spcAft>
                <a:spcPts val="0"/>
              </a:spcAft>
              <a:buNone/>
            </a:pPr>
            <a:r>
              <a:rPr lang="en" sz="1100" u="sng">
                <a:solidFill>
                  <a:schemeClr val="hlink"/>
                </a:solidFill>
                <a:hlinkClick r:id="rId4"/>
              </a:rPr>
              <a:t>https://public.tableau.com/app/profile/jay.cat/viz/Project4Group/Region?publish=yes</a:t>
            </a: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0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Satisfied with Remote Work vs Job Role</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311700" y="897875"/>
            <a:ext cx="8520600" cy="424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Unsatisfied with Remote Work vs Job Role</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254950" y="1152475"/>
            <a:ext cx="8668576" cy="3991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5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Satisfied vs Unsatisfied with Remote Work &amp; Age Seperation</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6"/>
          <p:cNvPicPr preferRelativeResize="0"/>
          <p:nvPr/>
        </p:nvPicPr>
        <p:blipFill>
          <a:blip r:embed="rId3">
            <a:alphaModFix/>
          </a:blip>
          <a:stretch>
            <a:fillRect/>
          </a:stretch>
        </p:blipFill>
        <p:spPr>
          <a:xfrm>
            <a:off x="311700" y="729525"/>
            <a:ext cx="8520600" cy="441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Between Age &amp; </a:t>
            </a:r>
            <a:r>
              <a:rPr lang="en"/>
              <a:t>Satisfaction</a:t>
            </a:r>
            <a:r>
              <a:rPr lang="en"/>
              <a:t> with Remote Work</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7"/>
          <p:cNvPicPr preferRelativeResize="0"/>
          <p:nvPr/>
        </p:nvPicPr>
        <p:blipFill>
          <a:blip r:embed="rId3">
            <a:alphaModFix/>
          </a:blip>
          <a:stretch>
            <a:fillRect/>
          </a:stretch>
        </p:blipFill>
        <p:spPr>
          <a:xfrm>
            <a:off x="311700" y="1075250"/>
            <a:ext cx="8520601" cy="4068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201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for Gender &amp; Satisfication with Remote Work</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8"/>
          <p:cNvPicPr preferRelativeResize="0"/>
          <p:nvPr/>
        </p:nvPicPr>
        <p:blipFill>
          <a:blip r:embed="rId3">
            <a:alphaModFix/>
          </a:blip>
          <a:stretch>
            <a:fillRect/>
          </a:stretch>
        </p:blipFill>
        <p:spPr>
          <a:xfrm>
            <a:off x="311700" y="820300"/>
            <a:ext cx="8520601" cy="4156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 Deep Learning Model</a:t>
            </a:r>
            <a:endParaRPr/>
          </a:p>
        </p:txBody>
      </p:sp>
      <p:sp>
        <p:nvSpPr>
          <p:cNvPr id="168" name="Google Shape;168;p29"/>
          <p:cNvSpPr txBox="1"/>
          <p:nvPr>
            <p:ph idx="1" type="body"/>
          </p:nvPr>
        </p:nvSpPr>
        <p:spPr>
          <a:xfrm>
            <a:off x="707175" y="1152475"/>
            <a:ext cx="8125200" cy="368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9"/>
          <p:cNvPicPr preferRelativeResize="0"/>
          <p:nvPr/>
        </p:nvPicPr>
        <p:blipFill>
          <a:blip r:embed="rId3">
            <a:alphaModFix/>
          </a:blip>
          <a:stretch>
            <a:fillRect/>
          </a:stretch>
        </p:blipFill>
        <p:spPr>
          <a:xfrm>
            <a:off x="823800" y="1213550"/>
            <a:ext cx="8125200" cy="35585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Model</a:t>
            </a:r>
            <a:endParaRPr/>
          </a:p>
        </p:txBody>
      </p:sp>
      <p:sp>
        <p:nvSpPr>
          <p:cNvPr id="175" name="Google Shape;175;p30"/>
          <p:cNvSpPr txBox="1"/>
          <p:nvPr>
            <p:ph idx="1" type="body"/>
          </p:nvPr>
        </p:nvSpPr>
        <p:spPr>
          <a:xfrm>
            <a:off x="311700" y="1152475"/>
            <a:ext cx="7950300" cy="3360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900"/>
              <a:t>Process</a:t>
            </a:r>
            <a:endParaRPr sz="1900"/>
          </a:p>
          <a:p>
            <a:pPr indent="-349250" lvl="0" marL="457200" rtl="0" algn="l">
              <a:spcBef>
                <a:spcPts val="1200"/>
              </a:spcBef>
              <a:spcAft>
                <a:spcPts val="0"/>
              </a:spcAft>
              <a:buSzPts val="1900"/>
              <a:buChar char="●"/>
            </a:pPr>
            <a:r>
              <a:rPr lang="en" sz="1900"/>
              <a:t>Split the data set, scale and standardize each feature.</a:t>
            </a:r>
            <a:endParaRPr sz="1900"/>
          </a:p>
          <a:p>
            <a:pPr indent="-349250" lvl="0" marL="457200" rtl="0" algn="l">
              <a:spcBef>
                <a:spcPts val="0"/>
              </a:spcBef>
              <a:spcAft>
                <a:spcPts val="0"/>
              </a:spcAft>
              <a:buSzPts val="1900"/>
              <a:buChar char="●"/>
            </a:pPr>
            <a:r>
              <a:rPr lang="en" sz="1900"/>
              <a:t>Fit the model to our training data</a:t>
            </a:r>
            <a:endParaRPr sz="1900"/>
          </a:p>
          <a:p>
            <a:pPr indent="-349250" lvl="0" marL="457200" rtl="0" algn="l">
              <a:spcBef>
                <a:spcPts val="0"/>
              </a:spcBef>
              <a:spcAft>
                <a:spcPts val="0"/>
              </a:spcAft>
              <a:buSzPts val="1900"/>
              <a:buChar char="●"/>
            </a:pPr>
            <a:r>
              <a:rPr lang="en" sz="1900"/>
              <a:t>Transform the data</a:t>
            </a:r>
            <a:endParaRPr sz="1900"/>
          </a:p>
          <a:p>
            <a:pPr indent="-349250" lvl="0" marL="457200" rtl="0" algn="l">
              <a:spcBef>
                <a:spcPts val="0"/>
              </a:spcBef>
              <a:spcAft>
                <a:spcPts val="0"/>
              </a:spcAft>
              <a:buSzPts val="1900"/>
              <a:buChar char="●"/>
            </a:pPr>
            <a:r>
              <a:rPr lang="en" sz="1900"/>
              <a:t>Create a sequential model</a:t>
            </a:r>
            <a:endParaRPr sz="1900"/>
          </a:p>
          <a:p>
            <a:pPr indent="-349250" lvl="0" marL="457200" rtl="0" algn="l">
              <a:spcBef>
                <a:spcPts val="0"/>
              </a:spcBef>
              <a:spcAft>
                <a:spcPts val="0"/>
              </a:spcAft>
              <a:buSzPts val="1900"/>
              <a:buChar char="●"/>
            </a:pPr>
            <a:r>
              <a:rPr lang="en" sz="1900"/>
              <a:t>Compile and run Model</a:t>
            </a:r>
            <a:endParaRPr sz="1900"/>
          </a:p>
          <a:p>
            <a:pPr indent="-349250" lvl="0" marL="457200" rtl="0" algn="l">
              <a:spcBef>
                <a:spcPts val="0"/>
              </a:spcBef>
              <a:spcAft>
                <a:spcPts val="0"/>
              </a:spcAft>
              <a:buSzPts val="1900"/>
              <a:buChar char="●"/>
            </a:pPr>
            <a:r>
              <a:rPr lang="en" sz="1900"/>
              <a:t>Model Prediction and accuracy report</a:t>
            </a:r>
            <a:endParaRPr sz="1900"/>
          </a:p>
          <a:p>
            <a:pPr indent="0" lvl="0" marL="457200" rtl="0" algn="l">
              <a:spcBef>
                <a:spcPts val="1200"/>
              </a:spcBef>
              <a:spcAft>
                <a:spcPts val="1200"/>
              </a:spcAft>
              <a:buNone/>
            </a:pPr>
            <a:r>
              <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Model </a:t>
            </a:r>
            <a:endParaRPr/>
          </a:p>
        </p:txBody>
      </p:sp>
      <p:sp>
        <p:nvSpPr>
          <p:cNvPr id="181" name="Google Shape;181;p31"/>
          <p:cNvSpPr txBox="1"/>
          <p:nvPr>
            <p:ph idx="1" type="body"/>
          </p:nvPr>
        </p:nvSpPr>
        <p:spPr>
          <a:xfrm>
            <a:off x="311700" y="1152475"/>
            <a:ext cx="3783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Deep Learning Model to predict Employee Satisfaction and Employee Productivity</a:t>
            </a:r>
            <a:endParaRPr/>
          </a:p>
          <a:p>
            <a:pPr indent="-342900" lvl="0" marL="457200" rtl="0" algn="l">
              <a:spcBef>
                <a:spcPts val="0"/>
              </a:spcBef>
              <a:spcAft>
                <a:spcPts val="0"/>
              </a:spcAft>
              <a:buSzPts val="1800"/>
              <a:buChar char="●"/>
            </a:pPr>
            <a:r>
              <a:rPr lang="en"/>
              <a:t>A separate neural network model to predict each target variable.</a:t>
            </a:r>
            <a:endParaRPr/>
          </a:p>
          <a:p>
            <a:pPr indent="-342900" lvl="0" marL="457200" rtl="0" algn="l">
              <a:spcBef>
                <a:spcPts val="0"/>
              </a:spcBef>
              <a:spcAft>
                <a:spcPts val="0"/>
              </a:spcAft>
              <a:buSzPts val="1800"/>
              <a:buChar char="●"/>
            </a:pPr>
            <a:r>
              <a:rPr lang="en"/>
              <a:t>Started off with a simple neural network model and increased its </a:t>
            </a:r>
            <a:r>
              <a:rPr lang="en"/>
              <a:t>complexity</a:t>
            </a:r>
            <a:r>
              <a:rPr lang="en"/>
              <a:t> to improve accuracy.</a:t>
            </a:r>
            <a:endParaRPr/>
          </a:p>
          <a:p>
            <a:pPr indent="0" lvl="0" marL="457200" rtl="0" algn="l">
              <a:spcBef>
                <a:spcPts val="1200"/>
              </a:spcBef>
              <a:spcAft>
                <a:spcPts val="1200"/>
              </a:spcAft>
              <a:buNone/>
            </a:pPr>
            <a:r>
              <a:t/>
            </a:r>
            <a:endParaRPr/>
          </a:p>
        </p:txBody>
      </p:sp>
      <p:sp>
        <p:nvSpPr>
          <p:cNvPr id="182" name="Google Shape;182;p31"/>
          <p:cNvSpPr txBox="1"/>
          <p:nvPr/>
        </p:nvSpPr>
        <p:spPr>
          <a:xfrm>
            <a:off x="5011225" y="1063300"/>
            <a:ext cx="39837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3"/>
                </a:solidFill>
                <a:latin typeface="Average"/>
                <a:ea typeface="Average"/>
                <a:cs typeface="Average"/>
                <a:sym typeface="Average"/>
              </a:rPr>
              <a:t>Testing Phase:</a:t>
            </a:r>
            <a:endParaRPr sz="1900">
              <a:solidFill>
                <a:schemeClr val="accent3"/>
              </a:solidFill>
              <a:latin typeface="Average"/>
              <a:ea typeface="Average"/>
              <a:cs typeface="Average"/>
              <a:sym typeface="Average"/>
            </a:endParaRPr>
          </a:p>
          <a:p>
            <a:pPr indent="0" lvl="0" marL="0" rtl="0" algn="l">
              <a:spcBef>
                <a:spcPts val="0"/>
              </a:spcBef>
              <a:spcAft>
                <a:spcPts val="0"/>
              </a:spcAft>
              <a:buNone/>
            </a:pPr>
            <a:r>
              <a:rPr lang="en" sz="1900">
                <a:solidFill>
                  <a:schemeClr val="accent3"/>
                </a:solidFill>
                <a:latin typeface="Average"/>
                <a:ea typeface="Average"/>
                <a:cs typeface="Average"/>
                <a:sym typeface="Average"/>
              </a:rPr>
              <a:t>Actions taken to improve accuracy:</a:t>
            </a:r>
            <a:endParaRPr sz="1900">
              <a:solidFill>
                <a:schemeClr val="accent3"/>
              </a:solidFill>
              <a:latin typeface="Average"/>
              <a:ea typeface="Average"/>
              <a:cs typeface="Average"/>
              <a:sym typeface="Average"/>
            </a:endParaRPr>
          </a:p>
          <a:p>
            <a:pPr indent="-349250" lvl="0" marL="457200" rtl="0" algn="l">
              <a:spcBef>
                <a:spcPts val="0"/>
              </a:spcBef>
              <a:spcAft>
                <a:spcPts val="0"/>
              </a:spcAft>
              <a:buClr>
                <a:schemeClr val="accent3"/>
              </a:buClr>
              <a:buSzPts val="1900"/>
              <a:buFont typeface="Average"/>
              <a:buChar char="●"/>
            </a:pPr>
            <a:r>
              <a:rPr lang="en" sz="1900">
                <a:solidFill>
                  <a:schemeClr val="accent3"/>
                </a:solidFill>
                <a:latin typeface="Average"/>
                <a:ea typeface="Average"/>
                <a:cs typeface="Average"/>
                <a:sym typeface="Average"/>
              </a:rPr>
              <a:t>Increased number of </a:t>
            </a:r>
            <a:r>
              <a:rPr lang="en" sz="1900">
                <a:solidFill>
                  <a:schemeClr val="accent3"/>
                </a:solidFill>
                <a:latin typeface="Average"/>
                <a:ea typeface="Average"/>
                <a:cs typeface="Average"/>
                <a:sym typeface="Average"/>
              </a:rPr>
              <a:t>neurons</a:t>
            </a:r>
            <a:r>
              <a:rPr lang="en" sz="1900">
                <a:solidFill>
                  <a:schemeClr val="accent3"/>
                </a:solidFill>
                <a:latin typeface="Average"/>
                <a:ea typeface="Average"/>
                <a:cs typeface="Average"/>
                <a:sym typeface="Average"/>
              </a:rPr>
              <a:t> per hidden layer  </a:t>
            </a:r>
            <a:endParaRPr sz="1900">
              <a:solidFill>
                <a:schemeClr val="accent3"/>
              </a:solidFill>
              <a:latin typeface="Average"/>
              <a:ea typeface="Average"/>
              <a:cs typeface="Average"/>
              <a:sym typeface="Average"/>
            </a:endParaRPr>
          </a:p>
          <a:p>
            <a:pPr indent="-349250" lvl="0" marL="457200" rtl="0" algn="l">
              <a:spcBef>
                <a:spcPts val="0"/>
              </a:spcBef>
              <a:spcAft>
                <a:spcPts val="0"/>
              </a:spcAft>
              <a:buClr>
                <a:schemeClr val="accent3"/>
              </a:buClr>
              <a:buSzPts val="1900"/>
              <a:buFont typeface="Average"/>
              <a:buChar char="●"/>
            </a:pPr>
            <a:r>
              <a:rPr lang="en" sz="1900">
                <a:solidFill>
                  <a:schemeClr val="accent3"/>
                </a:solidFill>
                <a:latin typeface="Average"/>
                <a:ea typeface="Average"/>
                <a:cs typeface="Average"/>
                <a:sym typeface="Average"/>
              </a:rPr>
              <a:t>Increased the number of </a:t>
            </a:r>
            <a:r>
              <a:rPr lang="en" sz="1900">
                <a:solidFill>
                  <a:schemeClr val="accent3"/>
                </a:solidFill>
                <a:latin typeface="Average"/>
                <a:ea typeface="Average"/>
                <a:cs typeface="Average"/>
                <a:sym typeface="Average"/>
              </a:rPr>
              <a:t>hidden</a:t>
            </a:r>
            <a:r>
              <a:rPr lang="en" sz="1900">
                <a:solidFill>
                  <a:schemeClr val="accent3"/>
                </a:solidFill>
                <a:latin typeface="Average"/>
                <a:ea typeface="Average"/>
                <a:cs typeface="Average"/>
                <a:sym typeface="Average"/>
              </a:rPr>
              <a:t> layers</a:t>
            </a:r>
            <a:endParaRPr sz="1900">
              <a:solidFill>
                <a:schemeClr val="accent3"/>
              </a:solidFill>
              <a:latin typeface="Average"/>
              <a:ea typeface="Average"/>
              <a:cs typeface="Average"/>
              <a:sym typeface="Average"/>
            </a:endParaRPr>
          </a:p>
          <a:p>
            <a:pPr indent="-349250" lvl="0" marL="457200" rtl="0" algn="l">
              <a:spcBef>
                <a:spcPts val="0"/>
              </a:spcBef>
              <a:spcAft>
                <a:spcPts val="0"/>
              </a:spcAft>
              <a:buClr>
                <a:schemeClr val="accent3"/>
              </a:buClr>
              <a:buSzPts val="1900"/>
              <a:buFont typeface="Average"/>
              <a:buChar char="●"/>
            </a:pPr>
            <a:r>
              <a:rPr lang="en" sz="1900">
                <a:solidFill>
                  <a:schemeClr val="accent3"/>
                </a:solidFill>
                <a:latin typeface="Average"/>
                <a:ea typeface="Average"/>
                <a:cs typeface="Average"/>
                <a:sym typeface="Average"/>
              </a:rPr>
              <a:t>Changed the number of epochs</a:t>
            </a:r>
            <a:endParaRPr sz="1900">
              <a:solidFill>
                <a:schemeClr val="accent3"/>
              </a:solidFill>
              <a:latin typeface="Average"/>
              <a:ea typeface="Average"/>
              <a:cs typeface="Average"/>
              <a:sym typeface="Average"/>
            </a:endParaRPr>
          </a:p>
          <a:p>
            <a:pPr indent="-349250" lvl="0" marL="457200" rtl="0" algn="l">
              <a:spcBef>
                <a:spcPts val="0"/>
              </a:spcBef>
              <a:spcAft>
                <a:spcPts val="0"/>
              </a:spcAft>
              <a:buClr>
                <a:schemeClr val="accent3"/>
              </a:buClr>
              <a:buSzPts val="1900"/>
              <a:buFont typeface="Average"/>
              <a:buChar char="●"/>
            </a:pPr>
            <a:r>
              <a:rPr lang="en" sz="1900">
                <a:solidFill>
                  <a:schemeClr val="accent3"/>
                </a:solidFill>
                <a:latin typeface="Average"/>
                <a:ea typeface="Average"/>
                <a:cs typeface="Average"/>
                <a:sym typeface="Average"/>
              </a:rPr>
              <a:t>Binning</a:t>
            </a:r>
            <a:endParaRPr sz="1900">
              <a:solidFill>
                <a:schemeClr val="accent3"/>
              </a:solidFill>
              <a:latin typeface="Average"/>
              <a:ea typeface="Average"/>
              <a:cs typeface="Average"/>
              <a:sym typeface="Average"/>
            </a:endParaRPr>
          </a:p>
          <a:p>
            <a:pPr indent="-349250" lvl="0" marL="457200" rtl="0" algn="l">
              <a:spcBef>
                <a:spcPts val="0"/>
              </a:spcBef>
              <a:spcAft>
                <a:spcPts val="0"/>
              </a:spcAft>
              <a:buClr>
                <a:schemeClr val="accent3"/>
              </a:buClr>
              <a:buSzPts val="1900"/>
              <a:buFont typeface="Average"/>
              <a:buChar char="●"/>
            </a:pPr>
            <a:r>
              <a:rPr lang="en" sz="1900">
                <a:solidFill>
                  <a:schemeClr val="accent3"/>
                </a:solidFill>
                <a:latin typeface="Average"/>
                <a:ea typeface="Average"/>
                <a:cs typeface="Average"/>
                <a:sym typeface="Average"/>
              </a:rPr>
              <a:t>Principal Component Analysis</a:t>
            </a:r>
            <a:endParaRPr sz="19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7" name="Google Shape;67;p14"/>
          <p:cNvSpPr txBox="1"/>
          <p:nvPr>
            <p:ph idx="1" type="body"/>
          </p:nvPr>
        </p:nvSpPr>
        <p:spPr>
          <a:xfrm>
            <a:off x="311700" y="1152475"/>
            <a:ext cx="4867500" cy="3787500"/>
          </a:xfrm>
          <a:prstGeom prst="rect">
            <a:avLst/>
          </a:prstGeom>
        </p:spPr>
        <p:txBody>
          <a:bodyPr anchorCtr="0" anchor="t" bIns="91425" lIns="91425" spcFirstLastPara="1" rIns="91425" wrap="square" tIns="91425">
            <a:noAutofit/>
          </a:bodyPr>
          <a:lstStyle/>
          <a:p>
            <a:pPr indent="-348932" lvl="0" marL="457200" rtl="0" algn="l">
              <a:lnSpc>
                <a:spcPct val="95000"/>
              </a:lnSpc>
              <a:spcBef>
                <a:spcPts val="0"/>
              </a:spcBef>
              <a:spcAft>
                <a:spcPts val="0"/>
              </a:spcAft>
              <a:buSzPts val="1895"/>
              <a:buChar char="●"/>
            </a:pPr>
            <a:r>
              <a:rPr lang="en" sz="1895"/>
              <a:t>As remote work becomes the new norm, it's essential to understand its impact on employees' mental well-being and productivity.</a:t>
            </a:r>
            <a:endParaRPr sz="1895"/>
          </a:p>
          <a:p>
            <a:pPr indent="-348932" lvl="0" marL="457200" rtl="0" algn="l">
              <a:lnSpc>
                <a:spcPct val="95000"/>
              </a:lnSpc>
              <a:spcBef>
                <a:spcPts val="0"/>
              </a:spcBef>
              <a:spcAft>
                <a:spcPts val="0"/>
              </a:spcAft>
              <a:buSzPts val="1895"/>
              <a:buChar char="●"/>
            </a:pPr>
            <a:r>
              <a:rPr lang="en" sz="1895"/>
              <a:t>What are the effects of remote work on employee satisfaction and productivity? </a:t>
            </a:r>
            <a:endParaRPr sz="1895"/>
          </a:p>
          <a:p>
            <a:pPr indent="-348932" lvl="0" marL="457200" rtl="0" algn="l">
              <a:lnSpc>
                <a:spcPct val="95000"/>
              </a:lnSpc>
              <a:spcBef>
                <a:spcPts val="0"/>
              </a:spcBef>
              <a:spcAft>
                <a:spcPts val="0"/>
              </a:spcAft>
              <a:buSzPts val="1895"/>
              <a:buChar char="●"/>
            </a:pPr>
            <a:r>
              <a:rPr lang="en" sz="1895"/>
              <a:t>Are employees working fully remote, hybrid or onsite most likely to be satisfied and perform at a higher productivity level? </a:t>
            </a:r>
            <a:endParaRPr sz="1895"/>
          </a:p>
          <a:p>
            <a:pPr indent="-348932" lvl="0" marL="457200" rtl="0" algn="l">
              <a:lnSpc>
                <a:spcPct val="95000"/>
              </a:lnSpc>
              <a:spcBef>
                <a:spcPts val="0"/>
              </a:spcBef>
              <a:spcAft>
                <a:spcPts val="0"/>
              </a:spcAft>
              <a:buSzPts val="1895"/>
              <a:buChar char="●"/>
            </a:pPr>
            <a:r>
              <a:rPr lang="en" sz="1895"/>
              <a:t>This project seeks to answer the above questions.</a:t>
            </a:r>
            <a:endParaRPr sz="1895"/>
          </a:p>
          <a:p>
            <a:pPr indent="0" lvl="0" marL="457200" rtl="0" algn="l">
              <a:lnSpc>
                <a:spcPct val="95000"/>
              </a:lnSpc>
              <a:spcBef>
                <a:spcPts val="1200"/>
              </a:spcBef>
              <a:spcAft>
                <a:spcPts val="1200"/>
              </a:spcAft>
              <a:buNone/>
            </a:pPr>
            <a:r>
              <a:t/>
            </a:r>
            <a:endParaRPr sz="1895"/>
          </a:p>
        </p:txBody>
      </p:sp>
      <p:pic>
        <p:nvPicPr>
          <p:cNvPr id="68" name="Google Shape;68;p14"/>
          <p:cNvPicPr preferRelativeResize="0"/>
          <p:nvPr/>
        </p:nvPicPr>
        <p:blipFill>
          <a:blip r:embed="rId3">
            <a:alphaModFix/>
          </a:blip>
          <a:stretch>
            <a:fillRect/>
          </a:stretch>
        </p:blipFill>
        <p:spPr>
          <a:xfrm>
            <a:off x="4950175" y="1673800"/>
            <a:ext cx="4044600" cy="1984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 Deep Learning Model Definition</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2"/>
          <p:cNvPicPr preferRelativeResize="0"/>
          <p:nvPr/>
        </p:nvPicPr>
        <p:blipFill>
          <a:blip r:embed="rId3">
            <a:alphaModFix/>
          </a:blip>
          <a:stretch>
            <a:fillRect/>
          </a:stretch>
        </p:blipFill>
        <p:spPr>
          <a:xfrm>
            <a:off x="504700" y="1152475"/>
            <a:ext cx="8520601" cy="3661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a:t>
            </a:r>
            <a:r>
              <a:rPr lang="en"/>
              <a:t> Network Model Definition</a:t>
            </a:r>
            <a:endParaRPr/>
          </a:p>
        </p:txBody>
      </p:sp>
      <p:sp>
        <p:nvSpPr>
          <p:cNvPr id="195" name="Google Shape;195;p33"/>
          <p:cNvSpPr txBox="1"/>
          <p:nvPr>
            <p:ph idx="1" type="body"/>
          </p:nvPr>
        </p:nvSpPr>
        <p:spPr>
          <a:xfrm>
            <a:off x="311700" y="1152475"/>
            <a:ext cx="3295500" cy="35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Optimal Model:</a:t>
            </a:r>
            <a:endParaRPr/>
          </a:p>
          <a:p>
            <a:pPr indent="0" lvl="0" marL="0" rtl="0" algn="l">
              <a:spcBef>
                <a:spcPts val="1200"/>
              </a:spcBef>
              <a:spcAft>
                <a:spcPts val="0"/>
              </a:spcAft>
              <a:buNone/>
            </a:pPr>
            <a:r>
              <a:rPr lang="en"/>
              <a:t>Input Layer : 33 Neurons</a:t>
            </a:r>
            <a:endParaRPr/>
          </a:p>
          <a:p>
            <a:pPr indent="0" lvl="0" marL="0" rtl="0" algn="l">
              <a:spcBef>
                <a:spcPts val="1200"/>
              </a:spcBef>
              <a:spcAft>
                <a:spcPts val="0"/>
              </a:spcAft>
              <a:buNone/>
            </a:pPr>
            <a:r>
              <a:rPr lang="en"/>
              <a:t>Hidden Layer 1: 40 </a:t>
            </a:r>
            <a:r>
              <a:rPr lang="en"/>
              <a:t>Neurons</a:t>
            </a:r>
            <a:endParaRPr/>
          </a:p>
          <a:p>
            <a:pPr indent="0" lvl="0" marL="0" rtl="0" algn="l">
              <a:spcBef>
                <a:spcPts val="1200"/>
              </a:spcBef>
              <a:spcAft>
                <a:spcPts val="0"/>
              </a:spcAft>
              <a:buNone/>
            </a:pPr>
            <a:r>
              <a:rPr lang="en"/>
              <a:t>Hidden Layer 2: 40 Neurons</a:t>
            </a:r>
            <a:endParaRPr/>
          </a:p>
          <a:p>
            <a:pPr indent="0" lvl="0" marL="0" rtl="0" algn="l">
              <a:spcBef>
                <a:spcPts val="1200"/>
              </a:spcBef>
              <a:spcAft>
                <a:spcPts val="0"/>
              </a:spcAft>
              <a:buNone/>
            </a:pPr>
            <a:r>
              <a:rPr lang="en"/>
              <a:t>Hidden Layer 3: 20 Neurons</a:t>
            </a:r>
            <a:endParaRPr/>
          </a:p>
          <a:p>
            <a:pPr indent="0" lvl="0" marL="0" rtl="0" algn="l">
              <a:spcBef>
                <a:spcPts val="1200"/>
              </a:spcBef>
              <a:spcAft>
                <a:spcPts val="0"/>
              </a:spcAft>
              <a:buNone/>
            </a:pPr>
            <a:r>
              <a:rPr lang="en"/>
              <a:t>Output Layer: 1</a:t>
            </a:r>
            <a:endParaRPr/>
          </a:p>
          <a:p>
            <a:pPr indent="0" lvl="0" marL="0" rtl="0" algn="l">
              <a:spcBef>
                <a:spcPts val="1200"/>
              </a:spcBef>
              <a:spcAft>
                <a:spcPts val="1200"/>
              </a:spcAft>
              <a:buNone/>
            </a:pPr>
            <a:r>
              <a:rPr lang="en"/>
              <a:t>Epochs: 30</a:t>
            </a:r>
            <a:endParaRPr/>
          </a:p>
        </p:txBody>
      </p:sp>
      <p:pic>
        <p:nvPicPr>
          <p:cNvPr id="196" name="Google Shape;196;p33"/>
          <p:cNvPicPr preferRelativeResize="0"/>
          <p:nvPr/>
        </p:nvPicPr>
        <p:blipFill>
          <a:blip r:embed="rId3">
            <a:alphaModFix/>
          </a:blip>
          <a:stretch>
            <a:fillRect/>
          </a:stretch>
        </p:blipFill>
        <p:spPr>
          <a:xfrm>
            <a:off x="3607075" y="1017725"/>
            <a:ext cx="5448724" cy="366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Model Definition</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4"/>
          <p:cNvPicPr preferRelativeResize="0"/>
          <p:nvPr/>
        </p:nvPicPr>
        <p:blipFill>
          <a:blip r:embed="rId3">
            <a:alphaModFix/>
          </a:blip>
          <a:stretch>
            <a:fillRect/>
          </a:stretch>
        </p:blipFill>
        <p:spPr>
          <a:xfrm>
            <a:off x="478225" y="1017725"/>
            <a:ext cx="8073925" cy="4013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Model Accuracy</a:t>
            </a:r>
            <a:endParaRPr/>
          </a:p>
        </p:txBody>
      </p:sp>
      <p:sp>
        <p:nvSpPr>
          <p:cNvPr id="209" name="Google Shape;209;p35"/>
          <p:cNvSpPr txBox="1"/>
          <p:nvPr>
            <p:ph idx="1" type="body"/>
          </p:nvPr>
        </p:nvSpPr>
        <p:spPr>
          <a:xfrm>
            <a:off x="311700" y="1152475"/>
            <a:ext cx="8520600" cy="35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5"/>
          <p:cNvPicPr preferRelativeResize="0"/>
          <p:nvPr/>
        </p:nvPicPr>
        <p:blipFill>
          <a:blip r:embed="rId3">
            <a:alphaModFix/>
          </a:blip>
          <a:stretch>
            <a:fillRect/>
          </a:stretch>
        </p:blipFill>
        <p:spPr>
          <a:xfrm>
            <a:off x="2996550" y="1152475"/>
            <a:ext cx="6147450" cy="3576700"/>
          </a:xfrm>
          <a:prstGeom prst="rect">
            <a:avLst/>
          </a:prstGeom>
          <a:noFill/>
          <a:ln>
            <a:noFill/>
          </a:ln>
        </p:spPr>
      </p:pic>
      <p:sp>
        <p:nvSpPr>
          <p:cNvPr id="211" name="Google Shape;211;p35"/>
          <p:cNvSpPr txBox="1"/>
          <p:nvPr/>
        </p:nvSpPr>
        <p:spPr>
          <a:xfrm>
            <a:off x="417175" y="1521175"/>
            <a:ext cx="2579400" cy="28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Model Accuracy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For Training Data: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Accuracy: 93%</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Loss: 0.24</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For Testing Data</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Accuracy : 52%</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Loss: 1.16  </a:t>
            </a:r>
            <a:endParaRPr sz="1800">
              <a:solidFill>
                <a:schemeClr val="accent3"/>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277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Model - </a:t>
            </a:r>
            <a:r>
              <a:rPr lang="en"/>
              <a:t>Actual</a:t>
            </a:r>
            <a:r>
              <a:rPr lang="en"/>
              <a:t> Vs Predicted values</a:t>
            </a:r>
            <a:endParaRPr/>
          </a:p>
        </p:txBody>
      </p:sp>
      <p:sp>
        <p:nvSpPr>
          <p:cNvPr id="217" name="Google Shape;21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36"/>
          <p:cNvPicPr preferRelativeResize="0"/>
          <p:nvPr/>
        </p:nvPicPr>
        <p:blipFill>
          <a:blip r:embed="rId3">
            <a:alphaModFix/>
          </a:blip>
          <a:stretch>
            <a:fillRect/>
          </a:stretch>
        </p:blipFill>
        <p:spPr>
          <a:xfrm>
            <a:off x="417175" y="925925"/>
            <a:ext cx="6975025" cy="39072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Data Accuracy Vs Testing Data Accuracy </a:t>
            </a:r>
            <a:endParaRPr/>
          </a:p>
        </p:txBody>
      </p:sp>
      <p:sp>
        <p:nvSpPr>
          <p:cNvPr id="224" name="Google Shape;22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37"/>
          <p:cNvPicPr preferRelativeResize="0"/>
          <p:nvPr/>
        </p:nvPicPr>
        <p:blipFill>
          <a:blip r:embed="rId3">
            <a:alphaModFix/>
          </a:blip>
          <a:stretch>
            <a:fillRect/>
          </a:stretch>
        </p:blipFill>
        <p:spPr>
          <a:xfrm>
            <a:off x="2630250" y="1231175"/>
            <a:ext cx="6365149" cy="3698650"/>
          </a:xfrm>
          <a:prstGeom prst="rect">
            <a:avLst/>
          </a:prstGeom>
          <a:noFill/>
          <a:ln>
            <a:noFill/>
          </a:ln>
        </p:spPr>
      </p:pic>
      <p:sp>
        <p:nvSpPr>
          <p:cNvPr id="226" name="Google Shape;226;p37"/>
          <p:cNvSpPr txBox="1"/>
          <p:nvPr/>
        </p:nvSpPr>
        <p:spPr>
          <a:xfrm>
            <a:off x="401925" y="1284550"/>
            <a:ext cx="2136900" cy="3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Accuracy of </a:t>
            </a:r>
            <a:r>
              <a:rPr lang="en" sz="1800">
                <a:solidFill>
                  <a:schemeClr val="accent3"/>
                </a:solidFill>
                <a:latin typeface="Average"/>
                <a:ea typeface="Average"/>
                <a:cs typeface="Average"/>
                <a:sym typeface="Average"/>
              </a:rPr>
              <a:t>training</a:t>
            </a:r>
            <a:r>
              <a:rPr lang="en" sz="1800">
                <a:solidFill>
                  <a:schemeClr val="accent3"/>
                </a:solidFill>
                <a:latin typeface="Average"/>
                <a:ea typeface="Average"/>
                <a:cs typeface="Average"/>
                <a:sym typeface="Average"/>
              </a:rPr>
              <a:t> data vs Testing data plotted against number of epochs.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accuracy - training data</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val_accuracy - testing data</a:t>
            </a:r>
            <a:endParaRPr sz="1800">
              <a:solidFill>
                <a:schemeClr val="accent3"/>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Deep Learning Model - Accuracy</a:t>
            </a:r>
            <a:endParaRPr/>
          </a:p>
        </p:txBody>
      </p:sp>
      <p:sp>
        <p:nvSpPr>
          <p:cNvPr id="232" name="Google Shape;232;p38"/>
          <p:cNvSpPr txBox="1"/>
          <p:nvPr>
            <p:ph idx="1" type="body"/>
          </p:nvPr>
        </p:nvSpPr>
        <p:spPr>
          <a:xfrm>
            <a:off x="311700" y="1017725"/>
            <a:ext cx="8520600" cy="3830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3388"/>
              <a:t>Possible Reasons for low accuracy</a:t>
            </a:r>
            <a:endParaRPr b="1" sz="3388"/>
          </a:p>
          <a:p>
            <a:pPr indent="0" lvl="0" marL="457200" rtl="0" algn="l">
              <a:spcBef>
                <a:spcPts val="1200"/>
              </a:spcBef>
              <a:spcAft>
                <a:spcPts val="0"/>
              </a:spcAft>
              <a:buNone/>
            </a:pPr>
            <a:r>
              <a:rPr b="1" lang="en" sz="2304"/>
              <a:t>Over Fitting</a:t>
            </a:r>
            <a:endParaRPr b="1" sz="2304"/>
          </a:p>
          <a:p>
            <a:pPr indent="-316102" lvl="0" marL="914400" rtl="0" algn="l">
              <a:spcBef>
                <a:spcPts val="1200"/>
              </a:spcBef>
              <a:spcAft>
                <a:spcPts val="0"/>
              </a:spcAft>
              <a:buSzPct val="100000"/>
              <a:buChar char="●"/>
            </a:pPr>
            <a:r>
              <a:rPr lang="en" sz="2505"/>
              <a:t>1)We believe the data adjusted too much to fit the training data and did not generalize well when fitting and </a:t>
            </a:r>
            <a:r>
              <a:rPr lang="en" sz="2505"/>
              <a:t>predicting test data</a:t>
            </a:r>
            <a:endParaRPr sz="2505"/>
          </a:p>
          <a:p>
            <a:pPr indent="0" lvl="0" marL="457200" rtl="0" algn="l">
              <a:spcBef>
                <a:spcPts val="1200"/>
              </a:spcBef>
              <a:spcAft>
                <a:spcPts val="0"/>
              </a:spcAft>
              <a:buNone/>
            </a:pPr>
            <a:r>
              <a:rPr b="1" lang="en" sz="2371"/>
              <a:t>Lack of Complexity of Data</a:t>
            </a:r>
            <a:endParaRPr b="1" sz="2371"/>
          </a:p>
          <a:p>
            <a:pPr indent="-310514" lvl="0" marL="914400" rtl="0" algn="l">
              <a:spcBef>
                <a:spcPts val="1200"/>
              </a:spcBef>
              <a:spcAft>
                <a:spcPts val="0"/>
              </a:spcAft>
              <a:buSzPct val="100000"/>
              <a:buChar char="●"/>
            </a:pPr>
            <a:r>
              <a:rPr lang="en" sz="2345"/>
              <a:t>Another possible cause could be the uniformity of data specifically the non categorical data in which the unique values were distributed evenly among the population and hence lack of variability in the dispersion.</a:t>
            </a:r>
            <a:endParaRPr sz="2345"/>
          </a:p>
          <a:p>
            <a:pPr indent="0" lvl="0" marL="0" rtl="0" algn="l">
              <a:spcBef>
                <a:spcPts val="1200"/>
              </a:spcBef>
              <a:spcAft>
                <a:spcPts val="0"/>
              </a:spcAft>
              <a:buNone/>
            </a:pPr>
            <a:r>
              <a:rPr lang="en"/>
              <a:t> </a:t>
            </a:r>
            <a:r>
              <a:rPr b="1" lang="en" sz="3283"/>
              <a:t>Evaluating Alternative Models for Accuracy </a:t>
            </a:r>
            <a:r>
              <a:rPr b="1" lang="en" sz="2920"/>
              <a:t>  </a:t>
            </a:r>
            <a:r>
              <a:rPr lang="en"/>
              <a:t>    </a:t>
            </a:r>
            <a:endParaRPr/>
          </a:p>
          <a:p>
            <a:pPr indent="0" lvl="0" marL="457200" rtl="0" algn="l">
              <a:spcBef>
                <a:spcPts val="1200"/>
              </a:spcBef>
              <a:spcAft>
                <a:spcPts val="0"/>
              </a:spcAft>
              <a:buNone/>
            </a:pPr>
            <a:r>
              <a:rPr lang="en" sz="2600"/>
              <a:t>To further improve accuracy we evaluated two additional models to find out if the accuracy would improve with the same data set. The alternate models we built and evaluated were  a logistic regressions model and a Decision Tree Model.</a:t>
            </a:r>
            <a:endParaRPr sz="2600"/>
          </a:p>
          <a:p>
            <a:pPr indent="0" lvl="0" marL="457200" rtl="0" algn="l">
              <a:spcBef>
                <a:spcPts val="1200"/>
              </a:spcBef>
              <a:spcAft>
                <a:spcPts val="1200"/>
              </a:spcAft>
              <a:buNone/>
            </a:pPr>
            <a:r>
              <a:t/>
            </a:r>
            <a:endParaRPr sz="244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173100" y="317875"/>
            <a:ext cx="2602200" cy="11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Logistic Regression</a:t>
            </a:r>
            <a:endParaRPr sz="2220"/>
          </a:p>
          <a:p>
            <a:pPr indent="0" lvl="0" marL="0" rtl="0" algn="l">
              <a:spcBef>
                <a:spcPts val="0"/>
              </a:spcBef>
              <a:spcAft>
                <a:spcPts val="0"/>
              </a:spcAft>
              <a:buSzPts val="990"/>
              <a:buNone/>
            </a:pPr>
            <a:r>
              <a:rPr lang="en" sz="2220"/>
              <a:t>Model - PCA Application </a:t>
            </a:r>
            <a:endParaRPr sz="2220"/>
          </a:p>
        </p:txBody>
      </p:sp>
      <p:sp>
        <p:nvSpPr>
          <p:cNvPr id="238" name="Google Shape;238;p39"/>
          <p:cNvSpPr txBox="1"/>
          <p:nvPr>
            <p:ph idx="1" type="body"/>
          </p:nvPr>
        </p:nvSpPr>
        <p:spPr>
          <a:xfrm>
            <a:off x="132150" y="1429675"/>
            <a:ext cx="26841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Due to the dataset’s large number of features, we used PCA to extract the important information before running our Logistic Regression model</a:t>
            </a:r>
            <a:endParaRPr/>
          </a:p>
          <a:p>
            <a:pPr indent="-325755" lvl="0" marL="457200" rtl="0" algn="l">
              <a:spcBef>
                <a:spcPts val="1000"/>
              </a:spcBef>
              <a:spcAft>
                <a:spcPts val="0"/>
              </a:spcAft>
              <a:buSzPct val="100000"/>
              <a:buChar char="●"/>
            </a:pPr>
            <a:r>
              <a:rPr lang="en"/>
              <a:t>Number </a:t>
            </a:r>
            <a:r>
              <a:rPr lang="en"/>
              <a:t>of components: 20</a:t>
            </a:r>
            <a:endParaRPr/>
          </a:p>
          <a:p>
            <a:pPr indent="-325755" lvl="0" marL="457200" rtl="0" algn="l">
              <a:spcBef>
                <a:spcPts val="1000"/>
              </a:spcBef>
              <a:spcAft>
                <a:spcPts val="0"/>
              </a:spcAft>
              <a:buSzPct val="100000"/>
              <a:buChar char="●"/>
            </a:pPr>
            <a:r>
              <a:rPr lang="en"/>
              <a:t>Total Explained Variance: 0.9026</a:t>
            </a:r>
            <a:endParaRPr/>
          </a:p>
          <a:p>
            <a:pPr indent="0" lvl="0" marL="0" rtl="0" algn="l">
              <a:spcBef>
                <a:spcPts val="1000"/>
              </a:spcBef>
              <a:spcAft>
                <a:spcPts val="1200"/>
              </a:spcAft>
              <a:buNone/>
            </a:pPr>
            <a:r>
              <a:t/>
            </a:r>
            <a:endParaRPr/>
          </a:p>
        </p:txBody>
      </p:sp>
      <p:pic>
        <p:nvPicPr>
          <p:cNvPr id="239" name="Google Shape;239;p39"/>
          <p:cNvPicPr preferRelativeResize="0"/>
          <p:nvPr/>
        </p:nvPicPr>
        <p:blipFill>
          <a:blip r:embed="rId3">
            <a:alphaModFix/>
          </a:blip>
          <a:stretch>
            <a:fillRect/>
          </a:stretch>
        </p:blipFill>
        <p:spPr>
          <a:xfrm>
            <a:off x="2913900" y="477400"/>
            <a:ext cx="5909925" cy="4368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0" y="569800"/>
            <a:ext cx="3059100" cy="11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Logistic Regression Model Performance</a:t>
            </a:r>
            <a:endParaRPr sz="2200"/>
          </a:p>
        </p:txBody>
      </p:sp>
      <p:sp>
        <p:nvSpPr>
          <p:cNvPr id="245" name="Google Shape;245;p40"/>
          <p:cNvSpPr txBox="1"/>
          <p:nvPr>
            <p:ph idx="1" type="body"/>
          </p:nvPr>
        </p:nvSpPr>
        <p:spPr>
          <a:xfrm>
            <a:off x="0" y="1489825"/>
            <a:ext cx="3059100" cy="3078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Accuracy: 51.45%</a:t>
            </a:r>
            <a:endParaRPr/>
          </a:p>
          <a:p>
            <a:pPr indent="-325755" lvl="0" marL="457200" rtl="0" algn="l">
              <a:spcBef>
                <a:spcPts val="1000"/>
              </a:spcBef>
              <a:spcAft>
                <a:spcPts val="0"/>
              </a:spcAft>
              <a:buSzPct val="100000"/>
              <a:buChar char="●"/>
            </a:pPr>
            <a:r>
              <a:rPr lang="en"/>
              <a:t>We also tried decreasing the number of principal components to improve the model’s accuracy, but when going below 20 </a:t>
            </a:r>
            <a:r>
              <a:rPr lang="en"/>
              <a:t>components, the total explained variance dropped drastically</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246" name="Google Shape;246;p40"/>
          <p:cNvPicPr preferRelativeResize="0"/>
          <p:nvPr/>
        </p:nvPicPr>
        <p:blipFill>
          <a:blip r:embed="rId3">
            <a:alphaModFix/>
          </a:blip>
          <a:stretch>
            <a:fillRect/>
          </a:stretch>
        </p:blipFill>
        <p:spPr>
          <a:xfrm>
            <a:off x="3059125" y="923975"/>
            <a:ext cx="5577051" cy="36449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0" y="569800"/>
            <a:ext cx="3059100" cy="11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Decision Tree Model</a:t>
            </a:r>
            <a:endParaRPr sz="2200"/>
          </a:p>
        </p:txBody>
      </p:sp>
      <p:sp>
        <p:nvSpPr>
          <p:cNvPr id="252" name="Google Shape;252;p41"/>
          <p:cNvSpPr txBox="1"/>
          <p:nvPr>
            <p:ph idx="1" type="body"/>
          </p:nvPr>
        </p:nvSpPr>
        <p:spPr>
          <a:xfrm>
            <a:off x="0" y="1197225"/>
            <a:ext cx="30591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Accuracy: 48%</a:t>
            </a:r>
            <a:endParaRPr/>
          </a:p>
          <a:p>
            <a:pPr indent="-342900" lvl="0" marL="457200" rtl="0" algn="l">
              <a:spcBef>
                <a:spcPts val="1000"/>
              </a:spcBef>
              <a:spcAft>
                <a:spcPts val="0"/>
              </a:spcAft>
              <a:buSzPts val="1800"/>
              <a:buChar char="●"/>
            </a:pPr>
            <a:r>
              <a:rPr lang="en"/>
              <a:t>Decision Trees can be prone to bias and overfitting, as evidenced in the plot of our model on the next slide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253" name="Google Shape;253;p41"/>
          <p:cNvPicPr preferRelativeResize="0"/>
          <p:nvPr/>
        </p:nvPicPr>
        <p:blipFill>
          <a:blip r:embed="rId3">
            <a:alphaModFix/>
          </a:blip>
          <a:stretch>
            <a:fillRect/>
          </a:stretch>
        </p:blipFill>
        <p:spPr>
          <a:xfrm>
            <a:off x="3211500" y="152400"/>
            <a:ext cx="3270538"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Purpose and Benefit</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8932" lvl="0" marL="457200" rtl="0" algn="l">
              <a:lnSpc>
                <a:spcPct val="95000"/>
              </a:lnSpc>
              <a:spcBef>
                <a:spcPts val="0"/>
              </a:spcBef>
              <a:spcAft>
                <a:spcPts val="0"/>
              </a:spcAft>
              <a:buSzPts val="1895"/>
              <a:buChar char="●"/>
            </a:pPr>
            <a:r>
              <a:rPr lang="en" sz="1895"/>
              <a:t>This analysis could help businesses, HR professionals, and researchers assess the growing influence of remote work on productivity and well-being </a:t>
            </a:r>
            <a:endParaRPr sz="1895"/>
          </a:p>
          <a:p>
            <a:pPr indent="0" lvl="0" marL="457200" rtl="0" algn="l">
              <a:lnSpc>
                <a:spcPct val="95000"/>
              </a:lnSpc>
              <a:spcBef>
                <a:spcPts val="1200"/>
              </a:spcBef>
              <a:spcAft>
                <a:spcPts val="0"/>
              </a:spcAft>
              <a:buNone/>
            </a:pPr>
            <a:r>
              <a:t/>
            </a:r>
            <a:endParaRPr sz="1895"/>
          </a:p>
          <a:p>
            <a:pPr indent="-348932" lvl="0" marL="457200" rtl="0" algn="l">
              <a:lnSpc>
                <a:spcPct val="95000"/>
              </a:lnSpc>
              <a:spcBef>
                <a:spcPts val="1200"/>
              </a:spcBef>
              <a:spcAft>
                <a:spcPts val="0"/>
              </a:spcAft>
              <a:buSzPts val="1895"/>
              <a:buChar char="●"/>
            </a:pPr>
            <a:r>
              <a:rPr lang="en" sz="1895"/>
              <a:t>Make relevant decisions that would benefit both employees and companies in the long run.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0" y="0"/>
            <a:ext cx="3059100" cy="11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Decision Tree Plot</a:t>
            </a:r>
            <a:endParaRPr sz="2200"/>
          </a:p>
        </p:txBody>
      </p:sp>
      <p:pic>
        <p:nvPicPr>
          <p:cNvPr id="259" name="Google Shape;259;p42"/>
          <p:cNvPicPr preferRelativeResize="0"/>
          <p:nvPr/>
        </p:nvPicPr>
        <p:blipFill>
          <a:blip r:embed="rId3">
            <a:alphaModFix/>
          </a:blip>
          <a:stretch>
            <a:fillRect/>
          </a:stretch>
        </p:blipFill>
        <p:spPr>
          <a:xfrm>
            <a:off x="152400" y="569800"/>
            <a:ext cx="8814617" cy="4421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0" y="569800"/>
            <a:ext cx="3059100" cy="11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Random Forest</a:t>
            </a:r>
            <a:r>
              <a:rPr lang="en" sz="2200"/>
              <a:t> Model</a:t>
            </a:r>
            <a:endParaRPr sz="2200"/>
          </a:p>
        </p:txBody>
      </p:sp>
      <p:sp>
        <p:nvSpPr>
          <p:cNvPr id="265" name="Google Shape;265;p43"/>
          <p:cNvSpPr txBox="1"/>
          <p:nvPr>
            <p:ph idx="1" type="body"/>
          </p:nvPr>
        </p:nvSpPr>
        <p:spPr>
          <a:xfrm>
            <a:off x="0" y="1197225"/>
            <a:ext cx="3059100" cy="3078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Random Forest models use multiple decision trees during training, building each tree with a random subset of the data</a:t>
            </a:r>
            <a:endParaRPr/>
          </a:p>
          <a:p>
            <a:pPr indent="-334327" lvl="0" marL="457200" rtl="0" algn="l">
              <a:spcBef>
                <a:spcPts val="1000"/>
              </a:spcBef>
              <a:spcAft>
                <a:spcPts val="0"/>
              </a:spcAft>
              <a:buSzPct val="100000"/>
              <a:buChar char="●"/>
            </a:pPr>
            <a:r>
              <a:rPr lang="en"/>
              <a:t>Accuracy: 48%</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266" name="Google Shape;266;p43"/>
          <p:cNvPicPr preferRelativeResize="0"/>
          <p:nvPr/>
        </p:nvPicPr>
        <p:blipFill>
          <a:blip r:embed="rId3">
            <a:alphaModFix/>
          </a:blip>
          <a:stretch>
            <a:fillRect/>
          </a:stretch>
        </p:blipFill>
        <p:spPr>
          <a:xfrm>
            <a:off x="3211500" y="152400"/>
            <a:ext cx="4614901"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Recommendations/Findings</a:t>
            </a:r>
            <a:endParaRPr/>
          </a:p>
          <a:p>
            <a:pPr indent="0" lvl="0" marL="0" rtl="0" algn="l">
              <a:spcBef>
                <a:spcPts val="0"/>
              </a:spcBef>
              <a:spcAft>
                <a:spcPts val="0"/>
              </a:spcAft>
              <a:buNone/>
            </a:pPr>
            <a:r>
              <a:t/>
            </a:r>
            <a:endParaRPr/>
          </a:p>
        </p:txBody>
      </p:sp>
      <p:sp>
        <p:nvSpPr>
          <p:cNvPr id="272" name="Google Shape;27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Neural Network adjusted too much to fit the training data and was not able to generalize well when applying it to the testing data</a:t>
            </a:r>
            <a:endParaRPr/>
          </a:p>
          <a:p>
            <a:pPr indent="-342900" lvl="0" marL="457200" rtl="0" algn="l">
              <a:spcBef>
                <a:spcPts val="1000"/>
              </a:spcBef>
              <a:spcAft>
                <a:spcPts val="0"/>
              </a:spcAft>
              <a:buSzPts val="1800"/>
              <a:buChar char="●"/>
            </a:pPr>
            <a:r>
              <a:rPr lang="en"/>
              <a:t>There was not enough complexity in the data, causing the Neural Network model to converge too quickly</a:t>
            </a:r>
            <a:endParaRPr/>
          </a:p>
          <a:p>
            <a:pPr indent="-342900" lvl="0" marL="457200" rtl="0" algn="l">
              <a:spcBef>
                <a:spcPts val="1000"/>
              </a:spcBef>
              <a:spcAft>
                <a:spcPts val="0"/>
              </a:spcAft>
              <a:buSzPts val="1800"/>
              <a:buChar char="●"/>
            </a:pPr>
            <a:r>
              <a:rPr lang="en"/>
              <a:t>The Decision Tree and Random Forest models saw overfitting due to the dataset’s uniform distribution among its features</a:t>
            </a:r>
            <a:endParaRPr/>
          </a:p>
          <a:p>
            <a:pPr indent="-342900" lvl="0" marL="457200" rtl="0" algn="l">
              <a:spcBef>
                <a:spcPts val="1000"/>
              </a:spcBef>
              <a:spcAft>
                <a:spcPts val="1000"/>
              </a:spcAft>
              <a:buSzPts val="1800"/>
              <a:buChar char="●"/>
            </a:pPr>
            <a:r>
              <a:rPr lang="en"/>
              <a:t>Find A Different/Larger Dataset: When analyzing this set, we discovered many of the variables were evenly distributed and too uniform to glean much insight into which actually have a significant impact on employee satisfaction and productivity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80" name="Google Shape;80;p16"/>
          <p:cNvSpPr txBox="1"/>
          <p:nvPr>
            <p:ph idx="1" type="body"/>
          </p:nvPr>
        </p:nvSpPr>
        <p:spPr>
          <a:xfrm>
            <a:off x="0" y="1532125"/>
            <a:ext cx="2787300" cy="3611400"/>
          </a:xfrm>
          <a:prstGeom prst="rect">
            <a:avLst/>
          </a:prstGeom>
        </p:spPr>
        <p:txBody>
          <a:bodyPr anchorCtr="0" anchor="t" bIns="91425" lIns="91425" spcFirstLastPara="1" rIns="91425" wrap="square" tIns="91425">
            <a:normAutofit fontScale="92500" lnSpcReduction="20000"/>
          </a:bodyPr>
          <a:lstStyle/>
          <a:p>
            <a:pPr indent="0" lvl="0" marL="0" rtl="0" algn="l">
              <a:lnSpc>
                <a:spcPct val="95000"/>
              </a:lnSpc>
              <a:spcBef>
                <a:spcPts val="0"/>
              </a:spcBef>
              <a:spcAft>
                <a:spcPts val="0"/>
              </a:spcAft>
              <a:buClr>
                <a:srgbClr val="000000"/>
              </a:buClr>
              <a:buSzPct val="53448"/>
              <a:buFont typeface="Arial"/>
              <a:buNone/>
            </a:pPr>
            <a:r>
              <a:rPr lang="en" sz="1595"/>
              <a:t>We used a data set obtained from Kaggle that contained data across various industries and different regions of the world. The data provided valuable insights into how factors such as the number of hours worked, number of virtual meetings, mental health condition and job role affect employee satisfaction and productivity.</a:t>
            </a:r>
            <a:endParaRPr/>
          </a:p>
          <a:p>
            <a:pPr indent="0" lvl="0" marL="0" rtl="0" algn="l">
              <a:spcBef>
                <a:spcPts val="1200"/>
              </a:spcBef>
              <a:spcAft>
                <a:spcPts val="0"/>
              </a:spcAft>
              <a:buNone/>
            </a:pPr>
            <a:r>
              <a:rPr lang="en" u="sng">
                <a:solidFill>
                  <a:schemeClr val="hlink"/>
                </a:solidFill>
                <a:hlinkClick r:id="rId3"/>
              </a:rPr>
              <a:t>https://www.kaggle.com/datasets/waqi786/remote-work-and-mental-health/data</a:t>
            </a:r>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4">
            <a:alphaModFix/>
          </a:blip>
          <a:stretch>
            <a:fillRect/>
          </a:stretch>
        </p:blipFill>
        <p:spPr>
          <a:xfrm>
            <a:off x="2787350" y="982300"/>
            <a:ext cx="6239025" cy="408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87" name="Google Shape;87;p17"/>
          <p:cNvSpPr txBox="1"/>
          <p:nvPr>
            <p:ph idx="1" type="body"/>
          </p:nvPr>
        </p:nvSpPr>
        <p:spPr>
          <a:xfrm>
            <a:off x="1204875" y="71602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2913"/>
          </a:p>
          <a:p>
            <a:pPr indent="0" lvl="0" marL="0" rtl="0" algn="l">
              <a:spcBef>
                <a:spcPts val="1200"/>
              </a:spcBef>
              <a:spcAft>
                <a:spcPts val="0"/>
              </a:spcAft>
              <a:buNone/>
            </a:pPr>
            <a:r>
              <a:rPr lang="en" sz="1926"/>
              <a:t>Target Variables:</a:t>
            </a:r>
            <a:endParaRPr sz="1926"/>
          </a:p>
          <a:p>
            <a:pPr indent="-332605" lvl="0" marL="457200" rtl="0" algn="l">
              <a:spcBef>
                <a:spcPts val="1200"/>
              </a:spcBef>
              <a:spcAft>
                <a:spcPts val="0"/>
              </a:spcAft>
              <a:buSzPct val="100000"/>
              <a:buChar char="●"/>
            </a:pPr>
            <a:r>
              <a:rPr lang="en" sz="1926"/>
              <a:t>Satisfaction</a:t>
            </a:r>
            <a:endParaRPr sz="1926"/>
          </a:p>
          <a:p>
            <a:pPr indent="-332605" lvl="0" marL="457200" rtl="0" algn="l">
              <a:spcBef>
                <a:spcPts val="0"/>
              </a:spcBef>
              <a:spcAft>
                <a:spcPts val="0"/>
              </a:spcAft>
              <a:buSzPct val="100000"/>
              <a:buChar char="●"/>
            </a:pPr>
            <a:r>
              <a:rPr lang="en" sz="1926"/>
              <a:t>Productivity</a:t>
            </a:r>
            <a:endParaRPr sz="1926"/>
          </a:p>
          <a:p>
            <a:pPr indent="0" lvl="0" marL="0" rtl="0" algn="l">
              <a:spcBef>
                <a:spcPts val="1200"/>
              </a:spcBef>
              <a:spcAft>
                <a:spcPts val="0"/>
              </a:spcAft>
              <a:buNone/>
            </a:pPr>
            <a:r>
              <a:t/>
            </a:r>
            <a:endParaRPr sz="2913"/>
          </a:p>
          <a:p>
            <a:pPr indent="0" lvl="0" marL="0" rtl="0" algn="l">
              <a:spcBef>
                <a:spcPts val="1200"/>
              </a:spcBef>
              <a:spcAft>
                <a:spcPts val="0"/>
              </a:spcAft>
              <a:buNone/>
            </a:pPr>
            <a:r>
              <a:t/>
            </a:r>
            <a:endParaRPr sz="2913"/>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8" name="Google Shape;8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913"/>
              <a:t>Feature Variables:  </a:t>
            </a:r>
            <a:endParaRPr sz="2913"/>
          </a:p>
          <a:p>
            <a:pPr indent="-330358" lvl="0" marL="457200" rtl="0" algn="l">
              <a:spcBef>
                <a:spcPts val="1200"/>
              </a:spcBef>
              <a:spcAft>
                <a:spcPts val="0"/>
              </a:spcAft>
              <a:buSzPct val="100000"/>
              <a:buChar char="●"/>
            </a:pPr>
            <a:r>
              <a:rPr lang="en" sz="2913"/>
              <a:t>Employee ID  </a:t>
            </a:r>
            <a:endParaRPr sz="2913"/>
          </a:p>
          <a:p>
            <a:pPr indent="-330358" lvl="0" marL="457200" rtl="0" algn="l">
              <a:spcBef>
                <a:spcPts val="0"/>
              </a:spcBef>
              <a:spcAft>
                <a:spcPts val="0"/>
              </a:spcAft>
              <a:buSzPct val="100000"/>
              <a:buChar char="●"/>
            </a:pPr>
            <a:r>
              <a:rPr lang="en" sz="2913"/>
              <a:t>Age  </a:t>
            </a:r>
            <a:endParaRPr sz="2913"/>
          </a:p>
          <a:p>
            <a:pPr indent="-330358" lvl="0" marL="457200" rtl="0" algn="l">
              <a:spcBef>
                <a:spcPts val="0"/>
              </a:spcBef>
              <a:spcAft>
                <a:spcPts val="0"/>
              </a:spcAft>
              <a:buSzPct val="100000"/>
              <a:buChar char="●"/>
            </a:pPr>
            <a:r>
              <a:rPr lang="en" sz="2913"/>
              <a:t>Gender </a:t>
            </a:r>
            <a:endParaRPr sz="2913"/>
          </a:p>
          <a:p>
            <a:pPr indent="-330358" lvl="0" marL="457200" rtl="0" algn="l">
              <a:spcBef>
                <a:spcPts val="0"/>
              </a:spcBef>
              <a:spcAft>
                <a:spcPts val="0"/>
              </a:spcAft>
              <a:buSzPct val="100000"/>
              <a:buChar char="●"/>
            </a:pPr>
            <a:r>
              <a:rPr lang="en" sz="2913"/>
              <a:t>Job Role</a:t>
            </a:r>
            <a:endParaRPr sz="2913"/>
          </a:p>
          <a:p>
            <a:pPr indent="-330358" lvl="0" marL="457200" rtl="0" algn="l">
              <a:spcBef>
                <a:spcPts val="0"/>
              </a:spcBef>
              <a:spcAft>
                <a:spcPts val="0"/>
              </a:spcAft>
              <a:buSzPct val="100000"/>
              <a:buChar char="●"/>
            </a:pPr>
            <a:r>
              <a:rPr lang="en" sz="2913"/>
              <a:t>Work Location </a:t>
            </a:r>
            <a:endParaRPr sz="2913"/>
          </a:p>
          <a:p>
            <a:pPr indent="-330358" lvl="0" marL="457200" rtl="0" algn="l">
              <a:spcBef>
                <a:spcPts val="0"/>
              </a:spcBef>
              <a:spcAft>
                <a:spcPts val="0"/>
              </a:spcAft>
              <a:buSzPct val="100000"/>
              <a:buChar char="●"/>
            </a:pPr>
            <a:r>
              <a:rPr lang="en" sz="2913"/>
              <a:t>Hours Worked Per Week </a:t>
            </a:r>
            <a:endParaRPr sz="2913"/>
          </a:p>
          <a:p>
            <a:pPr indent="-330358" lvl="0" marL="457200" rtl="0" algn="l">
              <a:spcBef>
                <a:spcPts val="0"/>
              </a:spcBef>
              <a:spcAft>
                <a:spcPts val="0"/>
              </a:spcAft>
              <a:buSzPct val="100000"/>
              <a:buChar char="●"/>
            </a:pPr>
            <a:r>
              <a:rPr lang="en" sz="2913"/>
              <a:t>Number of Virtual Meetings</a:t>
            </a:r>
            <a:endParaRPr sz="2913"/>
          </a:p>
          <a:p>
            <a:pPr indent="-330358" lvl="0" marL="457200" rtl="0" algn="l">
              <a:spcBef>
                <a:spcPts val="0"/>
              </a:spcBef>
              <a:spcAft>
                <a:spcPts val="0"/>
              </a:spcAft>
              <a:buSzPct val="100000"/>
              <a:buChar char="●"/>
            </a:pPr>
            <a:r>
              <a:rPr lang="en" sz="2913"/>
              <a:t>Mental Health Condition</a:t>
            </a:r>
            <a:endParaRPr sz="2913"/>
          </a:p>
          <a:p>
            <a:pPr indent="-330358" lvl="0" marL="457200" rtl="0" algn="l">
              <a:spcBef>
                <a:spcPts val="0"/>
              </a:spcBef>
              <a:spcAft>
                <a:spcPts val="0"/>
              </a:spcAft>
              <a:buSzPct val="100000"/>
              <a:buChar char="●"/>
            </a:pPr>
            <a:r>
              <a:rPr lang="en" sz="2913"/>
              <a:t>Access to Mental Health Resources</a:t>
            </a:r>
            <a:endParaRPr sz="2913"/>
          </a:p>
          <a:p>
            <a:pPr indent="-330358" lvl="0" marL="457200" rtl="0" algn="l">
              <a:spcBef>
                <a:spcPts val="0"/>
              </a:spcBef>
              <a:spcAft>
                <a:spcPts val="0"/>
              </a:spcAft>
              <a:buSzPct val="100000"/>
              <a:buChar char="●"/>
            </a:pPr>
            <a:r>
              <a:rPr lang="en" sz="2913"/>
              <a:t>Physical Activity</a:t>
            </a:r>
            <a:endParaRPr sz="2913"/>
          </a:p>
          <a:p>
            <a:pPr indent="-330358" lvl="0" marL="457200" rtl="0" algn="l">
              <a:spcBef>
                <a:spcPts val="0"/>
              </a:spcBef>
              <a:spcAft>
                <a:spcPts val="0"/>
              </a:spcAft>
              <a:buSzPct val="100000"/>
              <a:buChar char="●"/>
            </a:pPr>
            <a:r>
              <a:rPr lang="en" sz="2913"/>
              <a:t>Sleep Quality</a:t>
            </a:r>
            <a:endParaRPr sz="2913"/>
          </a:p>
          <a:p>
            <a:pPr indent="-330358" lvl="0" marL="457200" rtl="0" algn="l">
              <a:spcBef>
                <a:spcPts val="0"/>
              </a:spcBef>
              <a:spcAft>
                <a:spcPts val="0"/>
              </a:spcAft>
              <a:buSzPct val="100000"/>
              <a:buChar char="●"/>
            </a:pPr>
            <a:r>
              <a:rPr lang="en" sz="2913"/>
              <a:t>Region</a:t>
            </a:r>
            <a:endParaRPr/>
          </a:p>
        </p:txBody>
      </p:sp>
      <p:sp>
        <p:nvSpPr>
          <p:cNvPr id="89" name="Google Shape;89;p17"/>
          <p:cNvSpPr txBox="1"/>
          <p:nvPr/>
        </p:nvSpPr>
        <p:spPr>
          <a:xfrm>
            <a:off x="2115725" y="223125"/>
            <a:ext cx="5836500" cy="49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213">
                <a:solidFill>
                  <a:schemeClr val="accent3"/>
                </a:solidFill>
                <a:latin typeface="Average"/>
                <a:ea typeface="Average"/>
                <a:cs typeface="Average"/>
                <a:sym typeface="Average"/>
              </a:rPr>
              <a:t>Our data set consisted of the following data columns:</a:t>
            </a:r>
            <a:endParaRPr sz="1100">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Outline</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t/>
            </a:r>
            <a:endParaRPr sz="2000"/>
          </a:p>
          <a:p>
            <a:pPr indent="0" lvl="0" marL="0" rtl="0" algn="l">
              <a:lnSpc>
                <a:spcPct val="105000"/>
              </a:lnSpc>
              <a:spcBef>
                <a:spcPts val="1200"/>
              </a:spcBef>
              <a:spcAft>
                <a:spcPts val="0"/>
              </a:spcAft>
              <a:buSzPts val="770"/>
              <a:buNone/>
            </a:pPr>
            <a:r>
              <a:rPr lang="en" sz="2000"/>
              <a:t>1)Data Cleansing and Preprocessing</a:t>
            </a:r>
            <a:endParaRPr sz="2000"/>
          </a:p>
          <a:p>
            <a:pPr indent="0" lvl="0" marL="0" rtl="0" algn="l">
              <a:lnSpc>
                <a:spcPct val="105000"/>
              </a:lnSpc>
              <a:spcBef>
                <a:spcPts val="1200"/>
              </a:spcBef>
              <a:spcAft>
                <a:spcPts val="0"/>
              </a:spcAft>
              <a:buSzPts val="770"/>
              <a:buNone/>
            </a:pPr>
            <a:r>
              <a:rPr lang="en" sz="2000"/>
              <a:t>2)Data Analysis</a:t>
            </a:r>
            <a:endParaRPr sz="2000"/>
          </a:p>
          <a:p>
            <a:pPr indent="0" lvl="0" marL="0" rtl="0" algn="l">
              <a:lnSpc>
                <a:spcPct val="105000"/>
              </a:lnSpc>
              <a:spcBef>
                <a:spcPts val="1200"/>
              </a:spcBef>
              <a:spcAft>
                <a:spcPts val="0"/>
              </a:spcAft>
              <a:buSzPts val="770"/>
              <a:buNone/>
            </a:pPr>
            <a:r>
              <a:rPr lang="en" sz="2000"/>
              <a:t>3)Machine Learning Models -  Built and Evaluated three types of  Models</a:t>
            </a:r>
            <a:endParaRPr sz="2000"/>
          </a:p>
          <a:p>
            <a:pPr indent="0" lvl="0" marL="0" rtl="0" algn="l">
              <a:lnSpc>
                <a:spcPct val="105000"/>
              </a:lnSpc>
              <a:spcBef>
                <a:spcPts val="1200"/>
              </a:spcBef>
              <a:spcAft>
                <a:spcPts val="0"/>
              </a:spcAft>
              <a:buSzPts val="770"/>
              <a:buNone/>
            </a:pPr>
            <a:r>
              <a:rPr lang="en" sz="2000"/>
              <a:t>4)Testing</a:t>
            </a:r>
            <a:endParaRPr sz="2000"/>
          </a:p>
          <a:p>
            <a:pPr indent="0" lvl="0" marL="0" rtl="0" algn="l">
              <a:lnSpc>
                <a:spcPct val="105000"/>
              </a:lnSpc>
              <a:spcBef>
                <a:spcPts val="1200"/>
              </a:spcBef>
              <a:spcAft>
                <a:spcPts val="0"/>
              </a:spcAft>
              <a:buSzPts val="770"/>
              <a:buNone/>
            </a:pPr>
            <a:r>
              <a:rPr lang="en" sz="2000"/>
              <a:t>5)Model Predictions</a:t>
            </a:r>
            <a:endParaRPr sz="2000"/>
          </a:p>
          <a:p>
            <a:pPr indent="0" lvl="0" marL="0" rtl="0" algn="l">
              <a:lnSpc>
                <a:spcPct val="105000"/>
              </a:lnSpc>
              <a:spcBef>
                <a:spcPts val="1200"/>
              </a:spcBef>
              <a:spcAft>
                <a:spcPts val="1200"/>
              </a:spcAft>
              <a:buSzPts val="770"/>
              <a:buNone/>
            </a:pPr>
            <a:r>
              <a:rPr lang="en" sz="2000"/>
              <a:t>6)Conclusions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338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Employee Job Satisfaction Based on Work Location</a:t>
            </a:r>
            <a:endParaRPr/>
          </a:p>
          <a:p>
            <a:pPr indent="0" lvl="0" marL="0" rtl="0" algn="l">
              <a:spcBef>
                <a:spcPts val="0"/>
              </a:spcBef>
              <a:spcAft>
                <a:spcPts val="0"/>
              </a:spcAft>
              <a:buNone/>
            </a:pPr>
            <a:r>
              <a:t/>
            </a:r>
            <a:endParaRPr/>
          </a:p>
        </p:txBody>
      </p:sp>
      <p:pic>
        <p:nvPicPr>
          <p:cNvPr id="101" name="Google Shape;101;p19">
            <a:hlinkClick r:id="rId3"/>
          </p:cNvPr>
          <p:cNvPicPr preferRelativeResize="0"/>
          <p:nvPr/>
        </p:nvPicPr>
        <p:blipFill>
          <a:blip r:embed="rId4">
            <a:alphaModFix/>
          </a:blip>
          <a:stretch>
            <a:fillRect/>
          </a:stretch>
        </p:blipFill>
        <p:spPr>
          <a:xfrm>
            <a:off x="2867775" y="1105250"/>
            <a:ext cx="285030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41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Hours Worked Per Week vs. Employee Satisfaction Based on Work Location</a:t>
            </a:r>
            <a:endParaRPr/>
          </a:p>
        </p:txBody>
      </p:sp>
      <p:pic>
        <p:nvPicPr>
          <p:cNvPr id="107" name="Google Shape;107;p20">
            <a:hlinkClick r:id="rId3"/>
          </p:cNvPr>
          <p:cNvPicPr preferRelativeResize="0"/>
          <p:nvPr/>
        </p:nvPicPr>
        <p:blipFill>
          <a:blip r:embed="rId4">
            <a:alphaModFix/>
          </a:blip>
          <a:stretch>
            <a:fillRect/>
          </a:stretch>
        </p:blipFill>
        <p:spPr>
          <a:xfrm>
            <a:off x="1763896" y="1152475"/>
            <a:ext cx="5616199" cy="3661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Location Vs Employee Satisfaction</a:t>
            </a:r>
            <a:endParaRPr/>
          </a:p>
        </p:txBody>
      </p:sp>
      <p:pic>
        <p:nvPicPr>
          <p:cNvPr id="113" name="Google Shape;113;p21">
            <a:hlinkClick r:id="rId3"/>
          </p:cNvPr>
          <p:cNvPicPr preferRelativeResize="0"/>
          <p:nvPr/>
        </p:nvPicPr>
        <p:blipFill>
          <a:blip r:embed="rId4">
            <a:alphaModFix/>
          </a:blip>
          <a:stretch>
            <a:fillRect/>
          </a:stretch>
        </p:blipFill>
        <p:spPr>
          <a:xfrm>
            <a:off x="143650" y="1691325"/>
            <a:ext cx="8856701" cy="167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