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handoutMasterIdLst>
    <p:handoutMasterId r:id="rId37"/>
  </p:handoutMasterIdLst>
  <p:sldIdLst>
    <p:sldId id="257" r:id="rId2"/>
    <p:sldId id="288" r:id="rId3"/>
    <p:sldId id="267" r:id="rId4"/>
    <p:sldId id="260" r:id="rId5"/>
    <p:sldId id="269" r:id="rId6"/>
    <p:sldId id="271" r:id="rId7"/>
    <p:sldId id="285" r:id="rId8"/>
    <p:sldId id="283" r:id="rId9"/>
    <p:sldId id="289" r:id="rId10"/>
    <p:sldId id="276" r:id="rId11"/>
    <p:sldId id="277" r:id="rId12"/>
    <p:sldId id="281" r:id="rId13"/>
    <p:sldId id="296" r:id="rId14"/>
    <p:sldId id="280" r:id="rId15"/>
    <p:sldId id="275" r:id="rId16"/>
    <p:sldId id="274" r:id="rId17"/>
    <p:sldId id="273" r:id="rId18"/>
    <p:sldId id="291" r:id="rId19"/>
    <p:sldId id="292" r:id="rId20"/>
    <p:sldId id="297" r:id="rId21"/>
    <p:sldId id="298" r:id="rId22"/>
    <p:sldId id="299" r:id="rId23"/>
    <p:sldId id="300" r:id="rId24"/>
    <p:sldId id="301" r:id="rId25"/>
    <p:sldId id="293" r:id="rId26"/>
    <p:sldId id="302" r:id="rId27"/>
    <p:sldId id="303" r:id="rId28"/>
    <p:sldId id="272" r:id="rId29"/>
    <p:sldId id="294" r:id="rId30"/>
    <p:sldId id="295" r:id="rId31"/>
    <p:sldId id="284" r:id="rId32"/>
    <p:sldId id="304" r:id="rId33"/>
    <p:sldId id="305" r:id="rId34"/>
    <p:sldId id="28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84F52-839C-4009-AC99-D741A36F948E}" v="7" dt="2024-03-23T04:29:06.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Reddy" userId="56d5a4305e26d412" providerId="LiveId" clId="{D6384F52-839C-4009-AC99-D741A36F948E}"/>
    <pc:docChg chg="undo custSel addSld delSld modSld sldOrd">
      <pc:chgData name="Bhargav Reddy" userId="56d5a4305e26d412" providerId="LiveId" clId="{D6384F52-839C-4009-AC99-D741A36F948E}" dt="2024-03-23T04:44:34.354" v="872" actId="20577"/>
      <pc:docMkLst>
        <pc:docMk/>
      </pc:docMkLst>
      <pc:sldChg chg="modSp mod">
        <pc:chgData name="Bhargav Reddy" userId="56d5a4305e26d412" providerId="LiveId" clId="{D6384F52-839C-4009-AC99-D741A36F948E}" dt="2024-03-22T08:33:47.277" v="9" actId="20577"/>
        <pc:sldMkLst>
          <pc:docMk/>
          <pc:sldMk cId="2270932417" sldId="257"/>
        </pc:sldMkLst>
        <pc:spChg chg="mod">
          <ac:chgData name="Bhargav Reddy" userId="56d5a4305e26d412" providerId="LiveId" clId="{D6384F52-839C-4009-AC99-D741A36F948E}" dt="2024-03-22T08:33:47.277" v="9" actId="20577"/>
          <ac:spMkLst>
            <pc:docMk/>
            <pc:sldMk cId="2270932417" sldId="257"/>
            <ac:spMk id="4" creationId="{00000000-0000-0000-0000-000000000000}"/>
          </ac:spMkLst>
        </pc:spChg>
      </pc:sldChg>
      <pc:sldChg chg="modSp mod modAnim">
        <pc:chgData name="Bhargav Reddy" userId="56d5a4305e26d412" providerId="LiveId" clId="{D6384F52-839C-4009-AC99-D741A36F948E}" dt="2024-03-22T08:41:54.143" v="309" actId="1076"/>
        <pc:sldMkLst>
          <pc:docMk/>
          <pc:sldMk cId="1629024985" sldId="267"/>
        </pc:sldMkLst>
        <pc:spChg chg="mod">
          <ac:chgData name="Bhargav Reddy" userId="56d5a4305e26d412" providerId="LiveId" clId="{D6384F52-839C-4009-AC99-D741A36F948E}" dt="2024-03-22T08:41:54.143" v="309" actId="1076"/>
          <ac:spMkLst>
            <pc:docMk/>
            <pc:sldMk cId="1629024985" sldId="267"/>
            <ac:spMk id="6" creationId="{00000000-0000-0000-0000-000000000000}"/>
          </ac:spMkLst>
        </pc:spChg>
      </pc:sldChg>
      <pc:sldChg chg="modSp mod">
        <pc:chgData name="Bhargav Reddy" userId="56d5a4305e26d412" providerId="LiveId" clId="{D6384F52-839C-4009-AC99-D741A36F948E}" dt="2024-03-23T03:52:29.334" v="734" actId="14100"/>
        <pc:sldMkLst>
          <pc:docMk/>
          <pc:sldMk cId="3598811769" sldId="272"/>
        </pc:sldMkLst>
        <pc:spChg chg="mod">
          <ac:chgData name="Bhargav Reddy" userId="56d5a4305e26d412" providerId="LiveId" clId="{D6384F52-839C-4009-AC99-D741A36F948E}" dt="2024-03-23T03:52:29.334" v="734" actId="14100"/>
          <ac:spMkLst>
            <pc:docMk/>
            <pc:sldMk cId="3598811769" sldId="272"/>
            <ac:spMk id="3" creationId="{00000000-0000-0000-0000-000000000000}"/>
          </ac:spMkLst>
        </pc:spChg>
      </pc:sldChg>
      <pc:sldChg chg="modSp mod">
        <pc:chgData name="Bhargav Reddy" userId="56d5a4305e26d412" providerId="LiveId" clId="{D6384F52-839C-4009-AC99-D741A36F948E}" dt="2024-03-23T03:15:19.914" v="486" actId="20577"/>
        <pc:sldMkLst>
          <pc:docMk/>
          <pc:sldMk cId="3051244460" sldId="276"/>
        </pc:sldMkLst>
        <pc:spChg chg="mod">
          <ac:chgData name="Bhargav Reddy" userId="56d5a4305e26d412" providerId="LiveId" clId="{D6384F52-839C-4009-AC99-D741A36F948E}" dt="2024-03-23T03:15:19.914" v="486" actId="20577"/>
          <ac:spMkLst>
            <pc:docMk/>
            <pc:sldMk cId="3051244460" sldId="276"/>
            <ac:spMk id="3" creationId="{44A3EF3F-6DBB-46F9-9395-C8AED19F621F}"/>
          </ac:spMkLst>
        </pc:spChg>
      </pc:sldChg>
      <pc:sldChg chg="addSp delSp modSp del mod">
        <pc:chgData name="Bhargav Reddy" userId="56d5a4305e26d412" providerId="LiveId" clId="{D6384F52-839C-4009-AC99-D741A36F948E}" dt="2024-03-23T04:37:26.137" v="768" actId="47"/>
        <pc:sldMkLst>
          <pc:docMk/>
          <pc:sldMk cId="103178978" sldId="278"/>
        </pc:sldMkLst>
        <pc:spChg chg="mod">
          <ac:chgData name="Bhargav Reddy" userId="56d5a4305e26d412" providerId="LiveId" clId="{D6384F52-839C-4009-AC99-D741A36F948E}" dt="2024-03-23T04:35:16.850" v="752" actId="1076"/>
          <ac:spMkLst>
            <pc:docMk/>
            <pc:sldMk cId="103178978" sldId="278"/>
            <ac:spMk id="2" creationId="{634B53A9-2DDB-4EF4-AED3-550271A3A061}"/>
          </ac:spMkLst>
        </pc:spChg>
        <pc:spChg chg="mod">
          <ac:chgData name="Bhargav Reddy" userId="56d5a4305e26d412" providerId="LiveId" clId="{D6384F52-839C-4009-AC99-D741A36F948E}" dt="2024-03-23T04:36:45.080" v="763" actId="14100"/>
          <ac:spMkLst>
            <pc:docMk/>
            <pc:sldMk cId="103178978" sldId="278"/>
            <ac:spMk id="3" creationId="{6F9643F7-D82C-4A2E-8DD7-E3C78EA5ACE5}"/>
          </ac:spMkLst>
        </pc:spChg>
        <pc:spChg chg="add del mod">
          <ac:chgData name="Bhargav Reddy" userId="56d5a4305e26d412" providerId="LiveId" clId="{D6384F52-839C-4009-AC99-D741A36F948E}" dt="2024-03-23T04:37:17.550" v="767" actId="478"/>
          <ac:spMkLst>
            <pc:docMk/>
            <pc:sldMk cId="103178978" sldId="278"/>
            <ac:spMk id="8" creationId="{805F3956-414A-412E-F557-5BBC0AD44D27}"/>
          </ac:spMkLst>
        </pc:spChg>
      </pc:sldChg>
      <pc:sldChg chg="modSp mod">
        <pc:chgData name="Bhargav Reddy" userId="56d5a4305e26d412" providerId="LiveId" clId="{D6384F52-839C-4009-AC99-D741A36F948E}" dt="2024-03-23T03:52:02.555" v="732" actId="14100"/>
        <pc:sldMkLst>
          <pc:docMk/>
          <pc:sldMk cId="2688682419" sldId="280"/>
        </pc:sldMkLst>
        <pc:spChg chg="mod">
          <ac:chgData name="Bhargav Reddy" userId="56d5a4305e26d412" providerId="LiveId" clId="{D6384F52-839C-4009-AC99-D741A36F948E}" dt="2024-03-23T03:52:02.555" v="732" actId="14100"/>
          <ac:spMkLst>
            <pc:docMk/>
            <pc:sldMk cId="2688682419" sldId="280"/>
            <ac:spMk id="3" creationId="{E5A75F57-9D58-4AD7-8DCA-CB2C52B835E4}"/>
          </ac:spMkLst>
        </pc:spChg>
      </pc:sldChg>
      <pc:sldChg chg="modSp mod">
        <pc:chgData name="Bhargav Reddy" userId="56d5a4305e26d412" providerId="LiveId" clId="{D6384F52-839C-4009-AC99-D741A36F948E}" dt="2024-03-22T08:32:31.951" v="2" actId="20577"/>
        <pc:sldMkLst>
          <pc:docMk/>
          <pc:sldMk cId="3887040084" sldId="281"/>
        </pc:sldMkLst>
        <pc:spChg chg="mod">
          <ac:chgData name="Bhargav Reddy" userId="56d5a4305e26d412" providerId="LiveId" clId="{D6384F52-839C-4009-AC99-D741A36F948E}" dt="2024-03-22T08:32:31.951" v="2" actId="20577"/>
          <ac:spMkLst>
            <pc:docMk/>
            <pc:sldMk cId="3887040084" sldId="281"/>
            <ac:spMk id="3" creationId="{1CE1F510-F272-4061-819F-52754DBDC412}"/>
          </ac:spMkLst>
        </pc:spChg>
      </pc:sldChg>
      <pc:sldChg chg="addSp modSp mod">
        <pc:chgData name="Bhargav Reddy" userId="56d5a4305e26d412" providerId="LiveId" clId="{D6384F52-839C-4009-AC99-D741A36F948E}" dt="2024-03-23T04:40:23.505" v="803" actId="20577"/>
        <pc:sldMkLst>
          <pc:docMk/>
          <pc:sldMk cId="841620678" sldId="284"/>
        </pc:sldMkLst>
        <pc:spChg chg="mod">
          <ac:chgData name="Bhargav Reddy" userId="56d5a4305e26d412" providerId="LiveId" clId="{D6384F52-839C-4009-AC99-D741A36F948E}" dt="2024-03-23T04:35:09.395" v="751" actId="20577"/>
          <ac:spMkLst>
            <pc:docMk/>
            <pc:sldMk cId="841620678" sldId="284"/>
            <ac:spMk id="2" creationId="{00000000-0000-0000-0000-000000000000}"/>
          </ac:spMkLst>
        </pc:spChg>
        <pc:spChg chg="add mod">
          <ac:chgData name="Bhargav Reddy" userId="56d5a4305e26d412" providerId="LiveId" clId="{D6384F52-839C-4009-AC99-D741A36F948E}" dt="2024-03-23T04:40:23.505" v="803" actId="20577"/>
          <ac:spMkLst>
            <pc:docMk/>
            <pc:sldMk cId="841620678" sldId="284"/>
            <ac:spMk id="7" creationId="{C9522E79-114F-EEB0-1554-2A22B4F68746}"/>
          </ac:spMkLst>
        </pc:spChg>
      </pc:sldChg>
      <pc:sldChg chg="del">
        <pc:chgData name="Bhargav Reddy" userId="56d5a4305e26d412" providerId="LiveId" clId="{D6384F52-839C-4009-AC99-D741A36F948E}" dt="2024-03-22T08:49:12.055" v="447" actId="47"/>
        <pc:sldMkLst>
          <pc:docMk/>
          <pc:sldMk cId="2980413709" sldId="287"/>
        </pc:sldMkLst>
      </pc:sldChg>
      <pc:sldChg chg="modSp mod ord">
        <pc:chgData name="Bhargav Reddy" userId="56d5a4305e26d412" providerId="LiveId" clId="{D6384F52-839C-4009-AC99-D741A36F948E}" dt="2024-03-22T08:50:17.820" v="458" actId="20577"/>
        <pc:sldMkLst>
          <pc:docMk/>
          <pc:sldMk cId="713358313" sldId="288"/>
        </pc:sldMkLst>
        <pc:spChg chg="mod">
          <ac:chgData name="Bhargav Reddy" userId="56d5a4305e26d412" providerId="LiveId" clId="{D6384F52-839C-4009-AC99-D741A36F948E}" dt="2024-03-22T08:50:17.820" v="458" actId="20577"/>
          <ac:spMkLst>
            <pc:docMk/>
            <pc:sldMk cId="713358313" sldId="288"/>
            <ac:spMk id="3" creationId="{7CEA2D46-44CE-4B72-8F12-DD310CE14CE7}"/>
          </ac:spMkLst>
        </pc:spChg>
      </pc:sldChg>
      <pc:sldChg chg="modSp new del mod ord">
        <pc:chgData name="Bhargav Reddy" userId="56d5a4305e26d412" providerId="LiveId" clId="{D6384F52-839C-4009-AC99-D741A36F948E}" dt="2024-03-23T03:14:55.256" v="461" actId="47"/>
        <pc:sldMkLst>
          <pc:docMk/>
          <pc:sldMk cId="921382906" sldId="290"/>
        </pc:sldMkLst>
        <pc:spChg chg="mod">
          <ac:chgData name="Bhargav Reddy" userId="56d5a4305e26d412" providerId="LiveId" clId="{D6384F52-839C-4009-AC99-D741A36F948E}" dt="2024-03-22T08:45:30.784" v="364" actId="1076"/>
          <ac:spMkLst>
            <pc:docMk/>
            <pc:sldMk cId="921382906" sldId="290"/>
            <ac:spMk id="2" creationId="{01BAE80E-B325-8B46-6A48-5022838AFDC7}"/>
          </ac:spMkLst>
        </pc:spChg>
        <pc:spChg chg="mod">
          <ac:chgData name="Bhargav Reddy" userId="56d5a4305e26d412" providerId="LiveId" clId="{D6384F52-839C-4009-AC99-D741A36F948E}" dt="2024-03-22T08:45:34.981" v="365" actId="1076"/>
          <ac:spMkLst>
            <pc:docMk/>
            <pc:sldMk cId="921382906" sldId="290"/>
            <ac:spMk id="3" creationId="{2AD95772-05F8-4783-2F18-F4C4912B7CD4}"/>
          </ac:spMkLst>
        </pc:spChg>
      </pc:sldChg>
      <pc:sldChg chg="addSp delSp modSp new mod ord">
        <pc:chgData name="Bhargav Reddy" userId="56d5a4305e26d412" providerId="LiveId" clId="{D6384F52-839C-4009-AC99-D741A36F948E}" dt="2024-03-23T03:14:51.734" v="460" actId="1035"/>
        <pc:sldMkLst>
          <pc:docMk/>
          <pc:sldMk cId="2823814892" sldId="291"/>
        </pc:sldMkLst>
        <pc:spChg chg="mod">
          <ac:chgData name="Bhargav Reddy" userId="56d5a4305e26d412" providerId="LiveId" clId="{D6384F52-839C-4009-AC99-D741A36F948E}" dt="2024-03-23T03:14:51.734" v="460" actId="1035"/>
          <ac:spMkLst>
            <pc:docMk/>
            <pc:sldMk cId="2823814892" sldId="291"/>
            <ac:spMk id="2" creationId="{EE3A9691-D3DF-6C4C-454B-3CEF7800D958}"/>
          </ac:spMkLst>
        </pc:spChg>
        <pc:spChg chg="del mod">
          <ac:chgData name="Bhargav Reddy" userId="56d5a4305e26d412" providerId="LiveId" clId="{D6384F52-839C-4009-AC99-D741A36F948E}" dt="2024-03-23T03:13:45.716" v="459"/>
          <ac:spMkLst>
            <pc:docMk/>
            <pc:sldMk cId="2823814892" sldId="291"/>
            <ac:spMk id="3" creationId="{3651FD17-1039-B9B5-5715-D80AD660420E}"/>
          </ac:spMkLst>
        </pc:spChg>
        <pc:picChg chg="add mod">
          <ac:chgData name="Bhargav Reddy" userId="56d5a4305e26d412" providerId="LiveId" clId="{D6384F52-839C-4009-AC99-D741A36F948E}" dt="2024-03-23T03:13:45.716" v="459"/>
          <ac:picMkLst>
            <pc:docMk/>
            <pc:sldMk cId="2823814892" sldId="291"/>
            <ac:picMk id="7" creationId="{36523463-89F6-43AF-ABAE-186E62D1F5F8}"/>
          </ac:picMkLst>
        </pc:picChg>
      </pc:sldChg>
      <pc:sldChg chg="modSp new mod">
        <pc:chgData name="Bhargav Reddy" userId="56d5a4305e26d412" providerId="LiveId" clId="{D6384F52-839C-4009-AC99-D741A36F948E}" dt="2024-03-23T03:18:07.323" v="500" actId="1076"/>
        <pc:sldMkLst>
          <pc:docMk/>
          <pc:sldMk cId="2472255280" sldId="292"/>
        </pc:sldMkLst>
        <pc:spChg chg="mod">
          <ac:chgData name="Bhargav Reddy" userId="56d5a4305e26d412" providerId="LiveId" clId="{D6384F52-839C-4009-AC99-D741A36F948E}" dt="2024-03-22T08:46:09.969" v="377" actId="1076"/>
          <ac:spMkLst>
            <pc:docMk/>
            <pc:sldMk cId="2472255280" sldId="292"/>
            <ac:spMk id="2" creationId="{AB8E524A-CCBA-524D-F458-F659BD062D7C}"/>
          </ac:spMkLst>
        </pc:spChg>
        <pc:spChg chg="mod">
          <ac:chgData name="Bhargav Reddy" userId="56d5a4305e26d412" providerId="LiveId" clId="{D6384F52-839C-4009-AC99-D741A36F948E}" dt="2024-03-23T03:18:07.323" v="500" actId="1076"/>
          <ac:spMkLst>
            <pc:docMk/>
            <pc:sldMk cId="2472255280" sldId="292"/>
            <ac:spMk id="3" creationId="{9284598F-2659-9012-FA19-33D446B93D6A}"/>
          </ac:spMkLst>
        </pc:spChg>
      </pc:sldChg>
      <pc:sldChg chg="addSp delSp modSp new mod">
        <pc:chgData name="Bhargav Reddy" userId="56d5a4305e26d412" providerId="LiveId" clId="{D6384F52-839C-4009-AC99-D741A36F948E}" dt="2024-03-23T03:43:33.776" v="666" actId="1076"/>
        <pc:sldMkLst>
          <pc:docMk/>
          <pc:sldMk cId="2254219255" sldId="293"/>
        </pc:sldMkLst>
        <pc:spChg chg="mod">
          <ac:chgData name="Bhargav Reddy" userId="56d5a4305e26d412" providerId="LiveId" clId="{D6384F52-839C-4009-AC99-D741A36F948E}" dt="2024-03-22T08:47:01.334" v="398" actId="1076"/>
          <ac:spMkLst>
            <pc:docMk/>
            <pc:sldMk cId="2254219255" sldId="293"/>
            <ac:spMk id="2" creationId="{C4000BC2-CB33-D63B-0290-E3628FC0FEDA}"/>
          </ac:spMkLst>
        </pc:spChg>
        <pc:spChg chg="del mod">
          <ac:chgData name="Bhargav Reddy" userId="56d5a4305e26d412" providerId="LiveId" clId="{D6384F52-839C-4009-AC99-D741A36F948E}" dt="2024-03-23T03:43:27.326" v="665" actId="22"/>
          <ac:spMkLst>
            <pc:docMk/>
            <pc:sldMk cId="2254219255" sldId="293"/>
            <ac:spMk id="3" creationId="{59A8DAE7-5C9A-8430-15DB-D57FD553A9B0}"/>
          </ac:spMkLst>
        </pc:spChg>
        <pc:picChg chg="add mod ord">
          <ac:chgData name="Bhargav Reddy" userId="56d5a4305e26d412" providerId="LiveId" clId="{D6384F52-839C-4009-AC99-D741A36F948E}" dt="2024-03-23T03:43:33.776" v="666" actId="1076"/>
          <ac:picMkLst>
            <pc:docMk/>
            <pc:sldMk cId="2254219255" sldId="293"/>
            <ac:picMk id="8" creationId="{3367D311-B009-260D-4AC9-09FEECB6DB6A}"/>
          </ac:picMkLst>
        </pc:picChg>
      </pc:sldChg>
      <pc:sldChg chg="modSp new mod">
        <pc:chgData name="Bhargav Reddy" userId="56d5a4305e26d412" providerId="LiveId" clId="{D6384F52-839C-4009-AC99-D741A36F948E}" dt="2024-03-23T04:29:06.954" v="749" actId="20577"/>
        <pc:sldMkLst>
          <pc:docMk/>
          <pc:sldMk cId="2587639594" sldId="294"/>
        </pc:sldMkLst>
        <pc:spChg chg="mod">
          <ac:chgData name="Bhargav Reddy" userId="56d5a4305e26d412" providerId="LiveId" clId="{D6384F52-839C-4009-AC99-D741A36F948E}" dt="2024-03-22T08:48:15.222" v="418" actId="1076"/>
          <ac:spMkLst>
            <pc:docMk/>
            <pc:sldMk cId="2587639594" sldId="294"/>
            <ac:spMk id="2" creationId="{7420E522-828E-D925-AC0D-C00FAEDAC25D}"/>
          </ac:spMkLst>
        </pc:spChg>
        <pc:spChg chg="mod">
          <ac:chgData name="Bhargav Reddy" userId="56d5a4305e26d412" providerId="LiveId" clId="{D6384F52-839C-4009-AC99-D741A36F948E}" dt="2024-03-23T04:29:06.954" v="749" actId="20577"/>
          <ac:spMkLst>
            <pc:docMk/>
            <pc:sldMk cId="2587639594" sldId="294"/>
            <ac:spMk id="3" creationId="{C0E42DEB-D213-241C-B641-6EEEED912C3C}"/>
          </ac:spMkLst>
        </pc:spChg>
      </pc:sldChg>
      <pc:sldChg chg="addSp delSp modSp new mod">
        <pc:chgData name="Bhargav Reddy" userId="56d5a4305e26d412" providerId="LiveId" clId="{D6384F52-839C-4009-AC99-D741A36F948E}" dt="2024-03-23T04:12:22.788" v="736" actId="1076"/>
        <pc:sldMkLst>
          <pc:docMk/>
          <pc:sldMk cId="1530785467" sldId="295"/>
        </pc:sldMkLst>
        <pc:spChg chg="mod">
          <ac:chgData name="Bhargav Reddy" userId="56d5a4305e26d412" providerId="LiveId" clId="{D6384F52-839C-4009-AC99-D741A36F948E}" dt="2024-03-22T08:48:57.637" v="446" actId="1076"/>
          <ac:spMkLst>
            <pc:docMk/>
            <pc:sldMk cId="1530785467" sldId="295"/>
            <ac:spMk id="2" creationId="{C45DAEBB-CB0B-43DB-9C02-83CAE0619030}"/>
          </ac:spMkLst>
        </pc:spChg>
        <pc:spChg chg="del mod">
          <ac:chgData name="Bhargav Reddy" userId="56d5a4305e26d412" providerId="LiveId" clId="{D6384F52-839C-4009-AC99-D741A36F948E}" dt="2024-03-23T04:12:15.403" v="735" actId="22"/>
          <ac:spMkLst>
            <pc:docMk/>
            <pc:sldMk cId="1530785467" sldId="295"/>
            <ac:spMk id="3" creationId="{F2E0975A-72FC-D31F-5401-F9806C07D279}"/>
          </ac:spMkLst>
        </pc:spChg>
        <pc:picChg chg="add mod ord">
          <ac:chgData name="Bhargav Reddy" userId="56d5a4305e26d412" providerId="LiveId" clId="{D6384F52-839C-4009-AC99-D741A36F948E}" dt="2024-03-23T04:12:22.788" v="736" actId="1076"/>
          <ac:picMkLst>
            <pc:docMk/>
            <pc:sldMk cId="1530785467" sldId="295"/>
            <ac:picMk id="8" creationId="{CF1363A0-E4C5-8D72-156B-2B04737D3D32}"/>
          </ac:picMkLst>
        </pc:picChg>
      </pc:sldChg>
      <pc:sldChg chg="modSp new mod ord">
        <pc:chgData name="Bhargav Reddy" userId="56d5a4305e26d412" providerId="LiveId" clId="{D6384F52-839C-4009-AC99-D741A36F948E}" dt="2024-03-23T03:51:49.142" v="731" actId="27636"/>
        <pc:sldMkLst>
          <pc:docMk/>
          <pc:sldMk cId="366768104" sldId="296"/>
        </pc:sldMkLst>
        <pc:spChg chg="mod">
          <ac:chgData name="Bhargav Reddy" userId="56d5a4305e26d412" providerId="LiveId" clId="{D6384F52-839C-4009-AC99-D741A36F948E}" dt="2024-03-23T03:16:49.805" v="496" actId="1076"/>
          <ac:spMkLst>
            <pc:docMk/>
            <pc:sldMk cId="366768104" sldId="296"/>
            <ac:spMk id="2" creationId="{087DA74B-763C-23B5-9BFB-732DF209B24B}"/>
          </ac:spMkLst>
        </pc:spChg>
        <pc:spChg chg="mod">
          <ac:chgData name="Bhargav Reddy" userId="56d5a4305e26d412" providerId="LiveId" clId="{D6384F52-839C-4009-AC99-D741A36F948E}" dt="2024-03-23T03:51:49.142" v="731" actId="27636"/>
          <ac:spMkLst>
            <pc:docMk/>
            <pc:sldMk cId="366768104" sldId="296"/>
            <ac:spMk id="3" creationId="{0FE21FAC-B277-4FF8-ED34-C9F7CFEEC555}"/>
          </ac:spMkLst>
        </pc:spChg>
      </pc:sldChg>
      <pc:sldChg chg="modSp new mod">
        <pc:chgData name="Bhargav Reddy" userId="56d5a4305e26d412" providerId="LiveId" clId="{D6384F52-839C-4009-AC99-D741A36F948E}" dt="2024-03-23T03:33:23.769" v="520" actId="1076"/>
        <pc:sldMkLst>
          <pc:docMk/>
          <pc:sldMk cId="4192114556" sldId="297"/>
        </pc:sldMkLst>
        <pc:spChg chg="mod">
          <ac:chgData name="Bhargav Reddy" userId="56d5a4305e26d412" providerId="LiveId" clId="{D6384F52-839C-4009-AC99-D741A36F948E}" dt="2024-03-23T03:33:19.525" v="519" actId="1076"/>
          <ac:spMkLst>
            <pc:docMk/>
            <pc:sldMk cId="4192114556" sldId="297"/>
            <ac:spMk id="2" creationId="{C88B7FC8-AB72-0FF8-4771-6D633304074B}"/>
          </ac:spMkLst>
        </pc:spChg>
        <pc:spChg chg="mod">
          <ac:chgData name="Bhargav Reddy" userId="56d5a4305e26d412" providerId="LiveId" clId="{D6384F52-839C-4009-AC99-D741A36F948E}" dt="2024-03-23T03:33:23.769" v="520" actId="1076"/>
          <ac:spMkLst>
            <pc:docMk/>
            <pc:sldMk cId="4192114556" sldId="297"/>
            <ac:spMk id="3" creationId="{30B9C488-4BCA-20B7-D5EE-254177CAB33A}"/>
          </ac:spMkLst>
        </pc:spChg>
      </pc:sldChg>
      <pc:sldChg chg="modSp new mod">
        <pc:chgData name="Bhargav Reddy" userId="56d5a4305e26d412" providerId="LiveId" clId="{D6384F52-839C-4009-AC99-D741A36F948E}" dt="2024-03-23T03:34:42.979" v="558" actId="1076"/>
        <pc:sldMkLst>
          <pc:docMk/>
          <pc:sldMk cId="5164223" sldId="298"/>
        </pc:sldMkLst>
        <pc:spChg chg="mod">
          <ac:chgData name="Bhargav Reddy" userId="56d5a4305e26d412" providerId="LiveId" clId="{D6384F52-839C-4009-AC99-D741A36F948E}" dt="2024-03-23T03:34:42.979" v="558" actId="1076"/>
          <ac:spMkLst>
            <pc:docMk/>
            <pc:sldMk cId="5164223" sldId="298"/>
            <ac:spMk id="2" creationId="{550160F6-28CC-0853-A6BC-C1672D755348}"/>
          </ac:spMkLst>
        </pc:spChg>
        <pc:spChg chg="mod">
          <ac:chgData name="Bhargav Reddy" userId="56d5a4305e26d412" providerId="LiveId" clId="{D6384F52-839C-4009-AC99-D741A36F948E}" dt="2024-03-23T03:34:06.973" v="527" actId="27636"/>
          <ac:spMkLst>
            <pc:docMk/>
            <pc:sldMk cId="5164223" sldId="298"/>
            <ac:spMk id="3" creationId="{147A04B2-8141-B138-952E-4036D8176CB2}"/>
          </ac:spMkLst>
        </pc:spChg>
      </pc:sldChg>
      <pc:sldChg chg="modSp new mod">
        <pc:chgData name="Bhargav Reddy" userId="56d5a4305e26d412" providerId="LiveId" clId="{D6384F52-839C-4009-AC99-D741A36F948E}" dt="2024-03-23T03:36:56.789" v="588" actId="27636"/>
        <pc:sldMkLst>
          <pc:docMk/>
          <pc:sldMk cId="2275089075" sldId="299"/>
        </pc:sldMkLst>
        <pc:spChg chg="mod">
          <ac:chgData name="Bhargav Reddy" userId="56d5a4305e26d412" providerId="LiveId" clId="{D6384F52-839C-4009-AC99-D741A36F948E}" dt="2024-03-23T03:35:16.743" v="580" actId="1076"/>
          <ac:spMkLst>
            <pc:docMk/>
            <pc:sldMk cId="2275089075" sldId="299"/>
            <ac:spMk id="2" creationId="{32AC89E8-AB76-E852-D9F7-BC1666D9BD22}"/>
          </ac:spMkLst>
        </pc:spChg>
        <pc:spChg chg="mod">
          <ac:chgData name="Bhargav Reddy" userId="56d5a4305e26d412" providerId="LiveId" clId="{D6384F52-839C-4009-AC99-D741A36F948E}" dt="2024-03-23T03:36:56.789" v="588" actId="27636"/>
          <ac:spMkLst>
            <pc:docMk/>
            <pc:sldMk cId="2275089075" sldId="299"/>
            <ac:spMk id="3" creationId="{63CE90CF-B75C-E3FC-4DCB-F2E1758CA724}"/>
          </ac:spMkLst>
        </pc:spChg>
      </pc:sldChg>
      <pc:sldChg chg="modSp new mod">
        <pc:chgData name="Bhargav Reddy" userId="56d5a4305e26d412" providerId="LiveId" clId="{D6384F52-839C-4009-AC99-D741A36F948E}" dt="2024-03-23T03:39:50.089" v="633" actId="1076"/>
        <pc:sldMkLst>
          <pc:docMk/>
          <pc:sldMk cId="602261042" sldId="300"/>
        </pc:sldMkLst>
        <pc:spChg chg="mod">
          <ac:chgData name="Bhargav Reddy" userId="56d5a4305e26d412" providerId="LiveId" clId="{D6384F52-839C-4009-AC99-D741A36F948E}" dt="2024-03-23T03:37:41.501" v="611" actId="1076"/>
          <ac:spMkLst>
            <pc:docMk/>
            <pc:sldMk cId="602261042" sldId="300"/>
            <ac:spMk id="2" creationId="{C0EE9218-23FA-B8DD-59BE-048845F47753}"/>
          </ac:spMkLst>
        </pc:spChg>
        <pc:spChg chg="mod">
          <ac:chgData name="Bhargav Reddy" userId="56d5a4305e26d412" providerId="LiveId" clId="{D6384F52-839C-4009-AC99-D741A36F948E}" dt="2024-03-23T03:39:50.089" v="633" actId="1076"/>
          <ac:spMkLst>
            <pc:docMk/>
            <pc:sldMk cId="602261042" sldId="300"/>
            <ac:spMk id="3" creationId="{87A931F0-BD2A-9677-9D5A-C16CF2976D24}"/>
          </ac:spMkLst>
        </pc:spChg>
      </pc:sldChg>
      <pc:sldChg chg="modSp new mod">
        <pc:chgData name="Bhargav Reddy" userId="56d5a4305e26d412" providerId="LiveId" clId="{D6384F52-839C-4009-AC99-D741A36F948E}" dt="2024-03-23T03:41:04.282" v="660" actId="27636"/>
        <pc:sldMkLst>
          <pc:docMk/>
          <pc:sldMk cId="775284970" sldId="301"/>
        </pc:sldMkLst>
        <pc:spChg chg="mod">
          <ac:chgData name="Bhargav Reddy" userId="56d5a4305e26d412" providerId="LiveId" clId="{D6384F52-839C-4009-AC99-D741A36F948E}" dt="2024-03-23T03:40:21.152" v="654" actId="1076"/>
          <ac:spMkLst>
            <pc:docMk/>
            <pc:sldMk cId="775284970" sldId="301"/>
            <ac:spMk id="2" creationId="{28B84119-DAA4-2DC5-EE83-65F028CE17C1}"/>
          </ac:spMkLst>
        </pc:spChg>
        <pc:spChg chg="mod">
          <ac:chgData name="Bhargav Reddy" userId="56d5a4305e26d412" providerId="LiveId" clId="{D6384F52-839C-4009-AC99-D741A36F948E}" dt="2024-03-23T03:41:04.282" v="660" actId="27636"/>
          <ac:spMkLst>
            <pc:docMk/>
            <pc:sldMk cId="775284970" sldId="301"/>
            <ac:spMk id="3" creationId="{E444A99A-DBE8-86A9-BBD4-F53BED2C57E7}"/>
          </ac:spMkLst>
        </pc:spChg>
      </pc:sldChg>
      <pc:sldChg chg="addSp delSp modSp new mod">
        <pc:chgData name="Bhargav Reddy" userId="56d5a4305e26d412" providerId="LiveId" clId="{D6384F52-839C-4009-AC99-D741A36F948E}" dt="2024-03-23T03:47:34.399" v="719" actId="20577"/>
        <pc:sldMkLst>
          <pc:docMk/>
          <pc:sldMk cId="4100483669" sldId="302"/>
        </pc:sldMkLst>
        <pc:spChg chg="mod">
          <ac:chgData name="Bhargav Reddy" userId="56d5a4305e26d412" providerId="LiveId" clId="{D6384F52-839C-4009-AC99-D741A36F948E}" dt="2024-03-23T03:47:34.399" v="719" actId="20577"/>
          <ac:spMkLst>
            <pc:docMk/>
            <pc:sldMk cId="4100483669" sldId="302"/>
            <ac:spMk id="2" creationId="{E442A30A-4C7A-F90E-7F03-2B7797404851}"/>
          </ac:spMkLst>
        </pc:spChg>
        <pc:spChg chg="del mod">
          <ac:chgData name="Bhargav Reddy" userId="56d5a4305e26d412" providerId="LiveId" clId="{D6384F52-839C-4009-AC99-D741A36F948E}" dt="2024-03-23T03:46:10.834" v="669" actId="22"/>
          <ac:spMkLst>
            <pc:docMk/>
            <pc:sldMk cId="4100483669" sldId="302"/>
            <ac:spMk id="3" creationId="{FB3DE80E-D609-4567-D624-E67D9B8238BA}"/>
          </ac:spMkLst>
        </pc:spChg>
        <pc:picChg chg="add mod ord">
          <ac:chgData name="Bhargav Reddy" userId="56d5a4305e26d412" providerId="LiveId" clId="{D6384F52-839C-4009-AC99-D741A36F948E}" dt="2024-03-23T03:46:10.834" v="669" actId="22"/>
          <ac:picMkLst>
            <pc:docMk/>
            <pc:sldMk cId="4100483669" sldId="302"/>
            <ac:picMk id="8" creationId="{77B605AE-1C19-2B68-8E46-CA321867E55A}"/>
          </ac:picMkLst>
        </pc:picChg>
      </pc:sldChg>
      <pc:sldChg chg="addSp delSp modSp new mod">
        <pc:chgData name="Bhargav Reddy" userId="56d5a4305e26d412" providerId="LiveId" clId="{D6384F52-839C-4009-AC99-D741A36F948E}" dt="2024-03-23T03:49:07.978" v="722" actId="22"/>
        <pc:sldMkLst>
          <pc:docMk/>
          <pc:sldMk cId="1251651171" sldId="303"/>
        </pc:sldMkLst>
        <pc:spChg chg="mod">
          <ac:chgData name="Bhargav Reddy" userId="56d5a4305e26d412" providerId="LiveId" clId="{D6384F52-839C-4009-AC99-D741A36F948E}" dt="2024-03-23T03:47:25.865" v="707" actId="20577"/>
          <ac:spMkLst>
            <pc:docMk/>
            <pc:sldMk cId="1251651171" sldId="303"/>
            <ac:spMk id="2" creationId="{86F98F4B-B5F9-DE61-942E-FF9782D367AE}"/>
          </ac:spMkLst>
        </pc:spChg>
        <pc:spChg chg="del mod">
          <ac:chgData name="Bhargav Reddy" userId="56d5a4305e26d412" providerId="LiveId" clId="{D6384F52-839C-4009-AC99-D741A36F948E}" dt="2024-03-23T03:49:07.978" v="722" actId="22"/>
          <ac:spMkLst>
            <pc:docMk/>
            <pc:sldMk cId="1251651171" sldId="303"/>
            <ac:spMk id="3" creationId="{0F6BAD1D-AD5B-467F-EBFA-81A4CCA5095A}"/>
          </ac:spMkLst>
        </pc:spChg>
        <pc:picChg chg="add mod ord">
          <ac:chgData name="Bhargav Reddy" userId="56d5a4305e26d412" providerId="LiveId" clId="{D6384F52-839C-4009-AC99-D741A36F948E}" dt="2024-03-23T03:49:07.978" v="722" actId="22"/>
          <ac:picMkLst>
            <pc:docMk/>
            <pc:sldMk cId="1251651171" sldId="303"/>
            <ac:picMk id="8" creationId="{A492DD15-83CB-265E-D5AD-3CF7A96DA9F3}"/>
          </ac:picMkLst>
        </pc:picChg>
      </pc:sldChg>
      <pc:sldChg chg="modSp new mod">
        <pc:chgData name="Bhargav Reddy" userId="56d5a4305e26d412" providerId="LiveId" clId="{D6384F52-839C-4009-AC99-D741A36F948E}" dt="2024-03-23T04:43:02.622" v="839" actId="20577"/>
        <pc:sldMkLst>
          <pc:docMk/>
          <pc:sldMk cId="2212161599" sldId="304"/>
        </pc:sldMkLst>
        <pc:spChg chg="mod">
          <ac:chgData name="Bhargav Reddy" userId="56d5a4305e26d412" providerId="LiveId" clId="{D6384F52-839C-4009-AC99-D741A36F948E}" dt="2024-03-23T04:40:58.715" v="818" actId="14100"/>
          <ac:spMkLst>
            <pc:docMk/>
            <pc:sldMk cId="2212161599" sldId="304"/>
            <ac:spMk id="2" creationId="{71E4A9AC-B65E-D192-3F17-F3EBD04F0F80}"/>
          </ac:spMkLst>
        </pc:spChg>
        <pc:spChg chg="mod">
          <ac:chgData name="Bhargav Reddy" userId="56d5a4305e26d412" providerId="LiveId" clId="{D6384F52-839C-4009-AC99-D741A36F948E}" dt="2024-03-23T04:43:02.622" v="839" actId="20577"/>
          <ac:spMkLst>
            <pc:docMk/>
            <pc:sldMk cId="2212161599" sldId="304"/>
            <ac:spMk id="3" creationId="{3E090864-95C7-F118-765E-362C88A246B0}"/>
          </ac:spMkLst>
        </pc:spChg>
      </pc:sldChg>
      <pc:sldChg chg="modSp new mod">
        <pc:chgData name="Bhargav Reddy" userId="56d5a4305e26d412" providerId="LiveId" clId="{D6384F52-839C-4009-AC99-D741A36F948E}" dt="2024-03-23T04:44:34.354" v="872" actId="20577"/>
        <pc:sldMkLst>
          <pc:docMk/>
          <pc:sldMk cId="4028170135" sldId="305"/>
        </pc:sldMkLst>
        <pc:spChg chg="mod">
          <ac:chgData name="Bhargav Reddy" userId="56d5a4305e26d412" providerId="LiveId" clId="{D6384F52-839C-4009-AC99-D741A36F948E}" dt="2024-03-23T04:43:27.896" v="858" actId="14100"/>
          <ac:spMkLst>
            <pc:docMk/>
            <pc:sldMk cId="4028170135" sldId="305"/>
            <ac:spMk id="2" creationId="{3A39745D-FBAA-5E9B-108E-7E985BB3136D}"/>
          </ac:spMkLst>
        </pc:spChg>
        <pc:spChg chg="mod">
          <ac:chgData name="Bhargav Reddy" userId="56d5a4305e26d412" providerId="LiveId" clId="{D6384F52-839C-4009-AC99-D741A36F948E}" dt="2024-03-23T04:44:34.354" v="872" actId="20577"/>
          <ac:spMkLst>
            <pc:docMk/>
            <pc:sldMk cId="4028170135" sldId="305"/>
            <ac:spMk id="3" creationId="{05ABBB48-A1ED-EECA-5AD3-F9D7ADC594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23-03-2024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23-03-2024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23-03-2024</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23-03-2024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23-03-2024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23-03-2024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23-03-2024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23-03-2024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23-03-2024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23-03-2024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23-03-2024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23-03-2024</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23-03-2024</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23-03-2024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opics/weather-prediction" TargetMode="External"/><Relationship Id="rId2" Type="http://schemas.openxmlformats.org/officeDocument/2006/relationships/hyperlink" Target="https://www.mdpi.com/2076-3417/13/21/12019" TargetMode="External"/><Relationship Id="rId1" Type="http://schemas.openxmlformats.org/officeDocument/2006/relationships/slideLayout" Target="../slideLayouts/slideLayout2.xml"/><Relationship Id="rId5" Type="http://schemas.openxmlformats.org/officeDocument/2006/relationships/hyperlink" Target="https://climate.copernicus.eu/climate-datasets" TargetMode="External"/><Relationship Id="rId4" Type="http://schemas.openxmlformats.org/officeDocument/2006/relationships/hyperlink" Target="https://www.ncdc.noaa.gov/cdo-web/datase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“CLIMATE STREAMERS IDENTITY PREDICTIONS”</a:t>
            </a:r>
            <a:endParaRPr lang="en-IN" sz="2000" dirty="0"/>
          </a:p>
        </p:txBody>
      </p:sp>
      <p:sp>
        <p:nvSpPr>
          <p:cNvPr id="8" name="Rectangle 7"/>
          <p:cNvSpPr/>
          <p:nvPr/>
        </p:nvSpPr>
        <p:spPr>
          <a:xfrm>
            <a:off x="3707904" y="4869160"/>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M RAKESH REDDY         (VTU17173)(20UECS0595)</a:t>
            </a:r>
          </a:p>
          <a:p>
            <a:pPr algn="just"/>
            <a:r>
              <a:rPr lang="en-IN" sz="1400" b="1" dirty="0">
                <a:latin typeface="Times New Roman" pitchFamily="18" charset="0"/>
                <a:cs typeface="Times New Roman" pitchFamily="18" charset="0"/>
              </a:rPr>
              <a:t>2. M V BHARGAV REDDY  (VTU18173)(20UECS0630)</a:t>
            </a:r>
          </a:p>
          <a:p>
            <a:pPr algn="just"/>
            <a:r>
              <a:rPr lang="en-IN" sz="1400" b="1" dirty="0">
                <a:latin typeface="Times New Roman" pitchFamily="18" charset="0"/>
                <a:cs typeface="Times New Roman" pitchFamily="18" charset="0"/>
              </a:rPr>
              <a:t>3. G HEMANTH		         (VTU17370)(20UECS0347)</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84885"/>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Mrs.MAITHILI</a:t>
            </a:r>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Asst.Professor</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23-03-2024</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8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1:Data Collection and preprocessing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2:Training and feature extraction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3:Model Selection</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23-03-2024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305124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75132" y="1700808"/>
            <a:ext cx="7772400" cy="4050792"/>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 and training using Machine Learning Algorithms</a:t>
            </a:r>
          </a:p>
          <a:p>
            <a:pPr marL="0" indent="0">
              <a:buNone/>
            </a:pPr>
            <a:r>
              <a:rPr lang="en-US" sz="2200" b="1" dirty="0">
                <a:latin typeface="Times New Roman" panose="02020603050405020304" pitchFamily="18" charset="0"/>
                <a:cs typeface="Times New Roman" panose="02020603050405020304" pitchFamily="18" charset="0"/>
              </a:rPr>
              <a:t>Step:1 Collection of data</a:t>
            </a:r>
          </a:p>
          <a:p>
            <a:pPr marL="0" indent="0" algn="just">
              <a:buNone/>
            </a:pPr>
            <a:r>
              <a:rPr lang="en-US" sz="24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Gather relevant and sufficient data for training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testing.Ensure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 quality, addressing issues like missing values and outliers.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visualize the dataset to gain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insights.Understand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distribution of features and relationships within the data.</a:t>
            </a:r>
          </a:p>
          <a:p>
            <a:pPr marL="0" indent="0" algn="just">
              <a:buNone/>
            </a:pPr>
            <a:r>
              <a:rPr lang="en-IN" sz="2200" b="1" dirty="0">
                <a:latin typeface="Times New Roman" panose="02020603050405020304" pitchFamily="18" charset="0"/>
                <a:ea typeface="Calibri" panose="020F0502020204030204" pitchFamily="34" charset="0"/>
                <a:cs typeface="Times New Roman" panose="02020603050405020304" pitchFamily="18" charset="0"/>
              </a:rPr>
              <a:t>Step:2 Data Preprocessing</a:t>
            </a:r>
          </a:p>
          <a:p>
            <a:pPr marL="0" indent="0" algn="jus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Clean and preprocess the data for model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training.Handle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missing values, encode categorical variables, and scale numerical features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buNone/>
            </a:pPr>
            <a:endParaRPr lang="en-IN"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23-03-2024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11</a:t>
            </a:fld>
            <a:endParaRPr lang="en-IN"/>
          </a:p>
        </p:txBody>
      </p:sp>
    </p:spTree>
    <p:extLst>
      <p:ext uri="{BB962C8B-B14F-4D97-AF65-F5344CB8AC3E}">
        <p14:creationId xmlns:p14="http://schemas.microsoft.com/office/powerpoint/2010/main" val="243672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36526"/>
            <a:ext cx="8229600" cy="5989638"/>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MODULE-2</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Training and Feature Extraction</a:t>
            </a:r>
          </a:p>
          <a:p>
            <a:pPr marL="0" indent="0">
              <a:buNone/>
            </a:pPr>
            <a:r>
              <a:rPr lang="en-IN" sz="2200" b="1" dirty="0">
                <a:latin typeface="Times New Roman" panose="02020603050405020304" pitchFamily="18" charset="0"/>
                <a:cs typeface="Times New Roman" panose="02020603050405020304" pitchFamily="18" charset="0"/>
              </a:rPr>
              <a:t>Step:1 Data training and validation</a:t>
            </a:r>
          </a:p>
          <a:p>
            <a:pPr marL="0" indent="0" algn="just">
              <a:buNone/>
            </a:pPr>
            <a:r>
              <a:rPr lang="en-IN" sz="2200" b="1"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Split the data into training and validation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sets.Train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selected model(s) using the training data. Assess model performance on the validation set using appropriate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metrics.Fine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-tune hyperparameters to optimize model performance.</a:t>
            </a:r>
          </a:p>
          <a:p>
            <a:pPr marL="0" indent="0" algn="jus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200" b="1" dirty="0">
                <a:latin typeface="Times New Roman" panose="02020603050405020304" pitchFamily="18" charset="0"/>
                <a:cs typeface="Times New Roman" panose="02020603050405020304" pitchFamily="18" charset="0"/>
              </a:rPr>
              <a:t>Step:2 Feature Extraction</a:t>
            </a:r>
          </a:p>
          <a:p>
            <a:pPr marL="0" indent="0" algn="just">
              <a:buNone/>
            </a:pPr>
            <a:r>
              <a:rPr lang="en-IN" sz="2200" b="1"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Create new features or transform existing ones to enhance model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performance.Consider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feature selection techniques to prioritize relevant information.</a:t>
            </a:r>
            <a:endParaRPr lang="en-IN"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23-03-2024</a:t>
            </a:fld>
            <a:endParaRPr lang="en-IN"/>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38870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A74B-763C-23B5-9BFB-732DF209B24B}"/>
              </a:ext>
            </a:extLst>
          </p:cNvPr>
          <p:cNvSpPr>
            <a:spLocks noGrp="1"/>
          </p:cNvSpPr>
          <p:nvPr>
            <p:ph type="title"/>
          </p:nvPr>
        </p:nvSpPr>
        <p:spPr>
          <a:xfrm>
            <a:off x="651103" y="36969"/>
            <a:ext cx="7772400" cy="1609344"/>
          </a:xfrm>
        </p:spPr>
        <p:txBody>
          <a:bodyPr/>
          <a:lstStyle/>
          <a:p>
            <a:r>
              <a:rPr lang="en-US" sz="2400" b="1" dirty="0">
                <a:latin typeface="Times New Roman" panose="02020603050405020304" pitchFamily="18" charset="0"/>
                <a:cs typeface="Times New Roman" panose="02020603050405020304" pitchFamily="18" charset="0"/>
              </a:rPr>
              <a:t>MODULE-3</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E21FAC-B277-4FF8-ED34-C9F7CFEEC555}"/>
              </a:ext>
            </a:extLst>
          </p:cNvPr>
          <p:cNvSpPr>
            <a:spLocks noGrp="1"/>
          </p:cNvSpPr>
          <p:nvPr>
            <p:ph idx="1"/>
          </p:nvPr>
        </p:nvSpPr>
        <p:spPr>
          <a:xfrm>
            <a:off x="651102" y="1403604"/>
            <a:ext cx="8097361" cy="4761700"/>
          </a:xfrm>
        </p:spPr>
        <p:txBody>
          <a:bodyPr>
            <a:normAutofit lnSpcReduction="10000"/>
          </a:bodyPr>
          <a:lstStyle/>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Model Selection</a:t>
            </a:r>
          </a:p>
          <a:p>
            <a:pPr marL="0" indent="0" algn="just">
              <a:buNone/>
            </a:pPr>
            <a:r>
              <a:rPr lang="en-US" sz="1900" dirty="0">
                <a:latin typeface="Times New Roman" panose="02020603050405020304" pitchFamily="18" charset="0"/>
                <a:cs typeface="Times New Roman" panose="02020603050405020304" pitchFamily="18" charset="0"/>
              </a:rPr>
              <a:t>        This project uses the Logistic regression, decision tree model and random forest model in supervised learning to predict</a:t>
            </a:r>
            <a:r>
              <a:rPr lang="en-US" sz="1900" b="0" i="0" dirty="0">
                <a:effectLst/>
                <a:latin typeface="Times New Roman" panose="02020603050405020304" pitchFamily="18" charset="0"/>
                <a:cs typeface="Times New Roman" panose="02020603050405020304" pitchFamily="18" charset="0"/>
              </a:rPr>
              <a:t> a specific quality modification and improvement. </a:t>
            </a:r>
          </a:p>
          <a:p>
            <a:pPr marL="0" indent="0" algn="just">
              <a:buNone/>
            </a:pPr>
            <a:r>
              <a:rPr lang="en-US" sz="1900" b="1" dirty="0">
                <a:latin typeface="Times New Roman" panose="02020603050405020304" pitchFamily="18" charset="0"/>
                <a:cs typeface="Times New Roman" panose="02020603050405020304" pitchFamily="18" charset="0"/>
              </a:rPr>
              <a:t>Logistic Regression:</a:t>
            </a:r>
            <a:r>
              <a:rPr lang="en-US" sz="1900" b="0" i="0" dirty="0">
                <a:solidFill>
                  <a:srgbClr val="E3E3E3"/>
                </a:solidFill>
                <a:effectLst/>
                <a:latin typeface="Google Sans"/>
              </a:rPr>
              <a:t> </a:t>
            </a:r>
            <a:r>
              <a:rPr lang="en-US" sz="1900" b="0" i="0" dirty="0">
                <a:effectLst/>
                <a:latin typeface="Times New Roman" panose="02020603050405020304" pitchFamily="18" charset="0"/>
                <a:cs typeface="Times New Roman" panose="02020603050405020304" pitchFamily="18" charset="0"/>
              </a:rPr>
              <a:t> Effective for binary classification tasks. It focuses on simply identifying tasters who consistently rate significantly above or below average.</a:t>
            </a:r>
          </a:p>
          <a:p>
            <a:pPr marL="0" indent="0" algn="just">
              <a:buNone/>
            </a:pPr>
            <a:r>
              <a:rPr lang="en-US" sz="1900" b="1" dirty="0">
                <a:latin typeface="Times New Roman" panose="02020603050405020304" pitchFamily="18" charset="0"/>
                <a:cs typeface="Times New Roman" panose="02020603050405020304" pitchFamily="18" charset="0"/>
              </a:rPr>
              <a:t>Random Forest: </a:t>
            </a:r>
            <a:r>
              <a:rPr lang="en-US" sz="1900" dirty="0">
                <a:latin typeface="Times New Roman" panose="02020603050405020304" pitchFamily="18" charset="0"/>
                <a:cs typeface="Times New Roman" panose="02020603050405020304" pitchFamily="18" charset="0"/>
              </a:rPr>
              <a:t>The random forest algorithm is an integration and improvement based on the decision tree algorithm and is the result of the integrated learning of the decision tree algorithm.</a:t>
            </a:r>
          </a:p>
          <a:p>
            <a:pPr marL="0" indent="0" algn="just">
              <a:buNone/>
            </a:pPr>
            <a:r>
              <a:rPr lang="en-US" sz="1900" b="1" dirty="0">
                <a:latin typeface="Times New Roman" panose="02020603050405020304" pitchFamily="18" charset="0"/>
                <a:cs typeface="Times New Roman" panose="02020603050405020304" pitchFamily="18" charset="0"/>
              </a:rPr>
              <a:t>Decision Tree:</a:t>
            </a:r>
            <a:r>
              <a:rPr lang="en-US" sz="1900" b="0" i="0" dirty="0">
                <a:solidFill>
                  <a:srgbClr val="E3E3E3"/>
                </a:solidFill>
                <a:effectLst/>
                <a:latin typeface="Google Sans"/>
              </a:rPr>
              <a:t> </a:t>
            </a:r>
            <a:r>
              <a:rPr lang="en-US" sz="1900" b="0" i="0" dirty="0">
                <a:effectLst/>
                <a:latin typeface="Times New Roman" panose="02020603050405020304" pitchFamily="18" charset="0"/>
                <a:cs typeface="Times New Roman" panose="02020603050405020304" pitchFamily="18" charset="0"/>
              </a:rPr>
              <a:t>Easy to visualize and interpret, providing insights into which features are most important for achieving desired outcomes.</a:t>
            </a:r>
            <a:r>
              <a:rPr lang="en-US" sz="1900" dirty="0">
                <a:solidFill>
                  <a:srgbClr val="E3E3E3"/>
                </a:solidFill>
                <a:latin typeface="Google Sans"/>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It creates a tree-like structure where each branch represents a decision based on a specific feature.</a:t>
            </a:r>
          </a:p>
          <a:p>
            <a:pPr marL="0" indent="0" algn="just">
              <a:buNone/>
            </a:pPr>
            <a:r>
              <a:rPr lang="en-US" sz="1900" b="1" dirty="0">
                <a:latin typeface="Times New Roman" panose="02020603050405020304" pitchFamily="18" charset="0"/>
                <a:cs typeface="Times New Roman" panose="02020603050405020304" pitchFamily="18" charset="0"/>
              </a:rPr>
              <a:t>LSTM:</a:t>
            </a:r>
            <a:r>
              <a:rPr lang="en-US" sz="1900" b="0" i="0" dirty="0">
                <a:effectLst/>
                <a:latin typeface="Times New Roman" panose="02020603050405020304" pitchFamily="18" charset="0"/>
                <a:cs typeface="Times New Roman" panose="02020603050405020304" pitchFamily="18" charset="0"/>
              </a:rPr>
              <a:t>LSTMs are ideal for sequence prediction tasks because they excel at capturing long-term dependencies</a:t>
            </a:r>
            <a:r>
              <a:rPr lang="en-US" sz="1900" b="0" i="0" dirty="0">
                <a:solidFill>
                  <a:srgbClr val="FFEDEB"/>
                </a:solidFill>
                <a:effectLst/>
                <a:latin typeface="Google Sans"/>
              </a:rPr>
              <a:t>. </a:t>
            </a:r>
            <a:endParaRPr lang="en-IN" sz="1900" b="1"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B47C345-9E77-7344-B080-671850F20E35}"/>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A35B6232-C9D0-0F77-0093-438898BCE6E7}"/>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89F4D685-480B-27AF-55B9-6AFDB226CCCD}"/>
              </a:ext>
            </a:extLst>
          </p:cNvPr>
          <p:cNvSpPr>
            <a:spLocks noGrp="1"/>
          </p:cNvSpPr>
          <p:nvPr>
            <p:ph type="sldNum" sz="quarter" idx="12"/>
          </p:nvPr>
        </p:nvSpPr>
        <p:spPr/>
        <p:txBody>
          <a:bodyPr/>
          <a:lstStyle/>
          <a:p>
            <a:fld id="{FA00FD27-8DB0-4CB2-BD37-BEA95C6A1008}" type="slidenum">
              <a:rPr lang="en-IN" smtClean="0"/>
              <a:t>13</a:t>
            </a:fld>
            <a:endParaRPr lang="en-IN"/>
          </a:p>
        </p:txBody>
      </p:sp>
    </p:spTree>
    <p:extLst>
      <p:ext uri="{BB962C8B-B14F-4D97-AF65-F5344CB8AC3E}">
        <p14:creationId xmlns:p14="http://schemas.microsoft.com/office/powerpoint/2010/main" val="36676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a:xfrm>
            <a:off x="539552" y="484632"/>
            <a:ext cx="7918648" cy="765784"/>
          </a:xfrm>
        </p:spPr>
        <p:txBody>
          <a:bodyPr>
            <a:normAutofit/>
          </a:bodyPr>
          <a:lstStyle/>
          <a:p>
            <a:r>
              <a:rPr lang="en-US" sz="2400" b="1" dirty="0">
                <a:latin typeface="Times New Roman" panose="02020603050405020304" pitchFamily="18" charset="0"/>
                <a:cs typeface="Times New Roman" panose="02020603050405020304" pitchFamily="18" charset="0"/>
              </a:rPr>
              <a:t> IMPLEMENTATION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a:xfrm>
            <a:off x="539552" y="1556792"/>
            <a:ext cx="8136904" cy="4608512"/>
          </a:xfrm>
        </p:spPr>
        <p:txBody>
          <a:bodyPr>
            <a:normAutofit/>
          </a:bodyPr>
          <a:lstStyle/>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Implementing a Python with Machine Learning project involves coding the various components of the project pipeline.</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 preprocessing steps such as handling missing values, encoding categorical variables, and scaling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features.Use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libraries like scikit-learn for preprocessing.</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Write code to create or transform features based on domain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knowledge.Implement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techniques like one-hot encoding, binning, or creating interaction terms.</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Write code to integrate the deployed model into the application 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system.Develop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unit tests, integration tests, and system tests.</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 code for monitoring model performance, drift detection,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logging.Develop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scripts for periodic model retraining or updating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23-03-2024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14</a:t>
            </a:fld>
            <a:endParaRPr lang="en-IN"/>
          </a:p>
        </p:txBody>
      </p:sp>
    </p:spTree>
    <p:extLst>
      <p:ext uri="{BB962C8B-B14F-4D97-AF65-F5344CB8AC3E}">
        <p14:creationId xmlns:p14="http://schemas.microsoft.com/office/powerpoint/2010/main" val="268868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15</a:t>
            </a:fld>
            <a:endParaRPr lang="en-IN"/>
          </a:p>
        </p:txBody>
      </p:sp>
      <p:pic>
        <p:nvPicPr>
          <p:cNvPr id="6" name="Picture 5">
            <a:extLst>
              <a:ext uri="{FF2B5EF4-FFF2-40B4-BE49-F238E27FC236}">
                <a16:creationId xmlns:a16="http://schemas.microsoft.com/office/drawing/2014/main" id="{5356271A-0B3F-5238-31CC-CB4968B293BC}"/>
              </a:ext>
            </a:extLst>
          </p:cNvPr>
          <p:cNvPicPr>
            <a:picLocks noChangeAspect="1"/>
          </p:cNvPicPr>
          <p:nvPr/>
        </p:nvPicPr>
        <p:blipFill>
          <a:blip r:embed="rId2" cstate="print"/>
          <a:srcRect/>
          <a:stretch>
            <a:fillRect/>
          </a:stretch>
        </p:blipFill>
        <p:spPr bwMode="auto">
          <a:xfrm>
            <a:off x="685800" y="2071496"/>
            <a:ext cx="7198568" cy="3416942"/>
          </a:xfrm>
          <a:prstGeom prst="rect">
            <a:avLst/>
          </a:prstGeom>
          <a:noFill/>
          <a:ln w="9525">
            <a:noFill/>
            <a:miter lim="800000"/>
            <a:headEnd/>
            <a:tailEnd/>
          </a:ln>
        </p:spPr>
      </p:pic>
    </p:spTree>
    <p:extLst>
      <p:ext uri="{BB962C8B-B14F-4D97-AF65-F5344CB8AC3E}">
        <p14:creationId xmlns:p14="http://schemas.microsoft.com/office/powerpoint/2010/main" val="286819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a:p>
        </p:txBody>
      </p:sp>
      <p:pic>
        <p:nvPicPr>
          <p:cNvPr id="10" name="Picture 9">
            <a:extLst>
              <a:ext uri="{FF2B5EF4-FFF2-40B4-BE49-F238E27FC236}">
                <a16:creationId xmlns:a16="http://schemas.microsoft.com/office/drawing/2014/main" id="{DECD00BA-AEDE-4835-1527-6722A26E35B1}"/>
              </a:ext>
            </a:extLst>
          </p:cNvPr>
          <p:cNvPicPr>
            <a:picLocks noChangeAspect="1"/>
          </p:cNvPicPr>
          <p:nvPr/>
        </p:nvPicPr>
        <p:blipFill>
          <a:blip r:embed="rId2" cstate="print"/>
          <a:srcRect/>
          <a:stretch>
            <a:fillRect/>
          </a:stretch>
        </p:blipFill>
        <p:spPr bwMode="auto">
          <a:xfrm>
            <a:off x="685800" y="1772222"/>
            <a:ext cx="6694512" cy="4582098"/>
          </a:xfrm>
          <a:prstGeom prst="rect">
            <a:avLst/>
          </a:prstGeom>
          <a:noFill/>
          <a:ln w="9525">
            <a:noFill/>
            <a:miter lim="800000"/>
            <a:headEnd/>
            <a:tailEnd/>
          </a:ln>
        </p:spPr>
      </p:pic>
    </p:spTree>
    <p:extLst>
      <p:ext uri="{BB962C8B-B14F-4D97-AF65-F5344CB8AC3E}">
        <p14:creationId xmlns:p14="http://schemas.microsoft.com/office/powerpoint/2010/main" val="150682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r>
              <a:rPr lang="en-US" sz="2400" b="1" dirty="0">
                <a:latin typeface="Times New Roman" panose="02020603050405020304" pitchFamily="18" charset="0"/>
                <a:cs typeface="Times New Roman" panose="02020603050405020304" pitchFamily="18" charset="0"/>
              </a:rPr>
              <a:t>ER-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17</a:t>
            </a:fld>
            <a:endParaRPr lang="en-IN"/>
          </a:p>
        </p:txBody>
      </p:sp>
      <p:pic>
        <p:nvPicPr>
          <p:cNvPr id="13" name="Picture 12">
            <a:extLst>
              <a:ext uri="{FF2B5EF4-FFF2-40B4-BE49-F238E27FC236}">
                <a16:creationId xmlns:a16="http://schemas.microsoft.com/office/drawing/2014/main" id="{B56F838E-3F84-1F85-9A61-E9AD28DD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980728"/>
            <a:ext cx="5400600" cy="4722232"/>
          </a:xfrm>
          <a:prstGeom prst="rect">
            <a:avLst/>
          </a:prstGeom>
        </p:spPr>
      </p:pic>
    </p:spTree>
    <p:extLst>
      <p:ext uri="{BB962C8B-B14F-4D97-AF65-F5344CB8AC3E}">
        <p14:creationId xmlns:p14="http://schemas.microsoft.com/office/powerpoint/2010/main" val="380770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9691-D3DF-6C4C-454B-3CEF7800D958}"/>
              </a:ext>
            </a:extLst>
          </p:cNvPr>
          <p:cNvSpPr>
            <a:spLocks noGrp="1"/>
          </p:cNvSpPr>
          <p:nvPr>
            <p:ph type="title"/>
          </p:nvPr>
        </p:nvSpPr>
        <p:spPr>
          <a:xfrm>
            <a:off x="539552" y="-171400"/>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SEQUENCE DIAGRAM</a:t>
            </a:r>
          </a:p>
        </p:txBody>
      </p:sp>
      <p:pic>
        <p:nvPicPr>
          <p:cNvPr id="7" name="Content Placeholder 6">
            <a:extLst>
              <a:ext uri="{FF2B5EF4-FFF2-40B4-BE49-F238E27FC236}">
                <a16:creationId xmlns:a16="http://schemas.microsoft.com/office/drawing/2014/main" id="{36523463-89F6-43AF-ABAE-186E62D1F5F8}"/>
              </a:ext>
            </a:extLst>
          </p:cNvPr>
          <p:cNvPicPr>
            <a:picLocks noGrp="1" noChangeAspect="1"/>
          </p:cNvPicPr>
          <p:nvPr>
            <p:ph idx="1"/>
          </p:nvPr>
        </p:nvPicPr>
        <p:blipFill>
          <a:blip r:embed="rId2"/>
          <a:stretch>
            <a:fillRect/>
          </a:stretch>
        </p:blipFill>
        <p:spPr>
          <a:xfrm>
            <a:off x="611187" y="2259012"/>
            <a:ext cx="7629525" cy="2790825"/>
          </a:xfrm>
          <a:prstGeom prst="rect">
            <a:avLst/>
          </a:prstGeom>
        </p:spPr>
      </p:pic>
      <p:sp>
        <p:nvSpPr>
          <p:cNvPr id="4" name="Date Placeholder 3">
            <a:extLst>
              <a:ext uri="{FF2B5EF4-FFF2-40B4-BE49-F238E27FC236}">
                <a16:creationId xmlns:a16="http://schemas.microsoft.com/office/drawing/2014/main" id="{2875D642-B20E-6715-C5EE-148B78793E79}"/>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C34B910-DD44-20A9-F10C-C8A898540146}"/>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2A9FF535-8462-0625-96C4-4A3865C78BB8}"/>
              </a:ext>
            </a:extLst>
          </p:cNvPr>
          <p:cNvSpPr>
            <a:spLocks noGrp="1"/>
          </p:cNvSpPr>
          <p:nvPr>
            <p:ph type="sldNum" sz="quarter" idx="12"/>
          </p:nvPr>
        </p:nvSpPr>
        <p:spPr/>
        <p:txBody>
          <a:bodyPr/>
          <a:lstStyle/>
          <a:p>
            <a:fld id="{FA00FD27-8DB0-4CB2-BD37-BEA95C6A1008}" type="slidenum">
              <a:rPr lang="en-IN" smtClean="0"/>
              <a:t>18</a:t>
            </a:fld>
            <a:endParaRPr lang="en-IN"/>
          </a:p>
        </p:txBody>
      </p:sp>
    </p:spTree>
    <p:extLst>
      <p:ext uri="{BB962C8B-B14F-4D97-AF65-F5344CB8AC3E}">
        <p14:creationId xmlns:p14="http://schemas.microsoft.com/office/powerpoint/2010/main" val="282381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524A-CCBA-524D-F458-F659BD062D7C}"/>
              </a:ext>
            </a:extLst>
          </p:cNvPr>
          <p:cNvSpPr>
            <a:spLocks noGrp="1"/>
          </p:cNvSpPr>
          <p:nvPr>
            <p:ph type="title"/>
          </p:nvPr>
        </p:nvSpPr>
        <p:spPr>
          <a:xfrm>
            <a:off x="539552" y="-118872"/>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9284598F-2659-9012-FA19-33D446B93D6A}"/>
              </a:ext>
            </a:extLst>
          </p:cNvPr>
          <p:cNvSpPr>
            <a:spLocks noGrp="1"/>
          </p:cNvSpPr>
          <p:nvPr>
            <p:ph idx="1"/>
          </p:nvPr>
        </p:nvSpPr>
        <p:spPr>
          <a:xfrm>
            <a:off x="563502" y="1268760"/>
            <a:ext cx="7772400" cy="4050792"/>
          </a:xfrm>
        </p:spPr>
        <p:txBody>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23290282-1FB3-E504-9BFC-D0E3D6ECBDE2}"/>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D954D25C-937A-D7C1-C026-89C57986466D}"/>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1736D873-2E3B-488D-3212-AED00A874FB0}"/>
              </a:ext>
            </a:extLst>
          </p:cNvPr>
          <p:cNvSpPr>
            <a:spLocks noGrp="1"/>
          </p:cNvSpPr>
          <p:nvPr>
            <p:ph type="sldNum" sz="quarter" idx="12"/>
          </p:nvPr>
        </p:nvSpPr>
        <p:spPr/>
        <p:txBody>
          <a:bodyPr/>
          <a:lstStyle/>
          <a:p>
            <a:fld id="{FA00FD27-8DB0-4CB2-BD37-BEA95C6A1008}" type="slidenum">
              <a:rPr lang="en-IN" smtClean="0"/>
              <a:t>19</a:t>
            </a:fld>
            <a:endParaRPr lang="en-IN"/>
          </a:p>
        </p:txBody>
      </p:sp>
    </p:spTree>
    <p:extLst>
      <p:ext uri="{BB962C8B-B14F-4D97-AF65-F5344CB8AC3E}">
        <p14:creationId xmlns:p14="http://schemas.microsoft.com/office/powerpoint/2010/main" val="247225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6E2-B372-4BDF-883F-2BE13AB1F1A7}"/>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CEA2D46-44CE-4B72-8F12-DD310CE14CE7}"/>
              </a:ext>
            </a:extLst>
          </p:cNvPr>
          <p:cNvSpPr>
            <a:spLocks noGrp="1"/>
          </p:cNvSpPr>
          <p:nvPr>
            <p:ph idx="1"/>
          </p:nvPr>
        </p:nvSpPr>
        <p:spPr>
          <a:xfrm>
            <a:off x="685800" y="1556792"/>
            <a:ext cx="7772400" cy="4615408"/>
          </a:xfrm>
        </p:spPr>
        <p:txBody>
          <a:bodyPr/>
          <a:lstStyle/>
          <a:p>
            <a:r>
              <a:rPr lang="en-IN" dirty="0"/>
              <a:t>Industry Name : </a:t>
            </a:r>
            <a:r>
              <a:rPr lang="en-IN" dirty="0">
                <a:latin typeface="Times New Roman" panose="02020603050405020304" pitchFamily="18" charset="0"/>
                <a:cs typeface="Times New Roman" panose="02020603050405020304" pitchFamily="18" charset="0"/>
              </a:rPr>
              <a:t>Next Click Solutions</a:t>
            </a:r>
          </a:p>
          <a:p>
            <a:r>
              <a:rPr lang="en-IN" dirty="0"/>
              <a:t>Duration of Internship: </a:t>
            </a:r>
            <a:r>
              <a:rPr lang="en-IN" dirty="0">
                <a:latin typeface="Times New Roman" panose="02020603050405020304" pitchFamily="18" charset="0"/>
                <a:cs typeface="Times New Roman" panose="02020603050405020304" pitchFamily="18" charset="0"/>
              </a:rPr>
              <a:t>18 December 2023- 18 April 2024</a:t>
            </a:r>
          </a:p>
          <a:p>
            <a:r>
              <a:rPr lang="en-IN" dirty="0">
                <a:cs typeface="Times New Roman" panose="02020603050405020304" pitchFamily="18" charset="0"/>
              </a:rPr>
              <a:t>Duration</a:t>
            </a:r>
            <a:r>
              <a:rPr lang="en-IN" dirty="0">
                <a:latin typeface="+mj-lt"/>
                <a:cs typeface="Times New Roman" panose="02020603050405020304" pitchFamily="18" charset="0"/>
              </a:rPr>
              <a:t> </a:t>
            </a:r>
            <a:r>
              <a:rPr lang="en-IN" dirty="0">
                <a:latin typeface="Rockwell "/>
                <a:cs typeface="Times New Roman" panose="02020603050405020304" pitchFamily="18" charset="0"/>
              </a:rPr>
              <a:t>of Internship in months</a:t>
            </a:r>
            <a:r>
              <a:rPr lang="en-IN" dirty="0">
                <a:latin typeface="Times New Roman" panose="02020603050405020304" pitchFamily="18" charset="0"/>
                <a:cs typeface="Times New Roman" panose="02020603050405020304" pitchFamily="18" charset="0"/>
              </a:rPr>
              <a:t>: 6 Months</a:t>
            </a:r>
          </a:p>
          <a:p>
            <a:r>
              <a:rPr lang="en-IN" dirty="0">
                <a:latin typeface="Times New Roman" panose="02020603050405020304" pitchFamily="18" charset="0"/>
                <a:cs typeface="Times New Roman" panose="02020603050405020304" pitchFamily="18" charset="0"/>
              </a:rPr>
              <a:t> </a:t>
            </a:r>
            <a:r>
              <a:rPr lang="en-IN" dirty="0"/>
              <a:t>Industry Guide Name : </a:t>
            </a:r>
            <a:r>
              <a:rPr lang="en-IN" dirty="0">
                <a:latin typeface="Times New Roman" panose="02020603050405020304" pitchFamily="18" charset="0"/>
                <a:ea typeface="Calibri" panose="020F0502020204030204" pitchFamily="34" charset="0"/>
                <a:cs typeface="Times New Roman" panose="02020603050405020304" pitchFamily="18" charset="0"/>
              </a:rPr>
              <a:t>K. </a:t>
            </a:r>
            <a:r>
              <a:rPr lang="en-IN" dirty="0" err="1">
                <a:latin typeface="Times New Roman" panose="02020603050405020304" pitchFamily="18" charset="0"/>
                <a:ea typeface="Calibri" panose="020F0502020204030204" pitchFamily="34" charset="0"/>
                <a:cs typeface="Times New Roman" panose="02020603050405020304" pitchFamily="18" charset="0"/>
              </a:rPr>
              <a:t>Vasanthi</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dirty="0"/>
              <a:t>Industry Guide Mobile Number : </a:t>
            </a:r>
            <a:r>
              <a:rPr lang="en-IN" dirty="0">
                <a:latin typeface="Calibri" panose="020F0502020204030204" pitchFamily="34" charset="0"/>
                <a:ea typeface="Calibri" panose="020F0502020204030204" pitchFamily="34" charset="0"/>
                <a:cs typeface="Calibri" panose="020F0502020204030204" pitchFamily="34" charset="0"/>
              </a:rPr>
              <a:t>9885488485</a:t>
            </a:r>
          </a:p>
          <a:p>
            <a:r>
              <a:rPr lang="en-IN" dirty="0"/>
              <a:t>Industry Guide Mail ID : </a:t>
            </a:r>
            <a:r>
              <a:rPr lang="en-IN" dirty="0">
                <a:latin typeface="Times New Roman" panose="02020603050405020304" pitchFamily="18" charset="0"/>
                <a:ea typeface="Calibri" panose="020F0502020204030204" pitchFamily="34" charset="0"/>
                <a:cs typeface="Times New Roman" panose="02020603050405020304" pitchFamily="18" charset="0"/>
              </a:rPr>
              <a:t>nextclick.vasanthi@gmail.com</a:t>
            </a:r>
            <a:endParaRPr lang="en-IN" dirty="0">
              <a:latin typeface="Times New Roman" panose="02020603050405020304" pitchFamily="18" charset="0"/>
              <a:cs typeface="Times New Roman" panose="02020603050405020304" pitchFamily="18" charset="0"/>
            </a:endParaRPr>
          </a:p>
          <a:p>
            <a:r>
              <a:rPr lang="en-IN" dirty="0"/>
              <a:t>Industry Address </a:t>
            </a:r>
            <a:r>
              <a:rPr lang="en-IN"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4</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dirty="0">
                <a:effectLst/>
                <a:latin typeface="Times New Roman" panose="02020603050405020304" pitchFamily="18" charset="0"/>
                <a:ea typeface="Calibri" panose="020F0502020204030204" pitchFamily="34" charset="0"/>
                <a:cs typeface="Times New Roman" panose="02020603050405020304" pitchFamily="18" charset="0"/>
              </a:rPr>
              <a:t> floor , Newmark house building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Patrika</a:t>
            </a:r>
            <a:r>
              <a:rPr lang="en-US" dirty="0">
                <a:latin typeface="Times New Roman" panose="02020603050405020304" pitchFamily="18" charset="0"/>
                <a:ea typeface="Calibri" panose="020F0502020204030204" pitchFamily="34" charset="0"/>
                <a:cs typeface="Times New Roman" panose="02020603050405020304" pitchFamily="18" charset="0"/>
              </a:rPr>
              <a:t> N</a:t>
            </a:r>
            <a:r>
              <a:rPr lang="en-US" dirty="0">
                <a:effectLst/>
                <a:latin typeface="Times New Roman" panose="02020603050405020304" pitchFamily="18" charset="0"/>
                <a:ea typeface="Calibri" panose="020F0502020204030204" pitchFamily="34" charset="0"/>
                <a:cs typeface="Times New Roman" panose="02020603050405020304" pitchFamily="18" charset="0"/>
              </a:rPr>
              <a:t>agar, Hitech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ity, Hyderabad, Telangana 500082</a:t>
            </a:r>
            <a:endParaRPr lang="en-IN" dirty="0">
              <a:latin typeface="Times New Roman" panose="02020603050405020304" pitchFamily="18" charset="0"/>
              <a:cs typeface="Times New Roman" panose="02020603050405020304" pitchFamily="18" charset="0"/>
            </a:endParaRPr>
          </a:p>
          <a:p>
            <a:r>
              <a:rPr lang="en-IN" dirty="0">
                <a:latin typeface="Rockwell (Body)"/>
                <a:cs typeface="Times New Roman" panose="02020603050405020304" pitchFamily="18" charset="0"/>
              </a:rPr>
              <a:t>Project Completion Status as of now </a:t>
            </a:r>
            <a:r>
              <a:rPr lang="en-IN" dirty="0">
                <a:latin typeface="Times New Roman" panose="02020603050405020304" pitchFamily="18" charset="0"/>
                <a:cs typeface="Times New Roman" panose="02020603050405020304" pitchFamily="18" charset="0"/>
              </a:rPr>
              <a:t>: In-Progress</a:t>
            </a:r>
          </a:p>
          <a:p>
            <a:pPr marL="0" indent="0">
              <a:buNone/>
            </a:pPr>
            <a:endParaRPr lang="en-IN" dirty="0"/>
          </a:p>
        </p:txBody>
      </p:sp>
      <p:sp>
        <p:nvSpPr>
          <p:cNvPr id="4" name="Date Placeholder 3">
            <a:extLst>
              <a:ext uri="{FF2B5EF4-FFF2-40B4-BE49-F238E27FC236}">
                <a16:creationId xmlns:a16="http://schemas.microsoft.com/office/drawing/2014/main" id="{B5843260-5C41-4295-98CD-45976396F909}"/>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264D936C-D9AB-4598-98D1-54D4B7222C68}"/>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3E555FA6-5ABD-4822-85E7-057848881DEA}"/>
              </a:ext>
            </a:extLst>
          </p:cNvPr>
          <p:cNvSpPr>
            <a:spLocks noGrp="1"/>
          </p:cNvSpPr>
          <p:nvPr>
            <p:ph type="sldNum" sz="quarter" idx="12"/>
          </p:nvPr>
        </p:nvSpPr>
        <p:spPr/>
        <p:txBody>
          <a:bodyPr/>
          <a:lstStyle/>
          <a:p>
            <a:fld id="{FA00FD27-8DB0-4CB2-BD37-BEA95C6A1008}" type="slidenum">
              <a:rPr lang="en-IN" smtClean="0"/>
              <a:t>2</a:t>
            </a:fld>
            <a:endParaRPr lang="en-IN"/>
          </a:p>
        </p:txBody>
      </p:sp>
    </p:spTree>
    <p:extLst>
      <p:ext uri="{BB962C8B-B14F-4D97-AF65-F5344CB8AC3E}">
        <p14:creationId xmlns:p14="http://schemas.microsoft.com/office/powerpoint/2010/main" val="71335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7FC8-AB72-0FF8-4771-6D633304074B}"/>
              </a:ext>
            </a:extLst>
          </p:cNvPr>
          <p:cNvSpPr>
            <a:spLocks noGrp="1"/>
          </p:cNvSpPr>
          <p:nvPr>
            <p:ph type="title"/>
          </p:nvPr>
        </p:nvSpPr>
        <p:spPr>
          <a:xfrm>
            <a:off x="675132" y="116632"/>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UNIT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B9C488-4BCA-20B7-D5EE-254177CAB33A}"/>
              </a:ext>
            </a:extLst>
          </p:cNvPr>
          <p:cNvSpPr>
            <a:spLocks noGrp="1"/>
          </p:cNvSpPr>
          <p:nvPr>
            <p:ph idx="1"/>
          </p:nvPr>
        </p:nvSpPr>
        <p:spPr>
          <a:xfrm>
            <a:off x="685800" y="1556792"/>
            <a:ext cx="7772400" cy="4050792"/>
          </a:xfrm>
        </p:spPr>
        <p:txBody>
          <a:bodyPr>
            <a:normAutofit fontScale="92500"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Unit testing is a method of software testing where individual units or components of a software system are tested in isolation.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Unit tests are typically written and maintained by developers as they write the code, and they help catch bugs early in the development process.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Unit testing is an essential practice in software development as it helps ensure code quality, maintainability, and reduces the risk of regressions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unit testing is to validate that each unit of code is working as intended. It involves creating test cases for individual functions, methods, or modules executing them to ensure they return the expected outputs for a given set of inputs. </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373B4A2-EE99-3F63-6F83-A6E883A52953}"/>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32B2073E-3EDA-D61F-519B-832E879B0E1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6BCDA938-4562-1B8A-6AB0-FE292211980E}"/>
              </a:ext>
            </a:extLst>
          </p:cNvPr>
          <p:cNvSpPr>
            <a:spLocks noGrp="1"/>
          </p:cNvSpPr>
          <p:nvPr>
            <p:ph type="sldNum" sz="quarter" idx="12"/>
          </p:nvPr>
        </p:nvSpPr>
        <p:spPr/>
        <p:txBody>
          <a:bodyPr/>
          <a:lstStyle/>
          <a:p>
            <a:fld id="{FA00FD27-8DB0-4CB2-BD37-BEA95C6A1008}" type="slidenum">
              <a:rPr lang="en-IN" smtClean="0"/>
              <a:t>20</a:t>
            </a:fld>
            <a:endParaRPr lang="en-IN"/>
          </a:p>
        </p:txBody>
      </p:sp>
    </p:spTree>
    <p:extLst>
      <p:ext uri="{BB962C8B-B14F-4D97-AF65-F5344CB8AC3E}">
        <p14:creationId xmlns:p14="http://schemas.microsoft.com/office/powerpoint/2010/main" val="4192114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60F6-28CC-0853-A6BC-C1672D755348}"/>
              </a:ext>
            </a:extLst>
          </p:cNvPr>
          <p:cNvSpPr>
            <a:spLocks noGrp="1"/>
          </p:cNvSpPr>
          <p:nvPr>
            <p:ph type="title"/>
          </p:nvPr>
        </p:nvSpPr>
        <p:spPr>
          <a:xfrm>
            <a:off x="734039" y="148531"/>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INTEGRATION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7A04B2-8141-B138-952E-4036D8176CB2}"/>
              </a:ext>
            </a:extLst>
          </p:cNvPr>
          <p:cNvSpPr>
            <a:spLocks noGrp="1"/>
          </p:cNvSpPr>
          <p:nvPr>
            <p:ph idx="1"/>
          </p:nvPr>
        </p:nvSpPr>
        <p:spPr>
          <a:xfrm>
            <a:off x="675132" y="1772816"/>
            <a:ext cx="7772400" cy="4050792"/>
          </a:xfrm>
        </p:spPr>
        <p:txBody>
          <a:bodyPr>
            <a:normAutofit fontScale="92500" lnSpcReduction="2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testing is a type of software testing where individual units or components are combined and tested as a group.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integration testing is to verify that the integrated components work together as expected, and that their interfaces are properly defined and implemented.</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involves testing the interactions between different modules, classes, or subsystems to ensure that they can seamlessly exchange data and collaborate to perform the desired functionality.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testing is typically carried out after successful unit testing and helps identify defects related to component interactions, data sharing, and communication issues.</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F6B4632-E143-535E-2F8F-44A060AC2994}"/>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1D47BF4-E4FB-FDA1-1AFB-78C3684282C9}"/>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E5627D02-100B-7F8E-D130-A56F6ED80D4B}"/>
              </a:ext>
            </a:extLst>
          </p:cNvPr>
          <p:cNvSpPr>
            <a:spLocks noGrp="1"/>
          </p:cNvSpPr>
          <p:nvPr>
            <p:ph type="sldNum" sz="quarter" idx="12"/>
          </p:nvPr>
        </p:nvSpPr>
        <p:spPr/>
        <p:txBody>
          <a:bodyPr/>
          <a:lstStyle/>
          <a:p>
            <a:fld id="{FA00FD27-8DB0-4CB2-BD37-BEA95C6A1008}" type="slidenum">
              <a:rPr lang="en-IN" smtClean="0"/>
              <a:t>21</a:t>
            </a:fld>
            <a:endParaRPr lang="en-IN"/>
          </a:p>
        </p:txBody>
      </p:sp>
    </p:spTree>
    <p:extLst>
      <p:ext uri="{BB962C8B-B14F-4D97-AF65-F5344CB8AC3E}">
        <p14:creationId xmlns:p14="http://schemas.microsoft.com/office/powerpoint/2010/main" val="516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89E8-AB76-E852-D9F7-BC1666D9BD22}"/>
              </a:ext>
            </a:extLst>
          </p:cNvPr>
          <p:cNvSpPr>
            <a:spLocks noGrp="1"/>
          </p:cNvSpPr>
          <p:nvPr>
            <p:ph type="title"/>
          </p:nvPr>
        </p:nvSpPr>
        <p:spPr>
          <a:xfrm>
            <a:off x="611560" y="-14941"/>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FUNCTIONAL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CE90CF-B75C-E3FC-4DCB-F2E1758CA724}"/>
              </a:ext>
            </a:extLst>
          </p:cNvPr>
          <p:cNvSpPr>
            <a:spLocks noGrp="1"/>
          </p:cNvSpPr>
          <p:nvPr>
            <p:ph idx="1"/>
          </p:nvPr>
        </p:nvSpPr>
        <p:spPr>
          <a:xfrm>
            <a:off x="661792" y="1403604"/>
            <a:ext cx="7772400" cy="4050792"/>
          </a:xfrm>
        </p:spPr>
        <p:txBody>
          <a:bodyPr>
            <a:normAutofit fontScale="70000" lnSpcReduction="20000"/>
          </a:bodyPr>
          <a:lstStyle/>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Functional testing is a type of software testing that verifies the software system's functionality against the specified requirements or specifications. </a:t>
            </a:r>
          </a:p>
          <a:p>
            <a:pP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goal of functional testing is to ensure that the application or system performs its intended functions correctly and meets the business requirements. </a:t>
            </a:r>
          </a:p>
          <a:p>
            <a:pP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involves testing the system's features, user interactions, input/output validation, error handling, and overall behavior from an end-user perspective. </a:t>
            </a:r>
          </a:p>
          <a:p>
            <a:pP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Functional testing is typically performed using test cases that simulate real-world scenarios and user interactions with the system. </a:t>
            </a:r>
          </a:p>
          <a:p>
            <a:pP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helps identify any gaps or deviations from the expected behavior and ensures that the software meets the customer's expectations.</a:t>
            </a:r>
            <a:endParaRPr lang="en-IN" sz="25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6BF7D42-F6B6-B67A-3450-064BFD180473}"/>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5FD302F-EA10-7959-F199-F2F143F58369}"/>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16D87F5-DCB0-C426-6A53-50AFCE7DEA63}"/>
              </a:ext>
            </a:extLst>
          </p:cNvPr>
          <p:cNvSpPr>
            <a:spLocks noGrp="1"/>
          </p:cNvSpPr>
          <p:nvPr>
            <p:ph type="sldNum" sz="quarter" idx="12"/>
          </p:nvPr>
        </p:nvSpPr>
        <p:spPr/>
        <p:txBody>
          <a:bodyPr/>
          <a:lstStyle/>
          <a:p>
            <a:fld id="{FA00FD27-8DB0-4CB2-BD37-BEA95C6A1008}" type="slidenum">
              <a:rPr lang="en-IN" smtClean="0"/>
              <a:t>22</a:t>
            </a:fld>
            <a:endParaRPr lang="en-IN"/>
          </a:p>
        </p:txBody>
      </p:sp>
    </p:spTree>
    <p:extLst>
      <p:ext uri="{BB962C8B-B14F-4D97-AF65-F5344CB8AC3E}">
        <p14:creationId xmlns:p14="http://schemas.microsoft.com/office/powerpoint/2010/main" val="227508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9218-23FA-B8DD-59BE-048845F47753}"/>
              </a:ext>
            </a:extLst>
          </p:cNvPr>
          <p:cNvSpPr>
            <a:spLocks noGrp="1"/>
          </p:cNvSpPr>
          <p:nvPr>
            <p:ph type="title"/>
          </p:nvPr>
        </p:nvSpPr>
        <p:spPr>
          <a:xfrm>
            <a:off x="611560" y="0"/>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WHITE BOX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A931F0-BD2A-9677-9D5A-C16CF2976D24}"/>
              </a:ext>
            </a:extLst>
          </p:cNvPr>
          <p:cNvSpPr>
            <a:spLocks noGrp="1"/>
          </p:cNvSpPr>
          <p:nvPr>
            <p:ph idx="1"/>
          </p:nvPr>
        </p:nvSpPr>
        <p:spPr>
          <a:xfrm>
            <a:off x="539552" y="1403604"/>
            <a:ext cx="8288274" cy="4869181"/>
          </a:xfrm>
        </p:spPr>
        <p:txBody>
          <a:bodyPr>
            <a:normAutofit fontScale="25000" lnSpcReduction="20000"/>
          </a:bodyPr>
          <a:lstStyle/>
          <a:p>
            <a:pPr algn="just">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White box testing, also known as structural testing or glass box testing, is a software testing technique that involves examining the internal structure, design, and implementation details of the software under test.</a:t>
            </a:r>
          </a:p>
          <a:p>
            <a:pPr marL="0" indent="0" algn="just">
              <a:buNone/>
            </a:pPr>
            <a:r>
              <a:rPr lang="en-US" sz="7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The goal of white box testing is to validate the internal logic, data structures, code paths, and conditions within the code. </a:t>
            </a:r>
          </a:p>
          <a:p>
            <a:pPr algn="just">
              <a:buFont typeface="Wingdings" panose="05000000000000000000" pitchFamily="2" charset="2"/>
              <a:buChar char="Ø"/>
            </a:pPr>
            <a:endParaRPr lang="en-US" sz="7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It involves testing the code from the inside, with complete knowledge of the source code and internal workings of the system. </a:t>
            </a:r>
          </a:p>
          <a:p>
            <a:pPr algn="just">
              <a:buFont typeface="Wingdings" panose="05000000000000000000" pitchFamily="2" charset="2"/>
              <a:buChar char="Ø"/>
            </a:pPr>
            <a:endParaRPr lang="en-US" sz="7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White box testing techniques include control flow testing (e.g., statement coverage, branch coverage, path coverage), data flow testing, and code inspections. </a:t>
            </a:r>
          </a:p>
          <a:p>
            <a:pPr algn="just">
              <a:buFont typeface="Wingdings" panose="05000000000000000000" pitchFamily="2" charset="2"/>
              <a:buChar char="Ø"/>
            </a:pPr>
            <a:endParaRPr lang="en-US" sz="7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This type of testing is typically performed by developers or testers with access to the source code and a deep understanding of the system's internal workings</a:t>
            </a:r>
            <a:endParaRPr lang="en-IN" sz="72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7CE504A-D1AF-8F3A-0882-A56BECEE2894}"/>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044C7EC-0EB5-01B1-B7BA-240224B9D6CB}"/>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E6CF0306-E42F-64AE-4176-70CE365E32BD}"/>
              </a:ext>
            </a:extLst>
          </p:cNvPr>
          <p:cNvSpPr>
            <a:spLocks noGrp="1"/>
          </p:cNvSpPr>
          <p:nvPr>
            <p:ph type="sldNum" sz="quarter" idx="12"/>
          </p:nvPr>
        </p:nvSpPr>
        <p:spPr/>
        <p:txBody>
          <a:bodyPr/>
          <a:lstStyle/>
          <a:p>
            <a:fld id="{FA00FD27-8DB0-4CB2-BD37-BEA95C6A1008}" type="slidenum">
              <a:rPr lang="en-IN" smtClean="0"/>
              <a:t>23</a:t>
            </a:fld>
            <a:endParaRPr lang="en-IN"/>
          </a:p>
        </p:txBody>
      </p:sp>
    </p:spTree>
    <p:extLst>
      <p:ext uri="{BB962C8B-B14F-4D97-AF65-F5344CB8AC3E}">
        <p14:creationId xmlns:p14="http://schemas.microsoft.com/office/powerpoint/2010/main" val="60226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4119-DAA4-2DC5-EE83-65F028CE17C1}"/>
              </a:ext>
            </a:extLst>
          </p:cNvPr>
          <p:cNvSpPr>
            <a:spLocks noGrp="1"/>
          </p:cNvSpPr>
          <p:nvPr>
            <p:ph type="title"/>
          </p:nvPr>
        </p:nvSpPr>
        <p:spPr>
          <a:xfrm>
            <a:off x="611560" y="-118872"/>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BLACK BOX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44A99A-DBE8-86A9-BBD4-F53BED2C57E7}"/>
              </a:ext>
            </a:extLst>
          </p:cNvPr>
          <p:cNvSpPr>
            <a:spLocks noGrp="1"/>
          </p:cNvSpPr>
          <p:nvPr>
            <p:ph idx="1"/>
          </p:nvPr>
        </p:nvSpPr>
        <p:spPr>
          <a:xfrm>
            <a:off x="621924" y="1340768"/>
            <a:ext cx="8270556" cy="4680520"/>
          </a:xfrm>
        </p:spPr>
        <p:txBody>
          <a:bodyPr>
            <a:normAutofit fontScale="85000" lnSpcReduction="20000"/>
          </a:bodyPr>
          <a:lstStyle/>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Black box testing, also known as functional testing or behavioral testing, is a software testing technique that focuses on testing the software's functionality without knowing the internal implementation details or source code. </a:t>
            </a:r>
          </a:p>
          <a:p>
            <a:pPr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goal of black box testing is to validate the system's behavior and outputs based on the specified requirements or specifications.</a:t>
            </a:r>
          </a:p>
          <a:p>
            <a:pPr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It involves testing the system from an external or end-user perspective, treating the software as a "black box" where only the inputs and expected outputs are known. </a:t>
            </a:r>
          </a:p>
          <a:p>
            <a:pPr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Black box testing techniques include equivalence partitioning, boundary value analysis, decision table testing, and use case testing.</a:t>
            </a:r>
          </a:p>
          <a:p>
            <a:pPr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This type of testing is typically performed by testers who do not have access to the source code and rely solely on the software's specifications, requirements, and user interfaces.</a:t>
            </a:r>
            <a:endParaRPr lang="en-IN" sz="21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B43F3CC-FAA9-B7D7-897C-3546A92472E5}"/>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E00D5624-CE59-C13A-FB67-1451B39CB38F}"/>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F38C594D-08C5-7CE3-E00B-BB1D489BB6BF}"/>
              </a:ext>
            </a:extLst>
          </p:cNvPr>
          <p:cNvSpPr>
            <a:spLocks noGrp="1"/>
          </p:cNvSpPr>
          <p:nvPr>
            <p:ph type="sldNum" sz="quarter" idx="12"/>
          </p:nvPr>
        </p:nvSpPr>
        <p:spPr/>
        <p:txBody>
          <a:bodyPr/>
          <a:lstStyle/>
          <a:p>
            <a:fld id="{FA00FD27-8DB0-4CB2-BD37-BEA95C6A1008}" type="slidenum">
              <a:rPr lang="en-IN" smtClean="0"/>
              <a:t>24</a:t>
            </a:fld>
            <a:endParaRPr lang="en-IN"/>
          </a:p>
        </p:txBody>
      </p:sp>
    </p:spTree>
    <p:extLst>
      <p:ext uri="{BB962C8B-B14F-4D97-AF65-F5344CB8AC3E}">
        <p14:creationId xmlns:p14="http://schemas.microsoft.com/office/powerpoint/2010/main" val="77528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0BC2-CB33-D63B-0290-E3628FC0FEDA}"/>
              </a:ext>
            </a:extLst>
          </p:cNvPr>
          <p:cNvSpPr>
            <a:spLocks noGrp="1"/>
          </p:cNvSpPr>
          <p:nvPr>
            <p:ph type="title"/>
          </p:nvPr>
        </p:nvSpPr>
        <p:spPr>
          <a:xfrm>
            <a:off x="675132" y="-342900"/>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INPUT AND OUTPUT</a:t>
            </a:r>
          </a:p>
        </p:txBody>
      </p:sp>
      <p:pic>
        <p:nvPicPr>
          <p:cNvPr id="8" name="Content Placeholder 7">
            <a:extLst>
              <a:ext uri="{FF2B5EF4-FFF2-40B4-BE49-F238E27FC236}">
                <a16:creationId xmlns:a16="http://schemas.microsoft.com/office/drawing/2014/main" id="{3367D311-B009-260D-4AC9-09FEECB6DB6A}"/>
              </a:ext>
            </a:extLst>
          </p:cNvPr>
          <p:cNvPicPr>
            <a:picLocks noGrp="1" noChangeAspect="1"/>
          </p:cNvPicPr>
          <p:nvPr>
            <p:ph idx="1"/>
          </p:nvPr>
        </p:nvPicPr>
        <p:blipFill>
          <a:blip r:embed="rId2"/>
          <a:stretch>
            <a:fillRect/>
          </a:stretch>
        </p:blipFill>
        <p:spPr>
          <a:xfrm>
            <a:off x="396081" y="1484784"/>
            <a:ext cx="8351837" cy="4441540"/>
          </a:xfrm>
        </p:spPr>
      </p:pic>
      <p:sp>
        <p:nvSpPr>
          <p:cNvPr id="4" name="Date Placeholder 3">
            <a:extLst>
              <a:ext uri="{FF2B5EF4-FFF2-40B4-BE49-F238E27FC236}">
                <a16:creationId xmlns:a16="http://schemas.microsoft.com/office/drawing/2014/main" id="{DFC55DF3-7CC4-EC65-2125-7B75C562F94C}"/>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90A9D595-12EE-3299-8968-9FAEC15C8804}"/>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6AF22CA7-6709-699F-57C6-D5E7B7776E3E}"/>
              </a:ext>
            </a:extLst>
          </p:cNvPr>
          <p:cNvSpPr>
            <a:spLocks noGrp="1"/>
          </p:cNvSpPr>
          <p:nvPr>
            <p:ph type="sldNum" sz="quarter" idx="12"/>
          </p:nvPr>
        </p:nvSpPr>
        <p:spPr/>
        <p:txBody>
          <a:bodyPr/>
          <a:lstStyle/>
          <a:p>
            <a:fld id="{FA00FD27-8DB0-4CB2-BD37-BEA95C6A1008}" type="slidenum">
              <a:rPr lang="en-IN" smtClean="0"/>
              <a:t>25</a:t>
            </a:fld>
            <a:endParaRPr lang="en-IN"/>
          </a:p>
        </p:txBody>
      </p:sp>
    </p:spTree>
    <p:extLst>
      <p:ext uri="{BB962C8B-B14F-4D97-AF65-F5344CB8AC3E}">
        <p14:creationId xmlns:p14="http://schemas.microsoft.com/office/powerpoint/2010/main" val="2254219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A30A-4C7A-F90E-7F03-2B7797404851}"/>
              </a:ext>
            </a:extLst>
          </p:cNvPr>
          <p:cNvSpPr>
            <a:spLocks noGrp="1"/>
          </p:cNvSpPr>
          <p:nvPr>
            <p:ph type="title"/>
          </p:nvPr>
        </p:nvSpPr>
        <p:spPr>
          <a:xfrm>
            <a:off x="685800" y="484632"/>
            <a:ext cx="6838528" cy="640112"/>
          </a:xfrm>
        </p:spPr>
        <p:txBody>
          <a:bodyPr>
            <a:normAutofit/>
          </a:bodyPr>
          <a:lstStyle/>
          <a:p>
            <a:r>
              <a:rPr lang="en-US" sz="2200" b="1" dirty="0">
                <a:latin typeface="Times New Roman" panose="02020603050405020304" pitchFamily="18" charset="0"/>
                <a:cs typeface="Times New Roman" panose="02020603050405020304" pitchFamily="18" charset="0"/>
              </a:rPr>
              <a:t>Input AND OUTPUT</a:t>
            </a:r>
            <a:endParaRPr lang="en-IN" sz="22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7B605AE-1C19-2B68-8E46-CA321867E55A}"/>
              </a:ext>
            </a:extLst>
          </p:cNvPr>
          <p:cNvPicPr>
            <a:picLocks noGrp="1" noChangeAspect="1"/>
          </p:cNvPicPr>
          <p:nvPr>
            <p:ph idx="1"/>
          </p:nvPr>
        </p:nvPicPr>
        <p:blipFill>
          <a:blip r:embed="rId2"/>
          <a:stretch>
            <a:fillRect/>
          </a:stretch>
        </p:blipFill>
        <p:spPr>
          <a:xfrm>
            <a:off x="674688" y="1487791"/>
            <a:ext cx="8288337" cy="4026880"/>
          </a:xfrm>
        </p:spPr>
      </p:pic>
      <p:sp>
        <p:nvSpPr>
          <p:cNvPr id="4" name="Date Placeholder 3">
            <a:extLst>
              <a:ext uri="{FF2B5EF4-FFF2-40B4-BE49-F238E27FC236}">
                <a16:creationId xmlns:a16="http://schemas.microsoft.com/office/drawing/2014/main" id="{34E34E52-6482-789C-C223-85FFEC6A9EB3}"/>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774FAB4-7559-A353-6430-609DE1EDC4EC}"/>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2A67220-EE66-234A-B192-A7DCE19CDC86}"/>
              </a:ext>
            </a:extLst>
          </p:cNvPr>
          <p:cNvSpPr>
            <a:spLocks noGrp="1"/>
          </p:cNvSpPr>
          <p:nvPr>
            <p:ph type="sldNum" sz="quarter" idx="12"/>
          </p:nvPr>
        </p:nvSpPr>
        <p:spPr/>
        <p:txBody>
          <a:bodyPr/>
          <a:lstStyle/>
          <a:p>
            <a:fld id="{FA00FD27-8DB0-4CB2-BD37-BEA95C6A1008}" type="slidenum">
              <a:rPr lang="en-IN" smtClean="0"/>
              <a:t>26</a:t>
            </a:fld>
            <a:endParaRPr lang="en-IN"/>
          </a:p>
        </p:txBody>
      </p:sp>
    </p:spTree>
    <p:extLst>
      <p:ext uri="{BB962C8B-B14F-4D97-AF65-F5344CB8AC3E}">
        <p14:creationId xmlns:p14="http://schemas.microsoft.com/office/powerpoint/2010/main" val="410048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8F4B-B5F9-DE61-942E-FF9782D367AE}"/>
              </a:ext>
            </a:extLst>
          </p:cNvPr>
          <p:cNvSpPr>
            <a:spLocks noGrp="1"/>
          </p:cNvSpPr>
          <p:nvPr>
            <p:ph type="title"/>
          </p:nvPr>
        </p:nvSpPr>
        <p:spPr>
          <a:xfrm>
            <a:off x="685800" y="484632"/>
            <a:ext cx="7198568" cy="568104"/>
          </a:xfrm>
        </p:spPr>
        <p:txBody>
          <a:bodyPr>
            <a:normAutofit/>
          </a:bodyPr>
          <a:lstStyle/>
          <a:p>
            <a:r>
              <a:rPr lang="en-US" sz="2200" b="1" dirty="0">
                <a:latin typeface="Times New Roman" panose="02020603050405020304" pitchFamily="18" charset="0"/>
                <a:cs typeface="Times New Roman" panose="02020603050405020304" pitchFamily="18" charset="0"/>
              </a:rPr>
              <a:t>INPUT AND OUPUT</a:t>
            </a:r>
            <a:endParaRPr lang="en-IN" sz="22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492DD15-83CB-265E-D5AD-3CF7A96DA9F3}"/>
              </a:ext>
            </a:extLst>
          </p:cNvPr>
          <p:cNvPicPr>
            <a:picLocks noGrp="1" noChangeAspect="1"/>
          </p:cNvPicPr>
          <p:nvPr>
            <p:ph idx="1"/>
          </p:nvPr>
        </p:nvPicPr>
        <p:blipFill>
          <a:blip r:embed="rId2"/>
          <a:stretch>
            <a:fillRect/>
          </a:stretch>
        </p:blipFill>
        <p:spPr>
          <a:xfrm>
            <a:off x="711200" y="1920918"/>
            <a:ext cx="8251825" cy="3592426"/>
          </a:xfrm>
        </p:spPr>
      </p:pic>
      <p:sp>
        <p:nvSpPr>
          <p:cNvPr id="4" name="Date Placeholder 3">
            <a:extLst>
              <a:ext uri="{FF2B5EF4-FFF2-40B4-BE49-F238E27FC236}">
                <a16:creationId xmlns:a16="http://schemas.microsoft.com/office/drawing/2014/main" id="{BA28D5E3-6029-B66C-5FC1-A15BB188F59B}"/>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126133E2-1292-44DB-50CE-EF05AF98B3D4}"/>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0B65A657-B998-6E44-387C-4673C5456240}"/>
              </a:ext>
            </a:extLst>
          </p:cNvPr>
          <p:cNvSpPr>
            <a:spLocks noGrp="1"/>
          </p:cNvSpPr>
          <p:nvPr>
            <p:ph type="sldNum" sz="quarter" idx="12"/>
          </p:nvPr>
        </p:nvSpPr>
        <p:spPr/>
        <p:txBody>
          <a:bodyPr/>
          <a:lstStyle/>
          <a:p>
            <a:fld id="{FA00FD27-8DB0-4CB2-BD37-BEA95C6A1008}" type="slidenum">
              <a:rPr lang="en-IN" smtClean="0"/>
              <a:t>27</a:t>
            </a:fld>
            <a:endParaRPr lang="en-IN"/>
          </a:p>
        </p:txBody>
      </p:sp>
    </p:spTree>
    <p:extLst>
      <p:ext uri="{BB962C8B-B14F-4D97-AF65-F5344CB8AC3E}">
        <p14:creationId xmlns:p14="http://schemas.microsoft.com/office/powerpoint/2010/main" val="125165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11560" y="1844824"/>
            <a:ext cx="8064896" cy="4032448"/>
          </a:xfrm>
        </p:spPr>
        <p:txBody>
          <a:bodyPr>
            <a:normAutofit/>
          </a:bodyPr>
          <a:lstStyle/>
          <a:p>
            <a:pPr marL="0" indent="0" algn="just">
              <a:lnSpc>
                <a:spcPct val="107000"/>
              </a:lnSpc>
              <a:spcAft>
                <a:spcPts val="800"/>
              </a:spcAft>
              <a:buNone/>
            </a:pPr>
            <a:r>
              <a:rPr lang="en-US" sz="1800" dirty="0">
                <a:solidFill>
                  <a:srgbClr val="36363D"/>
                </a:solidFill>
                <a:effectLst/>
                <a:latin typeface="Times New Roman" panose="02020603050405020304" pitchFamily="18" charset="0"/>
                <a:ea typeface="Calibri" panose="020F0502020204030204" pitchFamily="34" charset="0"/>
                <a:cs typeface="Times New Roman" panose="02020603050405020304" pitchFamily="18" charset="0"/>
              </a:rPr>
              <a:t>Finally predicting the climate data predictions based on the requirements of the client as per the data request by the using the concept of machine Learning algorithm implementations using python finding the climatic conditions streamers data predicting the formats using accuracy. Basically we can forecast the Climatic Conditions based on the Seasonal Requirements</a:t>
            </a:r>
            <a:r>
              <a:rPr lang="en-US" sz="1800" b="1" dirty="0">
                <a:solidFill>
                  <a:srgbClr val="36363D"/>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Furthermore, this work identifies current challenges like the limited dataset of chronological seasons and suggests future research directions, including data simulation and the incorporation of physics-based constraints. Thus, the survey not only provides a comprehensive current view but also outlines a roadmap for future interdisciplinary work in this burgeoning field. While the research acknowledges its limitations in providing an exhaustive analysis, it delineates a promising direction for future exploration.</a:t>
            </a:r>
          </a:p>
          <a:p>
            <a:pPr marL="0" indent="0">
              <a:lnSpc>
                <a:spcPct val="107000"/>
              </a:lnSpc>
              <a:spcAft>
                <a:spcPts val="800"/>
              </a:spcAft>
              <a:buNone/>
            </a:pPr>
            <a:endParaRPr lang="en-IN" sz="1800" dirty="0">
              <a:effectLst/>
              <a:latin typeface="Calibri" panose="020F0502020204030204" pitchFamily="34" charset="0"/>
              <a:ea typeface="SimSun" panose="02010600030101010101" pitchFamily="2" charset="-122"/>
              <a:cs typeface="SimSun" panose="02010600030101010101" pitchFamily="2" charset="-122"/>
            </a:endParaRP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28</a:t>
            </a:fld>
            <a:endParaRPr lang="en-IN"/>
          </a:p>
        </p:txBody>
      </p:sp>
    </p:spTree>
    <p:extLst>
      <p:ext uri="{BB962C8B-B14F-4D97-AF65-F5344CB8AC3E}">
        <p14:creationId xmlns:p14="http://schemas.microsoft.com/office/powerpoint/2010/main" val="359881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E522-828E-D925-AC0D-C00FAEDAC25D}"/>
              </a:ext>
            </a:extLst>
          </p:cNvPr>
          <p:cNvSpPr>
            <a:spLocks noGrp="1"/>
          </p:cNvSpPr>
          <p:nvPr>
            <p:ph type="title"/>
          </p:nvPr>
        </p:nvSpPr>
        <p:spPr>
          <a:xfrm>
            <a:off x="675132" y="-243408"/>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WEB REFERENCES</a:t>
            </a:r>
          </a:p>
        </p:txBody>
      </p:sp>
      <p:sp>
        <p:nvSpPr>
          <p:cNvPr id="3" name="Content Placeholder 2">
            <a:extLst>
              <a:ext uri="{FF2B5EF4-FFF2-40B4-BE49-F238E27FC236}">
                <a16:creationId xmlns:a16="http://schemas.microsoft.com/office/drawing/2014/main" id="{C0E42DEB-D213-241C-B641-6EEEED912C3C}"/>
              </a:ext>
            </a:extLst>
          </p:cNvPr>
          <p:cNvSpPr>
            <a:spLocks noGrp="1"/>
          </p:cNvSpPr>
          <p:nvPr>
            <p:ph idx="1"/>
          </p:nvPr>
        </p:nvSpPr>
        <p:spPr>
          <a:xfrm>
            <a:off x="660364" y="1124744"/>
            <a:ext cx="7772400" cy="4050792"/>
          </a:xfrm>
        </p:spPr>
        <p:txBody>
          <a:bodyPr/>
          <a:lstStyle/>
          <a:p>
            <a:r>
              <a:rPr lang="en-IN" dirty="0">
                <a:hlinkClick r:id="rId2"/>
              </a:rPr>
              <a:t>https://www.mdpi.com/2076-3417/13/21/12019</a:t>
            </a:r>
            <a:endParaRPr lang="en-IN" dirty="0"/>
          </a:p>
          <a:p>
            <a:endParaRPr lang="en-IN" dirty="0"/>
          </a:p>
          <a:p>
            <a:r>
              <a:rPr lang="en-IN" dirty="0">
                <a:hlinkClick r:id="rId3"/>
              </a:rPr>
              <a:t>https://github.com/topics/weather-prediction</a:t>
            </a:r>
            <a:endParaRPr lang="en-IN" dirty="0"/>
          </a:p>
          <a:p>
            <a:endParaRPr lang="en-IN" dirty="0"/>
          </a:p>
          <a:p>
            <a:r>
              <a:rPr lang="en-IN" dirty="0">
                <a:hlinkClick r:id="rId4"/>
              </a:rPr>
              <a:t>https://www.ncdc.noaa.gov/cdo-web/datasets</a:t>
            </a:r>
            <a:endParaRPr lang="en-IN" dirty="0"/>
          </a:p>
          <a:p>
            <a:endParaRPr lang="en-IN" dirty="0"/>
          </a:p>
          <a:p>
            <a:r>
              <a:rPr lang="en-IN" dirty="0">
                <a:hlinkClick r:id="rId5"/>
              </a:rPr>
              <a:t>https://climate.copernicus.eu/climate-datasets</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D38FC013-8BAA-0A71-8F44-DC52A1969682}"/>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71D3A35F-5B13-C2E2-A9DC-A3E9D9254AB6}"/>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D27B0203-5F53-B68B-CD7C-8828E094364E}"/>
              </a:ext>
            </a:extLst>
          </p:cNvPr>
          <p:cNvSpPr>
            <a:spLocks noGrp="1"/>
          </p:cNvSpPr>
          <p:nvPr>
            <p:ph type="sldNum" sz="quarter" idx="12"/>
          </p:nvPr>
        </p:nvSpPr>
        <p:spPr/>
        <p:txBody>
          <a:bodyPr/>
          <a:lstStyle/>
          <a:p>
            <a:fld id="{FA00FD27-8DB0-4CB2-BD37-BEA95C6A1008}" type="slidenum">
              <a:rPr lang="en-IN" smtClean="0"/>
              <a:t>29</a:t>
            </a:fld>
            <a:endParaRPr lang="en-IN"/>
          </a:p>
        </p:txBody>
      </p:sp>
    </p:spTree>
    <p:extLst>
      <p:ext uri="{BB962C8B-B14F-4D97-AF65-F5344CB8AC3E}">
        <p14:creationId xmlns:p14="http://schemas.microsoft.com/office/powerpoint/2010/main" val="258763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23-03-2024</a:t>
            </a:fld>
            <a:endParaRPr lang="en-IN"/>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166018"/>
            <a:ext cx="8229600" cy="4525963"/>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000" dirty="0">
                <a:latin typeface="Times New Roman" pitchFamily="18" charset="0"/>
                <a:cs typeface="Times New Roman" pitchFamily="18" charset="0"/>
              </a:rPr>
              <a:t>ABSTRACT</a:t>
            </a:r>
          </a:p>
          <a:p>
            <a:pPr>
              <a:lnSpc>
                <a:spcPct val="150000"/>
              </a:lnSpc>
            </a:pPr>
            <a:r>
              <a:rPr lang="en-IN" sz="2000" dirty="0">
                <a:latin typeface="Times New Roman" pitchFamily="18" charset="0"/>
                <a:cs typeface="Times New Roman" pitchFamily="18" charset="0"/>
              </a:rPr>
              <a:t>OBJECTIVE</a:t>
            </a:r>
          </a:p>
          <a:p>
            <a:pPr>
              <a:lnSpc>
                <a:spcPct val="150000"/>
              </a:lnSpc>
            </a:pPr>
            <a:r>
              <a:rPr lang="en-IN" sz="2000" dirty="0">
                <a:latin typeface="Times New Roman" pitchFamily="18" charset="0"/>
                <a:cs typeface="Times New Roman" pitchFamily="18" charset="0"/>
              </a:rPr>
              <a:t>INTRODUCTION</a:t>
            </a:r>
          </a:p>
          <a:p>
            <a:pPr>
              <a:lnSpc>
                <a:spcPct val="150000"/>
              </a:lnSpc>
            </a:pPr>
            <a:r>
              <a:rPr lang="en-IN" sz="2000" dirty="0">
                <a:latin typeface="Times New Roman" pitchFamily="18" charset="0"/>
                <a:cs typeface="Times New Roman" pitchFamily="18" charset="0"/>
              </a:rPr>
              <a:t>LITERATURE REVIEW (SOFT COPY OF PAPERS TO BE LINKED AS HYPERLINK)</a:t>
            </a:r>
          </a:p>
          <a:p>
            <a:pPr>
              <a:lnSpc>
                <a:spcPct val="150000"/>
              </a:lnSpc>
            </a:pPr>
            <a:r>
              <a:rPr lang="en-IN" sz="2000" dirty="0">
                <a:latin typeface="Times New Roman" pitchFamily="18" charset="0"/>
                <a:cs typeface="Times New Roman" pitchFamily="18" charset="0"/>
              </a:rPr>
              <a:t>DESIGN AND METHODOLOGIES</a:t>
            </a:r>
          </a:p>
          <a:p>
            <a:pPr>
              <a:lnSpc>
                <a:spcPct val="150000"/>
              </a:lnSpc>
            </a:pPr>
            <a:r>
              <a:rPr lang="en-IN" sz="2000" dirty="0">
                <a:latin typeface="Times New Roman" pitchFamily="18" charset="0"/>
                <a:cs typeface="Times New Roman" pitchFamily="18" charset="0"/>
              </a:rPr>
              <a:t>IMPLEMENTATION</a:t>
            </a:r>
          </a:p>
          <a:p>
            <a:pPr>
              <a:lnSpc>
                <a:spcPct val="150000"/>
              </a:lnSpc>
            </a:pPr>
            <a:r>
              <a:rPr lang="en-IN" sz="2000" dirty="0">
                <a:latin typeface="Times New Roman" pitchFamily="18" charset="0"/>
                <a:cs typeface="Times New Roman" pitchFamily="18" charset="0"/>
              </a:rPr>
              <a:t>TESTING</a:t>
            </a:r>
          </a:p>
          <a:p>
            <a:pPr>
              <a:lnSpc>
                <a:spcPct val="150000"/>
              </a:lnSpc>
            </a:pPr>
            <a:r>
              <a:rPr lang="en-IN" sz="2000" dirty="0">
                <a:latin typeface="Times New Roman" pitchFamily="18" charset="0"/>
                <a:cs typeface="Times New Roman" pitchFamily="18" charset="0"/>
              </a:rPr>
              <a:t>INPUT AND OUTPUT</a:t>
            </a:r>
          </a:p>
          <a:p>
            <a:pPr>
              <a:lnSpc>
                <a:spcPct val="150000"/>
              </a:lnSpc>
            </a:pPr>
            <a:r>
              <a:rPr lang="en-IN" sz="2000" dirty="0">
                <a:latin typeface="Times New Roman" pitchFamily="18" charset="0"/>
                <a:cs typeface="Times New Roman" pitchFamily="18" charset="0"/>
              </a:rPr>
              <a:t>INCLUDE DEMO VIDEO-1 (Till REVEW-1)</a:t>
            </a:r>
          </a:p>
          <a:p>
            <a:pPr>
              <a:lnSpc>
                <a:spcPct val="150000"/>
              </a:lnSpc>
            </a:pPr>
            <a:r>
              <a:rPr lang="en-IN" sz="2000" dirty="0">
                <a:latin typeface="Times New Roman" pitchFamily="18" charset="0"/>
                <a:cs typeface="Times New Roman" pitchFamily="18" charset="0"/>
              </a:rPr>
              <a:t>INCLUDE DEMO VIDEO-2(Complete Implementation of Project)</a:t>
            </a:r>
          </a:p>
          <a:p>
            <a:pPr>
              <a:lnSpc>
                <a:spcPct val="150000"/>
              </a:lnSpc>
            </a:pPr>
            <a:r>
              <a:rPr lang="en-IN" sz="2000" dirty="0">
                <a:latin typeface="Times New Roman" pitchFamily="18" charset="0"/>
                <a:cs typeface="Times New Roman" pitchFamily="18" charset="0"/>
              </a:rPr>
              <a:t>CONCLUSION</a:t>
            </a:r>
          </a:p>
          <a:p>
            <a:pPr>
              <a:lnSpc>
                <a:spcPct val="150000"/>
              </a:lnSpc>
            </a:pPr>
            <a:r>
              <a:rPr lang="en-IN" sz="2000" dirty="0">
                <a:latin typeface="Times New Roman" pitchFamily="18" charset="0"/>
                <a:cs typeface="Times New Roman" pitchFamily="18" charset="0"/>
              </a:rPr>
              <a:t>WEB REFERENCES LINK(TILL REVIEW DATE ALL LINKS TO BE INCLUDED DAY WISE)</a:t>
            </a:r>
          </a:p>
          <a:p>
            <a:pPr>
              <a:lnSpc>
                <a:spcPct val="150000"/>
              </a:lnSpc>
            </a:pPr>
            <a:r>
              <a:rPr lang="en-IN" sz="2000" dirty="0">
                <a:latin typeface="Times New Roman" pitchFamily="18" charset="0"/>
                <a:cs typeface="Times New Roman" pitchFamily="18" charset="0"/>
              </a:rPr>
              <a:t>INCLUDE YOUR 2 PHOTOS OF YOUR INDUSTRY WORKING ENVIRONMENT</a:t>
            </a:r>
          </a:p>
          <a:p>
            <a:pPr>
              <a:lnSpc>
                <a:spcPct val="150000"/>
              </a:lnSpc>
            </a:pPr>
            <a:r>
              <a:rPr lang="en-IN" sz="2000" dirty="0">
                <a:latin typeface="Times New Roman" pitchFamily="18" charset="0"/>
                <a:cs typeface="Times New Roman" pitchFamily="18" charset="0"/>
              </a:rPr>
              <a:t>PLAGIARISM REPORT OF PPT</a:t>
            </a:r>
          </a:p>
          <a:p>
            <a:pPr>
              <a:lnSpc>
                <a:spcPct val="150000"/>
              </a:lnSpc>
            </a:pPr>
            <a:r>
              <a:rPr lang="en-IN" sz="20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AEBB-CB0B-43DB-9C02-83CAE0619030}"/>
              </a:ext>
            </a:extLst>
          </p:cNvPr>
          <p:cNvSpPr>
            <a:spLocks noGrp="1"/>
          </p:cNvSpPr>
          <p:nvPr>
            <p:ph type="title"/>
          </p:nvPr>
        </p:nvSpPr>
        <p:spPr>
          <a:xfrm>
            <a:off x="675132" y="-118872"/>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PLAGIARISM REPORT OF PPT</a:t>
            </a:r>
          </a:p>
        </p:txBody>
      </p:sp>
      <p:pic>
        <p:nvPicPr>
          <p:cNvPr id="8" name="Content Placeholder 7">
            <a:extLst>
              <a:ext uri="{FF2B5EF4-FFF2-40B4-BE49-F238E27FC236}">
                <a16:creationId xmlns:a16="http://schemas.microsoft.com/office/drawing/2014/main" id="{CF1363A0-E4C5-8D72-156B-2B04737D3D32}"/>
              </a:ext>
            </a:extLst>
          </p:cNvPr>
          <p:cNvPicPr>
            <a:picLocks noGrp="1" noChangeAspect="1"/>
          </p:cNvPicPr>
          <p:nvPr>
            <p:ph idx="1"/>
          </p:nvPr>
        </p:nvPicPr>
        <p:blipFill>
          <a:blip r:embed="rId2"/>
          <a:stretch>
            <a:fillRect/>
          </a:stretch>
        </p:blipFill>
        <p:spPr>
          <a:xfrm>
            <a:off x="1043608" y="980728"/>
            <a:ext cx="6081641" cy="5075238"/>
          </a:xfrm>
        </p:spPr>
      </p:pic>
      <p:sp>
        <p:nvSpPr>
          <p:cNvPr id="4" name="Date Placeholder 3">
            <a:extLst>
              <a:ext uri="{FF2B5EF4-FFF2-40B4-BE49-F238E27FC236}">
                <a16:creationId xmlns:a16="http://schemas.microsoft.com/office/drawing/2014/main" id="{72241888-443B-AEFA-FF4C-0DDF16F34170}"/>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097192B2-5A00-0055-E550-F60EFA1AF89F}"/>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89335F51-8302-3833-C04E-EF79BC78D043}"/>
              </a:ext>
            </a:extLst>
          </p:cNvPr>
          <p:cNvSpPr>
            <a:spLocks noGrp="1"/>
          </p:cNvSpPr>
          <p:nvPr>
            <p:ph type="sldNum" sz="quarter" idx="12"/>
          </p:nvPr>
        </p:nvSpPr>
        <p:spPr/>
        <p:txBody>
          <a:bodyPr/>
          <a:lstStyle/>
          <a:p>
            <a:fld id="{FA00FD27-8DB0-4CB2-BD37-BEA95C6A1008}" type="slidenum">
              <a:rPr lang="en-IN" smtClean="0"/>
              <a:t>30</a:t>
            </a:fld>
            <a:endParaRPr lang="en-IN"/>
          </a:p>
        </p:txBody>
      </p:sp>
    </p:spTree>
    <p:extLst>
      <p:ext uri="{BB962C8B-B14F-4D97-AF65-F5344CB8AC3E}">
        <p14:creationId xmlns:p14="http://schemas.microsoft.com/office/powerpoint/2010/main" val="1530785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5818651"/>
          </a:xfrm>
        </p:spPr>
        <p:txBody>
          <a:bodyPr>
            <a:normAutofit/>
          </a:bodyPr>
          <a:lstStyle/>
          <a:p>
            <a:pPr marL="0" indent="0">
              <a:buNone/>
            </a:pPr>
            <a:endParaRPr lang="en-US" sz="2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REFERENCES</a:t>
            </a:r>
          </a:p>
          <a:p>
            <a:pPr marL="0" indent="0">
              <a:buNone/>
            </a:pP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p:txBody>
          <a:bodyPr/>
          <a:lstStyle/>
          <a:p>
            <a:fld id="{747948F5-3D04-4C41-85E6-B1A4E0F730CC}" type="datetime1">
              <a:rPr lang="en-IN" smtClean="0"/>
              <a:t>23-03-2024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31</a:t>
            </a:fld>
            <a:endParaRPr lang="en-IN"/>
          </a:p>
        </p:txBody>
      </p:sp>
      <p:sp>
        <p:nvSpPr>
          <p:cNvPr id="7" name="TextBox 6">
            <a:extLst>
              <a:ext uri="{FF2B5EF4-FFF2-40B4-BE49-F238E27FC236}">
                <a16:creationId xmlns:a16="http://schemas.microsoft.com/office/drawing/2014/main" id="{C9522E79-114F-EEB0-1554-2A22B4F68746}"/>
              </a:ext>
            </a:extLst>
          </p:cNvPr>
          <p:cNvSpPr txBox="1"/>
          <p:nvPr/>
        </p:nvSpPr>
        <p:spPr>
          <a:xfrm>
            <a:off x="457200" y="1340767"/>
            <a:ext cx="8435280" cy="4801314"/>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Olaiya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Folorunsho</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Adesesan</a:t>
            </a:r>
            <a:r>
              <a:rPr lang="en-IN" dirty="0">
                <a:latin typeface="Times New Roman" panose="02020603050405020304" pitchFamily="18" charset="0"/>
                <a:cs typeface="Times New Roman" panose="02020603050405020304" pitchFamily="18" charset="0"/>
              </a:rPr>
              <a:t> Barnabas Adeyemo, “Application of data mining techniques in Climate Streamers prediction and climate change studies”, International Journal of Information Engineering and </a:t>
            </a:r>
          </a:p>
          <a:p>
            <a:r>
              <a:rPr lang="en-IN" dirty="0">
                <a:latin typeface="Times New Roman" panose="02020603050405020304" pitchFamily="18" charset="0"/>
                <a:cs typeface="Times New Roman" panose="02020603050405020304" pitchFamily="18" charset="0"/>
              </a:rPr>
              <a:t>     Electronic Business, Vol. 7.5, No. 6, pp. 51, 2022.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Sawaitul</a:t>
            </a:r>
            <a:r>
              <a:rPr lang="en-IN" dirty="0">
                <a:latin typeface="Times New Roman" panose="02020603050405020304" pitchFamily="18" charset="0"/>
                <a:cs typeface="Times New Roman" panose="02020603050405020304" pitchFamily="18" charset="0"/>
              </a:rPr>
              <a:t>, D. Sanjay, Ramesh Babu, Krishna </a:t>
            </a:r>
            <a:r>
              <a:rPr lang="en-IN" dirty="0" err="1">
                <a:latin typeface="Times New Roman" panose="02020603050405020304" pitchFamily="18" charset="0"/>
                <a:cs typeface="Times New Roman" panose="02020603050405020304" pitchFamily="18" charset="0"/>
              </a:rPr>
              <a:t>annaya,K</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Wagh</a:t>
            </a:r>
            <a:r>
              <a:rPr lang="en-IN" dirty="0">
                <a:latin typeface="Times New Roman" panose="02020603050405020304" pitchFamily="18" charset="0"/>
                <a:cs typeface="Times New Roman" panose="02020603050405020304" pitchFamily="18" charset="0"/>
              </a:rPr>
              <a:t> and P. N. Chatur, “Classification and prediction of future Climate Streamers by using back propagation algorithm-an approach”, International Journal of Emerging Technology and Advanced Engineering, Vol. 2, No. 1, pp. 110-113, 2022.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 P. Langley, W. Iba and K. Thompson, “An analysis of Bayesian Classifiers”, in Proceedings of the Tenth National Conference on Machine Learning, San Jose, CA, 2008.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Kotu</a:t>
            </a:r>
            <a:r>
              <a:rPr lang="en-US" dirty="0">
                <a:latin typeface="Times New Roman" panose="02020603050405020304" pitchFamily="18" charset="0"/>
                <a:cs typeface="Times New Roman" panose="02020603050405020304" pitchFamily="18" charset="0"/>
              </a:rPr>
              <a:t>, Vijay and </a:t>
            </a:r>
            <a:r>
              <a:rPr lang="en-US" dirty="0" err="1">
                <a:latin typeface="Times New Roman" panose="02020603050405020304" pitchFamily="18" charset="0"/>
                <a:cs typeface="Times New Roman" panose="02020603050405020304" pitchFamily="18" charset="0"/>
              </a:rPr>
              <a:t>BalaDeshpande</a:t>
            </a:r>
            <a:r>
              <a:rPr lang="en-US" dirty="0">
                <a:latin typeface="Times New Roman" panose="02020603050405020304" pitchFamily="18" charset="0"/>
                <a:cs typeface="Times New Roman" panose="02020603050405020304" pitchFamily="18" charset="0"/>
              </a:rPr>
              <a:t>, Predictive analytics and data mining: concepts and practice with </a:t>
            </a:r>
            <a:r>
              <a:rPr lang="en-US" dirty="0" err="1">
                <a:latin typeface="Times New Roman" panose="02020603050405020304" pitchFamily="18" charset="0"/>
                <a:cs typeface="Times New Roman" panose="02020603050405020304" pitchFamily="18" charset="0"/>
              </a:rPr>
              <a:t>rapidminer</a:t>
            </a:r>
            <a:r>
              <a:rPr lang="en-US" dirty="0">
                <a:latin typeface="Times New Roman" panose="02020603050405020304" pitchFamily="18" charset="0"/>
                <a:cs typeface="Times New Roman" panose="02020603050405020304" pitchFamily="18" charset="0"/>
              </a:rPr>
              <a:t>, Morgan Kaufmann, 2021.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620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A9AC-B65E-D192-3F17-F3EBD04F0F80}"/>
              </a:ext>
            </a:extLst>
          </p:cNvPr>
          <p:cNvSpPr>
            <a:spLocks noGrp="1"/>
          </p:cNvSpPr>
          <p:nvPr>
            <p:ph type="title"/>
          </p:nvPr>
        </p:nvSpPr>
        <p:spPr>
          <a:xfrm>
            <a:off x="685800" y="484632"/>
            <a:ext cx="7630616" cy="784128"/>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090864-95C7-F118-765E-362C88A246B0}"/>
              </a:ext>
            </a:extLst>
          </p:cNvPr>
          <p:cNvSpPr>
            <a:spLocks noGrp="1"/>
          </p:cNvSpPr>
          <p:nvPr>
            <p:ph idx="1"/>
          </p:nvPr>
        </p:nvSpPr>
        <p:spPr>
          <a:xfrm>
            <a:off x="697368" y="1287680"/>
            <a:ext cx="8051096" cy="4877623"/>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[5] D. Hand, H. </a:t>
            </a:r>
            <a:r>
              <a:rPr lang="en-US" sz="1800" dirty="0" err="1">
                <a:latin typeface="Times New Roman" panose="02020603050405020304" pitchFamily="18" charset="0"/>
                <a:cs typeface="Times New Roman" panose="02020603050405020304" pitchFamily="18" charset="0"/>
              </a:rPr>
              <a:t>Mannila</a:t>
            </a:r>
            <a:r>
              <a:rPr lang="en-US" sz="1800" dirty="0">
                <a:latin typeface="Times New Roman" panose="02020603050405020304" pitchFamily="18" charset="0"/>
                <a:cs typeface="Times New Roman" panose="02020603050405020304" pitchFamily="18" charset="0"/>
              </a:rPr>
              <a:t> and P. Smyth, “Principles of data mining”, MIT, 2014.</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[6] A. </a:t>
            </a:r>
            <a:r>
              <a:rPr lang="en-US" sz="1800" dirty="0" err="1">
                <a:latin typeface="Times New Roman" panose="02020603050405020304" pitchFamily="18" charset="0"/>
                <a:cs typeface="Times New Roman" panose="02020603050405020304" pitchFamily="18" charset="0"/>
              </a:rPr>
              <a:t>Mccallum</a:t>
            </a:r>
            <a:r>
              <a:rPr lang="en-US" sz="1800" dirty="0">
                <a:latin typeface="Times New Roman" panose="02020603050405020304" pitchFamily="18" charset="0"/>
                <a:cs typeface="Times New Roman" panose="02020603050405020304" pitchFamily="18" charset="0"/>
              </a:rPr>
              <a:t> and K. Nigam, “A Comparison of Event Models for Naive Random Forest Classifier, Decision tree Classifier work of Classification”, Proceedings of the 15th National Conference on Artificial Intelligence (AAAI-98)-Workshop on Learning for Text Categorization, pp. 41-48, 1998. </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[7] R. O. </a:t>
            </a:r>
            <a:r>
              <a:rPr lang="en-US" sz="1800" dirty="0" err="1">
                <a:latin typeface="Times New Roman" panose="02020603050405020304" pitchFamily="18" charset="0"/>
                <a:cs typeface="Times New Roman" panose="02020603050405020304" pitchFamily="18" charset="0"/>
              </a:rPr>
              <a:t>Duda</a:t>
            </a:r>
            <a:r>
              <a:rPr lang="en-US" sz="1800" dirty="0">
                <a:latin typeface="Times New Roman" panose="02020603050405020304" pitchFamily="18" charset="0"/>
                <a:cs typeface="Times New Roman" panose="02020603050405020304" pitchFamily="18" charset="0"/>
              </a:rPr>
              <a:t> and P. E. Hart, Pattern classification and scene analysis, John Wiley and Sons, 1973. </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[8] </a:t>
            </a:r>
            <a:r>
              <a:rPr lang="en-US" sz="1800" dirty="0" err="1">
                <a:latin typeface="Times New Roman" panose="02020603050405020304" pitchFamily="18" charset="0"/>
                <a:cs typeface="Times New Roman" panose="02020603050405020304" pitchFamily="18" charset="0"/>
              </a:rPr>
              <a:t>Mohita</a:t>
            </a:r>
            <a:r>
              <a:rPr lang="en-US" sz="1800" dirty="0">
                <a:latin typeface="Times New Roman" panose="02020603050405020304" pitchFamily="18" charset="0"/>
                <a:cs typeface="Times New Roman" panose="02020603050405020304" pitchFamily="18" charset="0"/>
              </a:rPr>
              <a:t> Anand Sharma1 and Jai Bhagwan Singh2” COMPARATIVE STUDY OF Climate Streamers predictions models”, Department of Mathematics and Statistics, School of Basic and Applied Science, </a:t>
            </a:r>
            <a:r>
              <a:rPr lang="en-US" sz="1800" dirty="0" err="1">
                <a:latin typeface="Times New Roman" panose="02020603050405020304" pitchFamily="18" charset="0"/>
                <a:cs typeface="Times New Roman" panose="02020603050405020304" pitchFamily="18" charset="0"/>
              </a:rPr>
              <a:t>Shobhit</a:t>
            </a:r>
            <a:r>
              <a:rPr lang="en-US" sz="1800" dirty="0">
                <a:latin typeface="Times New Roman" panose="02020603050405020304" pitchFamily="18" charset="0"/>
                <a:cs typeface="Times New Roman" panose="02020603050405020304" pitchFamily="18" charset="0"/>
              </a:rPr>
              <a:t> University, Meerut, Uttar Pradesh, 250110, India.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1C31AF-F36F-2D96-BED8-3DA5CB5A090A}"/>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78A600FC-1057-EDBF-9786-0FD944AD9062}"/>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372129B3-614F-33C7-02F9-9FECCFB261B2}"/>
              </a:ext>
            </a:extLst>
          </p:cNvPr>
          <p:cNvSpPr>
            <a:spLocks noGrp="1"/>
          </p:cNvSpPr>
          <p:nvPr>
            <p:ph type="sldNum" sz="quarter" idx="12"/>
          </p:nvPr>
        </p:nvSpPr>
        <p:spPr/>
        <p:txBody>
          <a:bodyPr/>
          <a:lstStyle/>
          <a:p>
            <a:fld id="{FA00FD27-8DB0-4CB2-BD37-BEA95C6A1008}" type="slidenum">
              <a:rPr lang="en-IN" smtClean="0"/>
              <a:t>32</a:t>
            </a:fld>
            <a:endParaRPr lang="en-IN"/>
          </a:p>
        </p:txBody>
      </p:sp>
    </p:spTree>
    <p:extLst>
      <p:ext uri="{BB962C8B-B14F-4D97-AF65-F5344CB8AC3E}">
        <p14:creationId xmlns:p14="http://schemas.microsoft.com/office/powerpoint/2010/main" val="2212161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745D-FBAA-5E9B-108E-7E985BB3136D}"/>
              </a:ext>
            </a:extLst>
          </p:cNvPr>
          <p:cNvSpPr>
            <a:spLocks noGrp="1"/>
          </p:cNvSpPr>
          <p:nvPr>
            <p:ph type="title"/>
          </p:nvPr>
        </p:nvSpPr>
        <p:spPr>
          <a:xfrm>
            <a:off x="685800" y="484632"/>
            <a:ext cx="7198568" cy="496096"/>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ABBB48-A1ED-EECA-5AD3-F9D7ADC5948D}"/>
              </a:ext>
            </a:extLst>
          </p:cNvPr>
          <p:cNvSpPr>
            <a:spLocks noGrp="1"/>
          </p:cNvSpPr>
          <p:nvPr>
            <p:ph idx="1"/>
          </p:nvPr>
        </p:nvSpPr>
        <p:spPr>
          <a:xfrm>
            <a:off x="656570" y="1268760"/>
            <a:ext cx="7772400" cy="4050792"/>
          </a:xfrm>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[9] </a:t>
            </a:r>
            <a:r>
              <a:rPr lang="en-IN" sz="1800" dirty="0" err="1">
                <a:latin typeface="Times New Roman" panose="02020603050405020304" pitchFamily="18" charset="0"/>
                <a:cs typeface="Times New Roman" panose="02020603050405020304" pitchFamily="18" charset="0"/>
              </a:rPr>
              <a:t>Razeef</a:t>
            </a:r>
            <a:r>
              <a:rPr lang="en-IN" sz="1800" dirty="0">
                <a:latin typeface="Times New Roman" panose="02020603050405020304" pitchFamily="18" charset="0"/>
                <a:cs typeface="Times New Roman" panose="02020603050405020304" pitchFamily="18" charset="0"/>
              </a:rPr>
              <a:t> Mohd1 , </a:t>
            </a:r>
            <a:r>
              <a:rPr lang="en-IN" sz="1800" dirty="0" err="1">
                <a:latin typeface="Times New Roman" panose="02020603050405020304" pitchFamily="18" charset="0"/>
                <a:cs typeface="Times New Roman" panose="02020603050405020304" pitchFamily="18" charset="0"/>
              </a:rPr>
              <a:t>Muheet</a:t>
            </a:r>
            <a:r>
              <a:rPr lang="en-IN" sz="1800" dirty="0">
                <a:latin typeface="Times New Roman" panose="02020603050405020304" pitchFamily="18" charset="0"/>
                <a:cs typeface="Times New Roman" panose="02020603050405020304" pitchFamily="18" charset="0"/>
              </a:rPr>
              <a:t> Ahmed Butt2 and </a:t>
            </a:r>
            <a:r>
              <a:rPr lang="en-IN" sz="1800" dirty="0" err="1">
                <a:latin typeface="Times New Roman" panose="02020603050405020304" pitchFamily="18" charset="0"/>
                <a:cs typeface="Times New Roman" panose="02020603050405020304" pitchFamily="18" charset="0"/>
              </a:rPr>
              <a:t>MajidZaman</a:t>
            </a:r>
            <a:r>
              <a:rPr lang="en-IN" sz="1800" dirty="0">
                <a:latin typeface="Times New Roman" panose="02020603050405020304" pitchFamily="18" charset="0"/>
                <a:cs typeface="Times New Roman" panose="02020603050405020304" pitchFamily="18" charset="0"/>
              </a:rPr>
              <a:t> Baba3”Comparative Study of Climate Streamers Prediction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Techniques”, Student, 2 Scientist-D, Department of Computer Science, 3 Scientist-D, Directorate of IT&amp;SS, University of Kashmir, Jammu and Kashmir, India.</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[10]Mark Holmstrom, Dylan Liu, Christopher Vo” Machine Learning Applied </a:t>
            </a:r>
            <a:r>
              <a:rPr lang="en-US" sz="1800">
                <a:latin typeface="Times New Roman" panose="02020603050405020304" pitchFamily="18" charset="0"/>
                <a:cs typeface="Times New Roman" panose="02020603050405020304" pitchFamily="18" charset="0"/>
              </a:rPr>
              <a:t>to  Climate </a:t>
            </a:r>
            <a:r>
              <a:rPr lang="en-US" sz="1800" dirty="0">
                <a:latin typeface="Times New Roman" panose="02020603050405020304" pitchFamily="18" charset="0"/>
                <a:cs typeface="Times New Roman" panose="02020603050405020304" pitchFamily="18" charset="0"/>
              </a:rPr>
              <a:t>Streamers </a:t>
            </a:r>
            <a:r>
              <a:rPr lang="en-US" sz="1800" dirty="0" err="1">
                <a:latin typeface="Times New Roman" panose="02020603050405020304" pitchFamily="18" charset="0"/>
                <a:cs typeface="Times New Roman" panose="02020603050405020304" pitchFamily="18" charset="0"/>
              </a:rPr>
              <a:t>prediction",Stanford</a:t>
            </a:r>
            <a:r>
              <a:rPr lang="en-US" sz="1800" dirty="0">
                <a:latin typeface="Times New Roman" panose="02020603050405020304" pitchFamily="18" charset="0"/>
                <a:cs typeface="Times New Roman" panose="02020603050405020304" pitchFamily="18" charset="0"/>
              </a:rPr>
              <a:t> University (Dated: December 15, 2022).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7BDFB0-70D9-AEB9-A19C-077BCCA6DB30}"/>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EF1264E3-7AB2-A336-6A4E-5FE06BE4D1E5}"/>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4FFE0E20-E23D-EFFD-2694-3E5F0DD6BC29}"/>
              </a:ext>
            </a:extLst>
          </p:cNvPr>
          <p:cNvSpPr>
            <a:spLocks noGrp="1"/>
          </p:cNvSpPr>
          <p:nvPr>
            <p:ph type="sldNum" sz="quarter" idx="12"/>
          </p:nvPr>
        </p:nvSpPr>
        <p:spPr/>
        <p:txBody>
          <a:bodyPr/>
          <a:lstStyle/>
          <a:p>
            <a:fld id="{FA00FD27-8DB0-4CB2-BD37-BEA95C6A1008}" type="slidenum">
              <a:rPr lang="en-IN" smtClean="0"/>
              <a:t>33</a:t>
            </a:fld>
            <a:endParaRPr lang="en-IN"/>
          </a:p>
        </p:txBody>
      </p:sp>
    </p:spTree>
    <p:extLst>
      <p:ext uri="{BB962C8B-B14F-4D97-AF65-F5344CB8AC3E}">
        <p14:creationId xmlns:p14="http://schemas.microsoft.com/office/powerpoint/2010/main" val="4028170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23-03-2024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34</a:t>
            </a:fld>
            <a:endParaRPr lang="en-IN"/>
          </a:p>
        </p:txBody>
      </p:sp>
    </p:spTree>
    <p:extLst>
      <p:ext uri="{BB962C8B-B14F-4D97-AF65-F5344CB8AC3E}">
        <p14:creationId xmlns:p14="http://schemas.microsoft.com/office/powerpoint/2010/main" val="131513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365684"/>
            <a:ext cx="8229600" cy="5159660"/>
          </a:xfrm>
        </p:spPr>
        <p:txBody>
          <a:bodyPr>
            <a:no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Weather and climate prediction have been crucial in human history for enabling effective agricultural planning, safeguarding against natural disasters, and facilitating strategic decision-making in various sectors. In this context, the need for accurate and timely forecasting is highly significant. Machine learning has the potential to improve the accuracy and speed of weather and climate prediction. This comprehensive survey assesses the efficacy of Machine Learning (ML) and Machine Learning-Enhanced (ML-Enhanced) methodologies in short-term weather forecasting and medium-to-long-term climate prediction. While ML shows promising results in short-term weather prediction, its role remains supplementary in medium-to-long-term climate forecasting due to the complexity of climate conditions and limited data samples. The study finds ML to be fast, scalable, and relatively accurate; however, traditional methods remain indispensable, particularly for medium-to-long-term forecasts, where understanding the mechanisms of meteorological changes is pivotal.</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Keywords: machine-learning; weather prediction; climate prediction; survey</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675132" y="1916832"/>
            <a:ext cx="7772400" cy="4050792"/>
          </a:xfrm>
        </p:spPr>
        <p:txBody>
          <a:bodyPr>
            <a:normAutofit fontScale="92500" lnSpcReduction="20000"/>
          </a:bodyPr>
          <a:lstStyle/>
          <a:p>
            <a:pPr marL="0" indent="0" algn="just">
              <a:buNone/>
            </a:pPr>
            <a:r>
              <a:rPr lang="en-IN" sz="2200" b="1" dirty="0">
                <a:latin typeface="Times New Roman" panose="02020603050405020304" pitchFamily="18" charset="0"/>
                <a:cs typeface="Times New Roman" pitchFamily="18" charset="0"/>
              </a:rPr>
              <a:t>Aim of the Project</a:t>
            </a:r>
            <a:r>
              <a:rPr lang="en-IN" sz="2400" b="1" dirty="0">
                <a:latin typeface="Times New Roman" panose="02020603050405020304" pitchFamily="18" charset="0"/>
                <a:cs typeface="Times New Roman" pitchFamily="18" charset="0"/>
              </a:rPr>
              <a:t>: </a:t>
            </a:r>
            <a:r>
              <a:rPr lang="en-US" sz="1900" dirty="0">
                <a:latin typeface="Times New Roman" panose="02020603050405020304" pitchFamily="18" charset="0"/>
                <a:ea typeface="Calibri" panose="020F0502020204030204" pitchFamily="34" charset="0"/>
                <a:cs typeface="Times New Roman" panose="02020603050405020304" pitchFamily="18" charset="0"/>
              </a:rPr>
              <a:t>Predicting the future identity of climate streamers involves considering various factors such as their current platform, audience engagement, content focus, and potential for growth. Those who effectively communicate scientific findings, engage audiences, and provide actionable solutions may gain traction in the climate streaming space. It's likely that these streamers will continue to amplify discussions around climate change, advocate for sustainability, and collaborate with experts and organizations in the field</a:t>
            </a:r>
            <a:r>
              <a:rPr lang="en-US" sz="1900" b="1"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buNone/>
            </a:pPr>
            <a:endParaRPr lang="en-IN" sz="19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200" b="1" dirty="0">
                <a:latin typeface="Times New Roman" panose="02020603050405020304" pitchFamily="18" charset="0"/>
                <a:cs typeface="Times New Roman" panose="02020603050405020304" pitchFamily="18" charset="0"/>
              </a:rPr>
              <a:t>Scope of the Project</a:t>
            </a:r>
            <a:r>
              <a:rPr lang="en-US" sz="24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ea typeface="Calibri" panose="020F0502020204030204" pitchFamily="34" charset="0"/>
                <a:cs typeface="Times New Roman" panose="02020603050405020304" pitchFamily="18" charset="0"/>
              </a:rPr>
              <a:t>Predicting the identity of climate streamers can be challenging, as it depends on various factors such as their backgrounds, expertise, and motivations. However, we can anticipate that climate streamers may include scientists, activists, educators, policymakers, journalists, and individuals passionate about environmental issues. As for their scope, climate streamers may cover a wide range of topics related to climate change, including scientific research, policy analysis, environmental activism, sustainable lifestyle tips, and climate-related news and events. Their scope could vary depending on their focus and audience preferences.</a:t>
            </a: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94557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23528" y="1187421"/>
            <a:ext cx="8134672" cy="5085363"/>
          </a:xfrm>
        </p:spPr>
        <p:txBody>
          <a:bodyPr>
            <a:noAutofit/>
          </a:bodyPr>
          <a:lstStyle/>
          <a:p>
            <a:pPr marL="0" indent="0" algn="jus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Machine learning is a branch of computer science concerned with automated recognition of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spatio</a:t>
            </a:r>
            <a:r>
              <a:rPr lang="en-US" sz="1800" dirty="0">
                <a:latin typeface="Times New Roman" panose="02020603050405020304" pitchFamily="18" charset="0"/>
                <a:ea typeface="Calibri" panose="020F0502020204030204" pitchFamily="34" charset="0"/>
                <a:cs typeface="Times New Roman" panose="02020603050405020304" pitchFamily="18" charset="0"/>
              </a:rPr>
              <a:t>-temporal) patterns from data (Mitchell, 1997). It has been increasingly employed in the study of “big data” with the aim to investigate data syntactically and semantically. In essence, this means an automated search for a best model, given a certain task and corresponding data. Given a task, a human learns what to do and -hopefully- optimizes the working schedule according to the given side conditions. This is how machines learn from data: a task is formulated and then a learning process starts, which consists in building statistical models (in terms of probability distributions) or functional models. Eventually, optimality criteria and discriminant functions are used to evaluate the performance of such a model given new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data.The</a:t>
            </a:r>
            <a:r>
              <a:rPr lang="en-US" sz="1800" dirty="0">
                <a:latin typeface="Times New Roman" panose="02020603050405020304" pitchFamily="18" charset="0"/>
                <a:ea typeface="Calibri" panose="020F0502020204030204" pitchFamily="34" charset="0"/>
                <a:cs typeface="Times New Roman" panose="02020603050405020304" pitchFamily="18" charset="0"/>
              </a:rPr>
              <a:t> algorithms are divided roughly into three different categories: supervised learning, unsupervised learning and reinforcement learning. Machine learning has shown to be very efficient in prediction, for example in solar energy prediction for solar 30 power plants (Sharma et al., 2011). This forecasting task can be reduced to learning how the solar plant reacts to the environmental conditions, and forecasting the future response of the plant using reliable weather data. In particular the occurrence of an El Ni event has large impacts on the weather around the Pacific (Reilly, 2009). It is therefore crucial to develop precise and reliable predictions of such events with considerable lead time and, if so, provide information on how the events could develop in time..</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Tree>
    <p:extLst>
      <p:ext uri="{BB962C8B-B14F-4D97-AF65-F5344CB8AC3E}">
        <p14:creationId xmlns:p14="http://schemas.microsoft.com/office/powerpoint/2010/main" val="140571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br>
              <a:rPr lang="en-IN" sz="2400" b="1" dirty="0">
                <a:latin typeface="Times New Roman" pitchFamily="18" charset="0"/>
                <a:cs typeface="Times New Roman" pitchFamily="18" charset="0"/>
              </a:rPr>
            </a:br>
            <a:endParaRPr lang="en-US" sz="2400" b="1" dirty="0"/>
          </a:p>
        </p:txBody>
      </p:sp>
      <p:sp>
        <p:nvSpPr>
          <p:cNvPr id="2" name="Content Placeholder 1"/>
          <p:cNvSpPr>
            <a:spLocks noGrp="1"/>
          </p:cNvSpPr>
          <p:nvPr>
            <p:ph idx="1"/>
          </p:nvPr>
        </p:nvSpPr>
        <p:spPr>
          <a:xfrm>
            <a:off x="457200" y="1340768"/>
            <a:ext cx="8229600" cy="4666523"/>
          </a:xfrm>
        </p:spPr>
        <p:txBody>
          <a:bodyPr>
            <a:normAutofit/>
          </a:bodyPr>
          <a:lstStyle/>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23-03-2024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7</a:t>
            </a:fld>
            <a:endParaRPr lang="en-IN"/>
          </a:p>
        </p:txBody>
      </p:sp>
      <p:sp>
        <p:nvSpPr>
          <p:cNvPr id="8" name="TextBox 7">
            <a:extLst>
              <a:ext uri="{FF2B5EF4-FFF2-40B4-BE49-F238E27FC236}">
                <a16:creationId xmlns:a16="http://schemas.microsoft.com/office/drawing/2014/main" id="{7A2B1EF0-23F9-AFF6-CC95-1399D588C16E}"/>
              </a:ext>
            </a:extLst>
          </p:cNvPr>
          <p:cNvSpPr txBox="1"/>
          <p:nvPr/>
        </p:nvSpPr>
        <p:spPr>
          <a:xfrm>
            <a:off x="465810" y="1582340"/>
            <a:ext cx="8506206" cy="369331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 S. A. </a:t>
            </a:r>
            <a:r>
              <a:rPr lang="en-IN" b="1" dirty="0" err="1">
                <a:latin typeface="Times New Roman" panose="02020603050405020304" pitchFamily="18" charset="0"/>
                <a:cs typeface="Times New Roman" panose="02020603050405020304" pitchFamily="18" charset="0"/>
              </a:rPr>
              <a:t>Changnon</a:t>
            </a:r>
            <a:r>
              <a:rPr lang="en-IN" b="1" dirty="0">
                <a:latin typeface="Times New Roman" panose="02020603050405020304" pitchFamily="18" charset="0"/>
                <a:cs typeface="Times New Roman" panose="02020603050405020304" pitchFamily="18" charset="0"/>
              </a:rPr>
              <a:t>, “Inadvertent Weather Modification in Urban Areas: Lessons for Global Climate Change,” Bulletin of the American Meteorological Society, Vol. 73, No. 5, 1992.</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survey found a strong recognition of the models’ potential in decision making, but also limited agreement that these models actually reach that potential in practice. Collaboration between planning and modeling communities is deemed essential for transitioning models into practice. Data availability is considered a stronger restraining factor by respondents with limited algorithmic experience, which may indicate that model input data are becoming more specialized, thus significantly limiting wide-spread applicability.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0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949" y="244478"/>
            <a:ext cx="7772400" cy="1609344"/>
          </a:xfrm>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a:xfrm>
            <a:off x="651674" y="1700808"/>
            <a:ext cx="7772400" cy="4050792"/>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Langford, I. H., &amp; Bentham, G. (1995). The Potential Effects of Climate Change on Winter Mortality in England and Wales. International Journal of Biometeorology, 38, 141-147</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paper gives a brief introductory review of the literature on the links between cold conditions and health, and statistical models are subsequently developed of the associations between temperature and monthly mortality rates for the years 1968 to 1988 for England and Wales. Other factors, particularly the occurrence of influenza epidemics, are also taken into account. Highly significant negative associations were found between temperature and death rates from all causes and from chronic bronchitis, pneumonia, </a:t>
            </a:r>
            <a:r>
              <a:rPr lang="en-US" sz="1800" dirty="0" err="1">
                <a:latin typeface="Times New Roman" panose="02020603050405020304" pitchFamily="18" charset="0"/>
                <a:cs typeface="Times New Roman" panose="02020603050405020304" pitchFamily="18" charset="0"/>
              </a:rPr>
              <a:t>ischaemic</a:t>
            </a:r>
            <a:r>
              <a:rPr lang="en-US" sz="1800" dirty="0">
                <a:latin typeface="Times New Roman" panose="02020603050405020304" pitchFamily="18" charset="0"/>
                <a:cs typeface="Times New Roman" panose="02020603050405020304" pitchFamily="18" charset="0"/>
              </a:rPr>
              <a:t> heart disease and cerebrovascular disease.</a:t>
            </a: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23-03-2024</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21394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934B-D9D1-B560-6994-142177F6EF1B}"/>
              </a:ext>
            </a:extLst>
          </p:cNvPr>
          <p:cNvSpPr>
            <a:spLocks noGrp="1"/>
          </p:cNvSpPr>
          <p:nvPr>
            <p:ph type="title"/>
          </p:nvPr>
        </p:nvSpPr>
        <p:spPr>
          <a:xfrm>
            <a:off x="641893" y="96188"/>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717834-0F1E-CFC1-A49C-234F97B17B71}"/>
              </a:ext>
            </a:extLst>
          </p:cNvPr>
          <p:cNvSpPr>
            <a:spLocks noGrp="1"/>
          </p:cNvSpPr>
          <p:nvPr>
            <p:ph idx="1"/>
          </p:nvPr>
        </p:nvSpPr>
        <p:spPr>
          <a:xfrm>
            <a:off x="611560" y="1700808"/>
            <a:ext cx="7772400" cy="4050792"/>
          </a:xfrm>
        </p:spPr>
        <p:txBody>
          <a:bodyPr/>
          <a:lstStyle/>
          <a:p>
            <a:pPr marL="0" indent="0">
              <a:buNone/>
            </a:pPr>
            <a:r>
              <a:rPr lang="en-IN" sz="1800" b="1" dirty="0">
                <a:latin typeface="Times New Roman" panose="02020603050405020304" pitchFamily="18" charset="0"/>
                <a:cs typeface="Times New Roman" panose="02020603050405020304" pitchFamily="18" charset="0"/>
              </a:rPr>
              <a:t>[3] </a:t>
            </a:r>
            <a:r>
              <a:rPr lang="en-IN" sz="1800" b="1" dirty="0" err="1">
                <a:latin typeface="Times New Roman" panose="02020603050405020304" pitchFamily="18" charset="0"/>
                <a:cs typeface="Times New Roman" panose="02020603050405020304" pitchFamily="18" charset="0"/>
              </a:rPr>
              <a:t>Rens</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Kortmann</a:t>
            </a:r>
            <a:r>
              <a:rPr lang="en-IN" sz="1800" b="1" dirty="0">
                <a:latin typeface="Times New Roman" panose="02020603050405020304" pitchFamily="18" charset="0"/>
                <a:cs typeface="Times New Roman" panose="02020603050405020304" pitchFamily="18" charset="0"/>
              </a:rPr>
              <a:t> (CE Delft), Edgar </a:t>
            </a:r>
            <a:r>
              <a:rPr lang="en-IN" sz="1800" b="1" dirty="0" err="1">
                <a:latin typeface="Times New Roman" panose="02020603050405020304" pitchFamily="18" charset="0"/>
                <a:cs typeface="Times New Roman" panose="02020603050405020304" pitchFamily="18" charset="0"/>
              </a:rPr>
              <a:t>Peijnenborgh</a:t>
            </a:r>
            <a:r>
              <a:rPr lang="en-IN" sz="1800" b="1" dirty="0">
                <a:latin typeface="Times New Roman" panose="02020603050405020304" pitchFamily="18" charset="0"/>
                <a:cs typeface="Times New Roman" panose="02020603050405020304" pitchFamily="18" charset="0"/>
              </a:rPr>
              <a:t> (RPS), Judith </a:t>
            </a:r>
            <a:r>
              <a:rPr lang="en-IN" sz="1800" b="1" dirty="0" err="1">
                <a:latin typeface="Times New Roman" panose="02020603050405020304" pitchFamily="18" charset="0"/>
                <a:cs typeface="Times New Roman" panose="02020603050405020304" pitchFamily="18" charset="0"/>
              </a:rPr>
              <a:t>Harrewijn</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Lindske</a:t>
            </a:r>
            <a:r>
              <a:rPr lang="en-IN" sz="1800" b="1" dirty="0">
                <a:latin typeface="Times New Roman" panose="02020603050405020304" pitchFamily="18" charset="0"/>
                <a:cs typeface="Times New Roman" panose="02020603050405020304" pitchFamily="18" charset="0"/>
              </a:rPr>
              <a:t> van Hulst (SME </a:t>
            </a:r>
            <a:r>
              <a:rPr lang="en-IN" sz="1800" b="1" dirty="0" err="1">
                <a:latin typeface="Times New Roman" panose="02020603050405020304" pitchFamily="18" charset="0"/>
                <a:cs typeface="Times New Roman" panose="02020603050405020304" pitchFamily="18" charset="0"/>
              </a:rPr>
              <a:t>Advies</a:t>
            </a:r>
            <a:r>
              <a:rPr lang="en-IN" sz="1800" b="1" dirty="0">
                <a:latin typeface="Times New Roman" panose="02020603050405020304" pitchFamily="18" charset="0"/>
                <a:cs typeface="Times New Roman" panose="02020603050405020304" pitchFamily="18" charset="0"/>
              </a:rPr>
              <a:t>) (2007). Climate Change: Causes, Consequences, and Solutions, Scientific Background to the On-Line</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overview deals with the concept of Global Climate Change, the associated terms, causes, consequences, solutions and its potential health impact. It shows the need to act urgently if we are to avoid an irreversible build-up of greenhouse gases (GHGs) and global warming at a potentially huge cost to the economy and society worldwide. Therefore, addressing climate change requires an “unprecedented level of cooperation, not only between countries, but also between different levels of Governments, private sector and individuals.</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6F90A47-6443-02A5-1F50-E98404AFB0D1}"/>
              </a:ext>
            </a:extLst>
          </p:cNvPr>
          <p:cNvSpPr>
            <a:spLocks noGrp="1"/>
          </p:cNvSpPr>
          <p:nvPr>
            <p:ph type="dt" sz="half" idx="10"/>
          </p:nvPr>
        </p:nvSpPr>
        <p:spPr/>
        <p:txBody>
          <a:bodyPr/>
          <a:lstStyle/>
          <a:p>
            <a:fld id="{29B7F2CF-3883-4F4C-B632-6E38E4E094B5}" type="datetime1">
              <a:rPr lang="en-IN" smtClean="0"/>
              <a:t>23-03-2024</a:t>
            </a:fld>
            <a:endParaRPr lang="en-IN"/>
          </a:p>
        </p:txBody>
      </p:sp>
      <p:sp>
        <p:nvSpPr>
          <p:cNvPr id="5" name="Footer Placeholder 4">
            <a:extLst>
              <a:ext uri="{FF2B5EF4-FFF2-40B4-BE49-F238E27FC236}">
                <a16:creationId xmlns:a16="http://schemas.microsoft.com/office/drawing/2014/main" id="{878A697F-4464-4C46-F2E8-180EA4E0843F}"/>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5D2E7E73-4C93-8D84-D14B-F719D0FB36BA}"/>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4060723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1072</TotalTime>
  <Words>3353</Words>
  <Application>Microsoft Office PowerPoint</Application>
  <PresentationFormat>On-screen Show (4:3)</PresentationFormat>
  <Paragraphs>300</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Google Sans</vt:lpstr>
      <vt:lpstr>Rockwell</vt:lpstr>
      <vt:lpstr>Rockwell </vt:lpstr>
      <vt:lpstr>Rockwell (Body)</vt:lpstr>
      <vt:lpstr>Rockwell Condensed</vt:lpstr>
      <vt:lpstr>Times New Roman</vt:lpstr>
      <vt:lpstr>Wingdings</vt:lpstr>
      <vt:lpstr>Wood Type</vt:lpstr>
      <vt:lpstr>PowerPoint Presentation</vt:lpstr>
      <vt:lpstr>INDUSTRY DETAILS  </vt:lpstr>
      <vt:lpstr>PowerPoint Presentation</vt:lpstr>
      <vt:lpstr>ABSTRACT</vt:lpstr>
      <vt:lpstr>OBJECTIVES </vt:lpstr>
      <vt:lpstr>INTRODUCTION</vt:lpstr>
      <vt:lpstr>LITERATURE REVIEW </vt:lpstr>
      <vt:lpstr>LITERATURE REVIEW</vt:lpstr>
      <vt:lpstr>LITERATURE REVIEW</vt:lpstr>
      <vt:lpstr>DESIGN AND METHOLOGIES</vt:lpstr>
      <vt:lpstr>MODULE:1</vt:lpstr>
      <vt:lpstr>PowerPoint Presentation</vt:lpstr>
      <vt:lpstr>MODULE-3 </vt:lpstr>
      <vt:lpstr> IMPLEMENTATION </vt:lpstr>
      <vt:lpstr>ARCHITECTURE DIAGRAM</vt:lpstr>
      <vt:lpstr>DATA FLOW DIAGRAM</vt:lpstr>
      <vt:lpstr>ER- DIAGRAM</vt:lpstr>
      <vt:lpstr>SEQUENCE DIAGRAM</vt:lpstr>
      <vt:lpstr>TESTING</vt:lpstr>
      <vt:lpstr>UNIT TESTING</vt:lpstr>
      <vt:lpstr>INTEGRATION TESTING</vt:lpstr>
      <vt:lpstr>FUNCTIONAL TESTING</vt:lpstr>
      <vt:lpstr>WHITE BOX TESTING</vt:lpstr>
      <vt:lpstr>BLACK BOX TESTING</vt:lpstr>
      <vt:lpstr>INPUT AND OUTPUT</vt:lpstr>
      <vt:lpstr>Input AND OUTPUT</vt:lpstr>
      <vt:lpstr>INPUT AND OUPUT</vt:lpstr>
      <vt:lpstr>CONCLUSION</vt:lpstr>
      <vt:lpstr>WEB REFERENCES</vt:lpstr>
      <vt:lpstr>PLAGIARISM REPORT OF PPT</vt:lpstr>
      <vt:lpstr>PowerPoint Presentation</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Bhargav Reddy</cp:lastModifiedBy>
  <cp:revision>85</cp:revision>
  <dcterms:created xsi:type="dcterms:W3CDTF">2019-08-05T06:49:57Z</dcterms:created>
  <dcterms:modified xsi:type="dcterms:W3CDTF">2024-03-23T04:44:43Z</dcterms:modified>
</cp:coreProperties>
</file>