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CC218-EDC5-4EED-A6C4-8435C3CA4F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4AFC2D7C-9EE3-471B-86F2-437D778EA074}">
      <dgm:prSet/>
      <dgm:spPr/>
      <dgm:t>
        <a:bodyPr/>
        <a:lstStyle/>
        <a:p>
          <a:r>
            <a:rPr lang="en-IN" b="1" i="0" baseline="0"/>
            <a:t>Data Cleaning</a:t>
          </a:r>
          <a:endParaRPr lang="en-IN"/>
        </a:p>
      </dgm:t>
    </dgm:pt>
    <dgm:pt modelId="{717D2BAC-1489-410B-A008-8A06C26B9CCB}" type="parTrans" cxnId="{7C8D5E72-D676-4E47-B7C6-8B12BE2477BE}">
      <dgm:prSet/>
      <dgm:spPr/>
      <dgm:t>
        <a:bodyPr/>
        <a:lstStyle/>
        <a:p>
          <a:endParaRPr lang="en-IN"/>
        </a:p>
      </dgm:t>
    </dgm:pt>
    <dgm:pt modelId="{B111CF6E-6339-48F6-8687-B0188EF0201F}" type="sibTrans" cxnId="{7C8D5E72-D676-4E47-B7C6-8B12BE2477BE}">
      <dgm:prSet/>
      <dgm:spPr/>
      <dgm:t>
        <a:bodyPr/>
        <a:lstStyle/>
        <a:p>
          <a:endParaRPr lang="en-IN"/>
        </a:p>
      </dgm:t>
    </dgm:pt>
    <dgm:pt modelId="{D4C0C28B-422B-4D9A-9F75-64C06236D37B}">
      <dgm:prSet/>
      <dgm:spPr/>
      <dgm:t>
        <a:bodyPr/>
        <a:lstStyle/>
        <a:p>
          <a:r>
            <a:rPr lang="en-IN" b="0" i="0" baseline="0" dirty="0"/>
            <a:t>Removing the null valued columns, unnecessary variables and checking the null value percentage and removing the respective rows.</a:t>
          </a:r>
          <a:endParaRPr lang="en-IN" dirty="0"/>
        </a:p>
      </dgm:t>
    </dgm:pt>
    <dgm:pt modelId="{67F6D8AE-839C-467E-A809-D84AEEFDF7E1}" type="parTrans" cxnId="{7161A64D-7D84-4753-B873-9DC57F027021}">
      <dgm:prSet/>
      <dgm:spPr/>
      <dgm:t>
        <a:bodyPr/>
        <a:lstStyle/>
        <a:p>
          <a:endParaRPr lang="en-IN"/>
        </a:p>
      </dgm:t>
    </dgm:pt>
    <dgm:pt modelId="{471E450B-0079-4A1F-A4CC-7A3A1193CE72}" type="sibTrans" cxnId="{7161A64D-7D84-4753-B873-9DC57F027021}">
      <dgm:prSet/>
      <dgm:spPr/>
      <dgm:t>
        <a:bodyPr/>
        <a:lstStyle/>
        <a:p>
          <a:endParaRPr lang="en-IN"/>
        </a:p>
      </dgm:t>
    </dgm:pt>
    <dgm:pt modelId="{0CAEEE08-E004-4B73-BA50-797B6C0FF91F}">
      <dgm:prSet/>
      <dgm:spPr/>
      <dgm:t>
        <a:bodyPr/>
        <a:lstStyle/>
        <a:p>
          <a:r>
            <a:rPr lang="en-IN" b="1" i="0" baseline="0"/>
            <a:t>Data Understanding</a:t>
          </a:r>
          <a:endParaRPr lang="en-IN"/>
        </a:p>
      </dgm:t>
    </dgm:pt>
    <dgm:pt modelId="{DD643429-C1E0-4D9D-837F-13C1C287A798}" type="parTrans" cxnId="{8E990A79-5F56-4510-87EB-D41795B8DF8C}">
      <dgm:prSet/>
      <dgm:spPr/>
      <dgm:t>
        <a:bodyPr/>
        <a:lstStyle/>
        <a:p>
          <a:endParaRPr lang="en-IN"/>
        </a:p>
      </dgm:t>
    </dgm:pt>
    <dgm:pt modelId="{F6894B9A-4DCA-40C7-ACC8-CD1BF184FB18}" type="sibTrans" cxnId="{8E990A79-5F56-4510-87EB-D41795B8DF8C}">
      <dgm:prSet/>
      <dgm:spPr/>
      <dgm:t>
        <a:bodyPr/>
        <a:lstStyle/>
        <a:p>
          <a:endParaRPr lang="en-IN"/>
        </a:p>
      </dgm:t>
    </dgm:pt>
    <dgm:pt modelId="{E5448398-C20E-4347-887F-68834464BC08}">
      <dgm:prSet/>
      <dgm:spPr/>
      <dgm:t>
        <a:bodyPr/>
        <a:lstStyle/>
        <a:p>
          <a:r>
            <a:rPr lang="en-IN" b="0" i="0" baseline="0"/>
            <a:t>Working with the Data Dictionary and getting knowledge of all the columns and their domain specific uses</a:t>
          </a:r>
          <a:endParaRPr lang="en-IN"/>
        </a:p>
      </dgm:t>
    </dgm:pt>
    <dgm:pt modelId="{FAC010F5-4B1F-4639-87B0-1D39A1517594}" type="parTrans" cxnId="{327CF4D9-6DAC-470D-AC5E-8D232D88CBB1}">
      <dgm:prSet/>
      <dgm:spPr/>
      <dgm:t>
        <a:bodyPr/>
        <a:lstStyle/>
        <a:p>
          <a:endParaRPr lang="en-IN"/>
        </a:p>
      </dgm:t>
    </dgm:pt>
    <dgm:pt modelId="{686297CD-9853-43C4-ADCD-649D34FA351F}" type="sibTrans" cxnId="{327CF4D9-6DAC-470D-AC5E-8D232D88CBB1}">
      <dgm:prSet/>
      <dgm:spPr/>
      <dgm:t>
        <a:bodyPr/>
        <a:lstStyle/>
        <a:p>
          <a:endParaRPr lang="en-IN"/>
        </a:p>
      </dgm:t>
    </dgm:pt>
    <dgm:pt modelId="{7BB229C7-9E67-43E7-B4C4-0B54C00F762A}">
      <dgm:prSet/>
      <dgm:spPr/>
      <dgm:t>
        <a:bodyPr/>
        <a:lstStyle/>
        <a:p>
          <a:r>
            <a:rPr lang="en-IN" b="1" i="0" baseline="0"/>
            <a:t>Univariate Analysis</a:t>
          </a:r>
          <a:endParaRPr lang="en-IN"/>
        </a:p>
      </dgm:t>
    </dgm:pt>
    <dgm:pt modelId="{C95C6ED2-9344-431C-B82D-29D0A5A4AC98}" type="parTrans" cxnId="{81A3F0E7-C2E8-4472-A4B0-44644C575613}">
      <dgm:prSet/>
      <dgm:spPr/>
      <dgm:t>
        <a:bodyPr/>
        <a:lstStyle/>
        <a:p>
          <a:endParaRPr lang="en-IN"/>
        </a:p>
      </dgm:t>
    </dgm:pt>
    <dgm:pt modelId="{52AC9816-FF87-45B0-AC7C-46DF0858C872}" type="sibTrans" cxnId="{81A3F0E7-C2E8-4472-A4B0-44644C575613}">
      <dgm:prSet/>
      <dgm:spPr/>
      <dgm:t>
        <a:bodyPr/>
        <a:lstStyle/>
        <a:p>
          <a:endParaRPr lang="en-IN"/>
        </a:p>
      </dgm:t>
    </dgm:pt>
    <dgm:pt modelId="{DBEDE22B-679D-44C1-938D-A1B15561E035}">
      <dgm:prSet/>
      <dgm:spPr/>
      <dgm:t>
        <a:bodyPr/>
        <a:lstStyle/>
        <a:p>
          <a:r>
            <a:rPr lang="en-IN" b="0" i="0" baseline="0"/>
            <a:t>Analysing each column, plotting the distributions of each column.</a:t>
          </a:r>
          <a:endParaRPr lang="en-IN"/>
        </a:p>
      </dgm:t>
    </dgm:pt>
    <dgm:pt modelId="{4ACB6C6D-2F94-4E14-A9F8-18A1CB5998F2}" type="parTrans" cxnId="{E089F6D5-3CB4-41A9-B9F3-678736F97E61}">
      <dgm:prSet/>
      <dgm:spPr/>
      <dgm:t>
        <a:bodyPr/>
        <a:lstStyle/>
        <a:p>
          <a:endParaRPr lang="en-IN"/>
        </a:p>
      </dgm:t>
    </dgm:pt>
    <dgm:pt modelId="{03F21751-ACC4-4FB6-ACF3-2D470207823E}" type="sibTrans" cxnId="{E089F6D5-3CB4-41A9-B9F3-678736F97E61}">
      <dgm:prSet/>
      <dgm:spPr/>
      <dgm:t>
        <a:bodyPr/>
        <a:lstStyle/>
        <a:p>
          <a:endParaRPr lang="en-IN"/>
        </a:p>
      </dgm:t>
    </dgm:pt>
    <dgm:pt modelId="{871F7048-AB28-4F0E-94F8-0D9E27780B6E}">
      <dgm:prSet/>
      <dgm:spPr/>
      <dgm:t>
        <a:bodyPr/>
        <a:lstStyle/>
        <a:p>
          <a:r>
            <a:rPr lang="en-IN" b="1" i="0" baseline="0"/>
            <a:t>Segmented Univariate Analysis</a:t>
          </a:r>
          <a:endParaRPr lang="en-IN"/>
        </a:p>
      </dgm:t>
    </dgm:pt>
    <dgm:pt modelId="{6E41A78B-6AED-4D98-B167-0620BD5906A1}" type="parTrans" cxnId="{0D23623E-D5C7-4BDC-B559-F52B06F795C4}">
      <dgm:prSet/>
      <dgm:spPr/>
      <dgm:t>
        <a:bodyPr/>
        <a:lstStyle/>
        <a:p>
          <a:endParaRPr lang="en-IN"/>
        </a:p>
      </dgm:t>
    </dgm:pt>
    <dgm:pt modelId="{8509A1EA-CA98-4356-9C77-0F7B34B09F08}" type="sibTrans" cxnId="{0D23623E-D5C7-4BDC-B559-F52B06F795C4}">
      <dgm:prSet/>
      <dgm:spPr/>
      <dgm:t>
        <a:bodyPr/>
        <a:lstStyle/>
        <a:p>
          <a:endParaRPr lang="en-IN"/>
        </a:p>
      </dgm:t>
    </dgm:pt>
    <dgm:pt modelId="{9544EA6A-661E-48E9-BB6E-F7F4F24DEC58}">
      <dgm:prSet/>
      <dgm:spPr/>
      <dgm:t>
        <a:bodyPr/>
        <a:lstStyle/>
        <a:p>
          <a:r>
            <a:rPr lang="en-IN" b="0" i="0" baseline="0"/>
            <a:t>Analysing the continuous data columns with respect to the categorical column</a:t>
          </a:r>
          <a:endParaRPr lang="en-IN"/>
        </a:p>
      </dgm:t>
    </dgm:pt>
    <dgm:pt modelId="{4A31C9BC-0AEB-4A83-A842-ED915FF76922}" type="parTrans" cxnId="{9CC2544D-FEF6-4F79-8D54-32416BF70616}">
      <dgm:prSet/>
      <dgm:spPr/>
      <dgm:t>
        <a:bodyPr/>
        <a:lstStyle/>
        <a:p>
          <a:endParaRPr lang="en-IN"/>
        </a:p>
      </dgm:t>
    </dgm:pt>
    <dgm:pt modelId="{57094DEA-24A8-47E7-AFEB-69F7B9241203}" type="sibTrans" cxnId="{9CC2544D-FEF6-4F79-8D54-32416BF70616}">
      <dgm:prSet/>
      <dgm:spPr/>
      <dgm:t>
        <a:bodyPr/>
        <a:lstStyle/>
        <a:p>
          <a:endParaRPr lang="en-IN"/>
        </a:p>
      </dgm:t>
    </dgm:pt>
    <dgm:pt modelId="{054A9C37-3F2E-4FAA-93A4-B552566FE182}">
      <dgm:prSet/>
      <dgm:spPr/>
      <dgm:t>
        <a:bodyPr/>
        <a:lstStyle/>
        <a:p>
          <a:r>
            <a:rPr lang="en-IN" b="1" i="0" baseline="0"/>
            <a:t>Bivariate Analysis</a:t>
          </a:r>
          <a:endParaRPr lang="en-IN"/>
        </a:p>
      </dgm:t>
    </dgm:pt>
    <dgm:pt modelId="{432873EF-7DCA-45D4-B59A-AB2B7280D60C}" type="parTrans" cxnId="{15C98A1B-6D01-41F0-A677-E1E97D9DB44F}">
      <dgm:prSet/>
      <dgm:spPr/>
      <dgm:t>
        <a:bodyPr/>
        <a:lstStyle/>
        <a:p>
          <a:endParaRPr lang="en-IN"/>
        </a:p>
      </dgm:t>
    </dgm:pt>
    <dgm:pt modelId="{6CDAAE85-D97B-4FD7-AA66-1B54AA54E0F6}" type="sibTrans" cxnId="{15C98A1B-6D01-41F0-A677-E1E97D9DB44F}">
      <dgm:prSet/>
      <dgm:spPr/>
      <dgm:t>
        <a:bodyPr/>
        <a:lstStyle/>
        <a:p>
          <a:endParaRPr lang="en-IN"/>
        </a:p>
      </dgm:t>
    </dgm:pt>
    <dgm:pt modelId="{8068EB71-4261-4F36-A9C1-AF61293D9971}">
      <dgm:prSet/>
      <dgm:spPr/>
      <dgm:t>
        <a:bodyPr/>
        <a:lstStyle/>
        <a:p>
          <a:r>
            <a:rPr lang="en-IN" b="0" i="0" baseline="0"/>
            <a:t>Analysing the two variables behaviour like term and loan status with respect to loan amount..</a:t>
          </a:r>
          <a:endParaRPr lang="en-IN"/>
        </a:p>
      </dgm:t>
    </dgm:pt>
    <dgm:pt modelId="{63F38708-39B9-4551-AF9C-86C48DE17410}" type="parTrans" cxnId="{2EC6D85C-3441-4DED-BB43-A7640094D67E}">
      <dgm:prSet/>
      <dgm:spPr/>
      <dgm:t>
        <a:bodyPr/>
        <a:lstStyle/>
        <a:p>
          <a:endParaRPr lang="en-IN"/>
        </a:p>
      </dgm:t>
    </dgm:pt>
    <dgm:pt modelId="{E7CAB8C6-6120-4751-95BE-66EB8751BB5D}" type="sibTrans" cxnId="{2EC6D85C-3441-4DED-BB43-A7640094D67E}">
      <dgm:prSet/>
      <dgm:spPr/>
      <dgm:t>
        <a:bodyPr/>
        <a:lstStyle/>
        <a:p>
          <a:endParaRPr lang="en-IN"/>
        </a:p>
      </dgm:t>
    </dgm:pt>
    <dgm:pt modelId="{833C545D-F90F-4BC8-96D4-6081BAF93B9F}">
      <dgm:prSet/>
      <dgm:spPr/>
      <dgm:t>
        <a:bodyPr/>
        <a:lstStyle/>
        <a:p>
          <a:r>
            <a:rPr lang="en-IN" b="1" i="0" baseline="0" dirty="0"/>
            <a:t>Recommendations</a:t>
          </a:r>
          <a:endParaRPr lang="en-IN" dirty="0"/>
        </a:p>
      </dgm:t>
    </dgm:pt>
    <dgm:pt modelId="{2F57158B-2A75-4746-9951-813BCC11B6FD}" type="parTrans" cxnId="{FFC21B0E-9CF1-47EB-A979-6A3283774F7D}">
      <dgm:prSet/>
      <dgm:spPr/>
      <dgm:t>
        <a:bodyPr/>
        <a:lstStyle/>
        <a:p>
          <a:endParaRPr lang="en-IN"/>
        </a:p>
      </dgm:t>
    </dgm:pt>
    <dgm:pt modelId="{04366E55-C6AE-470E-8B04-3AB0388158A9}" type="sibTrans" cxnId="{FFC21B0E-9CF1-47EB-A979-6A3283774F7D}">
      <dgm:prSet/>
      <dgm:spPr/>
      <dgm:t>
        <a:bodyPr/>
        <a:lstStyle/>
        <a:p>
          <a:endParaRPr lang="en-IN"/>
        </a:p>
      </dgm:t>
    </dgm:pt>
    <dgm:pt modelId="{95F2D578-1FFA-4515-8639-81086A113022}">
      <dgm:prSet/>
      <dgm:spPr/>
      <dgm:t>
        <a:bodyPr/>
        <a:lstStyle/>
        <a:p>
          <a:r>
            <a:rPr lang="en-IN" b="0" i="0" baseline="0"/>
            <a:t>Analysing all plots and recommendations for reducing the loss of business by detecting columns best which contribute to loan defaulters.</a:t>
          </a:r>
          <a:endParaRPr lang="en-IN" dirty="0"/>
        </a:p>
      </dgm:t>
    </dgm:pt>
    <dgm:pt modelId="{4A21E104-5D25-420C-8053-C39114725BA4}" type="parTrans" cxnId="{5F618DB7-8B7E-4920-8041-CC8EDD5B80E0}">
      <dgm:prSet/>
      <dgm:spPr/>
      <dgm:t>
        <a:bodyPr/>
        <a:lstStyle/>
        <a:p>
          <a:endParaRPr lang="en-IN"/>
        </a:p>
      </dgm:t>
    </dgm:pt>
    <dgm:pt modelId="{981C6836-76FB-43BD-BBE8-3CD296F4543E}" type="sibTrans" cxnId="{5F618DB7-8B7E-4920-8041-CC8EDD5B80E0}">
      <dgm:prSet/>
      <dgm:spPr/>
      <dgm:t>
        <a:bodyPr/>
        <a:lstStyle/>
        <a:p>
          <a:endParaRPr lang="en-IN"/>
        </a:p>
      </dgm:t>
    </dgm:pt>
    <dgm:pt modelId="{82626278-5F8D-462A-BBB5-8578C185FD4A}" type="pres">
      <dgm:prSet presAssocID="{520CC218-EDC5-4EED-A6C4-8435C3CA4FE6}" presName="CompostProcess" presStyleCnt="0">
        <dgm:presLayoutVars>
          <dgm:dir/>
          <dgm:resizeHandles val="exact"/>
        </dgm:presLayoutVars>
      </dgm:prSet>
      <dgm:spPr/>
    </dgm:pt>
    <dgm:pt modelId="{88199D69-3220-4838-B708-58C41309ECA8}" type="pres">
      <dgm:prSet presAssocID="{520CC218-EDC5-4EED-A6C4-8435C3CA4FE6}" presName="arrow" presStyleLbl="bgShp" presStyleIdx="0" presStyleCnt="1"/>
      <dgm:spPr/>
    </dgm:pt>
    <dgm:pt modelId="{C54D41B5-BFD1-4F09-9A96-79665D31CA96}" type="pres">
      <dgm:prSet presAssocID="{520CC218-EDC5-4EED-A6C4-8435C3CA4FE6}" presName="linearProcess" presStyleCnt="0"/>
      <dgm:spPr/>
    </dgm:pt>
    <dgm:pt modelId="{103267BF-97DD-4A76-9523-D2E3C58691DE}" type="pres">
      <dgm:prSet presAssocID="{4AFC2D7C-9EE3-471B-86F2-437D778EA074}" presName="textNode" presStyleLbl="node1" presStyleIdx="0" presStyleCnt="6">
        <dgm:presLayoutVars>
          <dgm:bulletEnabled val="1"/>
        </dgm:presLayoutVars>
      </dgm:prSet>
      <dgm:spPr/>
    </dgm:pt>
    <dgm:pt modelId="{C02BEFA4-BEF5-49BA-9327-AD377039EB0B}" type="pres">
      <dgm:prSet presAssocID="{B111CF6E-6339-48F6-8687-B0188EF0201F}" presName="sibTrans" presStyleCnt="0"/>
      <dgm:spPr/>
    </dgm:pt>
    <dgm:pt modelId="{803B01F1-9BED-4DE4-B02A-1694F5C5E9CF}" type="pres">
      <dgm:prSet presAssocID="{0CAEEE08-E004-4B73-BA50-797B6C0FF91F}" presName="textNode" presStyleLbl="node1" presStyleIdx="1" presStyleCnt="6">
        <dgm:presLayoutVars>
          <dgm:bulletEnabled val="1"/>
        </dgm:presLayoutVars>
      </dgm:prSet>
      <dgm:spPr/>
    </dgm:pt>
    <dgm:pt modelId="{0A4A7416-22D5-4C20-8520-26C2BE84D35B}" type="pres">
      <dgm:prSet presAssocID="{F6894B9A-4DCA-40C7-ACC8-CD1BF184FB18}" presName="sibTrans" presStyleCnt="0"/>
      <dgm:spPr/>
    </dgm:pt>
    <dgm:pt modelId="{D8B79CF0-3A37-424A-9F4D-8AF6DC27EB91}" type="pres">
      <dgm:prSet presAssocID="{7BB229C7-9E67-43E7-B4C4-0B54C00F762A}" presName="textNode" presStyleLbl="node1" presStyleIdx="2" presStyleCnt="6">
        <dgm:presLayoutVars>
          <dgm:bulletEnabled val="1"/>
        </dgm:presLayoutVars>
      </dgm:prSet>
      <dgm:spPr/>
    </dgm:pt>
    <dgm:pt modelId="{FE394976-1476-4B4B-9541-FBFDFCA76E58}" type="pres">
      <dgm:prSet presAssocID="{52AC9816-FF87-45B0-AC7C-46DF0858C872}" presName="sibTrans" presStyleCnt="0"/>
      <dgm:spPr/>
    </dgm:pt>
    <dgm:pt modelId="{8A99A0B1-7424-4F66-B93B-045C9FDB49E0}" type="pres">
      <dgm:prSet presAssocID="{871F7048-AB28-4F0E-94F8-0D9E27780B6E}" presName="textNode" presStyleLbl="node1" presStyleIdx="3" presStyleCnt="6">
        <dgm:presLayoutVars>
          <dgm:bulletEnabled val="1"/>
        </dgm:presLayoutVars>
      </dgm:prSet>
      <dgm:spPr/>
    </dgm:pt>
    <dgm:pt modelId="{4624DE26-9BA7-4893-B861-6EBDE49F851C}" type="pres">
      <dgm:prSet presAssocID="{8509A1EA-CA98-4356-9C77-0F7B34B09F08}" presName="sibTrans" presStyleCnt="0"/>
      <dgm:spPr/>
    </dgm:pt>
    <dgm:pt modelId="{9D6579B2-4440-4B4C-AD7C-7476390181BE}" type="pres">
      <dgm:prSet presAssocID="{054A9C37-3F2E-4FAA-93A4-B552566FE182}" presName="textNode" presStyleLbl="node1" presStyleIdx="4" presStyleCnt="6">
        <dgm:presLayoutVars>
          <dgm:bulletEnabled val="1"/>
        </dgm:presLayoutVars>
      </dgm:prSet>
      <dgm:spPr/>
    </dgm:pt>
    <dgm:pt modelId="{32682287-17FB-4774-A0EA-F4C46FC2ADAE}" type="pres">
      <dgm:prSet presAssocID="{6CDAAE85-D97B-4FD7-AA66-1B54AA54E0F6}" presName="sibTrans" presStyleCnt="0"/>
      <dgm:spPr/>
    </dgm:pt>
    <dgm:pt modelId="{7261F5D8-24A2-49CA-8300-A762FF723BE6}" type="pres">
      <dgm:prSet presAssocID="{833C545D-F90F-4BC8-96D4-6081BAF93B9F}" presName="textNode" presStyleLbl="node1" presStyleIdx="5" presStyleCnt="6">
        <dgm:presLayoutVars>
          <dgm:bulletEnabled val="1"/>
        </dgm:presLayoutVars>
      </dgm:prSet>
      <dgm:spPr/>
    </dgm:pt>
  </dgm:ptLst>
  <dgm:cxnLst>
    <dgm:cxn modelId="{FFC21B0E-9CF1-47EB-A979-6A3283774F7D}" srcId="{520CC218-EDC5-4EED-A6C4-8435C3CA4FE6}" destId="{833C545D-F90F-4BC8-96D4-6081BAF93B9F}" srcOrd="5" destOrd="0" parTransId="{2F57158B-2A75-4746-9951-813BCC11B6FD}" sibTransId="{04366E55-C6AE-470E-8B04-3AB0388158A9}"/>
    <dgm:cxn modelId="{87F0F215-DEC0-4E70-A919-3DA12F494B60}" type="presOf" srcId="{DBEDE22B-679D-44C1-938D-A1B15561E035}" destId="{D8B79CF0-3A37-424A-9F4D-8AF6DC27EB91}" srcOrd="0" destOrd="1" presId="urn:microsoft.com/office/officeart/2005/8/layout/hProcess9"/>
    <dgm:cxn modelId="{15C98A1B-6D01-41F0-A677-E1E97D9DB44F}" srcId="{520CC218-EDC5-4EED-A6C4-8435C3CA4FE6}" destId="{054A9C37-3F2E-4FAA-93A4-B552566FE182}" srcOrd="4" destOrd="0" parTransId="{432873EF-7DCA-45D4-B59A-AB2B7280D60C}" sibTransId="{6CDAAE85-D97B-4FD7-AA66-1B54AA54E0F6}"/>
    <dgm:cxn modelId="{426DED1E-7578-48E9-8391-5CA8BD9D6D75}" type="presOf" srcId="{D4C0C28B-422B-4D9A-9F75-64C06236D37B}" destId="{103267BF-97DD-4A76-9523-D2E3C58691DE}" srcOrd="0" destOrd="1" presId="urn:microsoft.com/office/officeart/2005/8/layout/hProcess9"/>
    <dgm:cxn modelId="{C472ED30-4C48-4128-8FD7-D6F1EACBE4C1}" type="presOf" srcId="{4AFC2D7C-9EE3-471B-86F2-437D778EA074}" destId="{103267BF-97DD-4A76-9523-D2E3C58691DE}" srcOrd="0" destOrd="0" presId="urn:microsoft.com/office/officeart/2005/8/layout/hProcess9"/>
    <dgm:cxn modelId="{0D23623E-D5C7-4BDC-B559-F52B06F795C4}" srcId="{520CC218-EDC5-4EED-A6C4-8435C3CA4FE6}" destId="{871F7048-AB28-4F0E-94F8-0D9E27780B6E}" srcOrd="3" destOrd="0" parTransId="{6E41A78B-6AED-4D98-B167-0620BD5906A1}" sibTransId="{8509A1EA-CA98-4356-9C77-0F7B34B09F08}"/>
    <dgm:cxn modelId="{2EC6D85C-3441-4DED-BB43-A7640094D67E}" srcId="{054A9C37-3F2E-4FAA-93A4-B552566FE182}" destId="{8068EB71-4261-4F36-A9C1-AF61293D9971}" srcOrd="0" destOrd="0" parTransId="{63F38708-39B9-4551-AF9C-86C48DE17410}" sibTransId="{E7CAB8C6-6120-4751-95BE-66EB8751BB5D}"/>
    <dgm:cxn modelId="{9CC2544D-FEF6-4F79-8D54-32416BF70616}" srcId="{871F7048-AB28-4F0E-94F8-0D9E27780B6E}" destId="{9544EA6A-661E-48E9-BB6E-F7F4F24DEC58}" srcOrd="0" destOrd="0" parTransId="{4A31C9BC-0AEB-4A83-A842-ED915FF76922}" sibTransId="{57094DEA-24A8-47E7-AFEB-69F7B9241203}"/>
    <dgm:cxn modelId="{7161A64D-7D84-4753-B873-9DC57F027021}" srcId="{4AFC2D7C-9EE3-471B-86F2-437D778EA074}" destId="{D4C0C28B-422B-4D9A-9F75-64C06236D37B}" srcOrd="0" destOrd="0" parTransId="{67F6D8AE-839C-467E-A809-D84AEEFDF7E1}" sibTransId="{471E450B-0079-4A1F-A4CC-7A3A1193CE72}"/>
    <dgm:cxn modelId="{BBC64F6F-A0A1-4263-83BD-A99B6E310228}" type="presOf" srcId="{9544EA6A-661E-48E9-BB6E-F7F4F24DEC58}" destId="{8A99A0B1-7424-4F66-B93B-045C9FDB49E0}" srcOrd="0" destOrd="1" presId="urn:microsoft.com/office/officeart/2005/8/layout/hProcess9"/>
    <dgm:cxn modelId="{7C8D5E72-D676-4E47-B7C6-8B12BE2477BE}" srcId="{520CC218-EDC5-4EED-A6C4-8435C3CA4FE6}" destId="{4AFC2D7C-9EE3-471B-86F2-437D778EA074}" srcOrd="0" destOrd="0" parTransId="{717D2BAC-1489-410B-A008-8A06C26B9CCB}" sibTransId="{B111CF6E-6339-48F6-8687-B0188EF0201F}"/>
    <dgm:cxn modelId="{70D17E72-FAB1-435E-BF0B-0F321EF37B53}" type="presOf" srcId="{0CAEEE08-E004-4B73-BA50-797B6C0FF91F}" destId="{803B01F1-9BED-4DE4-B02A-1694F5C5E9CF}" srcOrd="0" destOrd="0" presId="urn:microsoft.com/office/officeart/2005/8/layout/hProcess9"/>
    <dgm:cxn modelId="{8E990A79-5F56-4510-87EB-D41795B8DF8C}" srcId="{520CC218-EDC5-4EED-A6C4-8435C3CA4FE6}" destId="{0CAEEE08-E004-4B73-BA50-797B6C0FF91F}" srcOrd="1" destOrd="0" parTransId="{DD643429-C1E0-4D9D-837F-13C1C287A798}" sibTransId="{F6894B9A-4DCA-40C7-ACC8-CD1BF184FB18}"/>
    <dgm:cxn modelId="{FCB63988-4580-4BF0-936C-4FA93610E689}" type="presOf" srcId="{8068EB71-4261-4F36-A9C1-AF61293D9971}" destId="{9D6579B2-4440-4B4C-AD7C-7476390181BE}" srcOrd="0" destOrd="1" presId="urn:microsoft.com/office/officeart/2005/8/layout/hProcess9"/>
    <dgm:cxn modelId="{1E6C7090-6C87-4833-82F5-2A3978CA0250}" type="presOf" srcId="{7BB229C7-9E67-43E7-B4C4-0B54C00F762A}" destId="{D8B79CF0-3A37-424A-9F4D-8AF6DC27EB91}" srcOrd="0" destOrd="0" presId="urn:microsoft.com/office/officeart/2005/8/layout/hProcess9"/>
    <dgm:cxn modelId="{EAB9A097-7888-4478-8538-25672E5C9614}" type="presOf" srcId="{833C545D-F90F-4BC8-96D4-6081BAF93B9F}" destId="{7261F5D8-24A2-49CA-8300-A762FF723BE6}" srcOrd="0" destOrd="0" presId="urn:microsoft.com/office/officeart/2005/8/layout/hProcess9"/>
    <dgm:cxn modelId="{7055539D-4662-421A-89DE-DD45DAB27366}" type="presOf" srcId="{871F7048-AB28-4F0E-94F8-0D9E27780B6E}" destId="{8A99A0B1-7424-4F66-B93B-045C9FDB49E0}" srcOrd="0" destOrd="0" presId="urn:microsoft.com/office/officeart/2005/8/layout/hProcess9"/>
    <dgm:cxn modelId="{1113E59F-E10C-4087-963D-C432EEAD486E}" type="presOf" srcId="{E5448398-C20E-4347-887F-68834464BC08}" destId="{803B01F1-9BED-4DE4-B02A-1694F5C5E9CF}" srcOrd="0" destOrd="1" presId="urn:microsoft.com/office/officeart/2005/8/layout/hProcess9"/>
    <dgm:cxn modelId="{F3F941A2-A5D5-4C2E-8E1C-589ED7A0EB62}" type="presOf" srcId="{054A9C37-3F2E-4FAA-93A4-B552566FE182}" destId="{9D6579B2-4440-4B4C-AD7C-7476390181BE}" srcOrd="0" destOrd="0" presId="urn:microsoft.com/office/officeart/2005/8/layout/hProcess9"/>
    <dgm:cxn modelId="{DF9095A8-BEEA-4C90-A9D5-672E19B80054}" type="presOf" srcId="{520CC218-EDC5-4EED-A6C4-8435C3CA4FE6}" destId="{82626278-5F8D-462A-BBB5-8578C185FD4A}" srcOrd="0" destOrd="0" presId="urn:microsoft.com/office/officeart/2005/8/layout/hProcess9"/>
    <dgm:cxn modelId="{5F618DB7-8B7E-4920-8041-CC8EDD5B80E0}" srcId="{833C545D-F90F-4BC8-96D4-6081BAF93B9F}" destId="{95F2D578-1FFA-4515-8639-81086A113022}" srcOrd="0" destOrd="0" parTransId="{4A21E104-5D25-420C-8053-C39114725BA4}" sibTransId="{981C6836-76FB-43BD-BBE8-3CD296F4543E}"/>
    <dgm:cxn modelId="{CC287DD5-1FF7-4E15-A650-C39A807A0D34}" type="presOf" srcId="{95F2D578-1FFA-4515-8639-81086A113022}" destId="{7261F5D8-24A2-49CA-8300-A762FF723BE6}" srcOrd="0" destOrd="1" presId="urn:microsoft.com/office/officeart/2005/8/layout/hProcess9"/>
    <dgm:cxn modelId="{E089F6D5-3CB4-41A9-B9F3-678736F97E61}" srcId="{7BB229C7-9E67-43E7-B4C4-0B54C00F762A}" destId="{DBEDE22B-679D-44C1-938D-A1B15561E035}" srcOrd="0" destOrd="0" parTransId="{4ACB6C6D-2F94-4E14-A9F8-18A1CB5998F2}" sibTransId="{03F21751-ACC4-4FB6-ACF3-2D470207823E}"/>
    <dgm:cxn modelId="{327CF4D9-6DAC-470D-AC5E-8D232D88CBB1}" srcId="{0CAEEE08-E004-4B73-BA50-797B6C0FF91F}" destId="{E5448398-C20E-4347-887F-68834464BC08}" srcOrd="0" destOrd="0" parTransId="{FAC010F5-4B1F-4639-87B0-1D39A1517594}" sibTransId="{686297CD-9853-43C4-ADCD-649D34FA351F}"/>
    <dgm:cxn modelId="{81A3F0E7-C2E8-4472-A4B0-44644C575613}" srcId="{520CC218-EDC5-4EED-A6C4-8435C3CA4FE6}" destId="{7BB229C7-9E67-43E7-B4C4-0B54C00F762A}" srcOrd="2" destOrd="0" parTransId="{C95C6ED2-9344-431C-B82D-29D0A5A4AC98}" sibTransId="{52AC9816-FF87-45B0-AC7C-46DF0858C872}"/>
    <dgm:cxn modelId="{6C206A7D-6CB5-48A2-B0DE-8E7E78088700}" type="presParOf" srcId="{82626278-5F8D-462A-BBB5-8578C185FD4A}" destId="{88199D69-3220-4838-B708-58C41309ECA8}" srcOrd="0" destOrd="0" presId="urn:microsoft.com/office/officeart/2005/8/layout/hProcess9"/>
    <dgm:cxn modelId="{0A8791FC-A585-48CD-82EE-F08D15590D2E}" type="presParOf" srcId="{82626278-5F8D-462A-BBB5-8578C185FD4A}" destId="{C54D41B5-BFD1-4F09-9A96-79665D31CA96}" srcOrd="1" destOrd="0" presId="urn:microsoft.com/office/officeart/2005/8/layout/hProcess9"/>
    <dgm:cxn modelId="{23A10419-2B67-405A-B162-2529F9AA48C2}" type="presParOf" srcId="{C54D41B5-BFD1-4F09-9A96-79665D31CA96}" destId="{103267BF-97DD-4A76-9523-D2E3C58691DE}" srcOrd="0" destOrd="0" presId="urn:microsoft.com/office/officeart/2005/8/layout/hProcess9"/>
    <dgm:cxn modelId="{5112CF18-5DF1-47A3-93BC-81D23B0BDED9}" type="presParOf" srcId="{C54D41B5-BFD1-4F09-9A96-79665D31CA96}" destId="{C02BEFA4-BEF5-49BA-9327-AD377039EB0B}" srcOrd="1" destOrd="0" presId="urn:microsoft.com/office/officeart/2005/8/layout/hProcess9"/>
    <dgm:cxn modelId="{F2A732AA-0498-49E8-B70A-4BCB853E41C7}" type="presParOf" srcId="{C54D41B5-BFD1-4F09-9A96-79665D31CA96}" destId="{803B01F1-9BED-4DE4-B02A-1694F5C5E9CF}" srcOrd="2" destOrd="0" presId="urn:microsoft.com/office/officeart/2005/8/layout/hProcess9"/>
    <dgm:cxn modelId="{F2984890-E434-4F79-8B42-DACBD82012D7}" type="presParOf" srcId="{C54D41B5-BFD1-4F09-9A96-79665D31CA96}" destId="{0A4A7416-22D5-4C20-8520-26C2BE84D35B}" srcOrd="3" destOrd="0" presId="urn:microsoft.com/office/officeart/2005/8/layout/hProcess9"/>
    <dgm:cxn modelId="{EF5C6717-4546-44E1-91B5-ED8376826DA7}" type="presParOf" srcId="{C54D41B5-BFD1-4F09-9A96-79665D31CA96}" destId="{D8B79CF0-3A37-424A-9F4D-8AF6DC27EB91}" srcOrd="4" destOrd="0" presId="urn:microsoft.com/office/officeart/2005/8/layout/hProcess9"/>
    <dgm:cxn modelId="{C5351F19-033F-4552-9A4B-24571FAC5DD8}" type="presParOf" srcId="{C54D41B5-BFD1-4F09-9A96-79665D31CA96}" destId="{FE394976-1476-4B4B-9541-FBFDFCA76E58}" srcOrd="5" destOrd="0" presId="urn:microsoft.com/office/officeart/2005/8/layout/hProcess9"/>
    <dgm:cxn modelId="{A4EED115-D470-41C2-AF71-B7ABB61B810C}" type="presParOf" srcId="{C54D41B5-BFD1-4F09-9A96-79665D31CA96}" destId="{8A99A0B1-7424-4F66-B93B-045C9FDB49E0}" srcOrd="6" destOrd="0" presId="urn:microsoft.com/office/officeart/2005/8/layout/hProcess9"/>
    <dgm:cxn modelId="{962292DB-2113-4F8A-AD72-CAB97BC4A222}" type="presParOf" srcId="{C54D41B5-BFD1-4F09-9A96-79665D31CA96}" destId="{4624DE26-9BA7-4893-B861-6EBDE49F851C}" srcOrd="7" destOrd="0" presId="urn:microsoft.com/office/officeart/2005/8/layout/hProcess9"/>
    <dgm:cxn modelId="{A68BE7DA-0799-474A-9CC2-099CD9475A9F}" type="presParOf" srcId="{C54D41B5-BFD1-4F09-9A96-79665D31CA96}" destId="{9D6579B2-4440-4B4C-AD7C-7476390181BE}" srcOrd="8" destOrd="0" presId="urn:microsoft.com/office/officeart/2005/8/layout/hProcess9"/>
    <dgm:cxn modelId="{D8B2F623-8A8E-4B2A-A4B0-D26436047D0F}" type="presParOf" srcId="{C54D41B5-BFD1-4F09-9A96-79665D31CA96}" destId="{32682287-17FB-4774-A0EA-F4C46FC2ADAE}" srcOrd="9" destOrd="0" presId="urn:microsoft.com/office/officeart/2005/8/layout/hProcess9"/>
    <dgm:cxn modelId="{84E57368-3A8B-4E9A-81AA-7865BB4744D9}" type="presParOf" srcId="{C54D41B5-BFD1-4F09-9A96-79665D31CA96}" destId="{7261F5D8-24A2-49CA-8300-A762FF723BE6}" srcOrd="1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99D69-3220-4838-B708-58C41309ECA8}">
      <dsp:nvSpPr>
        <dsp:cNvPr id="0" name=""/>
        <dsp:cNvSpPr/>
      </dsp:nvSpPr>
      <dsp:spPr>
        <a:xfrm>
          <a:off x="869496" y="0"/>
          <a:ext cx="9854296" cy="499068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267BF-97DD-4A76-9523-D2E3C58691DE}">
      <dsp:nvSpPr>
        <dsp:cNvPr id="0" name=""/>
        <dsp:cNvSpPr/>
      </dsp:nvSpPr>
      <dsp:spPr>
        <a:xfrm>
          <a:off x="3184" y="1497204"/>
          <a:ext cx="1853907" cy="19962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1" i="0" kern="1200" baseline="0"/>
            <a:t>Data Cleaning</a:t>
          </a:r>
          <a:endParaRPr lang="en-IN" sz="1500" kern="1200"/>
        </a:p>
        <a:p>
          <a:pPr marL="114300" lvl="1" indent="-114300" algn="l" defTabSz="533400">
            <a:lnSpc>
              <a:spcPct val="90000"/>
            </a:lnSpc>
            <a:spcBef>
              <a:spcPct val="0"/>
            </a:spcBef>
            <a:spcAft>
              <a:spcPct val="15000"/>
            </a:spcAft>
            <a:buChar char="•"/>
          </a:pPr>
          <a:r>
            <a:rPr lang="en-IN" sz="1200" b="0" i="0" kern="1200" baseline="0" dirty="0"/>
            <a:t>Removing the null valued columns, unnecessary variables and checking the null value percentage and removing the respective rows.</a:t>
          </a:r>
          <a:endParaRPr lang="en-IN" sz="1200" kern="1200" dirty="0"/>
        </a:p>
      </dsp:txBody>
      <dsp:txXfrm>
        <a:off x="93684" y="1587704"/>
        <a:ext cx="1672907" cy="1815273"/>
      </dsp:txXfrm>
    </dsp:sp>
    <dsp:sp modelId="{803B01F1-9BED-4DE4-B02A-1694F5C5E9CF}">
      <dsp:nvSpPr>
        <dsp:cNvPr id="0" name=""/>
        <dsp:cNvSpPr/>
      </dsp:nvSpPr>
      <dsp:spPr>
        <a:xfrm>
          <a:off x="1949787" y="1497204"/>
          <a:ext cx="1853907" cy="19962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1" i="0" kern="1200" baseline="0"/>
            <a:t>Data Understanding</a:t>
          </a:r>
          <a:endParaRPr lang="en-IN" sz="1500" kern="1200"/>
        </a:p>
        <a:p>
          <a:pPr marL="114300" lvl="1" indent="-114300" algn="l" defTabSz="533400">
            <a:lnSpc>
              <a:spcPct val="90000"/>
            </a:lnSpc>
            <a:spcBef>
              <a:spcPct val="0"/>
            </a:spcBef>
            <a:spcAft>
              <a:spcPct val="15000"/>
            </a:spcAft>
            <a:buChar char="•"/>
          </a:pPr>
          <a:r>
            <a:rPr lang="en-IN" sz="1200" b="0" i="0" kern="1200" baseline="0"/>
            <a:t>Working with the Data Dictionary and getting knowledge of all the columns and their domain specific uses</a:t>
          </a:r>
          <a:endParaRPr lang="en-IN" sz="1200" kern="1200"/>
        </a:p>
      </dsp:txBody>
      <dsp:txXfrm>
        <a:off x="2040287" y="1587704"/>
        <a:ext cx="1672907" cy="1815273"/>
      </dsp:txXfrm>
    </dsp:sp>
    <dsp:sp modelId="{D8B79CF0-3A37-424A-9F4D-8AF6DC27EB91}">
      <dsp:nvSpPr>
        <dsp:cNvPr id="0" name=""/>
        <dsp:cNvSpPr/>
      </dsp:nvSpPr>
      <dsp:spPr>
        <a:xfrm>
          <a:off x="3896389" y="1497204"/>
          <a:ext cx="1853907" cy="19962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1" i="0" kern="1200" baseline="0"/>
            <a:t>Univariate Analysis</a:t>
          </a:r>
          <a:endParaRPr lang="en-IN" sz="1500" kern="1200"/>
        </a:p>
        <a:p>
          <a:pPr marL="114300" lvl="1" indent="-114300" algn="l" defTabSz="533400">
            <a:lnSpc>
              <a:spcPct val="90000"/>
            </a:lnSpc>
            <a:spcBef>
              <a:spcPct val="0"/>
            </a:spcBef>
            <a:spcAft>
              <a:spcPct val="15000"/>
            </a:spcAft>
            <a:buChar char="•"/>
          </a:pPr>
          <a:r>
            <a:rPr lang="en-IN" sz="1200" b="0" i="0" kern="1200" baseline="0"/>
            <a:t>Analysing each column, plotting the distributions of each column.</a:t>
          </a:r>
          <a:endParaRPr lang="en-IN" sz="1200" kern="1200"/>
        </a:p>
      </dsp:txBody>
      <dsp:txXfrm>
        <a:off x="3986889" y="1587704"/>
        <a:ext cx="1672907" cy="1815273"/>
      </dsp:txXfrm>
    </dsp:sp>
    <dsp:sp modelId="{8A99A0B1-7424-4F66-B93B-045C9FDB49E0}">
      <dsp:nvSpPr>
        <dsp:cNvPr id="0" name=""/>
        <dsp:cNvSpPr/>
      </dsp:nvSpPr>
      <dsp:spPr>
        <a:xfrm>
          <a:off x="5842992" y="1497204"/>
          <a:ext cx="1853907" cy="19962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1" i="0" kern="1200" baseline="0"/>
            <a:t>Segmented Univariate Analysis</a:t>
          </a:r>
          <a:endParaRPr lang="en-IN" sz="1500" kern="1200"/>
        </a:p>
        <a:p>
          <a:pPr marL="114300" lvl="1" indent="-114300" algn="l" defTabSz="533400">
            <a:lnSpc>
              <a:spcPct val="90000"/>
            </a:lnSpc>
            <a:spcBef>
              <a:spcPct val="0"/>
            </a:spcBef>
            <a:spcAft>
              <a:spcPct val="15000"/>
            </a:spcAft>
            <a:buChar char="•"/>
          </a:pPr>
          <a:r>
            <a:rPr lang="en-IN" sz="1200" b="0" i="0" kern="1200" baseline="0"/>
            <a:t>Analysing the continuous data columns with respect to the categorical column</a:t>
          </a:r>
          <a:endParaRPr lang="en-IN" sz="1200" kern="1200"/>
        </a:p>
      </dsp:txBody>
      <dsp:txXfrm>
        <a:off x="5933492" y="1587704"/>
        <a:ext cx="1672907" cy="1815273"/>
      </dsp:txXfrm>
    </dsp:sp>
    <dsp:sp modelId="{9D6579B2-4440-4B4C-AD7C-7476390181BE}">
      <dsp:nvSpPr>
        <dsp:cNvPr id="0" name=""/>
        <dsp:cNvSpPr/>
      </dsp:nvSpPr>
      <dsp:spPr>
        <a:xfrm>
          <a:off x="7789595" y="1497204"/>
          <a:ext cx="1853907" cy="19962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1" i="0" kern="1200" baseline="0"/>
            <a:t>Bivariate Analysis</a:t>
          </a:r>
          <a:endParaRPr lang="en-IN" sz="1500" kern="1200"/>
        </a:p>
        <a:p>
          <a:pPr marL="114300" lvl="1" indent="-114300" algn="l" defTabSz="533400">
            <a:lnSpc>
              <a:spcPct val="90000"/>
            </a:lnSpc>
            <a:spcBef>
              <a:spcPct val="0"/>
            </a:spcBef>
            <a:spcAft>
              <a:spcPct val="15000"/>
            </a:spcAft>
            <a:buChar char="•"/>
          </a:pPr>
          <a:r>
            <a:rPr lang="en-IN" sz="1200" b="0" i="0" kern="1200" baseline="0"/>
            <a:t>Analysing the two variables behaviour like term and loan status with respect to loan amount..</a:t>
          </a:r>
          <a:endParaRPr lang="en-IN" sz="1200" kern="1200"/>
        </a:p>
      </dsp:txBody>
      <dsp:txXfrm>
        <a:off x="7880095" y="1587704"/>
        <a:ext cx="1672907" cy="1815273"/>
      </dsp:txXfrm>
    </dsp:sp>
    <dsp:sp modelId="{7261F5D8-24A2-49CA-8300-A762FF723BE6}">
      <dsp:nvSpPr>
        <dsp:cNvPr id="0" name=""/>
        <dsp:cNvSpPr/>
      </dsp:nvSpPr>
      <dsp:spPr>
        <a:xfrm>
          <a:off x="9736198" y="1497204"/>
          <a:ext cx="1853907" cy="19962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1" i="0" kern="1200" baseline="0" dirty="0"/>
            <a:t>Recommendations</a:t>
          </a:r>
          <a:endParaRPr lang="en-IN" sz="1500" kern="1200" dirty="0"/>
        </a:p>
        <a:p>
          <a:pPr marL="114300" lvl="1" indent="-114300" algn="l" defTabSz="533400">
            <a:lnSpc>
              <a:spcPct val="90000"/>
            </a:lnSpc>
            <a:spcBef>
              <a:spcPct val="0"/>
            </a:spcBef>
            <a:spcAft>
              <a:spcPct val="15000"/>
            </a:spcAft>
            <a:buChar char="•"/>
          </a:pPr>
          <a:r>
            <a:rPr lang="en-IN" sz="1200" b="0" i="0" kern="1200" baseline="0"/>
            <a:t>Analysing all plots and recommendations for reducing the loss of business by detecting columns best which contribute to loan defaulters.</a:t>
          </a:r>
          <a:endParaRPr lang="en-IN" sz="1200" kern="1200" dirty="0"/>
        </a:p>
      </dsp:txBody>
      <dsp:txXfrm>
        <a:off x="9826698" y="1587704"/>
        <a:ext cx="1672907" cy="18152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FD36-804F-2D47-181A-601683FB9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603A95-4562-CEFD-9A68-EF771A365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B18ED2-88DE-5006-E805-8AA04ABFFABF}"/>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5" name="Footer Placeholder 4">
            <a:extLst>
              <a:ext uri="{FF2B5EF4-FFF2-40B4-BE49-F238E27FC236}">
                <a16:creationId xmlns:a16="http://schemas.microsoft.com/office/drawing/2014/main" id="{21B31C9E-A17B-14BA-301D-4BC5F0D81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E864E3-FCC3-05B2-9CC7-F7F923103139}"/>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135661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C31B-E1FA-12B5-71C3-0936B3A1F9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7AD567-AD43-C82B-7D23-8FC3B3CCD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55676-49AE-7848-8F58-F4842B480075}"/>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5" name="Footer Placeholder 4">
            <a:extLst>
              <a:ext uri="{FF2B5EF4-FFF2-40B4-BE49-F238E27FC236}">
                <a16:creationId xmlns:a16="http://schemas.microsoft.com/office/drawing/2014/main" id="{9D0FC458-9A9F-633F-1CD3-3C253C9AB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24FDF-00B7-9BD3-3BB5-20C0C28D784A}"/>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65521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E6BF1-162F-ECC9-4EDF-7B5713EC8B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DB96B2-CEBD-57C3-69D2-51D67828B3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69B497-88AB-5447-32AB-954A87880718}"/>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5" name="Footer Placeholder 4">
            <a:extLst>
              <a:ext uri="{FF2B5EF4-FFF2-40B4-BE49-F238E27FC236}">
                <a16:creationId xmlns:a16="http://schemas.microsoft.com/office/drawing/2014/main" id="{EB6D4AAF-5112-22FF-D3A9-A94ED7DDD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6C054-4FCF-A284-0071-8BC91096C1F2}"/>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204892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5F32-8B3A-6836-0957-8C1C2ACD53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B52EAD-2772-13EC-3F48-38E0C8175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67388-FD63-CFCE-ED21-64713D5D6A41}"/>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5" name="Footer Placeholder 4">
            <a:extLst>
              <a:ext uri="{FF2B5EF4-FFF2-40B4-BE49-F238E27FC236}">
                <a16:creationId xmlns:a16="http://schemas.microsoft.com/office/drawing/2014/main" id="{FFD4D221-5B31-306C-94AC-9CE6441F6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E447D-75EB-9D4F-E92F-0613CFBF30BD}"/>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80216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53B1-47BE-5F94-8FF1-E86172924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C3732F-FC8C-C103-016F-6E532F4118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3E5CF5-7858-FFB0-8328-21FB739FA5DC}"/>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5" name="Footer Placeholder 4">
            <a:extLst>
              <a:ext uri="{FF2B5EF4-FFF2-40B4-BE49-F238E27FC236}">
                <a16:creationId xmlns:a16="http://schemas.microsoft.com/office/drawing/2014/main" id="{A2804916-1AC0-64D5-24A1-4B379D0C1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37BEB-FE98-B7C9-D26E-1FBD28238C02}"/>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359553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1D9A-59DD-CFAF-B00D-7C60EA2FD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F7BAB4-423E-B96B-E36E-7528549FCA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F659AB-0670-7F9A-6F68-693763073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5820A7-AD9F-2B9A-57BD-3485973FE0A9}"/>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6" name="Footer Placeholder 5">
            <a:extLst>
              <a:ext uri="{FF2B5EF4-FFF2-40B4-BE49-F238E27FC236}">
                <a16:creationId xmlns:a16="http://schemas.microsoft.com/office/drawing/2014/main" id="{23981987-0EED-40B7-A3D2-02C8A57E60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2993D8-16B9-4D54-8461-1FA8F631BDDB}"/>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288537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08CA-6101-CECA-960C-302B9DD531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81387A-5D74-950B-6198-E120CA2AC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2373F-E2F5-BA29-6CD2-91588B5A0F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968543-50D1-99FB-2643-B5099A21AD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E73B9-61F0-C049-6EF4-29354A69BF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B784CE-FC4F-CD78-8FF0-46C50595587F}"/>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8" name="Footer Placeholder 7">
            <a:extLst>
              <a:ext uri="{FF2B5EF4-FFF2-40B4-BE49-F238E27FC236}">
                <a16:creationId xmlns:a16="http://schemas.microsoft.com/office/drawing/2014/main" id="{1E085B56-CBEA-0D9E-96DD-3BFE6F7B0D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6A64F5-F23B-AB67-CCBB-4EC209EE80AC}"/>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42624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11B9-9B5C-4EF6-0580-5ADCDEC28C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416644-1C69-CE2C-2234-C4179204149D}"/>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4" name="Footer Placeholder 3">
            <a:extLst>
              <a:ext uri="{FF2B5EF4-FFF2-40B4-BE49-F238E27FC236}">
                <a16:creationId xmlns:a16="http://schemas.microsoft.com/office/drawing/2014/main" id="{522E1D51-A7FA-C892-8DBC-E6630A2E22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B8AF66-5AF5-582E-5503-3420D1A4E215}"/>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236221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5448D-9D2D-5C31-2A49-9064798D4EF0}"/>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3" name="Footer Placeholder 2">
            <a:extLst>
              <a:ext uri="{FF2B5EF4-FFF2-40B4-BE49-F238E27FC236}">
                <a16:creationId xmlns:a16="http://schemas.microsoft.com/office/drawing/2014/main" id="{38233CED-3EF8-C578-44E0-47D1C499B9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9C233C-1CAC-7A47-E41A-4711B805BB3B}"/>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257967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40AD-6CDA-E8E2-B7CA-3C51A75A4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2C7CD3-7AB6-E122-2B19-30812710A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0E3829-53F7-90D6-3204-EB551E713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86F0E-C803-9C00-353E-FB79395DDDC4}"/>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6" name="Footer Placeholder 5">
            <a:extLst>
              <a:ext uri="{FF2B5EF4-FFF2-40B4-BE49-F238E27FC236}">
                <a16:creationId xmlns:a16="http://schemas.microsoft.com/office/drawing/2014/main" id="{771D871A-DCB7-65D3-2012-5682405F6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EB19B7-23A6-EA9F-E4C4-3ACD2C94B1DB}"/>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223916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05F0-CBC3-7994-408A-6B6674AC8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CE6BBB-1BA9-EF27-1DF5-2ECA76B79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7ECC67-B3AD-0B40-4AFE-D6AE1E6FA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481CB-01A7-1D88-FC35-911DAA2D8649}"/>
              </a:ext>
            </a:extLst>
          </p:cNvPr>
          <p:cNvSpPr>
            <a:spLocks noGrp="1"/>
          </p:cNvSpPr>
          <p:nvPr>
            <p:ph type="dt" sz="half" idx="10"/>
          </p:nvPr>
        </p:nvSpPr>
        <p:spPr/>
        <p:txBody>
          <a:bodyPr/>
          <a:lstStyle/>
          <a:p>
            <a:fld id="{555AACB4-A8FB-484F-9181-FD0D311DA1AF}" type="datetimeFigureOut">
              <a:rPr lang="en-IN" smtClean="0"/>
              <a:t>07-12-2022</a:t>
            </a:fld>
            <a:endParaRPr lang="en-IN"/>
          </a:p>
        </p:txBody>
      </p:sp>
      <p:sp>
        <p:nvSpPr>
          <p:cNvPr id="6" name="Footer Placeholder 5">
            <a:extLst>
              <a:ext uri="{FF2B5EF4-FFF2-40B4-BE49-F238E27FC236}">
                <a16:creationId xmlns:a16="http://schemas.microsoft.com/office/drawing/2014/main" id="{C04929DD-33DF-1129-4BDC-1A51F18B6E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D15C2-AB3C-348F-BA24-1B2C1FDE5202}"/>
              </a:ext>
            </a:extLst>
          </p:cNvPr>
          <p:cNvSpPr>
            <a:spLocks noGrp="1"/>
          </p:cNvSpPr>
          <p:nvPr>
            <p:ph type="sldNum" sz="quarter" idx="12"/>
          </p:nvPr>
        </p:nvSpPr>
        <p:spPr/>
        <p:txBody>
          <a:bodyPr/>
          <a:lstStyle/>
          <a:p>
            <a:fld id="{0FFE7BD4-1A7F-41D1-A7CA-76533EDEA0C7}" type="slidenum">
              <a:rPr lang="en-IN" smtClean="0"/>
              <a:t>‹#›</a:t>
            </a:fld>
            <a:endParaRPr lang="en-IN"/>
          </a:p>
        </p:txBody>
      </p:sp>
    </p:spTree>
    <p:extLst>
      <p:ext uri="{BB962C8B-B14F-4D97-AF65-F5344CB8AC3E}">
        <p14:creationId xmlns:p14="http://schemas.microsoft.com/office/powerpoint/2010/main" val="49610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DCE9F-CA6C-2DF1-7032-A390E4BBA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2A3CCF-B67F-F716-A0E5-8E7D5F01D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3ED3C-ECA7-DDEE-F19B-1A461B0EB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AACB4-A8FB-484F-9181-FD0D311DA1AF}" type="datetimeFigureOut">
              <a:rPr lang="en-IN" smtClean="0"/>
              <a:t>07-12-2022</a:t>
            </a:fld>
            <a:endParaRPr lang="en-IN"/>
          </a:p>
        </p:txBody>
      </p:sp>
      <p:sp>
        <p:nvSpPr>
          <p:cNvPr id="5" name="Footer Placeholder 4">
            <a:extLst>
              <a:ext uri="{FF2B5EF4-FFF2-40B4-BE49-F238E27FC236}">
                <a16:creationId xmlns:a16="http://schemas.microsoft.com/office/drawing/2014/main" id="{61171E80-FAFE-5DBC-A7E5-54A9147A6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20AF53-79D7-BB0D-71B2-4CBDE881B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E7BD4-1A7F-41D1-A7CA-76533EDEA0C7}" type="slidenum">
              <a:rPr lang="en-IN" smtClean="0"/>
              <a:t>‹#›</a:t>
            </a:fld>
            <a:endParaRPr lang="en-IN"/>
          </a:p>
        </p:txBody>
      </p:sp>
    </p:spTree>
    <p:extLst>
      <p:ext uri="{BB962C8B-B14F-4D97-AF65-F5344CB8AC3E}">
        <p14:creationId xmlns:p14="http://schemas.microsoft.com/office/powerpoint/2010/main" val="929834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7" name="Rectangle 103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DA6EB22-2E05-5A22-0D68-EA6D82306413}"/>
              </a:ext>
            </a:extLst>
          </p:cNvPr>
          <p:cNvSpPr>
            <a:spLocks noGrp="1"/>
          </p:cNvSpPr>
          <p:nvPr>
            <p:ph type="ctrTitle"/>
          </p:nvPr>
        </p:nvSpPr>
        <p:spPr>
          <a:xfrm>
            <a:off x="3315031" y="1380754"/>
            <a:ext cx="5561938" cy="2513516"/>
          </a:xfrm>
        </p:spPr>
        <p:txBody>
          <a:bodyPr>
            <a:normAutofit/>
          </a:bodyPr>
          <a:lstStyle/>
          <a:p>
            <a:r>
              <a:rPr lang="en-IN" b="1">
                <a:latin typeface="+mn-lt"/>
              </a:rPr>
              <a:t>Lending Club Case Study</a:t>
            </a:r>
            <a:endParaRPr lang="en-IN" b="1" dirty="0">
              <a:latin typeface="+mn-lt"/>
            </a:endParaRPr>
          </a:p>
        </p:txBody>
      </p:sp>
      <p:sp>
        <p:nvSpPr>
          <p:cNvPr id="3" name="Subtitle 2">
            <a:extLst>
              <a:ext uri="{FF2B5EF4-FFF2-40B4-BE49-F238E27FC236}">
                <a16:creationId xmlns:a16="http://schemas.microsoft.com/office/drawing/2014/main" id="{01E33D93-F364-3BC0-9EA0-E56A513DAE8D}"/>
              </a:ext>
            </a:extLst>
          </p:cNvPr>
          <p:cNvSpPr>
            <a:spLocks noGrp="1"/>
          </p:cNvSpPr>
          <p:nvPr>
            <p:ph type="subTitle" idx="1"/>
          </p:nvPr>
        </p:nvSpPr>
        <p:spPr>
          <a:xfrm>
            <a:off x="3315031" y="4076802"/>
            <a:ext cx="5561938" cy="1534587"/>
          </a:xfrm>
        </p:spPr>
        <p:txBody>
          <a:bodyPr>
            <a:normAutofit/>
          </a:bodyPr>
          <a:lstStyle/>
          <a:p>
            <a:r>
              <a:rPr lang="en-IN"/>
              <a:t>By :-</a:t>
            </a:r>
          </a:p>
          <a:p>
            <a:r>
              <a:rPr lang="en-IN"/>
              <a:t>Bhagvan Bux Verma</a:t>
            </a:r>
          </a:p>
        </p:txBody>
      </p:sp>
      <p:sp>
        <p:nvSpPr>
          <p:cNvPr id="1041" name="Arc 104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55" name="Oval 104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36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The Most representative value of Installment amount in around 280.</a:t>
            </a:r>
            <a:endParaRPr lang="en-IN" dirty="0"/>
          </a:p>
        </p:txBody>
      </p:sp>
      <p:pic>
        <p:nvPicPr>
          <p:cNvPr id="3" name="Picture 2">
            <a:extLst>
              <a:ext uri="{FF2B5EF4-FFF2-40B4-BE49-F238E27FC236}">
                <a16:creationId xmlns:a16="http://schemas.microsoft.com/office/drawing/2014/main" id="{0EF1F91E-77B0-6DE9-3824-245FF0429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974" y="1549904"/>
            <a:ext cx="9400051" cy="3758191"/>
          </a:xfrm>
          <a:prstGeom prst="rect">
            <a:avLst/>
          </a:prstGeom>
        </p:spPr>
      </p:pic>
    </p:spTree>
    <p:extLst>
      <p:ext uri="{BB962C8B-B14F-4D97-AF65-F5344CB8AC3E}">
        <p14:creationId xmlns:p14="http://schemas.microsoft.com/office/powerpoint/2010/main" val="3925277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923330"/>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Around 361 people are having more the 235000 annual income. and 99% of people are having incomes below 235000.</a:t>
            </a:r>
            <a:endParaRPr lang="en-IN" dirty="0"/>
          </a:p>
        </p:txBody>
      </p:sp>
      <p:pic>
        <p:nvPicPr>
          <p:cNvPr id="4" name="Picture 3" descr="Chart&#10;&#10;Description automatically generated">
            <a:extLst>
              <a:ext uri="{FF2B5EF4-FFF2-40B4-BE49-F238E27FC236}">
                <a16:creationId xmlns:a16="http://schemas.microsoft.com/office/drawing/2014/main" id="{CD61DE7D-7745-A5F2-2583-9D911BE3C0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419" y="1549904"/>
            <a:ext cx="9153162" cy="3758191"/>
          </a:xfrm>
          <a:prstGeom prst="rect">
            <a:avLst/>
          </a:prstGeom>
        </p:spPr>
      </p:pic>
    </p:spTree>
    <p:extLst>
      <p:ext uri="{BB962C8B-B14F-4D97-AF65-F5344CB8AC3E}">
        <p14:creationId xmlns:p14="http://schemas.microsoft.com/office/powerpoint/2010/main" val="416093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923330"/>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Looks like there are no outliers and the distribution is very much similar to normal distribution. This is good sign that all the loans are given to barrower's who have Debt to Income ration less than 30.</a:t>
            </a:r>
            <a:endParaRPr lang="en-IN" dirty="0"/>
          </a:p>
        </p:txBody>
      </p:sp>
      <p:pic>
        <p:nvPicPr>
          <p:cNvPr id="3" name="Picture 2" descr="Chart, histogram&#10;&#10;Description automatically generated">
            <a:extLst>
              <a:ext uri="{FF2B5EF4-FFF2-40B4-BE49-F238E27FC236}">
                <a16:creationId xmlns:a16="http://schemas.microsoft.com/office/drawing/2014/main" id="{F72C3DC1-482C-2E74-66C8-1BB1DCBCB1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8271" y="1549904"/>
            <a:ext cx="9235458" cy="3758191"/>
          </a:xfrm>
          <a:prstGeom prst="rect">
            <a:avLst/>
          </a:prstGeom>
        </p:spPr>
      </p:pic>
    </p:spTree>
    <p:extLst>
      <p:ext uri="{BB962C8B-B14F-4D97-AF65-F5344CB8AC3E}">
        <p14:creationId xmlns:p14="http://schemas.microsoft.com/office/powerpoint/2010/main" val="366669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Around 90% borrower's are having no public derogatory records.</a:t>
            </a:r>
            <a:endParaRPr lang="en-IN" dirty="0"/>
          </a:p>
        </p:txBody>
      </p:sp>
      <p:pic>
        <p:nvPicPr>
          <p:cNvPr id="2050" name="Picture 2">
            <a:extLst>
              <a:ext uri="{FF2B5EF4-FFF2-40B4-BE49-F238E27FC236}">
                <a16:creationId xmlns:a16="http://schemas.microsoft.com/office/drawing/2014/main" id="{A3ABAECE-D591-507D-6556-F979C16332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663" y="1271588"/>
            <a:ext cx="54006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Around 99% people have not went bankrupt..</a:t>
            </a:r>
            <a:endParaRPr lang="en-IN" dirty="0"/>
          </a:p>
        </p:txBody>
      </p:sp>
      <p:pic>
        <p:nvPicPr>
          <p:cNvPr id="3074" name="Picture 2">
            <a:extLst>
              <a:ext uri="{FF2B5EF4-FFF2-40B4-BE49-F238E27FC236}">
                <a16:creationId xmlns:a16="http://schemas.microsoft.com/office/drawing/2014/main" id="{9A23DA12-04BB-5993-F55D-96B14A732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663" y="1271588"/>
            <a:ext cx="54006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4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pic>
        <p:nvPicPr>
          <p:cNvPr id="4098" name="Picture 2">
            <a:extLst>
              <a:ext uri="{FF2B5EF4-FFF2-40B4-BE49-F238E27FC236}">
                <a16:creationId xmlns:a16="http://schemas.microsoft.com/office/drawing/2014/main" id="{7107CD12-2012-04B0-28DA-06442F090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2" y="1210317"/>
            <a:ext cx="12145891" cy="55280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0C13C20-3EC0-A3A6-FAC2-98040BC29694}"/>
              </a:ext>
            </a:extLst>
          </p:cNvPr>
          <p:cNvSpPr txBox="1"/>
          <p:nvPr/>
        </p:nvSpPr>
        <p:spPr>
          <a:xfrm>
            <a:off x="6181726" y="4217677"/>
            <a:ext cx="5791200" cy="2031325"/>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The lending club(LC) has doubling loan issues every year.</a:t>
            </a:r>
            <a:br>
              <a:rPr lang="en-US" dirty="0"/>
            </a:br>
            <a:r>
              <a:rPr lang="en-US" b="0" i="0" dirty="0">
                <a:solidFill>
                  <a:srgbClr val="000000"/>
                </a:solidFill>
                <a:effectLst/>
                <a:latin typeface="Helvetica Neue"/>
              </a:rPr>
              <a:t>There are more issues of loan in last 3 months every end of the ear i.e., Oct, Nov and Dec.</a:t>
            </a:r>
            <a:br>
              <a:rPr lang="en-US" dirty="0"/>
            </a:br>
            <a:r>
              <a:rPr lang="en-US" b="0" i="0" dirty="0">
                <a:solidFill>
                  <a:srgbClr val="000000"/>
                </a:solidFill>
                <a:effectLst/>
                <a:latin typeface="Helvetica Neue"/>
              </a:rPr>
              <a:t>LC has issued more loans on Tuesday and Wednesday than other week-days.</a:t>
            </a:r>
            <a:endParaRPr lang="en-IN" dirty="0"/>
          </a:p>
        </p:txBody>
      </p:sp>
    </p:spTree>
    <p:extLst>
      <p:ext uri="{BB962C8B-B14F-4D97-AF65-F5344CB8AC3E}">
        <p14:creationId xmlns:p14="http://schemas.microsoft.com/office/powerpoint/2010/main" val="1875904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923330"/>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Many of Loan borrowers of LC have got earlier credit line in 2000 year, and also most have got earlier credit line on end of the year i.e., Oct, Nov, Dec</a:t>
            </a:r>
            <a:endParaRPr lang="en-IN" dirty="0"/>
          </a:p>
        </p:txBody>
      </p:sp>
      <p:pic>
        <p:nvPicPr>
          <p:cNvPr id="5122" name="Picture 2">
            <a:extLst>
              <a:ext uri="{FF2B5EF4-FFF2-40B4-BE49-F238E27FC236}">
                <a16:creationId xmlns:a16="http://schemas.microsoft.com/office/drawing/2014/main" id="{986D2FF4-D655-EA0E-827D-18093075C1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77" y="3232389"/>
            <a:ext cx="11922623" cy="21988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0FC5BBF-B605-7652-8003-BD6543C9FF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93826"/>
            <a:ext cx="12115800" cy="208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74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Barrows have taken 36 months tenure more than 60 months.</a:t>
            </a:r>
            <a:endParaRPr lang="en-IN" dirty="0"/>
          </a:p>
        </p:txBody>
      </p:sp>
      <p:pic>
        <p:nvPicPr>
          <p:cNvPr id="6146" name="Picture 2">
            <a:extLst>
              <a:ext uri="{FF2B5EF4-FFF2-40B4-BE49-F238E27FC236}">
                <a16:creationId xmlns:a16="http://schemas.microsoft.com/office/drawing/2014/main" id="{B0B9F6B8-C900-E2DB-CA24-21CAD076E7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663" y="1271588"/>
            <a:ext cx="54006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132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Most borrowers fall under A and B grades then other grades</a:t>
            </a:r>
            <a:endParaRPr lang="en-IN" dirty="0"/>
          </a:p>
        </p:txBody>
      </p:sp>
      <p:pic>
        <p:nvPicPr>
          <p:cNvPr id="7170" name="Picture 2">
            <a:extLst>
              <a:ext uri="{FF2B5EF4-FFF2-40B4-BE49-F238E27FC236}">
                <a16:creationId xmlns:a16="http://schemas.microsoft.com/office/drawing/2014/main" id="{DA3028D3-E879-F016-E383-E4B5F14EA7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71588"/>
            <a:ext cx="54864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55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06999" y="5555054"/>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Borrowers are mostly 10+ years employment length.</a:t>
            </a:r>
            <a:endParaRPr lang="en-IN" dirty="0"/>
          </a:p>
        </p:txBody>
      </p:sp>
      <p:pic>
        <p:nvPicPr>
          <p:cNvPr id="8194" name="Picture 2">
            <a:extLst>
              <a:ext uri="{FF2B5EF4-FFF2-40B4-BE49-F238E27FC236}">
                <a16:creationId xmlns:a16="http://schemas.microsoft.com/office/drawing/2014/main" id="{E1058B5E-DABB-9DB6-05F8-3AB839428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3" y="1566863"/>
            <a:ext cx="814387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9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8" name="Rectangle 108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0" name="Freeform: Shape 108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92" name="Freeform: Shape 109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A6EB22-2E05-5A22-0D68-EA6D82306413}"/>
              </a:ext>
            </a:extLst>
          </p:cNvPr>
          <p:cNvSpPr>
            <a:spLocks noGrp="1"/>
          </p:cNvSpPr>
          <p:nvPr>
            <p:ph type="ctrTitle"/>
          </p:nvPr>
        </p:nvSpPr>
        <p:spPr>
          <a:xfrm>
            <a:off x="1121664" y="2046986"/>
            <a:ext cx="10106028" cy="2764028"/>
          </a:xfrm>
        </p:spPr>
        <p:txBody>
          <a:bodyPr anchor="ctr">
            <a:normAutofit/>
          </a:bodyPr>
          <a:lstStyle/>
          <a:p>
            <a:r>
              <a:rPr lang="en-IN" sz="3600" b="1" dirty="0">
                <a:solidFill>
                  <a:srgbClr val="002060"/>
                </a:solidFill>
                <a:latin typeface="+mn-lt"/>
              </a:rPr>
              <a:t>What is Lending Club Case Study</a:t>
            </a:r>
            <a:br>
              <a:rPr lang="en-IN" sz="3400" b="1" dirty="0">
                <a:solidFill>
                  <a:srgbClr val="002060"/>
                </a:solidFill>
                <a:latin typeface="+mn-lt"/>
              </a:rPr>
            </a:br>
            <a:r>
              <a:rPr lang="en-US" sz="3400" b="0" i="0" u="none" strike="noStrike" dirty="0">
                <a:solidFill>
                  <a:srgbClr val="002060"/>
                </a:solidFill>
                <a:effectLst/>
                <a:latin typeface="Calibri" panose="020F0502020204030204" pitchFamily="34" charset="0"/>
              </a:rPr>
              <a:t>Lending Club is a marketplace for personal loans that matches borrowers who are seeking a loan with investors looking to lend money and make a return.</a:t>
            </a:r>
            <a:endParaRPr lang="en-IN" sz="3400" b="1" dirty="0">
              <a:solidFill>
                <a:srgbClr val="002060"/>
              </a:solidFill>
              <a:latin typeface="+mn-lt"/>
            </a:endParaRPr>
          </a:p>
        </p:txBody>
      </p:sp>
      <p:sp>
        <p:nvSpPr>
          <p:cNvPr id="1094" name="Rectangle 109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6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06999" y="5555054"/>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The loan borrowers are mostly having rented and mortgage houses.	</a:t>
            </a:r>
            <a:endParaRPr lang="en-IN" dirty="0"/>
          </a:p>
        </p:txBody>
      </p:sp>
      <p:pic>
        <p:nvPicPr>
          <p:cNvPr id="9218" name="Picture 2">
            <a:extLst>
              <a:ext uri="{FF2B5EF4-FFF2-40B4-BE49-F238E27FC236}">
                <a16:creationId xmlns:a16="http://schemas.microsoft.com/office/drawing/2014/main" id="{8204E3A6-80B5-B48D-9F27-7D0E12B49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663" y="1271588"/>
            <a:ext cx="54006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64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06999" y="5555054"/>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Majority of loans were given without verification of applicants income.	</a:t>
            </a:r>
            <a:endParaRPr lang="en-IN" dirty="0"/>
          </a:p>
        </p:txBody>
      </p:sp>
      <p:pic>
        <p:nvPicPr>
          <p:cNvPr id="10242" name="Picture 2">
            <a:extLst>
              <a:ext uri="{FF2B5EF4-FFF2-40B4-BE49-F238E27FC236}">
                <a16:creationId xmlns:a16="http://schemas.microsoft.com/office/drawing/2014/main" id="{D1A50441-FE37-2F58-0888-1DD429840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71588"/>
            <a:ext cx="54864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201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06999" y="5555054"/>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85% of borrowers has paid the loan fully. where are 14% are defaulted the loan.</a:t>
            </a:r>
            <a:endParaRPr lang="en-IN" dirty="0"/>
          </a:p>
        </p:txBody>
      </p:sp>
      <p:pic>
        <p:nvPicPr>
          <p:cNvPr id="11266" name="Picture 2">
            <a:extLst>
              <a:ext uri="{FF2B5EF4-FFF2-40B4-BE49-F238E27FC236}">
                <a16:creationId xmlns:a16="http://schemas.microsoft.com/office/drawing/2014/main" id="{86C6E668-31CC-D540-FEF3-E679BD6593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5" y="1566863"/>
            <a:ext cx="805815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042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20998A3C-D7A4-FFD1-0FB8-37F4CBC83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999" y="1223886"/>
            <a:ext cx="9534525" cy="49244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102224" y="5815035"/>
            <a:ext cx="10515599" cy="923330"/>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Looks line more number of people took loan for </a:t>
            </a:r>
            <a:r>
              <a:rPr lang="en-US" b="0" i="1" dirty="0">
                <a:solidFill>
                  <a:srgbClr val="000000"/>
                </a:solidFill>
                <a:effectLst/>
                <a:latin typeface="Helvetica Neue"/>
              </a:rPr>
              <a:t>debt consolidation</a:t>
            </a:r>
            <a:r>
              <a:rPr lang="en-US" b="0" i="0" dirty="0">
                <a:solidFill>
                  <a:srgbClr val="000000"/>
                </a:solidFill>
                <a:effectLst/>
                <a:latin typeface="Helvetica Neue"/>
              </a:rPr>
              <a:t> and a very few people took for </a:t>
            </a:r>
            <a:r>
              <a:rPr lang="en-US" b="0" i="1" dirty="0">
                <a:solidFill>
                  <a:srgbClr val="000000"/>
                </a:solidFill>
                <a:effectLst/>
                <a:latin typeface="Helvetica Neue"/>
              </a:rPr>
              <a:t>renewable energy</a:t>
            </a:r>
            <a:endParaRPr lang="en-IN" dirty="0"/>
          </a:p>
        </p:txBody>
      </p:sp>
    </p:spTree>
    <p:extLst>
      <p:ext uri="{BB962C8B-B14F-4D97-AF65-F5344CB8AC3E}">
        <p14:creationId xmlns:p14="http://schemas.microsoft.com/office/powerpoint/2010/main" val="2359815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102224" y="5815035"/>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Most of the borrowers are from </a:t>
            </a:r>
            <a:r>
              <a:rPr lang="en-US" b="0" i="1" dirty="0">
                <a:solidFill>
                  <a:srgbClr val="000000"/>
                </a:solidFill>
                <a:effectLst/>
                <a:latin typeface="Helvetica Neue"/>
              </a:rPr>
              <a:t>CA</a:t>
            </a:r>
            <a:r>
              <a:rPr lang="en-US" b="0" i="0" dirty="0">
                <a:solidFill>
                  <a:srgbClr val="000000"/>
                </a:solidFill>
                <a:effectLst/>
                <a:latin typeface="Helvetica Neue"/>
              </a:rPr>
              <a:t> and </a:t>
            </a:r>
            <a:r>
              <a:rPr lang="en-US" b="0" i="1" dirty="0">
                <a:solidFill>
                  <a:srgbClr val="000000"/>
                </a:solidFill>
                <a:effectLst/>
                <a:latin typeface="Helvetica Neue"/>
              </a:rPr>
              <a:t>NY</a:t>
            </a:r>
            <a:endParaRPr lang="en-IN" dirty="0"/>
          </a:p>
        </p:txBody>
      </p:sp>
      <p:pic>
        <p:nvPicPr>
          <p:cNvPr id="13314" name="Picture 2">
            <a:extLst>
              <a:ext uri="{FF2B5EF4-FFF2-40B4-BE49-F238E27FC236}">
                <a16:creationId xmlns:a16="http://schemas.microsoft.com/office/drawing/2014/main" id="{2FBF2E3E-C872-4444-E9E5-6734955E2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74850"/>
            <a:ext cx="12192000" cy="29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005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994097" y="5443560"/>
            <a:ext cx="10515599" cy="1200329"/>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Higher amount loans have high tenure </a:t>
            </a:r>
            <a:r>
              <a:rPr lang="en-US" b="0" i="0" dirty="0" err="1">
                <a:solidFill>
                  <a:srgbClr val="000000"/>
                </a:solidFill>
                <a:effectLst/>
                <a:latin typeface="Helvetica Neue"/>
              </a:rPr>
              <a:t>i.e</a:t>
            </a:r>
            <a:r>
              <a:rPr lang="en-US" b="0" i="0" dirty="0">
                <a:solidFill>
                  <a:srgbClr val="000000"/>
                </a:solidFill>
                <a:effectLst/>
                <a:latin typeface="Helvetica Neue"/>
              </a:rPr>
              <a:t>, 60 months.</a:t>
            </a:r>
            <a:br>
              <a:rPr lang="en-US" dirty="0"/>
            </a:br>
            <a:r>
              <a:rPr lang="en-US" b="0" i="0" dirty="0">
                <a:solidFill>
                  <a:srgbClr val="000000"/>
                </a:solidFill>
                <a:effectLst/>
                <a:latin typeface="Helvetica Neue"/>
              </a:rPr>
              <a:t>Grade 'G' and 'H' have taken max loan amount. As Grades are decreasing the loan amount is increasing.</a:t>
            </a:r>
            <a:endParaRPr lang="en-IN" dirty="0"/>
          </a:p>
        </p:txBody>
      </p:sp>
      <p:pic>
        <p:nvPicPr>
          <p:cNvPr id="14338" name="Picture 2">
            <a:extLst>
              <a:ext uri="{FF2B5EF4-FFF2-40B4-BE49-F238E27FC236}">
                <a16:creationId xmlns:a16="http://schemas.microsoft.com/office/drawing/2014/main" id="{85A5CD38-DC31-6264-0F8C-7BBF0BC13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55" y="1703982"/>
            <a:ext cx="11687175" cy="347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294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994097" y="5443560"/>
            <a:ext cx="10515599" cy="1200329"/>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more borrowers are from MORTAGE and also the median loan amount also high for MORTAGE owned borrowers.</a:t>
            </a:r>
            <a:br>
              <a:rPr lang="en-US" dirty="0"/>
            </a:br>
            <a:r>
              <a:rPr lang="en-US" b="0" i="0" dirty="0">
                <a:solidFill>
                  <a:srgbClr val="000000"/>
                </a:solidFill>
                <a:effectLst/>
                <a:latin typeface="Helvetica Neue"/>
              </a:rPr>
              <a:t>And most of borrowers are verified for borrowing loan &gt;9k</a:t>
            </a:r>
            <a:endParaRPr lang="en-IN" dirty="0"/>
          </a:p>
        </p:txBody>
      </p:sp>
      <p:pic>
        <p:nvPicPr>
          <p:cNvPr id="15362" name="Picture 2">
            <a:extLst>
              <a:ext uri="{FF2B5EF4-FFF2-40B4-BE49-F238E27FC236}">
                <a16:creationId xmlns:a16="http://schemas.microsoft.com/office/drawing/2014/main" id="{7FADD2B2-44CA-B57D-9EF8-A4E3549B0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2275"/>
            <a:ext cx="12192000" cy="347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495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994097" y="5443560"/>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Charged Off loans have higher amounts than Fully Paid ones.</a:t>
            </a:r>
            <a:endParaRPr lang="en-IN" dirty="0"/>
          </a:p>
        </p:txBody>
      </p:sp>
      <p:pic>
        <p:nvPicPr>
          <p:cNvPr id="16386" name="Picture 2">
            <a:extLst>
              <a:ext uri="{FF2B5EF4-FFF2-40B4-BE49-F238E27FC236}">
                <a16:creationId xmlns:a16="http://schemas.microsoft.com/office/drawing/2014/main" id="{5503BF1E-3623-2523-3835-961C2ABBB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888" y="1271588"/>
            <a:ext cx="56102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03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C886D31E-A26F-691D-0CF8-B9329EFC6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963"/>
            <a:ext cx="12192000" cy="44084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927422" y="5719785"/>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More loan amount is from Small </a:t>
            </a:r>
            <a:r>
              <a:rPr lang="en-US" b="0" i="0" dirty="0" err="1">
                <a:solidFill>
                  <a:srgbClr val="000000"/>
                </a:solidFill>
                <a:effectLst/>
                <a:latin typeface="Helvetica Neue"/>
              </a:rPr>
              <a:t>bussiness</a:t>
            </a:r>
            <a:r>
              <a:rPr lang="en-US" b="0" i="0" dirty="0">
                <a:solidFill>
                  <a:srgbClr val="000000"/>
                </a:solidFill>
                <a:effectLst/>
                <a:latin typeface="Helvetica Neue"/>
              </a:rPr>
              <a:t> followed by debt consolidation.</a:t>
            </a:r>
            <a:endParaRPr lang="en-IN" dirty="0"/>
          </a:p>
        </p:txBody>
      </p:sp>
    </p:spTree>
    <p:extLst>
      <p:ext uri="{BB962C8B-B14F-4D97-AF65-F5344CB8AC3E}">
        <p14:creationId xmlns:p14="http://schemas.microsoft.com/office/powerpoint/2010/main" val="2614004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927422" y="5719785"/>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more borrowers are from 10+ years and least is &lt;1 year.</a:t>
            </a:r>
            <a:endParaRPr lang="en-IN" dirty="0"/>
          </a:p>
        </p:txBody>
      </p:sp>
      <p:pic>
        <p:nvPicPr>
          <p:cNvPr id="18434" name="Picture 2">
            <a:extLst>
              <a:ext uri="{FF2B5EF4-FFF2-40B4-BE49-F238E27FC236}">
                <a16:creationId xmlns:a16="http://schemas.microsoft.com/office/drawing/2014/main" id="{CCDDF6A0-B24B-56D9-71F7-248839BB1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2275"/>
            <a:ext cx="12192000" cy="347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89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lstStyle/>
          <a:p>
            <a:pPr algn="ctr"/>
            <a:r>
              <a:rPr lang="en-IN" b="1" dirty="0">
                <a:solidFill>
                  <a:srgbClr val="002060"/>
                </a:solidFill>
              </a:rPr>
              <a:t>Abstract</a:t>
            </a:r>
          </a:p>
        </p:txBody>
      </p:sp>
      <p:sp>
        <p:nvSpPr>
          <p:cNvPr id="6" name="Content Placeholder 5">
            <a:extLst>
              <a:ext uri="{FF2B5EF4-FFF2-40B4-BE49-F238E27FC236}">
                <a16:creationId xmlns:a16="http://schemas.microsoft.com/office/drawing/2014/main" id="{4FF2ED4E-521F-330E-5671-6625FF4AAC33}"/>
              </a:ext>
            </a:extLst>
          </p:cNvPr>
          <p:cNvSpPr>
            <a:spLocks noGrp="1"/>
          </p:cNvSpPr>
          <p:nvPr>
            <p:ph idx="1"/>
          </p:nvPr>
        </p:nvSpPr>
        <p:spPr>
          <a:xfrm>
            <a:off x="838200" y="1690688"/>
            <a:ext cx="10515600" cy="4351338"/>
          </a:xfrm>
        </p:spPr>
        <p:txBody>
          <a:bodyPr/>
          <a:lstStyle/>
          <a:p>
            <a:r>
              <a:rPr lang="en-US" sz="2800" dirty="0">
                <a:solidFill>
                  <a:srgbClr val="002060"/>
                </a:solidFill>
                <a:latin typeface="TimesNewRomanPSMT"/>
              </a:rPr>
              <a:t>Lending club is the largest online loan marketplace, facilitating personal loans, business loans, and financing of medical procedures.</a:t>
            </a:r>
          </a:p>
          <a:p>
            <a:pPr marL="0" indent="0">
              <a:buNone/>
            </a:pPr>
            <a:endParaRPr lang="en-US" sz="2800" dirty="0">
              <a:solidFill>
                <a:srgbClr val="002060"/>
              </a:solidFill>
              <a:latin typeface="TimesNewRomanPSMT"/>
            </a:endParaRPr>
          </a:p>
          <a:p>
            <a:r>
              <a:rPr lang="en-US" sz="2800" dirty="0">
                <a:solidFill>
                  <a:srgbClr val="002060"/>
                </a:solidFill>
                <a:latin typeface="TimesNewRomanPSMT"/>
              </a:rPr>
              <a:t>Borrowers can easily access lower interest rate loans through a fast online interface.</a:t>
            </a:r>
          </a:p>
          <a:p>
            <a:endParaRPr lang="en-US" sz="2800" dirty="0">
              <a:solidFill>
                <a:srgbClr val="002060"/>
              </a:solidFill>
              <a:latin typeface="TimesNewRomanPSMT"/>
            </a:endParaRPr>
          </a:p>
          <a:p>
            <a:r>
              <a:rPr lang="en-US" sz="2800" dirty="0">
                <a:solidFill>
                  <a:srgbClr val="002060"/>
                </a:solidFill>
                <a:latin typeface="TimesNewRomanPSMT"/>
              </a:rPr>
              <a:t>The objective of analysis is to use the information about past loan applicants and find whether they ‘defaulted’ or not.</a:t>
            </a:r>
            <a:endParaRPr lang="en-IN" sz="6000" b="1" dirty="0">
              <a:solidFill>
                <a:srgbClr val="002060"/>
              </a:solidFill>
            </a:endParaRPr>
          </a:p>
          <a:p>
            <a:endParaRPr lang="en-IN" dirty="0">
              <a:solidFill>
                <a:srgbClr val="002060"/>
              </a:solidFill>
            </a:endParaRPr>
          </a:p>
        </p:txBody>
      </p:sp>
    </p:spTree>
    <p:extLst>
      <p:ext uri="{BB962C8B-B14F-4D97-AF65-F5344CB8AC3E}">
        <p14:creationId xmlns:p14="http://schemas.microsoft.com/office/powerpoint/2010/main" val="2243099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375555" y="5165414"/>
            <a:ext cx="11597370" cy="1661993"/>
          </a:xfrm>
          <a:prstGeom prst="rect">
            <a:avLst/>
          </a:prstGeom>
          <a:noFill/>
        </p:spPr>
        <p:txBody>
          <a:bodyPr wrap="square">
            <a:spAutoFit/>
          </a:bodyPr>
          <a:lstStyle/>
          <a:p>
            <a:pPr algn="l"/>
            <a:r>
              <a:rPr lang="en-US" b="1" i="0" dirty="0">
                <a:solidFill>
                  <a:srgbClr val="000000"/>
                </a:solidFill>
                <a:effectLst/>
                <a:latin typeface="Helvetica Neue"/>
              </a:rPr>
              <a:t>Observations</a:t>
            </a:r>
            <a:r>
              <a:rPr lang="en-US" b="0" i="0" dirty="0">
                <a:solidFill>
                  <a:srgbClr val="000000"/>
                </a:solidFill>
                <a:effectLst/>
                <a:latin typeface="Helvetica Neue"/>
              </a:rPr>
              <a:t>:</a:t>
            </a:r>
          </a:p>
          <a:p>
            <a:pPr algn="l">
              <a:buFont typeface="Arial" panose="020B0604020202020204" pitchFamily="34" charset="0"/>
              <a:buChar char="•"/>
            </a:pPr>
            <a:r>
              <a:rPr lang="en-US" sz="1600" b="0" i="0" dirty="0">
                <a:solidFill>
                  <a:srgbClr val="000000"/>
                </a:solidFill>
                <a:effectLst/>
                <a:latin typeface="Helvetica Neue"/>
              </a:rPr>
              <a:t>The </a:t>
            </a:r>
            <a:r>
              <a:rPr lang="en-US" sz="1600" b="0" i="0" dirty="0" err="1">
                <a:solidFill>
                  <a:srgbClr val="000000"/>
                </a:solidFill>
                <a:effectLst/>
                <a:latin typeface="Helvetica Neue"/>
              </a:rPr>
              <a:t>meadian</a:t>
            </a:r>
            <a:r>
              <a:rPr lang="en-US" sz="1600" b="0" i="0" dirty="0">
                <a:solidFill>
                  <a:srgbClr val="000000"/>
                </a:solidFill>
                <a:effectLst/>
                <a:latin typeface="Helvetica Neue"/>
              </a:rPr>
              <a:t> loan amount in each year did not change much but the distribution is more spread as the years increase, which means people have taken different loan amounts in each year.</a:t>
            </a:r>
          </a:p>
          <a:p>
            <a:pPr algn="l">
              <a:buFont typeface="Arial" panose="020B0604020202020204" pitchFamily="34" charset="0"/>
              <a:buChar char="•"/>
            </a:pPr>
            <a:r>
              <a:rPr lang="en-US" sz="1600" b="0" i="0" dirty="0">
                <a:solidFill>
                  <a:srgbClr val="000000"/>
                </a:solidFill>
                <a:effectLst/>
                <a:latin typeface="Helvetica Neue"/>
              </a:rPr>
              <a:t>Few Loan borrowers took </a:t>
            </a:r>
            <a:r>
              <a:rPr lang="en-US" sz="1600" b="0" i="0" dirty="0" err="1">
                <a:solidFill>
                  <a:srgbClr val="000000"/>
                </a:solidFill>
                <a:effectLst/>
                <a:latin typeface="Helvetica Neue"/>
              </a:rPr>
              <a:t>heigher</a:t>
            </a:r>
            <a:r>
              <a:rPr lang="en-US" sz="1600" b="0" i="0" dirty="0">
                <a:solidFill>
                  <a:srgbClr val="000000"/>
                </a:solidFill>
                <a:effectLst/>
                <a:latin typeface="Helvetica Neue"/>
              </a:rPr>
              <a:t> loan amount in 2008 and 2011 which are plotted as </a:t>
            </a:r>
            <a:r>
              <a:rPr lang="en-US" sz="1600" b="0" i="0" dirty="0" err="1">
                <a:solidFill>
                  <a:srgbClr val="000000"/>
                </a:solidFill>
                <a:effectLst/>
                <a:latin typeface="Helvetica Neue"/>
              </a:rPr>
              <a:t>ouliers</a:t>
            </a:r>
            <a:r>
              <a:rPr lang="en-US" sz="1600" b="0" i="0" dirty="0">
                <a:solidFill>
                  <a:srgbClr val="000000"/>
                </a:solidFill>
                <a:effectLst/>
                <a:latin typeface="Helvetica Neue"/>
              </a:rPr>
              <a:t>.</a:t>
            </a:r>
            <a:endParaRPr lang="en-US" sz="1600" dirty="0">
              <a:solidFill>
                <a:srgbClr val="000000"/>
              </a:solidFill>
              <a:latin typeface="Helvetica Neue"/>
            </a:endParaRPr>
          </a:p>
          <a:p>
            <a:pPr algn="l">
              <a:buFont typeface="Arial" panose="020B0604020202020204" pitchFamily="34" charset="0"/>
              <a:buChar char="•"/>
            </a:pPr>
            <a:r>
              <a:rPr lang="en-US" sz="1600" b="0" i="0" dirty="0">
                <a:solidFill>
                  <a:srgbClr val="000000"/>
                </a:solidFill>
                <a:effectLst/>
                <a:latin typeface="Helvetica Neue"/>
              </a:rPr>
              <a:t>Loan borrowers took almost similar amounts in all the months except in December, people have taken </a:t>
            </a:r>
            <a:r>
              <a:rPr lang="en-US" sz="1600" b="0" i="0" dirty="0" err="1">
                <a:solidFill>
                  <a:srgbClr val="000000"/>
                </a:solidFill>
                <a:effectLst/>
                <a:latin typeface="Helvetica Neue"/>
              </a:rPr>
              <a:t>heigher</a:t>
            </a:r>
            <a:r>
              <a:rPr lang="en-US" sz="1600" b="0" i="0" dirty="0">
                <a:solidFill>
                  <a:srgbClr val="000000"/>
                </a:solidFill>
                <a:effectLst/>
                <a:latin typeface="Helvetica Neue"/>
              </a:rPr>
              <a:t> amounts as distribution is high above median.</a:t>
            </a:r>
          </a:p>
        </p:txBody>
      </p:sp>
      <p:pic>
        <p:nvPicPr>
          <p:cNvPr id="2" name="Picture 1">
            <a:extLst>
              <a:ext uri="{FF2B5EF4-FFF2-40B4-BE49-F238E27FC236}">
                <a16:creationId xmlns:a16="http://schemas.microsoft.com/office/drawing/2014/main" id="{B0743F60-C0A5-2740-1B49-47F966D7F78A}"/>
              </a:ext>
            </a:extLst>
          </p:cNvPr>
          <p:cNvPicPr>
            <a:picLocks noChangeAspect="1"/>
          </p:cNvPicPr>
          <p:nvPr/>
        </p:nvPicPr>
        <p:blipFill>
          <a:blip r:embed="rId4"/>
          <a:stretch>
            <a:fillRect/>
          </a:stretch>
        </p:blipFill>
        <p:spPr>
          <a:xfrm>
            <a:off x="0" y="1692586"/>
            <a:ext cx="12192000" cy="3472828"/>
          </a:xfrm>
          <a:prstGeom prst="rect">
            <a:avLst/>
          </a:prstGeom>
        </p:spPr>
      </p:pic>
    </p:spTree>
    <p:extLst>
      <p:ext uri="{BB962C8B-B14F-4D97-AF65-F5344CB8AC3E}">
        <p14:creationId xmlns:p14="http://schemas.microsoft.com/office/powerpoint/2010/main" val="2784011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385080" y="5876591"/>
            <a:ext cx="11597370" cy="615553"/>
          </a:xfrm>
          <a:prstGeom prst="rect">
            <a:avLst/>
          </a:prstGeom>
          <a:noFill/>
        </p:spPr>
        <p:txBody>
          <a:bodyPr wrap="square">
            <a:spAutoFit/>
          </a:bodyPr>
          <a:lstStyle/>
          <a:p>
            <a:pPr algn="l"/>
            <a:r>
              <a:rPr lang="en-US" b="1" i="0" dirty="0">
                <a:solidFill>
                  <a:srgbClr val="000000"/>
                </a:solidFill>
                <a:effectLst/>
                <a:latin typeface="Helvetica Neue"/>
              </a:rPr>
              <a:t>Observations</a:t>
            </a:r>
            <a:r>
              <a:rPr lang="en-US" b="0" i="0" dirty="0">
                <a:solidFill>
                  <a:srgbClr val="000000"/>
                </a:solidFill>
                <a:effectLst/>
                <a:latin typeface="Helvetica Neue"/>
              </a:rPr>
              <a:t>:</a:t>
            </a:r>
          </a:p>
          <a:p>
            <a:pPr algn="l"/>
            <a:r>
              <a:rPr lang="en-US" sz="1600" b="0" i="0" dirty="0">
                <a:solidFill>
                  <a:srgbClr val="000000"/>
                </a:solidFill>
                <a:effectLst/>
                <a:latin typeface="Helvetica Neue"/>
              </a:rPr>
              <a:t>Borrowers who go earliest credit line in 1966 got wide </a:t>
            </a:r>
            <a:r>
              <a:rPr lang="en-US" sz="1600" b="0" i="0" dirty="0" err="1">
                <a:solidFill>
                  <a:srgbClr val="000000"/>
                </a:solidFill>
                <a:effectLst/>
                <a:latin typeface="Helvetica Neue"/>
              </a:rPr>
              <a:t>spreaded</a:t>
            </a:r>
            <a:r>
              <a:rPr lang="en-US" sz="1600" b="0" i="0" dirty="0">
                <a:solidFill>
                  <a:srgbClr val="000000"/>
                </a:solidFill>
                <a:effectLst/>
                <a:latin typeface="Helvetica Neue"/>
              </a:rPr>
              <a:t> amount of loans than others.</a:t>
            </a:r>
          </a:p>
        </p:txBody>
      </p:sp>
      <p:pic>
        <p:nvPicPr>
          <p:cNvPr id="19458" name="Picture 2">
            <a:extLst>
              <a:ext uri="{FF2B5EF4-FFF2-40B4-BE49-F238E27FC236}">
                <a16:creationId xmlns:a16="http://schemas.microsoft.com/office/drawing/2014/main" id="{9319C485-1C57-457E-576D-75E389592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23886"/>
            <a:ext cx="12192000" cy="23368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F7CF75ED-54D7-7EAA-0834-A3ECD71E6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24250"/>
            <a:ext cx="12192000" cy="217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15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422403" y="5632527"/>
            <a:ext cx="11597370" cy="861774"/>
          </a:xfrm>
          <a:prstGeom prst="rect">
            <a:avLst/>
          </a:prstGeom>
          <a:noFill/>
        </p:spPr>
        <p:txBody>
          <a:bodyPr wrap="square">
            <a:spAutoFit/>
          </a:bodyPr>
          <a:lstStyle/>
          <a:p>
            <a:pPr algn="l"/>
            <a:r>
              <a:rPr lang="en-US" b="1" i="0" dirty="0">
                <a:solidFill>
                  <a:srgbClr val="000000"/>
                </a:solidFill>
                <a:effectLst/>
                <a:latin typeface="Helvetica Neue"/>
              </a:rPr>
              <a:t>Observations</a:t>
            </a:r>
            <a:r>
              <a:rPr lang="en-US" b="0" i="0" dirty="0">
                <a:solidFill>
                  <a:srgbClr val="000000"/>
                </a:solidFill>
                <a:effectLst/>
                <a:latin typeface="Helvetica Neue"/>
              </a:rPr>
              <a:t>:</a:t>
            </a:r>
          </a:p>
          <a:p>
            <a:pPr algn="l">
              <a:buFont typeface="Arial" panose="020B0604020202020204" pitchFamily="34" charset="0"/>
              <a:buChar char="•"/>
            </a:pPr>
            <a:r>
              <a:rPr lang="en-US" sz="1600" b="0" i="0" dirty="0">
                <a:solidFill>
                  <a:srgbClr val="000000"/>
                </a:solidFill>
                <a:effectLst/>
                <a:latin typeface="Helvetica Neue"/>
              </a:rPr>
              <a:t> Barrowers with Own and Mortgage got loans with less interest rates as the security will be there.</a:t>
            </a:r>
          </a:p>
          <a:p>
            <a:pPr algn="l">
              <a:buFont typeface="Arial" panose="020B0604020202020204" pitchFamily="34" charset="0"/>
              <a:buChar char="•"/>
            </a:pPr>
            <a:r>
              <a:rPr lang="en-US" sz="1600" b="0" i="0" dirty="0">
                <a:solidFill>
                  <a:srgbClr val="000000"/>
                </a:solidFill>
                <a:effectLst/>
                <a:latin typeface="Helvetica Neue"/>
              </a:rPr>
              <a:t> And The Non-Verified Barrowers got less interest rates compared to Verified and Source Verified barrowers.</a:t>
            </a:r>
          </a:p>
        </p:txBody>
      </p:sp>
      <p:pic>
        <p:nvPicPr>
          <p:cNvPr id="20484" name="Picture 4">
            <a:extLst>
              <a:ext uri="{FF2B5EF4-FFF2-40B4-BE49-F238E27FC236}">
                <a16:creationId xmlns:a16="http://schemas.microsoft.com/office/drawing/2014/main" id="{EB473B57-54ED-6948-5D32-1A3169D22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7988"/>
            <a:ext cx="12192000" cy="350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1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422403" y="5632527"/>
            <a:ext cx="11597370" cy="861774"/>
          </a:xfrm>
          <a:prstGeom prst="rect">
            <a:avLst/>
          </a:prstGeom>
          <a:noFill/>
        </p:spPr>
        <p:txBody>
          <a:bodyPr wrap="square">
            <a:spAutoFit/>
          </a:bodyPr>
          <a:lstStyle/>
          <a:p>
            <a:pPr algn="l"/>
            <a:r>
              <a:rPr lang="en-US" b="1" i="0" dirty="0">
                <a:solidFill>
                  <a:srgbClr val="000000"/>
                </a:solidFill>
                <a:effectLst/>
                <a:latin typeface="Helvetica Neue"/>
              </a:rPr>
              <a:t>Observations</a:t>
            </a:r>
            <a:r>
              <a:rPr lang="en-US" b="0" i="0" dirty="0">
                <a:solidFill>
                  <a:srgbClr val="000000"/>
                </a:solidFill>
                <a:effectLst/>
                <a:latin typeface="Helvetica Neue"/>
              </a:rPr>
              <a:t>:</a:t>
            </a:r>
          </a:p>
          <a:p>
            <a:pPr algn="l"/>
            <a:r>
              <a:rPr lang="en-US" sz="1600" b="0" i="0" dirty="0">
                <a:solidFill>
                  <a:srgbClr val="000000"/>
                </a:solidFill>
                <a:effectLst/>
                <a:latin typeface="Helvetica Neue"/>
              </a:rPr>
              <a:t>As the years of business increase the interest rates are getting more </a:t>
            </a:r>
            <a:r>
              <a:rPr lang="en-US" sz="1600" b="0" i="0" dirty="0" err="1">
                <a:solidFill>
                  <a:srgbClr val="000000"/>
                </a:solidFill>
                <a:effectLst/>
                <a:latin typeface="Helvetica Neue"/>
              </a:rPr>
              <a:t>diversed</a:t>
            </a:r>
            <a:r>
              <a:rPr lang="en-US" sz="1600" b="0" i="0" dirty="0">
                <a:solidFill>
                  <a:srgbClr val="000000"/>
                </a:solidFill>
                <a:effectLst/>
                <a:latin typeface="Helvetica Neue"/>
              </a:rPr>
              <a:t> but median of </a:t>
            </a:r>
            <a:r>
              <a:rPr lang="en-US" sz="1600" b="0" i="0" dirty="0" err="1">
                <a:solidFill>
                  <a:srgbClr val="000000"/>
                </a:solidFill>
                <a:effectLst/>
                <a:latin typeface="Helvetica Neue"/>
              </a:rPr>
              <a:t>of</a:t>
            </a:r>
            <a:r>
              <a:rPr lang="en-US" sz="1600" b="0" i="0" dirty="0">
                <a:solidFill>
                  <a:srgbClr val="000000"/>
                </a:solidFill>
                <a:effectLst/>
                <a:latin typeface="Helvetica Neue"/>
              </a:rPr>
              <a:t> interest rate is quite same in all the years.</a:t>
            </a:r>
          </a:p>
        </p:txBody>
      </p:sp>
      <p:pic>
        <p:nvPicPr>
          <p:cNvPr id="21506" name="Picture 2">
            <a:extLst>
              <a:ext uri="{FF2B5EF4-FFF2-40B4-BE49-F238E27FC236}">
                <a16:creationId xmlns:a16="http://schemas.microsoft.com/office/drawing/2014/main" id="{ACCDC888-64A8-55C8-118D-0D263FB60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7988"/>
            <a:ext cx="12192000" cy="350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775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422403" y="5632527"/>
            <a:ext cx="11597370" cy="861774"/>
          </a:xfrm>
          <a:prstGeom prst="rect">
            <a:avLst/>
          </a:prstGeom>
          <a:noFill/>
        </p:spPr>
        <p:txBody>
          <a:bodyPr wrap="square">
            <a:spAutoFit/>
          </a:bodyPr>
          <a:lstStyle/>
          <a:p>
            <a:pPr algn="l"/>
            <a:r>
              <a:rPr lang="en-US" b="1" i="0" dirty="0">
                <a:solidFill>
                  <a:srgbClr val="000000"/>
                </a:solidFill>
                <a:effectLst/>
                <a:latin typeface="Helvetica Neue"/>
              </a:rPr>
              <a:t>Observations</a:t>
            </a:r>
            <a:r>
              <a:rPr lang="en-US" b="0" i="0" dirty="0">
                <a:solidFill>
                  <a:srgbClr val="000000"/>
                </a:solidFill>
                <a:effectLst/>
                <a:latin typeface="Helvetica Neue"/>
              </a:rPr>
              <a:t>:</a:t>
            </a:r>
          </a:p>
          <a:p>
            <a:pPr algn="l"/>
            <a:r>
              <a:rPr lang="en-US" sz="1600" b="0" i="0" dirty="0">
                <a:solidFill>
                  <a:srgbClr val="000000"/>
                </a:solidFill>
                <a:effectLst/>
                <a:latin typeface="Helvetica Neue"/>
              </a:rPr>
              <a:t>Looks like there are more proportion of borrowers defaulted loan in 60 months term then 36 months. Also the Fully Paid rate is higher in 36 months tenure.</a:t>
            </a:r>
          </a:p>
        </p:txBody>
      </p:sp>
      <p:pic>
        <p:nvPicPr>
          <p:cNvPr id="22530" name="Picture 2">
            <a:extLst>
              <a:ext uri="{FF2B5EF4-FFF2-40B4-BE49-F238E27FC236}">
                <a16:creationId xmlns:a16="http://schemas.microsoft.com/office/drawing/2014/main" id="{7135958A-B688-FFBC-5055-5746B0585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663" y="1271588"/>
            <a:ext cx="54006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00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Conclusions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684633" y="1223571"/>
            <a:ext cx="10332450" cy="5547609"/>
          </a:xfrm>
          <a:prstGeom prst="rect">
            <a:avLst/>
          </a:prstGeom>
          <a:noFill/>
        </p:spPr>
        <p:txBody>
          <a:bodyPr wrap="square">
            <a:spAutoFit/>
          </a:bodyPr>
          <a:lstStyle/>
          <a:p>
            <a:pPr marL="285750" indent="-285750" algn="l">
              <a:lnSpc>
                <a:spcPct val="200000"/>
              </a:lnSpc>
              <a:buFont typeface="Wingdings" panose="05000000000000000000" pitchFamily="2" charset="2"/>
              <a:buChar char="q"/>
            </a:pPr>
            <a:r>
              <a:rPr lang="en-US" sz="1800" b="0" i="0" u="none" strike="noStrike" baseline="0" dirty="0">
                <a:latin typeface="TimesNewRomanPSMT"/>
              </a:rPr>
              <a:t>Lending club should reduce the high interest loans for 60 months tenure, they are prone to loan </a:t>
            </a:r>
            <a:r>
              <a:rPr lang="en-IN" sz="1800" b="0" i="0" u="none" strike="noStrike" baseline="0" dirty="0">
                <a:latin typeface="TimesNewRomanPSMT"/>
              </a:rPr>
              <a:t>default.</a:t>
            </a:r>
          </a:p>
          <a:p>
            <a:pPr marL="285750" indent="-285750" algn="l">
              <a:lnSpc>
                <a:spcPct val="200000"/>
              </a:lnSpc>
              <a:buFont typeface="Wingdings" panose="05000000000000000000" pitchFamily="2" charset="2"/>
              <a:buChar char="q"/>
            </a:pPr>
            <a:r>
              <a:rPr lang="en-US" sz="1800" b="0" i="0" u="none" strike="noStrike" baseline="0" dirty="0">
                <a:latin typeface="TimesNewRomanPSMT"/>
              </a:rPr>
              <a:t>Grades are good metric for detecting defaulters. Lending club should examine more information from borrowers before issuing loans to Low grade (G to A).</a:t>
            </a:r>
          </a:p>
          <a:p>
            <a:pPr marL="285750" indent="-285750" algn="l">
              <a:lnSpc>
                <a:spcPct val="200000"/>
              </a:lnSpc>
              <a:buFont typeface="Wingdings" panose="05000000000000000000" pitchFamily="2" charset="2"/>
              <a:buChar char="q"/>
            </a:pPr>
            <a:r>
              <a:rPr lang="en-US" sz="1800" b="0" i="0" u="none" strike="noStrike" baseline="0" dirty="0">
                <a:latin typeface="TimesNewRomanPSMT"/>
              </a:rPr>
              <a:t>Lending Club should control their number of loan issues to borrowers who are from CA, FL and </a:t>
            </a:r>
            <a:r>
              <a:rPr lang="en-IN" sz="1800" b="0" i="0" u="none" strike="noStrike" baseline="0" dirty="0">
                <a:latin typeface="TimesNewRomanPSMT"/>
              </a:rPr>
              <a:t>NY to make profits.</a:t>
            </a:r>
          </a:p>
          <a:p>
            <a:pPr marL="285750" indent="-285750" algn="l">
              <a:lnSpc>
                <a:spcPct val="200000"/>
              </a:lnSpc>
              <a:buFont typeface="Wingdings" panose="05000000000000000000" pitchFamily="2" charset="2"/>
              <a:buChar char="q"/>
            </a:pPr>
            <a:r>
              <a:rPr lang="en-US" sz="1800" b="0" i="0" u="none" strike="noStrike" baseline="0" dirty="0">
                <a:latin typeface="TimesNewRomanPSMT"/>
              </a:rPr>
              <a:t>Small business loans are defaulted more. Lending club should stop/reduce issuing the loans to </a:t>
            </a:r>
            <a:r>
              <a:rPr lang="en-IN" sz="1800" b="0" i="0" u="none" strike="noStrike" baseline="0" dirty="0">
                <a:latin typeface="TimesNewRomanPSMT"/>
              </a:rPr>
              <a:t>them.</a:t>
            </a:r>
          </a:p>
          <a:p>
            <a:pPr marL="285750" indent="-285750" algn="l">
              <a:lnSpc>
                <a:spcPct val="200000"/>
              </a:lnSpc>
              <a:buFont typeface="Wingdings" panose="05000000000000000000" pitchFamily="2" charset="2"/>
              <a:buChar char="q"/>
            </a:pPr>
            <a:r>
              <a:rPr lang="en-US" sz="1800" b="0" i="0" u="none" strike="noStrike" baseline="0" dirty="0">
                <a:latin typeface="TimesNewRomanPSMT"/>
              </a:rPr>
              <a:t>Borrowers with mortgage home ownership are taking higher loans and defaulting the approved loans. Lending club should stop giving loans to this category when loan amount requested is more </a:t>
            </a:r>
            <a:r>
              <a:rPr lang="en-IN" sz="1800" b="0" i="0" u="none" strike="noStrike" baseline="0" dirty="0">
                <a:latin typeface="TimesNewRomanPSMT"/>
              </a:rPr>
              <a:t>than 12000.</a:t>
            </a:r>
          </a:p>
          <a:p>
            <a:pPr marL="285750" indent="-285750" algn="l">
              <a:lnSpc>
                <a:spcPct val="200000"/>
              </a:lnSpc>
              <a:buFont typeface="Wingdings" panose="05000000000000000000" pitchFamily="2" charset="2"/>
              <a:buChar char="q"/>
            </a:pPr>
            <a:r>
              <a:rPr lang="en-US" sz="1800" b="0" i="0" u="none" strike="noStrike" baseline="0" dirty="0">
                <a:latin typeface="TimesNewRomanPSMT"/>
              </a:rPr>
              <a:t>People with more number of public derogatory records are having more chance of filing a bankruptcy. Lending club should make sure there are no public derogatory records for borrower.</a:t>
            </a:r>
            <a:endParaRPr lang="en-US" sz="1600" b="0" i="0" dirty="0">
              <a:solidFill>
                <a:srgbClr val="000000"/>
              </a:solidFill>
              <a:effectLst/>
              <a:latin typeface="Helvetica Neue"/>
            </a:endParaRPr>
          </a:p>
        </p:txBody>
      </p:sp>
    </p:spTree>
    <p:extLst>
      <p:ext uri="{BB962C8B-B14F-4D97-AF65-F5344CB8AC3E}">
        <p14:creationId xmlns:p14="http://schemas.microsoft.com/office/powerpoint/2010/main" val="119694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lstStyle/>
          <a:p>
            <a:pPr algn="ctr"/>
            <a:r>
              <a:rPr lang="en-IN" b="1" dirty="0">
                <a:solidFill>
                  <a:srgbClr val="002060"/>
                </a:solidFill>
                <a:latin typeface="+mn-lt"/>
              </a:rPr>
              <a:t>Problem solving methodology</a:t>
            </a:r>
          </a:p>
        </p:txBody>
      </p:sp>
      <p:graphicFrame>
        <p:nvGraphicFramePr>
          <p:cNvPr id="2" name="Content Placeholder 1">
            <a:extLst>
              <a:ext uri="{FF2B5EF4-FFF2-40B4-BE49-F238E27FC236}">
                <a16:creationId xmlns:a16="http://schemas.microsoft.com/office/drawing/2014/main" id="{A53CBDE8-A7A5-FBAC-A961-CADA607AA6AF}"/>
              </a:ext>
            </a:extLst>
          </p:cNvPr>
          <p:cNvGraphicFramePr>
            <a:graphicFrameLocks noGrp="1"/>
          </p:cNvGraphicFramePr>
          <p:nvPr>
            <p:ph idx="1"/>
            <p:extLst>
              <p:ext uri="{D42A27DB-BD31-4B8C-83A1-F6EECF244321}">
                <p14:modId xmlns:p14="http://schemas.microsoft.com/office/powerpoint/2010/main" val="2377010293"/>
              </p:ext>
            </p:extLst>
          </p:nvPr>
        </p:nvGraphicFramePr>
        <p:xfrm>
          <a:off x="299355" y="1502191"/>
          <a:ext cx="11593290" cy="4990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6679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pic>
        <p:nvPicPr>
          <p:cNvPr id="7" name="Content Placeholder 6" descr="Chart, histogram&#10;&#10;Description automatically generated">
            <a:extLst>
              <a:ext uri="{FF2B5EF4-FFF2-40B4-BE49-F238E27FC236}">
                <a16:creationId xmlns:a16="http://schemas.microsoft.com/office/drawing/2014/main" id="{93C6E062-D436-77AB-794F-4DD57DEF98E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26073" y="1469376"/>
            <a:ext cx="9473203" cy="3758191"/>
          </a:xfrm>
        </p:spPr>
      </p:pic>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923330"/>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From the above plots, more number of people took loan amount of 10000, and also </a:t>
            </a:r>
            <a:r>
              <a:rPr lang="en-US" b="0" i="0" dirty="0" err="1">
                <a:solidFill>
                  <a:srgbClr val="000000"/>
                </a:solidFill>
                <a:effectLst/>
                <a:latin typeface="Helvetica Neue"/>
              </a:rPr>
              <a:t>meadian</a:t>
            </a:r>
            <a:r>
              <a:rPr lang="en-US" b="0" i="0" dirty="0">
                <a:solidFill>
                  <a:srgbClr val="000000"/>
                </a:solidFill>
                <a:effectLst/>
                <a:latin typeface="Helvetica Neue"/>
              </a:rPr>
              <a:t> of distribution is 10000. And very few people took more than 30000 loan amount.</a:t>
            </a:r>
            <a:endParaRPr lang="en-IN" dirty="0"/>
          </a:p>
        </p:txBody>
      </p:sp>
    </p:spTree>
    <p:extLst>
      <p:ext uri="{BB962C8B-B14F-4D97-AF65-F5344CB8AC3E}">
        <p14:creationId xmlns:p14="http://schemas.microsoft.com/office/powerpoint/2010/main" val="248862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923330"/>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Funded amount data behaves similar to loan Amount, Which tells us that Lending club approved most of Applied loan amount.</a:t>
            </a:r>
            <a:endParaRPr lang="en-IN" dirty="0"/>
          </a:p>
        </p:txBody>
      </p:sp>
      <p:pic>
        <p:nvPicPr>
          <p:cNvPr id="3" name="Picture 2" descr="Chart, histogram&#10;&#10;Description automatically generated">
            <a:extLst>
              <a:ext uri="{FF2B5EF4-FFF2-40B4-BE49-F238E27FC236}">
                <a16:creationId xmlns:a16="http://schemas.microsoft.com/office/drawing/2014/main" id="{E39BAAB0-C47F-BD55-7A54-BCC82BD962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724" y="1363061"/>
            <a:ext cx="9473203" cy="3758191"/>
          </a:xfrm>
          <a:prstGeom prst="rect">
            <a:avLst/>
          </a:prstGeom>
        </p:spPr>
      </p:pic>
    </p:spTree>
    <p:extLst>
      <p:ext uri="{BB962C8B-B14F-4D97-AF65-F5344CB8AC3E}">
        <p14:creationId xmlns:p14="http://schemas.microsoft.com/office/powerpoint/2010/main" val="266651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923330"/>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Funded amount investment data behaves similar to loan Amount, Which tells us that Lending club approved </a:t>
            </a:r>
            <a:r>
              <a:rPr lang="en-US" b="0" i="0" dirty="0" err="1">
                <a:solidFill>
                  <a:srgbClr val="000000"/>
                </a:solidFill>
                <a:effectLst/>
                <a:latin typeface="Helvetica Neue"/>
              </a:rPr>
              <a:t>atmost</a:t>
            </a:r>
            <a:r>
              <a:rPr lang="en-US" b="0" i="0" dirty="0">
                <a:solidFill>
                  <a:srgbClr val="000000"/>
                </a:solidFill>
                <a:effectLst/>
                <a:latin typeface="Helvetica Neue"/>
              </a:rPr>
              <a:t> of Applied loan amount.</a:t>
            </a:r>
            <a:endParaRPr lang="en-IN" dirty="0"/>
          </a:p>
        </p:txBody>
      </p:sp>
      <p:pic>
        <p:nvPicPr>
          <p:cNvPr id="4" name="Picture 3" descr="Chart, histogram&#10;&#10;Description automatically generated">
            <a:extLst>
              <a:ext uri="{FF2B5EF4-FFF2-40B4-BE49-F238E27FC236}">
                <a16:creationId xmlns:a16="http://schemas.microsoft.com/office/drawing/2014/main" id="{EE5A3127-20B4-92E8-57BE-8D0798E37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9398" y="1469376"/>
            <a:ext cx="9473203" cy="3758191"/>
          </a:xfrm>
          <a:prstGeom prst="rect">
            <a:avLst/>
          </a:prstGeom>
        </p:spPr>
      </p:pic>
    </p:spTree>
    <p:extLst>
      <p:ext uri="{BB962C8B-B14F-4D97-AF65-F5344CB8AC3E}">
        <p14:creationId xmlns:p14="http://schemas.microsoft.com/office/powerpoint/2010/main" val="152629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646331"/>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70% of Borrowers got 100% loan amount from investors.</a:t>
            </a:r>
            <a:endParaRPr lang="en-IN" dirty="0"/>
          </a:p>
        </p:txBody>
      </p:sp>
      <p:pic>
        <p:nvPicPr>
          <p:cNvPr id="3" name="Picture 2" descr="Chart, histogram&#10;&#10;Description automatically generated">
            <a:extLst>
              <a:ext uri="{FF2B5EF4-FFF2-40B4-BE49-F238E27FC236}">
                <a16:creationId xmlns:a16="http://schemas.microsoft.com/office/drawing/2014/main" id="{6A4CD128-9D67-43B7-6BFE-9ACEC6DD7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50" y="1464091"/>
            <a:ext cx="10995930" cy="3724918"/>
          </a:xfrm>
          <a:prstGeom prst="rect">
            <a:avLst/>
          </a:prstGeom>
        </p:spPr>
      </p:pic>
    </p:spTree>
    <p:extLst>
      <p:ext uri="{BB962C8B-B14F-4D97-AF65-F5344CB8AC3E}">
        <p14:creationId xmlns:p14="http://schemas.microsoft.com/office/powerpoint/2010/main" val="194539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ational Institute of Information Technology, Bangalore ...">
            <a:extLst>
              <a:ext uri="{FF2B5EF4-FFF2-40B4-BE49-F238E27FC236}">
                <a16:creationId xmlns:a16="http://schemas.microsoft.com/office/drawing/2014/main" id="{55428772-F52B-23D3-D9BA-0B923E09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86820"/>
            <a:ext cx="1389485" cy="1137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Grad Logos &amp; Brand Assets | Brandfetch">
            <a:extLst>
              <a:ext uri="{FF2B5EF4-FFF2-40B4-BE49-F238E27FC236}">
                <a16:creationId xmlns:a16="http://schemas.microsoft.com/office/drawing/2014/main" id="{243C9D86-F7C9-1489-6B79-8D0E3441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1522" y="119635"/>
            <a:ext cx="1751123"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04C9D5-38A9-107A-F05A-CEC7F4237F2C}"/>
              </a:ext>
            </a:extLst>
          </p:cNvPr>
          <p:cNvSpPr>
            <a:spLocks noGrp="1"/>
          </p:cNvSpPr>
          <p:nvPr>
            <p:ph type="title"/>
          </p:nvPr>
        </p:nvSpPr>
        <p:spPr/>
        <p:txBody>
          <a:bodyPr>
            <a:normAutofit/>
          </a:bodyPr>
          <a:lstStyle/>
          <a:p>
            <a:pPr algn="ctr"/>
            <a:r>
              <a:rPr lang="en-IN" sz="3600" b="1" i="0" u="none" strike="noStrike" baseline="0" dirty="0">
                <a:latin typeface="TimesNewRomanPS-BoldMT"/>
              </a:rPr>
              <a:t>Analysis</a:t>
            </a:r>
            <a:endParaRPr lang="en-IN" sz="7200" b="1" dirty="0">
              <a:solidFill>
                <a:srgbClr val="002060"/>
              </a:solidFill>
              <a:latin typeface="+mn-lt"/>
            </a:endParaRPr>
          </a:p>
        </p:txBody>
      </p:sp>
      <p:sp>
        <p:nvSpPr>
          <p:cNvPr id="9" name="TextBox 8">
            <a:extLst>
              <a:ext uri="{FF2B5EF4-FFF2-40B4-BE49-F238E27FC236}">
                <a16:creationId xmlns:a16="http://schemas.microsoft.com/office/drawing/2014/main" id="{10C13C20-3EC0-A3A6-FAC2-98040BC29694}"/>
              </a:ext>
            </a:extLst>
          </p:cNvPr>
          <p:cNvSpPr txBox="1"/>
          <p:nvPr/>
        </p:nvSpPr>
        <p:spPr>
          <a:xfrm>
            <a:off x="1292724" y="5431229"/>
            <a:ext cx="10515599" cy="923330"/>
          </a:xfrm>
          <a:prstGeom prst="rect">
            <a:avLst/>
          </a:prstGeom>
          <a:noFill/>
        </p:spPr>
        <p:txBody>
          <a:bodyPr wrap="square">
            <a:spAutoFit/>
          </a:bodyPr>
          <a:lstStyle/>
          <a:p>
            <a:r>
              <a:rPr lang="en-US" b="1" i="0" dirty="0">
                <a:solidFill>
                  <a:srgbClr val="000000"/>
                </a:solidFill>
                <a:effectLst/>
                <a:latin typeface="Helvetica Neue"/>
              </a:rPr>
              <a:t>Observations</a:t>
            </a:r>
            <a:r>
              <a:rPr lang="en-US" b="0" i="0" dirty="0">
                <a:solidFill>
                  <a:srgbClr val="000000"/>
                </a:solidFill>
                <a:effectLst/>
                <a:latin typeface="Helvetica Neue"/>
              </a:rPr>
              <a:t>:</a:t>
            </a:r>
            <a:br>
              <a:rPr lang="en-US" dirty="0"/>
            </a:br>
            <a:r>
              <a:rPr lang="en-US" b="0" i="0" dirty="0">
                <a:solidFill>
                  <a:srgbClr val="000000"/>
                </a:solidFill>
                <a:effectLst/>
                <a:latin typeface="Helvetica Neue"/>
              </a:rPr>
              <a:t>From the above 2 plots and statistics of interest rates we can conclude that most of the interest rates lies between </a:t>
            </a:r>
            <a:r>
              <a:rPr lang="en-US" b="1" i="0" dirty="0">
                <a:solidFill>
                  <a:srgbClr val="000000"/>
                </a:solidFill>
                <a:effectLst/>
                <a:latin typeface="Helvetica Neue"/>
              </a:rPr>
              <a:t>9% to 14.5%</a:t>
            </a:r>
            <a:r>
              <a:rPr lang="en-US" b="0" i="0" dirty="0">
                <a:solidFill>
                  <a:srgbClr val="000000"/>
                </a:solidFill>
                <a:effectLst/>
                <a:latin typeface="Helvetica Neue"/>
              </a:rPr>
              <a:t>. Some people took loan at higher rates of interest i.e., </a:t>
            </a:r>
            <a:r>
              <a:rPr lang="en-US" b="1" i="0" dirty="0">
                <a:solidFill>
                  <a:srgbClr val="000000"/>
                </a:solidFill>
                <a:effectLst/>
                <a:latin typeface="Helvetica Neue"/>
              </a:rPr>
              <a:t>22.5%</a:t>
            </a:r>
            <a:endParaRPr lang="en-IN" dirty="0"/>
          </a:p>
        </p:txBody>
      </p:sp>
      <p:pic>
        <p:nvPicPr>
          <p:cNvPr id="4" name="Picture 3" descr="Chart, histogram&#10;&#10;Description automatically generated">
            <a:extLst>
              <a:ext uri="{FF2B5EF4-FFF2-40B4-BE49-F238E27FC236}">
                <a16:creationId xmlns:a16="http://schemas.microsoft.com/office/drawing/2014/main" id="{5A513BC1-B8C9-6B72-D6D6-CB527E6348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8271" y="1549904"/>
            <a:ext cx="9235458" cy="3758191"/>
          </a:xfrm>
          <a:prstGeom prst="rect">
            <a:avLst/>
          </a:prstGeom>
        </p:spPr>
      </p:pic>
    </p:spTree>
    <p:extLst>
      <p:ext uri="{BB962C8B-B14F-4D97-AF65-F5344CB8AC3E}">
        <p14:creationId xmlns:p14="http://schemas.microsoft.com/office/powerpoint/2010/main" val="1685473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1190</Words>
  <Application>Microsoft Office PowerPoint</Application>
  <PresentationFormat>Widescreen</PresentationFormat>
  <Paragraphs>98</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Helvetica Neue</vt:lpstr>
      <vt:lpstr>TimesNewRomanPS-BoldMT</vt:lpstr>
      <vt:lpstr>TimesNewRomanPSMT</vt:lpstr>
      <vt:lpstr>Wingdings</vt:lpstr>
      <vt:lpstr>Office Theme</vt:lpstr>
      <vt:lpstr>Lending Club Case Study</vt:lpstr>
      <vt:lpstr>What is Lending Club Case Study Lending Club is a marketplace for personal loans that matches borrowers who are seeking a loan with investors looking to lend money and make a return.</vt:lpstr>
      <vt:lpstr>Abstract</vt:lpstr>
      <vt:lpstr>Problem solving methodology</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Bhagvan Verma</dc:creator>
  <cp:lastModifiedBy>Bhagvan Verma</cp:lastModifiedBy>
  <cp:revision>2</cp:revision>
  <dcterms:created xsi:type="dcterms:W3CDTF">2022-12-07T07:20:00Z</dcterms:created>
  <dcterms:modified xsi:type="dcterms:W3CDTF">2022-12-07T10:48:09Z</dcterms:modified>
</cp:coreProperties>
</file>