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8" r:id="rId2"/>
    <p:sldMasterId id="2147483672" r:id="rId3"/>
  </p:sldMasterIdLst>
  <p:notesMasterIdLst>
    <p:notesMasterId r:id="rId8"/>
  </p:notesMasterIdLst>
  <p:handoutMasterIdLst>
    <p:handoutMasterId r:id="rId9"/>
  </p:handoutMasterIdLst>
  <p:sldIdLst>
    <p:sldId id="1002" r:id="rId4"/>
    <p:sldId id="1157" r:id="rId5"/>
    <p:sldId id="1165" r:id="rId6"/>
    <p:sldId id="1112" r:id="rId7"/>
  </p:sldIdLst>
  <p:sldSz cx="9144000" cy="6858000" type="screen4x3"/>
  <p:notesSz cx="6811963" cy="9942513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66481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32962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99443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65925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332406" algn="l" defTabSz="932962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98887" algn="l" defTabSz="932962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65368" algn="l" defTabSz="932962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731849" algn="l" defTabSz="932962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">
          <p15:clr>
            <a:srgbClr val="A4A3A4"/>
          </p15:clr>
        </p15:guide>
        <p15:guide id="2" pos="935">
          <p15:clr>
            <a:srgbClr val="A4A3A4"/>
          </p15:clr>
        </p15:guide>
        <p15:guide id="3" orient="horz" pos="485">
          <p15:clr>
            <a:srgbClr val="A4A3A4"/>
          </p15:clr>
        </p15:guide>
        <p15:guide id="4" pos="81">
          <p15:clr>
            <a:srgbClr val="A4A3A4"/>
          </p15:clr>
        </p15:guide>
        <p15:guide id="5" pos="5639">
          <p15:clr>
            <a:srgbClr val="A4A3A4"/>
          </p15:clr>
        </p15:guide>
        <p15:guide id="6" pos="187">
          <p15:clr>
            <a:srgbClr val="A4A3A4"/>
          </p15:clr>
        </p15:guide>
        <p15:guide id="7" pos="409">
          <p15:clr>
            <a:srgbClr val="A4A3A4"/>
          </p15:clr>
        </p15:guide>
        <p15:guide id="8" orient="horz" pos="4059">
          <p15:clr>
            <a:srgbClr val="A4A3A4"/>
          </p15:clr>
        </p15:guide>
        <p15:guide id="9" orient="horz" pos="344">
          <p15:clr>
            <a:srgbClr val="A4A3A4"/>
          </p15:clr>
        </p15:guide>
        <p15:guide id="10" pos="5623">
          <p15:clr>
            <a:srgbClr val="A4A3A4"/>
          </p15:clr>
        </p15:guide>
        <p15:guide id="11" pos="73">
          <p15:clr>
            <a:srgbClr val="A4A3A4"/>
          </p15:clr>
        </p15:guide>
        <p15:guide id="12" orient="horz" pos="2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  <p15:guide id="3" orient="horz" pos="3132">
          <p15:clr>
            <a:srgbClr val="A4A3A4"/>
          </p15:clr>
        </p15:guide>
        <p15:guide id="4" pos="21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manyu Girotra" initials="AG" lastIdx="1" clrIdx="0">
    <p:extLst>
      <p:ext uri="{19B8F6BF-5375-455C-9EA6-DF929625EA0E}">
        <p15:presenceInfo xmlns:p15="http://schemas.microsoft.com/office/powerpoint/2012/main" userId="S-1-5-21-602162358-1897051121-1417001333-276614" providerId="AD"/>
      </p:ext>
    </p:extLst>
  </p:cmAuthor>
  <p:cmAuthor id="2" name="Bharatram Balakrishnan" initials="BB" lastIdx="2" clrIdx="1">
    <p:extLst>
      <p:ext uri="{19B8F6BF-5375-455C-9EA6-DF929625EA0E}">
        <p15:presenceInfo xmlns:p15="http://schemas.microsoft.com/office/powerpoint/2012/main" userId="S-1-5-21-448539723-746137067-1801674531-3001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6600"/>
    <a:srgbClr val="0065CC"/>
    <a:srgbClr val="000000"/>
    <a:srgbClr val="6E267B"/>
    <a:srgbClr val="CC00FF"/>
    <a:srgbClr val="91AFFF"/>
    <a:srgbClr val="808080"/>
    <a:srgbClr val="002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01" autoAdjust="0"/>
    <p:restoredTop sz="95565" autoAdjust="0"/>
  </p:normalViewPr>
  <p:slideViewPr>
    <p:cSldViewPr snapToGrid="0">
      <p:cViewPr varScale="1">
        <p:scale>
          <a:sx n="88" d="100"/>
          <a:sy n="88" d="100"/>
        </p:scale>
        <p:origin x="1746" y="90"/>
      </p:cViewPr>
      <p:guideLst>
        <p:guide orient="horz" pos="187"/>
        <p:guide pos="935"/>
        <p:guide orient="horz" pos="485"/>
        <p:guide pos="81"/>
        <p:guide pos="5639"/>
        <p:guide pos="187"/>
        <p:guide pos="409"/>
        <p:guide orient="horz" pos="4059"/>
        <p:guide orient="horz" pos="344"/>
        <p:guide pos="5623"/>
        <p:guide pos="73"/>
        <p:guide orient="horz" pos="2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-2028" y="-96"/>
      </p:cViewPr>
      <p:guideLst>
        <p:guide orient="horz" pos="3120"/>
        <p:guide pos="2124"/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0538" y="622300"/>
            <a:ext cx="5837237" cy="43767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1628" y="5342508"/>
            <a:ext cx="5804921" cy="1226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79133" y="9561184"/>
            <a:ext cx="540402" cy="185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619469" y="110659"/>
            <a:ext cx="66" cy="12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9860" indent="-118241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6129" indent="-184649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35707" indent="-127959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53946" indent="-116620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332406" algn="l" defTabSz="9329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887" algn="l" defTabSz="9329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5368" algn="l" defTabSz="9329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1849" algn="l" defTabSz="9329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7556" indent="-287522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50087" indent="-230017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10121" indent="-230017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70156" indent="-230017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30191" indent="-23001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90225" indent="-23001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50260" indent="-23001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910294" indent="-23001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C82D0B-2745-43F5-A242-79DE1EE6F40C}" type="slidenum">
              <a:rPr lang="en-GB" sz="1200"/>
              <a:pPr eaLnBrk="1" hangingPunct="1"/>
              <a:t>0</a:t>
            </a:fld>
            <a:endParaRPr lang="en-GB" sz="1200" dirty="0"/>
          </a:p>
        </p:txBody>
      </p:sp>
      <p:sp>
        <p:nvSpPr>
          <p:cNvPr id="9219" name="Rectangle 9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551628" y="5342508"/>
            <a:ext cx="5804921" cy="245376"/>
          </a:xfrm>
          <a:noFill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4849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7911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296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51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6.emf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6.emf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4459656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74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66975"/>
            <a:ext cx="91440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614312" y="37255"/>
            <a:ext cx="30129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GB" sz="800" dirty="0" smtClean="0"/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1" y="1"/>
            <a:ext cx="9140760" cy="6859620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289" y="265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GB" sz="1400" dirty="0" smtClean="0">
                  <a:solidFill>
                    <a:schemeClr val="bg1"/>
                  </a:solidFill>
                  <a:latin typeface="+mn-lt"/>
                  <a:ea typeface="Arial Unicode MS" pitchFamily="34" charset="-128"/>
                  <a:cs typeface="Arial Unicode MS" pitchFamily="34" charset="-128"/>
                </a:rPr>
                <a:t>Document type</a:t>
              </a: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289" y="282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GB" sz="1400" dirty="0" smtClean="0">
                  <a:solidFill>
                    <a:schemeClr val="bg1"/>
                  </a:solidFill>
                  <a:latin typeface="+mn-lt"/>
                  <a:ea typeface="Arial Unicode MS" pitchFamily="34" charset="-128"/>
                  <a:cs typeface="Arial Unicode MS" pitchFamily="34" charset="-128"/>
                </a:rPr>
                <a:t>Date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1663" y="3714"/>
              <a:ext cx="277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21202" eaLnBrk="0" hangingPunct="0"/>
              <a:r>
                <a:rPr lang="en-GB" sz="800" dirty="0" smtClean="0">
                  <a:latin typeface="+mn-lt"/>
                  <a:ea typeface="Arial Unicode MS" pitchFamily="34" charset="-128"/>
                  <a:cs typeface="Arial Unicode MS" pitchFamily="34" charset="-128"/>
                </a:rPr>
                <a:t>CONFIDENTIAL AND PROPRIETARY</a:t>
              </a:r>
            </a:p>
            <a:p>
              <a:pPr defTabSz="821202" eaLnBrk="0" hangingPunct="0"/>
              <a:r>
                <a:rPr lang="en-GB" sz="800" dirty="0" smtClean="0">
                  <a:latin typeface="+mn-lt"/>
                  <a:ea typeface="Arial Unicode MS" pitchFamily="34" charset="-128"/>
                  <a:cs typeface="Arial Unicode MS" pitchFamily="34" charset="-128"/>
                </a:rPr>
                <a:t>Any use of this material without specific permission of McKinsey &amp; Company is strictly prohibited</a:t>
              </a:r>
              <a:endParaRPr lang="en-GB" sz="800" dirty="0">
                <a:latin typeface="+mn-lt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0" y="6574545"/>
            <a:ext cx="1670055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68179" y="2729028"/>
            <a:ext cx="6070643" cy="1231106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GB" noProof="0" dirty="0" smtClean="0"/>
          </a:p>
        </p:txBody>
      </p:sp>
      <p:pic>
        <p:nvPicPr>
          <p:cNvPr id="20" name="Picture 2" descr="D:\MT - Marketing\Corporate\Brand Council\VI\Final Guidelines\MT_Logo_Artwork\Regular_Size\RGB\Positive\MT_Logo_Reg_Full_Pos_Tag_RGB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2104"/>
            <a:ext cx="2446646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719602" y="6566446"/>
            <a:ext cx="213009" cy="15549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5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409531" y="6428601"/>
            <a:ext cx="6058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898989"/>
                </a:solidFill>
                <a:latin typeface="Arial" pitchFamily="34" charset="0"/>
                <a:cs typeface="Arial" pitchFamily="34" charset="0"/>
              </a:rPr>
              <a:t>India | USA | UK | Germany | Sweden | Belgium | France | Switzerland | UAE | Singapore | Australia | Japan | China</a:t>
            </a:r>
            <a:endParaRPr lang="en-US" sz="900" dirty="0">
              <a:solidFill>
                <a:srgbClr val="898989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275"/>
            <a:ext cx="9144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9048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07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66975"/>
            <a:ext cx="91440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Working Draft Text"/>
          <p:cNvSpPr txBox="1">
            <a:spLocks noChangeArrowheads="1"/>
          </p:cNvSpPr>
          <p:nvPr/>
        </p:nvSpPr>
        <p:spPr bwMode="auto">
          <a:xfrm>
            <a:off x="468180" y="349865"/>
            <a:ext cx="1014109" cy="1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900" b="1" dirty="0" smtClean="0">
                <a:solidFill>
                  <a:prstClr val="black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614312" y="37255"/>
            <a:ext cx="30129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GB" sz="800" dirty="0" smtClean="0">
              <a:solidFill>
                <a:prstClr val="black"/>
              </a:solidFill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468180" y="508600"/>
            <a:ext cx="282769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smtClean="0">
                <a:solidFill>
                  <a:prstClr val="black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Last Modified 3/29/2016 6:47 PM India Standard Time</a:t>
            </a:r>
            <a:endParaRPr lang="en-GB" sz="900" dirty="0" smtClean="0">
              <a:solidFill>
                <a:prstClr val="black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468180" y="668956"/>
            <a:ext cx="236603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smtClean="0">
                <a:solidFill>
                  <a:prstClr val="black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Printed 09/02/2016 21:15 India Standard Time</a:t>
            </a:r>
            <a:endParaRPr lang="en-GB" sz="900" dirty="0" smtClean="0">
              <a:solidFill>
                <a:prstClr val="black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1" y="1"/>
            <a:ext cx="9140760" cy="6859620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289" y="265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GB" sz="1400" dirty="0" smtClean="0">
                  <a:solidFill>
                    <a:prstClr val="white"/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Document type</a:t>
              </a: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289" y="282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GB" sz="1400" dirty="0" smtClean="0">
                  <a:solidFill>
                    <a:prstClr val="white"/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Date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1663" y="3714"/>
              <a:ext cx="277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21202" eaLnBrk="0" hangingPunct="0"/>
              <a:r>
                <a:rPr lang="en-GB" sz="800" dirty="0" smtClean="0">
                  <a:solidFill>
                    <a:prstClr val="black"/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CONFIDENTIAL AND PROPRIETARY</a:t>
              </a:r>
            </a:p>
            <a:p>
              <a:pPr defTabSz="821202" eaLnBrk="0" hangingPunct="0"/>
              <a:r>
                <a:rPr lang="en-GB" sz="800" dirty="0" smtClean="0">
                  <a:solidFill>
                    <a:prstClr val="black"/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Any use of this material without specific permission of McKinsey &amp; Company is strictly prohibited</a:t>
              </a:r>
              <a:endParaRPr lang="en-GB" sz="800" dirty="0">
                <a:solidFill>
                  <a:prstClr val="black"/>
                </a:solidFill>
                <a:latin typeface="Arial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>
                <a:solidFill>
                  <a:prstClr val="black"/>
                </a:solidFill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0" y="6574545"/>
            <a:ext cx="1670055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68179" y="2729028"/>
            <a:ext cx="6070643" cy="1231106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GB" noProof="0" dirty="0" smtClean="0"/>
          </a:p>
        </p:txBody>
      </p:sp>
      <p:pic>
        <p:nvPicPr>
          <p:cNvPr id="21" name="Picture 2" descr="D:\MT - Marketing\Corporate\Brand Council\VI\Final Guidelines\MT_Logo_Artwork\Regular_Size\RGB\Positive\MT_Logo_Reg_Full_Pos_Tag_RGB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80" y="1320022"/>
            <a:ext cx="3021440" cy="94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926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719602" y="6566446"/>
            <a:ext cx="213009" cy="15549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003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cK 2. Slide Title"/>
          <p:cNvSpPr>
            <a:spLocks noGrp="1"/>
          </p:cNvSpPr>
          <p:nvPr>
            <p:ph type="title"/>
          </p:nvPr>
        </p:nvSpPr>
        <p:spPr>
          <a:xfrm>
            <a:off x="121489" y="234863"/>
            <a:ext cx="8794113" cy="298327"/>
          </a:xfrm>
        </p:spPr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6"/>
          <p:cNvSpPr>
            <a:spLocks noGrp="1" noChangeArrowheads="1"/>
          </p:cNvSpPr>
          <p:nvPr>
            <p:ph idx="1"/>
          </p:nvPr>
        </p:nvSpPr>
        <p:spPr bwMode="auto">
          <a:xfrm>
            <a:off x="1482155" y="1990667"/>
            <a:ext cx="4389768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8719602" y="6566446"/>
            <a:ext cx="213009" cy="15549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E9EC7AC8-1DEB-43F8-A7FF-E6E0A0585AEA}" type="slidenum">
              <a:rPr lang="en-GB" sz="1000" smtClean="0">
                <a:solidFill>
                  <a:prstClr val="black"/>
                </a:solidFill>
              </a:rPr>
              <a:pPr/>
              <a:t>‹#›</a:t>
            </a:fld>
            <a:endParaRPr lang="en-GB" sz="100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33F5D707-21C5-4E12-A075-37D7F373FB49}" type="slidenum">
              <a:rPr lang="en-GB" sz="1000" smtClean="0">
                <a:solidFill>
                  <a:prstClr val="black"/>
                </a:solidFill>
              </a:rPr>
              <a:pPr/>
              <a:t>‹#›</a:t>
            </a:fld>
            <a:endParaRPr lang="en-GB" sz="100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67491779-2C0A-41F0-877D-9AB72EB3FF83}" type="slidenum">
              <a:rPr lang="en-GB" sz="1000" smtClean="0">
                <a:solidFill>
                  <a:prstClr val="black"/>
                </a:solidFill>
              </a:rPr>
              <a:pPr/>
              <a:t>‹#›</a:t>
            </a:fld>
            <a:endParaRPr lang="en-GB" sz="1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51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09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66975"/>
            <a:ext cx="91440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Working Draft Text"/>
          <p:cNvSpPr txBox="1">
            <a:spLocks noChangeArrowheads="1"/>
          </p:cNvSpPr>
          <p:nvPr/>
        </p:nvSpPr>
        <p:spPr bwMode="auto">
          <a:xfrm>
            <a:off x="468180" y="349865"/>
            <a:ext cx="1014109" cy="1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900" b="1" dirty="0" smtClean="0">
                <a:solidFill>
                  <a:prstClr val="black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614312" y="37255"/>
            <a:ext cx="30129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GB" sz="800" dirty="0" smtClean="0">
              <a:solidFill>
                <a:prstClr val="black"/>
              </a:solidFill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468180" y="508600"/>
            <a:ext cx="282769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smtClean="0">
                <a:solidFill>
                  <a:prstClr val="black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Last Modified 3/29/2016 6:47 PM India Standard Time</a:t>
            </a:r>
            <a:endParaRPr lang="en-GB" sz="900" dirty="0" smtClean="0">
              <a:solidFill>
                <a:prstClr val="black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468180" y="668956"/>
            <a:ext cx="236603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smtClean="0">
                <a:solidFill>
                  <a:prstClr val="black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Printed 09/02/2016 21:15 India Standard Time</a:t>
            </a:r>
            <a:endParaRPr lang="en-GB" sz="900" dirty="0" smtClean="0">
              <a:solidFill>
                <a:prstClr val="black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1" y="1"/>
            <a:ext cx="9140760" cy="6859620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289" y="265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GB" sz="1400" dirty="0" smtClean="0">
                  <a:solidFill>
                    <a:prstClr val="white"/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Document type</a:t>
              </a: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289" y="282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GB" sz="1400" dirty="0" smtClean="0">
                  <a:solidFill>
                    <a:prstClr val="white"/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Date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1663" y="3714"/>
              <a:ext cx="277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21202" eaLnBrk="0" hangingPunct="0"/>
              <a:r>
                <a:rPr lang="en-GB" sz="800" dirty="0" smtClean="0">
                  <a:solidFill>
                    <a:prstClr val="black"/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CONFIDENTIAL AND PROPRIETARY</a:t>
              </a:r>
            </a:p>
            <a:p>
              <a:pPr defTabSz="821202" eaLnBrk="0" hangingPunct="0"/>
              <a:r>
                <a:rPr lang="en-GB" sz="800" dirty="0" smtClean="0">
                  <a:solidFill>
                    <a:prstClr val="black"/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Any use of this material without specific permission of McKinsey &amp; Company is strictly prohibited</a:t>
              </a:r>
              <a:endParaRPr lang="en-GB" sz="800" dirty="0">
                <a:solidFill>
                  <a:prstClr val="black"/>
                </a:solidFill>
                <a:latin typeface="Arial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>
                <a:solidFill>
                  <a:prstClr val="black"/>
                </a:solidFill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0" y="6574545"/>
            <a:ext cx="1670055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68179" y="2729028"/>
            <a:ext cx="6070643" cy="1231106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GB" noProof="0" dirty="0" smtClean="0"/>
          </a:p>
        </p:txBody>
      </p:sp>
      <p:pic>
        <p:nvPicPr>
          <p:cNvPr id="21" name="Picture 2" descr="D:\MT - Marketing\Corporate\Brand Council\VI\Final Guidelines\MT_Logo_Artwork\Regular_Size\RGB\Positive\MT_Logo_Reg_Full_Pos_Tag_RGB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80" y="1320022"/>
            <a:ext cx="3021440" cy="94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9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719602" y="6566446"/>
            <a:ext cx="213009" cy="15549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433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cK 2. Slide Title"/>
          <p:cNvSpPr>
            <a:spLocks noGrp="1"/>
          </p:cNvSpPr>
          <p:nvPr>
            <p:ph type="title"/>
          </p:nvPr>
        </p:nvSpPr>
        <p:spPr>
          <a:xfrm>
            <a:off x="121489" y="234863"/>
            <a:ext cx="8794113" cy="298327"/>
          </a:xfrm>
        </p:spPr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6"/>
          <p:cNvSpPr>
            <a:spLocks noGrp="1" noChangeArrowheads="1"/>
          </p:cNvSpPr>
          <p:nvPr>
            <p:ph idx="1"/>
          </p:nvPr>
        </p:nvSpPr>
        <p:spPr bwMode="auto">
          <a:xfrm>
            <a:off x="1482155" y="1990667"/>
            <a:ext cx="4389768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8719602" y="6566446"/>
            <a:ext cx="213009" cy="15549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E9EC7AC8-1DEB-43F8-A7FF-E6E0A0585AEA}" type="slidenum">
              <a:rPr lang="en-GB" sz="1000" smtClean="0">
                <a:solidFill>
                  <a:prstClr val="black"/>
                </a:solidFill>
              </a:rPr>
              <a:pPr/>
              <a:t>‹#›</a:t>
            </a:fld>
            <a:endParaRPr lang="en-GB" sz="100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33F5D707-21C5-4E12-A075-37D7F373FB49}" type="slidenum">
              <a:rPr lang="en-GB" sz="1000" smtClean="0">
                <a:solidFill>
                  <a:prstClr val="black"/>
                </a:solidFill>
              </a:rPr>
              <a:pPr/>
              <a:t>‹#›</a:t>
            </a:fld>
            <a:endParaRPr lang="en-GB" sz="100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67491779-2C0A-41F0-877D-9AB72EB3FF83}" type="slidenum">
              <a:rPr lang="en-GB" sz="1000" smtClean="0">
                <a:solidFill>
                  <a:prstClr val="black"/>
                </a:solidFill>
              </a:rPr>
              <a:pPr/>
              <a:t>‹#›</a:t>
            </a:fld>
            <a:endParaRPr lang="en-GB" sz="1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83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image" Target="../media/image3.png"/><Relationship Id="rId5" Type="http://schemas.openxmlformats.org/officeDocument/2006/relationships/vmlDrawing" Target="../drawings/vmlDrawing1.vml"/><Relationship Id="rId10" Type="http://schemas.openxmlformats.org/officeDocument/2006/relationships/image" Target="../media/image2.png"/><Relationship Id="rId4" Type="http://schemas.openxmlformats.org/officeDocument/2006/relationships/theme" Target="../theme/theme1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6.xml"/><Relationship Id="rId7" Type="http://schemas.openxmlformats.org/officeDocument/2006/relationships/tags" Target="../tags/tag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5.xml"/><Relationship Id="rId11" Type="http://schemas.openxmlformats.org/officeDocument/2006/relationships/image" Target="../media/image3.png"/><Relationship Id="rId5" Type="http://schemas.openxmlformats.org/officeDocument/2006/relationships/vmlDrawing" Target="../drawings/vmlDrawing3.vml"/><Relationship Id="rId10" Type="http://schemas.openxmlformats.org/officeDocument/2006/relationships/image" Target="../media/image2.png"/><Relationship Id="rId4" Type="http://schemas.openxmlformats.org/officeDocument/2006/relationships/theme" Target="../theme/theme2.xml"/><Relationship Id="rId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9.xml"/><Relationship Id="rId7" Type="http://schemas.openxmlformats.org/officeDocument/2006/relationships/tags" Target="../tags/tag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ags" Target="../tags/tag8.xml"/><Relationship Id="rId11" Type="http://schemas.openxmlformats.org/officeDocument/2006/relationships/image" Target="../media/image3.png"/><Relationship Id="rId5" Type="http://schemas.openxmlformats.org/officeDocument/2006/relationships/vmlDrawing" Target="../drawings/vmlDrawing5.vml"/><Relationship Id="rId10" Type="http://schemas.openxmlformats.org/officeDocument/2006/relationships/image" Target="../media/image2.png"/><Relationship Id="rId4" Type="http://schemas.openxmlformats.org/officeDocument/2006/relationships/theme" Target="../theme/theme3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557341507"/>
              </p:ext>
            </p:ext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875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246609" y="37255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55" y="1990667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Text</a:t>
            </a:r>
            <a:endParaRPr lang="en-GB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234863"/>
            <a:ext cx="8794113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21488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1400" dirty="0" smtClean="0">
                <a:solidFill>
                  <a:srgbClr val="808080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TRACKER</a:t>
            </a:r>
            <a:endParaRPr lang="en-GB" sz="1400" dirty="0">
              <a:solidFill>
                <a:srgbClr val="808080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21488" y="542616"/>
            <a:ext cx="8794113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sz="1600" dirty="0" smtClean="0">
                <a:solidFill>
                  <a:srgbClr val="808080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Unit of measure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21489" y="6203623"/>
            <a:ext cx="8722840" cy="518318"/>
            <a:chOff x="75" y="3830"/>
            <a:chExt cx="5385" cy="320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GB" sz="1000" baseline="0" dirty="0" smtClean="0">
                  <a:latin typeface="+mn-lt"/>
                  <a:ea typeface="Arial Unicode MS" pitchFamily="34" charset="-128"/>
                  <a:cs typeface="Arial Unicode MS" pitchFamily="34" charset="-128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21975" indent="-621975" defTabSz="913526">
                <a:tabLst>
                  <a:tab pos="625214" algn="l"/>
                </a:tabLst>
              </a:pPr>
              <a:r>
                <a:rPr lang="en-GB" sz="1000" baseline="0" dirty="0" smtClean="0">
                  <a:solidFill>
                    <a:schemeClr val="tx1"/>
                  </a:solidFill>
                  <a:latin typeface="+mn-lt"/>
                  <a:ea typeface="Arial Unicode MS" pitchFamily="34" charset="-128"/>
                  <a:cs typeface="Arial Unicode MS" pitchFamily="34" charset="-128"/>
                </a:rPr>
                <a:t>SOURCE: Source</a:t>
              </a:r>
              <a:endParaRPr lang="en-GB" sz="1000" baseline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82155" y="1150019"/>
            <a:ext cx="4350892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GB" b="1" dirty="0" smtClean="0">
                  <a:latin typeface="+mn-lt"/>
                  <a:ea typeface="Arial Unicode MS" pitchFamily="34" charset="-128"/>
                  <a:cs typeface="Arial Unicode MS" pitchFamily="34" charset="-128"/>
                </a:rPr>
                <a:t>Title</a:t>
              </a:r>
            </a:p>
            <a:p>
              <a:r>
                <a:rPr lang="en-GB" dirty="0" smtClean="0">
                  <a:solidFill>
                    <a:srgbClr val="808080"/>
                  </a:solidFill>
                  <a:latin typeface="+mn-lt"/>
                  <a:ea typeface="Arial Unicode MS" pitchFamily="34" charset="-128"/>
                  <a:cs typeface="Arial Unicode MS" pitchFamily="34" charset="-128"/>
                </a:rPr>
                <a:t>Unit of measure</a:t>
              </a:r>
              <a:endParaRPr lang="en-GB" dirty="0">
                <a:solidFill>
                  <a:srgbClr val="808080"/>
                </a:solidFill>
                <a:latin typeface="+mn-lt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21" name="SlideLogoSeparator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8590626" y="6534052"/>
            <a:ext cx="40892" cy="186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913526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  <p:pic>
        <p:nvPicPr>
          <p:cNvPr id="22" name="Picture 21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Connector 23"/>
          <p:cNvCxnSpPr>
            <a:cxnSpLocks/>
          </p:cNvCxnSpPr>
          <p:nvPr userDrawn="1"/>
        </p:nvCxnSpPr>
        <p:spPr>
          <a:xfrm>
            <a:off x="0" y="64287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5" descr="D:\MT - Marketing\Corporate\Brand Council\VI\Final Guidelines\MT_Logo_Artwork\Regular_Size\RGB\Positive\MT_Logo_Reg_Full_Pos_RGB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801" y="6500643"/>
            <a:ext cx="1097586" cy="26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8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369298" algn="l"/>
        </a:tabLst>
        <a:defRPr sz="1900" b="1">
          <a:solidFill>
            <a:srgbClr val="6E267B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rgbClr val="6E267B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rgbClr val="6E267B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rgbClr val="6E267B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rgbClr val="6E267B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025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246609" y="37255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55" y="1990667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Text</a:t>
            </a:r>
            <a:endParaRPr lang="en-GB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234863"/>
            <a:ext cx="8794113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21488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1400" dirty="0" smtClean="0">
                <a:solidFill>
                  <a:srgbClr val="80808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TRACKER</a:t>
            </a:r>
            <a:endParaRPr lang="en-GB" sz="1400" dirty="0">
              <a:solidFill>
                <a:srgbClr val="80808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21488" y="542616"/>
            <a:ext cx="8794113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sz="1600" dirty="0" smtClean="0">
                <a:solidFill>
                  <a:srgbClr val="80808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Unit of measure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21489" y="6203623"/>
            <a:ext cx="8722840" cy="518318"/>
            <a:chOff x="75" y="3830"/>
            <a:chExt cx="5385" cy="320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GB" sz="1000" dirty="0" smtClean="0">
                  <a:solidFill>
                    <a:prstClr val="black"/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21975" indent="-621975" defTabSz="913526">
                <a:tabLst>
                  <a:tab pos="625214" algn="l"/>
                </a:tabLst>
              </a:pPr>
              <a:r>
                <a:rPr lang="en-GB" sz="1000" dirty="0" smtClean="0">
                  <a:solidFill>
                    <a:prstClr val="black"/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SOURCE: Source</a:t>
              </a:r>
              <a:endParaRPr lang="en-GB" sz="1000" dirty="0">
                <a:solidFill>
                  <a:prstClr val="black"/>
                </a:solidFill>
                <a:latin typeface="Arial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82155" y="1150019"/>
            <a:ext cx="4350892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GB" b="1" dirty="0" smtClean="0">
                  <a:solidFill>
                    <a:prstClr val="black"/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Title</a:t>
              </a:r>
            </a:p>
            <a:p>
              <a:r>
                <a:rPr lang="en-GB" dirty="0" smtClean="0">
                  <a:solidFill>
                    <a:srgbClr val="808080"/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Unit of measure</a:t>
              </a:r>
              <a:endParaRPr lang="en-GB" dirty="0">
                <a:solidFill>
                  <a:srgbClr val="808080"/>
                </a:solidFill>
                <a:latin typeface="Arial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590626" y="6534052"/>
            <a:ext cx="40892" cy="186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913526"/>
            <a:r>
              <a:rPr lang="en-US" sz="1200" dirty="0">
                <a:solidFill>
                  <a:prstClr val="black"/>
                </a:solidFill>
                <a:latin typeface="Arial"/>
              </a:rPr>
              <a:t>|</a:t>
            </a:r>
          </a:p>
        </p:txBody>
      </p:sp>
      <p:pic>
        <p:nvPicPr>
          <p:cNvPr id="22" name="Picture 21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Connector 23"/>
          <p:cNvCxnSpPr>
            <a:cxnSpLocks/>
          </p:cNvCxnSpPr>
          <p:nvPr userDrawn="1"/>
        </p:nvCxnSpPr>
        <p:spPr>
          <a:xfrm>
            <a:off x="0" y="64287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5" descr="D:\MT - Marketing\Corporate\Brand Council\VI\Final Guidelines\MT_Logo_Artwork\Regular_Size\RGB\Positive\MT_Logo_Reg_Full_Pos_RGB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801" y="6500643"/>
            <a:ext cx="1097586" cy="26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33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369298" algn="l"/>
        </a:tabLst>
        <a:defRPr sz="1900" b="1">
          <a:solidFill>
            <a:srgbClr val="6E267B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rgbClr val="6E267B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rgbClr val="6E267B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rgbClr val="6E267B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rgbClr val="6E267B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049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246609" y="37255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55" y="1990667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Text</a:t>
            </a:r>
            <a:endParaRPr lang="en-GB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234863"/>
            <a:ext cx="8794113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21488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1400" dirty="0" smtClean="0">
                <a:solidFill>
                  <a:srgbClr val="80808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TRACKER</a:t>
            </a:r>
            <a:endParaRPr lang="en-GB" sz="1400" dirty="0">
              <a:solidFill>
                <a:srgbClr val="80808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21488" y="542616"/>
            <a:ext cx="8794113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sz="1600" dirty="0" smtClean="0">
                <a:solidFill>
                  <a:srgbClr val="80808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Unit of measure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21489" y="6203623"/>
            <a:ext cx="8722840" cy="518318"/>
            <a:chOff x="75" y="3830"/>
            <a:chExt cx="5385" cy="320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GB" sz="1000" dirty="0" smtClean="0">
                  <a:solidFill>
                    <a:prstClr val="black"/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21975" indent="-621975" defTabSz="913526">
                <a:tabLst>
                  <a:tab pos="625214" algn="l"/>
                </a:tabLst>
              </a:pPr>
              <a:r>
                <a:rPr lang="en-GB" sz="1000" dirty="0" smtClean="0">
                  <a:solidFill>
                    <a:prstClr val="black"/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SOURCE: Source</a:t>
              </a:r>
              <a:endParaRPr lang="en-GB" sz="1000" dirty="0">
                <a:solidFill>
                  <a:prstClr val="black"/>
                </a:solidFill>
                <a:latin typeface="Arial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82155" y="1150019"/>
            <a:ext cx="4350892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GB" b="1" dirty="0" smtClean="0">
                  <a:solidFill>
                    <a:prstClr val="black"/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Title</a:t>
              </a:r>
            </a:p>
            <a:p>
              <a:r>
                <a:rPr lang="en-GB" dirty="0" smtClean="0">
                  <a:solidFill>
                    <a:srgbClr val="808080"/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Unit of measure</a:t>
              </a:r>
              <a:endParaRPr lang="en-GB" dirty="0">
                <a:solidFill>
                  <a:srgbClr val="808080"/>
                </a:solidFill>
                <a:latin typeface="Arial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590626" y="6534052"/>
            <a:ext cx="40892" cy="186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913526"/>
            <a:r>
              <a:rPr lang="en-US" sz="1200" dirty="0">
                <a:solidFill>
                  <a:prstClr val="black"/>
                </a:solidFill>
                <a:latin typeface="Arial"/>
              </a:rPr>
              <a:t>|</a:t>
            </a:r>
          </a:p>
        </p:txBody>
      </p:sp>
      <p:pic>
        <p:nvPicPr>
          <p:cNvPr id="22" name="Picture 21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Connector 23"/>
          <p:cNvCxnSpPr>
            <a:cxnSpLocks/>
          </p:cNvCxnSpPr>
          <p:nvPr userDrawn="1"/>
        </p:nvCxnSpPr>
        <p:spPr>
          <a:xfrm>
            <a:off x="0" y="64287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5" descr="D:\MT - Marketing\Corporate\Brand Council\VI\Final Guidelines\MT_Logo_Artwork\Regular_Size\RGB\Positive\MT_Logo_Reg_Full_Pos_RGB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801" y="6500643"/>
            <a:ext cx="1097586" cy="26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36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369298" algn="l"/>
        </a:tabLst>
        <a:defRPr sz="1900" b="1">
          <a:solidFill>
            <a:srgbClr val="6E267B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rgbClr val="6E267B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rgbClr val="6E267B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rgbClr val="6E267B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rgbClr val="6E267B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4.emf"/><Relationship Id="rId2" Type="http://schemas.openxmlformats.org/officeDocument/2006/relationships/tags" Target="../tags/tag1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961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324340" y="2809480"/>
            <a:ext cx="8922402" cy="41549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700" b="0" dirty="0" smtClean="0">
                <a:latin typeface="Arial" panose="020B0604020202020204" pitchFamily="34" charset="0"/>
                <a:cs typeface="Arial" panose="020B0604020202020204" pitchFamily="34" charset="0"/>
              </a:rPr>
              <a:t>&lt;Customer/Group/Project Name&gt;</a:t>
            </a:r>
            <a:endParaRPr lang="en-GB" sz="27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9" name="McK Date"/>
          <p:cNvSpPr txBox="1">
            <a:spLocks noChangeArrowheads="1"/>
          </p:cNvSpPr>
          <p:nvPr/>
        </p:nvSpPr>
        <p:spPr bwMode="auto">
          <a:xfrm>
            <a:off x="324340" y="4586055"/>
            <a:ext cx="50360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eaLnBrk="1" hangingPunct="1">
              <a:defRPr sz="1400">
                <a:solidFill>
                  <a:schemeClr val="bg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2017 July batch 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Project Portfolio Creation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1" y="1"/>
            <a:ext cx="9140760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296" tIns="46648" rIns="93296" bIns="46648" anchor="ctr"/>
          <a:lstStyle/>
          <a:p>
            <a:endParaRPr lang="en-GB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7113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86" y="234863"/>
            <a:ext cx="8794113" cy="298327"/>
          </a:xfrm>
        </p:spPr>
        <p:txBody>
          <a:bodyPr/>
          <a:lstStyle/>
          <a:p>
            <a:pPr algn="ctr"/>
            <a:r>
              <a:rPr lang="en-US" dirty="0" smtClean="0"/>
              <a:t>About the Customer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489" y="936171"/>
            <a:ext cx="9022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&lt;Customer / Group / Project details&gt;</a:t>
            </a:r>
            <a:endParaRPr lang="en-US" sz="1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177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0" y="246888"/>
            <a:ext cx="8552889" cy="292388"/>
          </a:xfrm>
        </p:spPr>
        <p:txBody>
          <a:bodyPr/>
          <a:lstStyle/>
          <a:p>
            <a:r>
              <a:rPr lang="en-US" dirty="0" smtClean="0"/>
              <a:t>				Technologies / Skills in Projects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502344"/>
              </p:ext>
            </p:extLst>
          </p:nvPr>
        </p:nvGraphicFramePr>
        <p:xfrm>
          <a:off x="438910" y="777240"/>
          <a:ext cx="8439914" cy="4462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834"/>
                <a:gridCol w="3813048"/>
                <a:gridCol w="2542032"/>
              </a:tblGrid>
              <a:tr h="894499"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  / Skill / Tool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Coverage:</a:t>
                      </a:r>
                    </a:p>
                    <a:p>
                      <a:r>
                        <a:rPr lang="en-US" dirty="0" smtClean="0"/>
                        <a:t>(Already covered/ Not</a:t>
                      </a:r>
                      <a:r>
                        <a:rPr lang="en-US" baseline="0" dirty="0" smtClean="0"/>
                        <a:t> covered)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Remarks, if any</a:t>
                      </a:r>
                      <a:endParaRPr lang="en-US" dirty="0"/>
                    </a:p>
                  </a:txBody>
                  <a:tcPr/>
                </a:tc>
              </a:tr>
              <a:tr h="891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91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91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91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18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37339" y="4572000"/>
            <a:ext cx="13704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MID/Name: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Email IDs: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ww.mindtree.com</a:t>
            </a:r>
            <a:endParaRPr lang="en-US" sz="120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28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OWBARVISIBLE" val="True"/>
  <p:tag name="CSVFORMAT" val="0"/>
  <p:tag name="COUNTDOWNSTYLE" val="-1"/>
  <p:tag name="COUNTDOWNSECONDS" val="10"/>
  <p:tag name="BACKUPSESSIONS" val="True"/>
  <p:tag name="REVIEWONLY" val="False"/>
  <p:tag name="RACEENDPOINTS" val="100"/>
  <p:tag name="PARTICIPANTSINLEADERBOARD" val="5"/>
  <p:tag name="BUBBLESIZEVISIBLE" val="True"/>
  <p:tag name="CUSTOMGRIDBACKCOLOR" val="-722948"/>
  <p:tag name="CUSTOMCELLBACKCOLOR3" val="-268652"/>
  <p:tag name="DISPLAYDEVICENUMBER" val="True"/>
  <p:tag name="AUTOSIZEGRID" val="True"/>
  <p:tag name="CHARTCOLORS" val="0"/>
  <p:tag name="MULTIRESPDIVISOR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4.0"/>
  <p:tag name="BULLETTYPE" val="3"/>
  <p:tag name="RESPCOUNTERFORMAT" val="0"/>
  <p:tag name="ALLOWDUPLICATES" val="False"/>
  <p:tag name="ROTATIONINTERVAL" val="2"/>
  <p:tag name="RACEANIMATIONSPEED" val="3"/>
  <p:tag name="BUBBLENAMEVISIBLE" val="True"/>
  <p:tag name="CUSTOMCELLFORECOLOR" val="-16777216"/>
  <p:tag name="USESCHEMECOLORS" val="True"/>
  <p:tag name="GRIDROTATIONINTERVAL" val="2"/>
  <p:tag name="CHARTLABELS" val="1"/>
  <p:tag name="ALLOWUSERFEEDBACK" val="True"/>
  <p:tag name="ZEROBASED" val="False"/>
  <p:tag name="FIBINCLUDEOTHER" val="True"/>
  <p:tag name="PRRESPONSE4" val="7"/>
  <p:tag name="PRRESPONSE9" val="2"/>
  <p:tag name="USESECONDARYMONITOR" val="True"/>
  <p:tag name="RESPCOUNTERSTYLE" val="-1"/>
  <p:tag name="BACKUPMAINTENANCE" val="7"/>
  <p:tag name="STDCHART" val="1"/>
  <p:tag name="MAXRESPONDERS" val="5"/>
  <p:tag name="CUSTOMCELLBACKCOLOR1" val="-657956"/>
  <p:tag name="DISPLAYDEVICEID" val="True"/>
  <p:tag name="POLLINGCYCLE" val="2"/>
  <p:tag name="CORRECTPOINTVALUE" val="1"/>
  <p:tag name="ADVANCEDSETTINGSVIEW" val="True"/>
  <p:tag name="PRRESPONSE3" val="8"/>
  <p:tag name="SHOWFLASHWARNING" val="True"/>
  <p:tag name="TPVERSION" val="2008"/>
  <p:tag name="ANSWERNOWTEXT" val="Answer Now"/>
  <p:tag name="CHARTVALUEFORMAT" val="0%"/>
  <p:tag name="SKIPREMAININGRACESLIDES" val="True"/>
  <p:tag name="DEFAULTNUMTEAMS" val="5"/>
  <p:tag name="GRIDOPACITY" val="90"/>
  <p:tag name="INCLUDENONRESPONDERS" val="False"/>
  <p:tag name="CHARTSCALE" val="True"/>
  <p:tag name="PRRESPONSE5" val="6"/>
  <p:tag name="CS" val="1,2"/>
  <p:tag name="ANSWERNOWSTYLE" val="-1"/>
  <p:tag name="AUTOADVANCE" val="False"/>
  <p:tag name="BUBBLEVALUEFORMAT" val="0.0"/>
  <p:tag name="DISPLAYNAME" val="True"/>
  <p:tag name="INCLUDEPPT" val="True"/>
  <p:tag name="FIBDISPLAYKEYWORDS" val="True"/>
  <p:tag name="ALWAYSOPENPOLL" val="False"/>
  <p:tag name="RESPTABLESTYLE" val="-1"/>
  <p:tag name="RACERSMAXDISPLAYED" val="5"/>
  <p:tag name="CUSTOMCELLBACKCOLOR4" val="-8355712"/>
  <p:tag name="REALTIMEBACKUP" val="False"/>
  <p:tag name="PRRESPONSE7" val="4"/>
  <p:tag name="SAVECSVWITHSESSION" val="False"/>
  <p:tag name="TEAMSINLEADERBOARD" val="5"/>
  <p:tag name="GRIDPOSITION" val="1"/>
  <p:tag name="PRRESPONSE1" val="10"/>
  <p:tag name="INPUTSOURCE" val="1"/>
  <p:tag name="CUSTOMCELLBACKCOLOR2" val="-13395457"/>
  <p:tag name="FIBDISPLAYRESULTS" val="True"/>
  <p:tag name="NUMRESPONSES" val="1"/>
  <p:tag name="RESETCHARTS" val="True"/>
  <p:tag name="EXPANDSHOWBAR" val="True"/>
  <p:tag name="REALTIMEBACKUPPATH" val="(None)"/>
  <p:tag name="BUBBLEGROUPING" val="3"/>
  <p:tag name="AUTOUPDATEALIASES" val="True"/>
  <p:tag name="GRIDSIZE" val="{Width=800, Height=600}"/>
  <p:tag name="PRRESPONSE8" val="3"/>
  <p:tag name="DELIMITERS" val="3.1"/>
  <p:tag name="TPFULLVERSION" val="4.2.4.1012"/>
  <p:tag name="INCLUDESESSION" val="True"/>
  <p:tag name="THINKCELLPRESENTATIONDONOTDELETE" val="&lt;?xml version=&quot;1.0&quot; encoding=&quot;UTF-16&quot; standalone=&quot;yes&quot;?&gt;&#10;&lt;root reqver=&quot;21047&quot;&gt;&lt;version val=&quot;2325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-%1-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4&lt;/m_strFormatTime&gt;&lt;/m_precDefaultWeek&gt;&lt;m_precDefaultDay/&gt;&lt;m_mruColor&gt;&lt;m_vecMRU length=&quot;3&quot;&gt;&lt;elem m_fUsage=&quot;6.00020800755285060000E+000&quot;&gt;&lt;m_msothmcolidx val=&quot;0&quot;/&gt;&lt;m_rgb r=&quot;9d&quot; g=&quot;ac&quot; b=&quot;33&quot;/&gt;&lt;m_ppcolschidx tagver0=&quot;23004&quot; tagname0=&quot;m_ppcolschidxUNRECOGNIZED&quot; val=&quot;0&quot;/&gt;&lt;m_nBrightness val=&quot;0&quot;/&gt;&lt;/elem&gt;&lt;elem m_fUsage=&quot;1.49884563947715940000E+000&quot;&gt;&lt;m_msothmcolidx val=&quot;0&quot;/&gt;&lt;m_rgb r=&quot;cc&quot; g=&quot;31&quot; b=&quot;4&quot;/&gt;&lt;m_ppcolschidx tagver0=&quot;23004&quot; tagname0=&quot;m_ppcolschidxUNRECOGNIZED&quot; val=&quot;0&quot;/&gt;&lt;m_nBrightness val=&quot;0&quot;/&gt;&lt;/elem&gt;&lt;elem m_fUsage=&quot;1.00000000000000000000E+000&quot;&gt;&lt;m_msothmcolidx val=&quot;0&quot;/&gt;&lt;m_rgb r=&quot;f4&quot; g=&quot;e7&quot; b=&quot;35&quot;/&gt;&lt;m_ppcolschidx tagver0=&quot;23004&quot; tagname0=&quot;m_ppcolschidxUNRECOGNIZED&quot; val=&quot;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  <p:tag name="ISNEWSLIDENUMBER" val="True"/>
  <p:tag name="PREVIOUSNAME" val="C:\Users\Purushotam Jawahrani\Documents\Work\Tqe001\design\Bench Rationalization\PIP\DRIVE_Offshore Deployable_Policy Document v11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heme/theme1.xml><?xml version="1.0" encoding="utf-8"?>
<a:theme xmlns:a="http://schemas.openxmlformats.org/drawingml/2006/main" name="Firm Format - English (UK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irm Format - English (UK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Firm Format - English (UK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(UK)</Template>
  <TotalTime>49005</TotalTime>
  <Words>52</Words>
  <Application>Microsoft Office PowerPoint</Application>
  <PresentationFormat>On-screen Show (4:3)</PresentationFormat>
  <Paragraphs>16</Paragraphs>
  <Slides>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Unicode MS</vt:lpstr>
      <vt:lpstr>ＭＳ Ｐゴシック</vt:lpstr>
      <vt:lpstr>Arial</vt:lpstr>
      <vt:lpstr>Firm Format - English (UK)</vt:lpstr>
      <vt:lpstr>1_Firm Format - English (UK)</vt:lpstr>
      <vt:lpstr>2_Firm Format - English (UK)</vt:lpstr>
      <vt:lpstr>think-cell Slide</vt:lpstr>
      <vt:lpstr>&lt;Customer/Group/Project Name&gt;</vt:lpstr>
      <vt:lpstr>About the Customer</vt:lpstr>
      <vt:lpstr>    Technologies / Skills in Projects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Baiju Varghese Puthoor</dc:creator>
  <cp:lastModifiedBy>Jennifer Hephzibah</cp:lastModifiedBy>
  <cp:revision>3702</cp:revision>
  <cp:lastPrinted>2016-02-09T15:45:01Z</cp:lastPrinted>
  <dcterms:created xsi:type="dcterms:W3CDTF">2015-07-23T13:26:11Z</dcterms:created>
  <dcterms:modified xsi:type="dcterms:W3CDTF">2017-10-23T05:50:29Z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VGCompatibilityCheck Run By">
    <vt:lpwstr>Magimai Mary A</vt:lpwstr>
  </property>
  <property fmtid="{D5CDD505-2E9C-101B-9397-08002B2CF9AE}" pid="11" name="VGCompatibilityCheck Run On ">
    <vt:lpwstr>8/7/2015 6:34:42 PM</vt:lpwstr>
  </property>
  <property fmtid="{D5CDD505-2E9C-101B-9397-08002B2CF9AE}" pid="12" name="Office2010WasSaved">
    <vt:lpwstr>1</vt:lpwstr>
  </property>
</Properties>
</file>