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Override PartName="/ppt/presentation.xml" ContentType="application/vnd.openxmlformats-officedocument.presentationml.presentation.main+xml"/>
  <Override PartName="/ppt/slides/slide24.xml" ContentType="application/vnd.openxmlformats-officedocument.presentationml.slide+xml"/>
  <Override PartName="/ppt/slides/slide29.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30.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25.xml" ContentType="application/vnd.openxmlformats-officedocument.presentationml.slide+xml"/>
  <Override PartName="/ppt/slides/slide12.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8.xml" ContentType="application/vnd.openxmlformats-officedocument.presentationml.slide+xml"/>
  <Override PartName="/ppt/slides/slide23.xml" ContentType="application/vnd.openxmlformats-officedocument.presentationml.slide+xml"/>
  <Override PartName="/ppt/slides/slide26.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7.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1.xml" ContentType="application/vnd.openxmlformats-officedocument.presentationml.slide+xml"/>
  <Override PartName="/ppt/slides/slide31.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4.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4.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notesSlides/notesSlide17.xml" ContentType="application/vnd.openxmlformats-officedocument.presentationml.notesSlide+xml"/>
  <Override PartName="/ppt/notesSlides/notesSlide12.xml" ContentType="application/vnd.openxmlformats-officedocument.presentationml.notesSlide+xml"/>
  <Override PartName="/ppt/notesSlides/notesSlide19.xml" ContentType="application/vnd.openxmlformats-officedocument.presentationml.notesSlide+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32.xml" ContentType="application/vnd.openxmlformats-officedocument.presentationml.notesSlide+xml"/>
  <Override PartName="/ppt/notesSlides/notesSlide31.xml" ContentType="application/vnd.openxmlformats-officedocument.presentationml.notesSlide+xml"/>
  <Override PartName="/ppt/notesSlides/notesSlide18.xml" ContentType="application/vnd.openxmlformats-officedocument.presentationml.notesSlide+xml"/>
  <Override PartName="/ppt/notesSlides/notesSlide25.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0.xml" ContentType="application/vnd.openxmlformats-officedocument.presentationml.notesSlide+xml"/>
  <Override PartName="/ppt/notesSlides/notesSlide20.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theme/theme1.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6"/>
  </p:notesMasterIdLst>
  <p:handoutMasterIdLst>
    <p:handoutMasterId r:id="rId37"/>
  </p:handoutMasterIdLst>
  <p:sldIdLst>
    <p:sldId id="263" r:id="rId2"/>
    <p:sldId id="285" r:id="rId3"/>
    <p:sldId id="280" r:id="rId4"/>
    <p:sldId id="282" r:id="rId5"/>
    <p:sldId id="287" r:id="rId6"/>
    <p:sldId id="288" r:id="rId7"/>
    <p:sldId id="284" r:id="rId8"/>
    <p:sldId id="266" r:id="rId9"/>
    <p:sldId id="267" r:id="rId10"/>
    <p:sldId id="268" r:id="rId11"/>
    <p:sldId id="269" r:id="rId12"/>
    <p:sldId id="270" r:id="rId13"/>
    <p:sldId id="271" r:id="rId14"/>
    <p:sldId id="272" r:id="rId15"/>
    <p:sldId id="273" r:id="rId16"/>
    <p:sldId id="289" r:id="rId17"/>
    <p:sldId id="290" r:id="rId18"/>
    <p:sldId id="274" r:id="rId19"/>
    <p:sldId id="275" r:id="rId20"/>
    <p:sldId id="276" r:id="rId21"/>
    <p:sldId id="277" r:id="rId22"/>
    <p:sldId id="286" r:id="rId23"/>
    <p:sldId id="297" r:id="rId24"/>
    <p:sldId id="298" r:id="rId25"/>
    <p:sldId id="299" r:id="rId26"/>
    <p:sldId id="300" r:id="rId27"/>
    <p:sldId id="292" r:id="rId28"/>
    <p:sldId id="293" r:id="rId29"/>
    <p:sldId id="294" r:id="rId30"/>
    <p:sldId id="291" r:id="rId31"/>
    <p:sldId id="296" r:id="rId32"/>
    <p:sldId id="295" r:id="rId33"/>
    <p:sldId id="302" r:id="rId34"/>
    <p:sldId id="301"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C7D28A"/>
    <a:srgbClr val="B4B4B4"/>
    <a:srgbClr val="000000"/>
    <a:srgbClr val="898989"/>
    <a:srgbClr val="999999"/>
    <a:srgbClr val="4D4F53"/>
    <a:srgbClr val="830051"/>
    <a:srgbClr val="ABC785"/>
    <a:srgbClr val="D1DFD6"/>
    <a:srgbClr val="6E267B"/>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5914" autoAdjust="0"/>
    <p:restoredTop sz="98895" autoAdjust="0"/>
  </p:normalViewPr>
  <p:slideViewPr>
    <p:cSldViewPr showGuides="1">
      <p:cViewPr>
        <p:scale>
          <a:sx n="93" d="100"/>
          <a:sy n="93" d="100"/>
        </p:scale>
        <p:origin x="-492" y="240"/>
      </p:cViewPr>
      <p:guideLst>
        <p:guide orient="horz"/>
        <p:guide/>
      </p:guideLst>
    </p:cSldViewPr>
  </p:slideViewPr>
  <p:notesTextViewPr>
    <p:cViewPr>
      <p:scale>
        <a:sx n="1" d="1"/>
        <a:sy n="1" d="1"/>
      </p:scale>
      <p:origin x="0" y="0"/>
    </p:cViewPr>
  </p:notesTextViewPr>
  <p:sorterViewPr>
    <p:cViewPr>
      <p:scale>
        <a:sx n="66" d="100"/>
        <a:sy n="66" d="100"/>
      </p:scale>
      <p:origin x="0" y="2418"/>
    </p:cViewPr>
  </p:sorterViewPr>
  <p:notesViewPr>
    <p:cSldViewPr showGuides="1">
      <p:cViewPr>
        <p:scale>
          <a:sx n="100" d="100"/>
          <a:sy n="100" d="100"/>
        </p:scale>
        <p:origin x="-1632" y="36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8D2AFDB-8B56-433D-8DAA-9CBA4461E909}" type="datetimeFigureOut">
              <a:rPr lang="en-US" smtClean="0"/>
              <a:pPr/>
              <a:t>08/07/2014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DF6A2A2-022B-420B-A313-FFD44CE18285}" type="slidenum">
              <a:rPr lang="en-US" smtClean="0"/>
              <a:pPr/>
              <a:t>‹#›</a:t>
            </a:fld>
            <a:endParaRPr lang="en-US"/>
          </a:p>
        </p:txBody>
      </p:sp>
    </p:spTree>
    <p:extLst>
      <p:ext uri="{BB962C8B-B14F-4D97-AF65-F5344CB8AC3E}">
        <p14:creationId xmlns="" xmlns:p14="http://schemas.microsoft.com/office/powerpoint/2010/main" val="13030360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E8B32A-E9F4-4486-975F-C9AD8A3CF37F}" type="datetimeFigureOut">
              <a:rPr lang="en-US" smtClean="0"/>
              <a:pPr/>
              <a:t>08/07/2014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1A3354-9A0B-49EE-95FD-23EABDFEF6CF}" type="slidenum">
              <a:rPr lang="en-US" smtClean="0"/>
              <a:pPr/>
              <a:t>‹#›</a:t>
            </a:fld>
            <a:endParaRPr lang="en-US"/>
          </a:p>
        </p:txBody>
      </p:sp>
    </p:spTree>
    <p:extLst>
      <p:ext uri="{BB962C8B-B14F-4D97-AF65-F5344CB8AC3E}">
        <p14:creationId xmlns="" xmlns:p14="http://schemas.microsoft.com/office/powerpoint/2010/main" val="199104827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dirty="0" smtClean="0">
                <a:latin typeface="Arial" pitchFamily="34" charset="0"/>
                <a:cs typeface="Arial" pitchFamily="34" charset="0"/>
              </a:rPr>
              <a:t>This chapter covers the concept of test case optimization first generally and then by applying the formal techniques orthogonal arrays and pair-wise testing.</a:t>
            </a:r>
          </a:p>
          <a:p>
            <a:endParaRPr lang="en-US" sz="1100" dirty="0" smtClean="0">
              <a:latin typeface="Arial" pitchFamily="34" charset="0"/>
              <a:cs typeface="Arial" pitchFamily="34" charset="0"/>
            </a:endParaRPr>
          </a:p>
          <a:p>
            <a:endParaRPr lang="en-US" sz="110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E1A3354-9A0B-49EE-95FD-23EABDFEF6CF}"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dirty="0" smtClean="0">
                <a:latin typeface="Arial" pitchFamily="34" charset="0"/>
                <a:cs typeface="Arial" pitchFamily="34" charset="0"/>
              </a:rPr>
              <a:t>The core logic in the orthogonal arrays is to eliminate redundant combinations where two parameters with two specific values are repeated.</a:t>
            </a:r>
          </a:p>
          <a:p>
            <a:endParaRPr lang="en-US" sz="1100" dirty="0" smtClean="0">
              <a:latin typeface="Arial" pitchFamily="34" charset="0"/>
              <a:cs typeface="Arial" pitchFamily="34" charset="0"/>
            </a:endParaRPr>
          </a:p>
          <a:p>
            <a:r>
              <a:rPr lang="en-US" sz="1100" dirty="0" smtClean="0">
                <a:latin typeface="Arial" pitchFamily="34" charset="0"/>
                <a:cs typeface="Arial" pitchFamily="34" charset="0"/>
              </a:rPr>
              <a:t>Ideally a is true and b is true must be tested only once and in no other combinations, it should be allowed to repeat. If any such combinations exists, it needs to be eliminated.</a:t>
            </a:r>
          </a:p>
          <a:p>
            <a:endParaRPr lang="en-US" sz="1100" dirty="0" smtClean="0">
              <a:latin typeface="Arial" pitchFamily="34" charset="0"/>
              <a:cs typeface="Arial" pitchFamily="34" charset="0"/>
            </a:endParaRPr>
          </a:p>
          <a:p>
            <a:endParaRPr lang="en-US" sz="110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E1A3354-9A0B-49EE-95FD-23EABDFEF6CF}"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dirty="0" smtClean="0">
                <a:latin typeface="Arial" pitchFamily="34" charset="0"/>
                <a:cs typeface="Arial" pitchFamily="34" charset="0"/>
              </a:rPr>
              <a:t>Let us begin with an example.</a:t>
            </a:r>
          </a:p>
          <a:p>
            <a:endParaRPr lang="en-US" sz="1100" dirty="0" smtClean="0">
              <a:latin typeface="Arial" pitchFamily="34" charset="0"/>
              <a:cs typeface="Arial" pitchFamily="34" charset="0"/>
            </a:endParaRPr>
          </a:p>
          <a:p>
            <a:r>
              <a:rPr lang="en-US" sz="1100" dirty="0" smtClean="0">
                <a:latin typeface="Arial" pitchFamily="34" charset="0"/>
                <a:cs typeface="Arial" pitchFamily="34" charset="0"/>
              </a:rPr>
              <a:t>There are 3 variables A, B, and C.</a:t>
            </a:r>
          </a:p>
          <a:p>
            <a:endParaRPr lang="en-US" sz="1100" dirty="0" smtClean="0">
              <a:latin typeface="Arial" pitchFamily="34" charset="0"/>
              <a:cs typeface="Arial" pitchFamily="34" charset="0"/>
            </a:endParaRPr>
          </a:p>
          <a:p>
            <a:r>
              <a:rPr lang="en-US" sz="1100" dirty="0" smtClean="0">
                <a:latin typeface="Arial" pitchFamily="34" charset="0"/>
                <a:cs typeface="Arial" pitchFamily="34" charset="0"/>
              </a:rPr>
              <a:t>If A can have values 0 and 1. Similarly, B and C can have values 0 and 1. </a:t>
            </a:r>
          </a:p>
          <a:p>
            <a:endParaRPr lang="en-US" sz="1100" dirty="0" smtClean="0">
              <a:latin typeface="Arial" pitchFamily="34" charset="0"/>
              <a:cs typeface="Arial" pitchFamily="34" charset="0"/>
            </a:endParaRPr>
          </a:p>
          <a:p>
            <a:r>
              <a:rPr lang="en-US" sz="1100" dirty="0" smtClean="0">
                <a:latin typeface="Arial" pitchFamily="34" charset="0"/>
                <a:cs typeface="Arial" pitchFamily="34" charset="0"/>
              </a:rPr>
              <a:t>Total no. of combinations we get when we generate a decision table for this is 8 combinations i.e. 2 values of A and 2 values of B and 2 values of C i.e. 2 * 2 * 2 = 8 combinations to test.</a:t>
            </a:r>
          </a:p>
          <a:p>
            <a:endParaRPr lang="en-US" sz="110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E1A3354-9A0B-49EE-95FD-23EABDFEF6CF}"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dirty="0" smtClean="0">
                <a:latin typeface="Arial" pitchFamily="34" charset="0"/>
                <a:cs typeface="Arial" pitchFamily="34" charset="0"/>
              </a:rPr>
              <a:t>These are 8 unique combinations that are listed using a decision table. </a:t>
            </a:r>
          </a:p>
          <a:p>
            <a:endParaRPr lang="en-US" sz="1100" dirty="0" smtClean="0">
              <a:latin typeface="Arial" pitchFamily="34" charset="0"/>
              <a:cs typeface="Arial" pitchFamily="34" charset="0"/>
            </a:endParaRPr>
          </a:p>
          <a:p>
            <a:r>
              <a:rPr lang="en-US" sz="1100" dirty="0" smtClean="0">
                <a:latin typeface="Arial" pitchFamily="34" charset="0"/>
                <a:cs typeface="Arial" pitchFamily="34" charset="0"/>
              </a:rPr>
              <a:t>The combinations are listed horizontally unlike a decision table just for easy elimination purpose. Let us apply orthogonal arrays now.</a:t>
            </a:r>
          </a:p>
          <a:p>
            <a:endParaRPr lang="en-US" sz="1100" dirty="0" smtClean="0">
              <a:latin typeface="Arial" pitchFamily="34" charset="0"/>
              <a:cs typeface="Arial" pitchFamily="34" charset="0"/>
            </a:endParaRPr>
          </a:p>
          <a:p>
            <a:r>
              <a:rPr lang="en-US" sz="1100" dirty="0" smtClean="0">
                <a:latin typeface="Arial" pitchFamily="34" charset="0"/>
                <a:cs typeface="Arial" pitchFamily="34" charset="0"/>
              </a:rPr>
              <a:t>Start from the bottom. Consider the last combination 1-1-1. A and B are having values 1 and 1, similarly B and C are also having values 1 and 1, both the pairs are tested in some other combinations. A and B with 1-1 is tested in the 7</a:t>
            </a:r>
            <a:r>
              <a:rPr lang="en-US" sz="1100" baseline="30000" dirty="0" smtClean="0">
                <a:latin typeface="Arial" pitchFamily="34" charset="0"/>
                <a:cs typeface="Arial" pitchFamily="34" charset="0"/>
              </a:rPr>
              <a:t>th</a:t>
            </a:r>
            <a:r>
              <a:rPr lang="en-US" sz="1100" dirty="0" smtClean="0">
                <a:latin typeface="Arial" pitchFamily="34" charset="0"/>
                <a:cs typeface="Arial" pitchFamily="34" charset="0"/>
              </a:rPr>
              <a:t> combination, and B and C with 1-1 is tested in the 4</a:t>
            </a:r>
            <a:r>
              <a:rPr lang="en-US" sz="1100" baseline="30000" dirty="0" smtClean="0">
                <a:latin typeface="Arial" pitchFamily="34" charset="0"/>
                <a:cs typeface="Arial" pitchFamily="34" charset="0"/>
              </a:rPr>
              <a:t>th</a:t>
            </a:r>
            <a:r>
              <a:rPr lang="en-US" sz="1100" dirty="0" smtClean="0">
                <a:latin typeface="Arial" pitchFamily="34" charset="0"/>
                <a:cs typeface="Arial" pitchFamily="34" charset="0"/>
              </a:rPr>
              <a:t> combination. We observe both the pairs are tested in some other combination. Hence this combination need not be tested.</a:t>
            </a:r>
          </a:p>
          <a:p>
            <a:endParaRPr lang="en-US" sz="1100" dirty="0" smtClean="0">
              <a:latin typeface="Arial" pitchFamily="34" charset="0"/>
              <a:cs typeface="Arial" pitchFamily="34" charset="0"/>
            </a:endParaRPr>
          </a:p>
          <a:p>
            <a:r>
              <a:rPr lang="en-US" sz="1100" dirty="0" smtClean="0">
                <a:latin typeface="Arial" pitchFamily="34" charset="0"/>
                <a:cs typeface="Arial" pitchFamily="34" charset="0"/>
              </a:rPr>
              <a:t>Apply similar logic to the rest of the combinations. You will be left with 4 combinations, with another 4 combinations eliminated.</a:t>
            </a:r>
          </a:p>
          <a:p>
            <a:endParaRPr lang="en-US" sz="1100" dirty="0" smtClean="0">
              <a:latin typeface="Arial" pitchFamily="34" charset="0"/>
              <a:cs typeface="Arial" pitchFamily="34" charset="0"/>
            </a:endParaRPr>
          </a:p>
          <a:p>
            <a:endParaRPr lang="en-US" sz="1100" dirty="0" smtClean="0">
              <a:latin typeface="Arial" pitchFamily="34" charset="0"/>
              <a:cs typeface="Arial" pitchFamily="34" charset="0"/>
            </a:endParaRPr>
          </a:p>
          <a:p>
            <a:endParaRPr lang="en-US" sz="110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E1A3354-9A0B-49EE-95FD-23EABDFEF6CF}"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dirty="0" smtClean="0">
                <a:latin typeface="Arial" pitchFamily="34" charset="0"/>
                <a:cs typeface="Arial" pitchFamily="34" charset="0"/>
              </a:rPr>
              <a:t>These are the 4 combinations that are selected.</a:t>
            </a:r>
          </a:p>
          <a:p>
            <a:endParaRPr lang="en-US" sz="1100" dirty="0" smtClean="0">
              <a:latin typeface="Arial" pitchFamily="34" charset="0"/>
              <a:cs typeface="Arial" pitchFamily="34" charset="0"/>
            </a:endParaRPr>
          </a:p>
          <a:p>
            <a:r>
              <a:rPr lang="en-US" sz="1100" dirty="0" smtClean="0">
                <a:latin typeface="Arial" pitchFamily="34" charset="0"/>
                <a:cs typeface="Arial" pitchFamily="34" charset="0"/>
              </a:rPr>
              <a:t>Skip to the next slide for analysis.</a:t>
            </a:r>
          </a:p>
          <a:p>
            <a:endParaRPr lang="en-US" sz="1100" dirty="0" smtClean="0">
              <a:latin typeface="Arial" pitchFamily="34" charset="0"/>
              <a:cs typeface="Arial" pitchFamily="34" charset="0"/>
            </a:endParaRPr>
          </a:p>
          <a:p>
            <a:endParaRPr lang="en-US" sz="110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E1A3354-9A0B-49EE-95FD-23EABDFEF6CF}"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dirty="0" smtClean="0">
                <a:latin typeface="Arial" pitchFamily="34" charset="0"/>
                <a:cs typeface="Arial" pitchFamily="34" charset="0"/>
              </a:rPr>
              <a:t>Observe these 4 combinations. Concentrate only on A and B combinations now. Ask yourself a question, what are 4 unique cases to test, when A can have 0-1 and B can have 0-1. There can be 4 cases 0-0, 0-1, 1-0, and 1-1. All the 4 cases are there.</a:t>
            </a:r>
          </a:p>
          <a:p>
            <a:endParaRPr lang="en-US" sz="1100" dirty="0" smtClean="0">
              <a:latin typeface="Arial" pitchFamily="34" charset="0"/>
              <a:cs typeface="Arial" pitchFamily="34" charset="0"/>
            </a:endParaRPr>
          </a:p>
          <a:p>
            <a:r>
              <a:rPr lang="en-US" sz="1100" dirty="0" smtClean="0">
                <a:latin typeface="Arial" pitchFamily="34" charset="0"/>
                <a:cs typeface="Arial" pitchFamily="34" charset="0"/>
              </a:rPr>
              <a:t>Similarly, Concentrate only on B and C combinations now. Ask yourself a question, what are 4 unique cases to test, when B can have 0-1 and C can have 0-1. There can be 4 cases 0-0, 0-1, 1-0, and 1-1. All the 4 cases are there.</a:t>
            </a:r>
          </a:p>
          <a:p>
            <a:endParaRPr lang="en-US" sz="1100" dirty="0" smtClean="0">
              <a:latin typeface="Arial" pitchFamily="34" charset="0"/>
              <a:cs typeface="Arial" pitchFamily="34" charset="0"/>
            </a:endParaRPr>
          </a:p>
          <a:p>
            <a:r>
              <a:rPr lang="en-US" sz="1100" dirty="0" smtClean="0">
                <a:latin typeface="Arial" pitchFamily="34" charset="0"/>
                <a:cs typeface="Arial" pitchFamily="34" charset="0"/>
              </a:rPr>
              <a:t>Do not worry about the combinations of A and C now itself. We will take it up during the discussion on pair wise testing.</a:t>
            </a:r>
          </a:p>
          <a:p>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dirty="0" smtClean="0">
                <a:latin typeface="Arial" pitchFamily="34" charset="0"/>
                <a:cs typeface="Arial" pitchFamily="34" charset="0"/>
              </a:rPr>
              <a:t>Two individuals applying OA to a set of same test cases, need not arrive at exactly the same combinations, but they will arrive at same no. of combinations. </a:t>
            </a:r>
          </a:p>
          <a:p>
            <a:endParaRPr lang="en-US" sz="1100" dirty="0" smtClean="0">
              <a:latin typeface="Arial" pitchFamily="34" charset="0"/>
              <a:cs typeface="Arial" pitchFamily="34" charset="0"/>
            </a:endParaRPr>
          </a:p>
          <a:p>
            <a:r>
              <a:rPr lang="en-US" sz="1100" dirty="0" smtClean="0">
                <a:latin typeface="Arial" pitchFamily="34" charset="0"/>
                <a:cs typeface="Arial" pitchFamily="34" charset="0"/>
              </a:rPr>
              <a:t>In this example, remember the combinations we listed earlier. Switch back to slide no. 13 and show the combinations selected. </a:t>
            </a:r>
          </a:p>
          <a:p>
            <a:endParaRPr lang="en-US" sz="1100" dirty="0" smtClean="0">
              <a:latin typeface="Arial" pitchFamily="34" charset="0"/>
              <a:cs typeface="Arial" pitchFamily="34" charset="0"/>
            </a:endParaRPr>
          </a:p>
          <a:p>
            <a:r>
              <a:rPr lang="en-US" sz="1100" dirty="0" smtClean="0">
                <a:latin typeface="Arial" pitchFamily="34" charset="0"/>
                <a:cs typeface="Arial" pitchFamily="34" charset="0"/>
              </a:rPr>
              <a:t>The combinations selected there for B and C are 0-1, 1-1, 0-0, 1-0. But here we have selected 0-0, 1-0, 0-1 and 1-1. This listing is better than the previous one, because you can observe it also covers all combinations of A and C also, along with A to B and B to C.</a:t>
            </a:r>
          </a:p>
          <a:p>
            <a:endParaRPr lang="en-US" sz="1100" dirty="0" smtClean="0">
              <a:latin typeface="Arial" pitchFamily="34" charset="0"/>
              <a:cs typeface="Arial" pitchFamily="34" charset="0"/>
            </a:endParaRPr>
          </a:p>
          <a:p>
            <a:r>
              <a:rPr lang="en-US" sz="1100" dirty="0" smtClean="0">
                <a:latin typeface="Arial" pitchFamily="34" charset="0"/>
                <a:cs typeface="Arial" pitchFamily="34" charset="0"/>
              </a:rPr>
              <a:t>This is called pair wise testing where combinations across all the variables are covered. In this case, it is possible to cover all pair wise combinations also in the same 4 combinations as all the values for the 3 variables are same. If they are different it cannot be guaranteed. </a:t>
            </a:r>
            <a:endParaRPr lang="en-US" sz="110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E1A3354-9A0B-49EE-95FD-23EABDFEF6CF}"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dirty="0" smtClean="0">
                <a:latin typeface="Arial" pitchFamily="34" charset="0"/>
                <a:cs typeface="Arial" pitchFamily="34" charset="0"/>
              </a:rPr>
              <a:t>Key differentiator between orthogonal array and pair wise testing is that orthogonal array selects those test cases which exercise all unique pairs across two continuous variables and the pair wise testing exercises all unique pairs across all the variables.</a:t>
            </a:r>
          </a:p>
          <a:p>
            <a:endParaRPr lang="en-US" sz="1100" dirty="0" smtClean="0">
              <a:latin typeface="Arial" pitchFamily="34" charset="0"/>
              <a:cs typeface="Arial" pitchFamily="34" charset="0"/>
            </a:endParaRPr>
          </a:p>
          <a:p>
            <a:endParaRPr lang="en-US" sz="110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E1A3354-9A0B-49EE-95FD-23EABDFEF6CF}"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r>
              <a:rPr lang="en-US" sz="1100" dirty="0" smtClean="0">
                <a:latin typeface="Arial" pitchFamily="34" charset="0"/>
                <a:cs typeface="Arial" pitchFamily="34" charset="0"/>
              </a:rPr>
              <a:t>Patterns of test cases selected through OA and pair wise testing is addressed here.</a:t>
            </a:r>
          </a:p>
          <a:p>
            <a:pPr algn="just"/>
            <a:endParaRPr lang="en-US" sz="1100" dirty="0" smtClean="0">
              <a:latin typeface="Arial" pitchFamily="34" charset="0"/>
              <a:cs typeface="Arial" pitchFamily="34" charset="0"/>
            </a:endParaRPr>
          </a:p>
          <a:p>
            <a:pPr algn="just"/>
            <a:r>
              <a:rPr lang="en-US" sz="1100" dirty="0" smtClean="0">
                <a:latin typeface="Arial" pitchFamily="34" charset="0"/>
                <a:cs typeface="Arial" pitchFamily="34" charset="0"/>
              </a:rPr>
              <a:t>Observe the example carefully. </a:t>
            </a:r>
          </a:p>
          <a:p>
            <a:pPr algn="just"/>
            <a:endParaRPr lang="en-US" sz="1100" dirty="0" smtClean="0">
              <a:latin typeface="Arial" pitchFamily="34" charset="0"/>
              <a:cs typeface="Arial" pitchFamily="34" charset="0"/>
            </a:endParaRPr>
          </a:p>
          <a:p>
            <a:pPr algn="just"/>
            <a:r>
              <a:rPr lang="en-US" sz="1100" dirty="0" smtClean="0">
                <a:latin typeface="Arial" pitchFamily="34" charset="0"/>
                <a:cs typeface="Arial" pitchFamily="34" charset="0"/>
              </a:rPr>
              <a:t>A is having 4 values. B is having 6 values. C is having 4 values again. D is having 8 values.</a:t>
            </a:r>
          </a:p>
          <a:p>
            <a:pPr algn="just"/>
            <a:endParaRPr lang="en-US" sz="1100" dirty="0" smtClean="0">
              <a:latin typeface="Arial" pitchFamily="34" charset="0"/>
              <a:cs typeface="Arial" pitchFamily="34" charset="0"/>
            </a:endParaRPr>
          </a:p>
          <a:p>
            <a:pPr algn="just"/>
            <a:r>
              <a:rPr lang="en-US" sz="1100" dirty="0" smtClean="0">
                <a:latin typeface="Arial" pitchFamily="34" charset="0"/>
                <a:cs typeface="Arial" pitchFamily="34" charset="0"/>
              </a:rPr>
              <a:t>Total no. of combinations is computed by multiplying all of them.</a:t>
            </a:r>
          </a:p>
          <a:p>
            <a:pPr algn="just"/>
            <a:r>
              <a:rPr lang="en-US" sz="1100" dirty="0" smtClean="0">
                <a:latin typeface="Arial" pitchFamily="34" charset="0"/>
                <a:cs typeface="Arial" pitchFamily="34" charset="0"/>
              </a:rPr>
              <a:t>Using OA, it should highest multiplied value between any two continuous variables.</a:t>
            </a:r>
          </a:p>
          <a:p>
            <a:pPr algn="just"/>
            <a:r>
              <a:rPr lang="en-US" sz="1100" dirty="0" smtClean="0">
                <a:latin typeface="Arial" pitchFamily="34" charset="0"/>
                <a:cs typeface="Arial" pitchFamily="34" charset="0"/>
              </a:rPr>
              <a:t>Using pair wise testing, it should be multiplication of first highest and second highest values of the variables.</a:t>
            </a:r>
          </a:p>
          <a:p>
            <a:pPr algn="just"/>
            <a:endParaRPr lang="en-US" sz="1100" dirty="0" smtClean="0">
              <a:latin typeface="Arial" pitchFamily="34" charset="0"/>
              <a:cs typeface="Arial" pitchFamily="34" charset="0"/>
            </a:endParaRPr>
          </a:p>
          <a:p>
            <a:pPr algn="just"/>
            <a:r>
              <a:rPr lang="en-US" sz="1100" dirty="0" smtClean="0">
                <a:latin typeface="Arial" pitchFamily="34" charset="0"/>
                <a:cs typeface="Arial" pitchFamily="34" charset="0"/>
              </a:rPr>
              <a:t>Highlight by changing the sequence now. i.e. A,B,C and D will have 4,6,8,4 respectively. Now through OA also we get 48 combinations to test, as the highest multiplied value between any values of any two continuous variables is 48 and the first highest and second highest multiplication is also 48. </a:t>
            </a:r>
          </a:p>
          <a:p>
            <a:pPr algn="just"/>
            <a:endParaRPr lang="en-US" sz="1100" dirty="0" smtClean="0">
              <a:latin typeface="Arial" pitchFamily="34" charset="0"/>
              <a:cs typeface="Arial" pitchFamily="34" charset="0"/>
            </a:endParaRPr>
          </a:p>
          <a:p>
            <a:pPr algn="just"/>
            <a:r>
              <a:rPr lang="en-US" sz="1100" dirty="0" smtClean="0">
                <a:latin typeface="Arial" pitchFamily="34" charset="0"/>
                <a:cs typeface="Arial" pitchFamily="34" charset="0"/>
              </a:rPr>
              <a:t>We get same no. of combinations if two variables having values, the multiplication of which, turns out to be the highest, among the multiplication of values of all the other variables.</a:t>
            </a:r>
          </a:p>
          <a:p>
            <a:endParaRPr lang="en-US" sz="1100" dirty="0" smtClean="0">
              <a:latin typeface="Arial" pitchFamily="34" charset="0"/>
              <a:cs typeface="Arial" pitchFamily="34" charset="0"/>
            </a:endParaRPr>
          </a:p>
          <a:p>
            <a:endParaRPr lang="en-US" sz="1100" dirty="0" smtClean="0">
              <a:latin typeface="Arial" pitchFamily="34" charset="0"/>
              <a:cs typeface="Arial" pitchFamily="34" charset="0"/>
            </a:endParaRPr>
          </a:p>
          <a:p>
            <a:endParaRPr lang="en-US" sz="110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E1A3354-9A0B-49EE-95FD-23EABDFEF6CF}"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dirty="0" smtClean="0">
                <a:latin typeface="Arial" pitchFamily="34" charset="0"/>
                <a:cs typeface="Arial" pitchFamily="34" charset="0"/>
              </a:rPr>
              <a:t>Question arises that in the selections of cases made, neither 0-0-0 or 1-1-1 is selected.</a:t>
            </a:r>
          </a:p>
          <a:p>
            <a:endParaRPr lang="en-US" sz="1100" dirty="0" smtClean="0">
              <a:latin typeface="Arial" pitchFamily="34" charset="0"/>
              <a:cs typeface="Arial" pitchFamily="34" charset="0"/>
            </a:endParaRPr>
          </a:p>
          <a:p>
            <a:r>
              <a:rPr lang="en-US" sz="1100" dirty="0" smtClean="0">
                <a:latin typeface="Arial" pitchFamily="34" charset="0"/>
                <a:cs typeface="Arial" pitchFamily="34" charset="0"/>
              </a:rPr>
              <a:t>If there is a defect in the combination 0-0-0, it must be extracted when you test 0-0 between A and B or 0-0 between B and C.  Similarly, with 1-1-1 combination as well.</a:t>
            </a:r>
          </a:p>
          <a:p>
            <a:endParaRPr lang="en-US" sz="110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E1A3354-9A0B-49EE-95FD-23EABDFEF6CF}"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dirty="0" smtClean="0">
                <a:latin typeface="Arial" pitchFamily="34" charset="0"/>
                <a:cs typeface="Arial" pitchFamily="34" charset="0"/>
              </a:rPr>
              <a:t>Let us try applying this concept to a live project example.</a:t>
            </a:r>
          </a:p>
          <a:p>
            <a:endParaRPr lang="en-US" sz="1100" dirty="0" smtClean="0">
              <a:latin typeface="Arial" pitchFamily="34" charset="0"/>
              <a:cs typeface="Arial" pitchFamily="34" charset="0"/>
            </a:endParaRPr>
          </a:p>
          <a:p>
            <a:r>
              <a:rPr lang="en-US" sz="1100" dirty="0" smtClean="0">
                <a:latin typeface="Arial" pitchFamily="34" charset="0"/>
                <a:cs typeface="Arial" pitchFamily="34" charset="0"/>
              </a:rPr>
              <a:t>Here is a investigation definition screen in a diagnostic laboratory workflow.</a:t>
            </a:r>
          </a:p>
          <a:p>
            <a:endParaRPr lang="en-US" sz="1100" dirty="0" smtClean="0">
              <a:latin typeface="Arial" pitchFamily="34" charset="0"/>
              <a:cs typeface="Arial" pitchFamily="34" charset="0"/>
            </a:endParaRPr>
          </a:p>
          <a:p>
            <a:r>
              <a:rPr lang="en-US" sz="1100" dirty="0" smtClean="0">
                <a:latin typeface="Arial" pitchFamily="34" charset="0"/>
                <a:cs typeface="Arial" pitchFamily="34" charset="0"/>
              </a:rPr>
              <a:t>It has several parameters. First, we have to decide what are the variables and with what values, each variable will be tested.</a:t>
            </a:r>
          </a:p>
          <a:p>
            <a:endParaRPr lang="en-US" sz="110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E1A3354-9A0B-49EE-95FD-23EABDFEF6CF}"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dirty="0" smtClean="0">
                <a:latin typeface="Arial" pitchFamily="34" charset="0"/>
                <a:cs typeface="Arial" pitchFamily="34" charset="0"/>
              </a:rPr>
              <a:t>As part of this session, first we have to understand what we mean by the term optimization. Without applying any technique as such, how can we optimize test cases?</a:t>
            </a:r>
          </a:p>
          <a:p>
            <a:endParaRPr lang="en-US" sz="1100" dirty="0" smtClean="0">
              <a:latin typeface="Arial" pitchFamily="34" charset="0"/>
              <a:cs typeface="Arial" pitchFamily="34" charset="0"/>
            </a:endParaRPr>
          </a:p>
          <a:p>
            <a:r>
              <a:rPr lang="en-US" sz="1100" dirty="0" smtClean="0">
                <a:latin typeface="Arial" pitchFamily="34" charset="0"/>
                <a:cs typeface="Arial" pitchFamily="34" charset="0"/>
              </a:rPr>
              <a:t>Through a live example, we should get into concept of orthogonal arrays and pair wise testing. After discussing both the concepts, we should get into one key differentiator among them. </a:t>
            </a:r>
          </a:p>
          <a:p>
            <a:endParaRPr lang="en-US" sz="1100" dirty="0" smtClean="0">
              <a:latin typeface="Arial" pitchFamily="34" charset="0"/>
              <a:cs typeface="Arial" pitchFamily="34" charset="0"/>
            </a:endParaRPr>
          </a:p>
          <a:p>
            <a:r>
              <a:rPr lang="en-US" sz="1100" dirty="0" smtClean="0">
                <a:latin typeface="Arial" pitchFamily="34" charset="0"/>
                <a:cs typeface="Arial" pitchFamily="34" charset="0"/>
              </a:rPr>
              <a:t>Then, we have to understand the pattern of how many test cases will get generated in a particular scenario by applying these techniques.</a:t>
            </a:r>
            <a:endParaRPr lang="en-US" sz="110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E1A3354-9A0B-49EE-95FD-23EABDFEF6CF}"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dirty="0" smtClean="0">
                <a:latin typeface="Arial" pitchFamily="34" charset="0"/>
                <a:cs typeface="Arial" pitchFamily="34" charset="0"/>
              </a:rPr>
              <a:t>Clear steps are provided here to arrive at test cases.</a:t>
            </a:r>
          </a:p>
          <a:p>
            <a:endParaRPr lang="en-US" sz="1100" dirty="0" smtClean="0">
              <a:latin typeface="Arial" pitchFamily="34" charset="0"/>
              <a:cs typeface="Arial" pitchFamily="34" charset="0"/>
            </a:endParaRPr>
          </a:p>
          <a:p>
            <a:r>
              <a:rPr lang="en-US" sz="1100" dirty="0" smtClean="0">
                <a:latin typeface="Arial" pitchFamily="34" charset="0"/>
                <a:cs typeface="Arial" pitchFamily="34" charset="0"/>
              </a:rPr>
              <a:t>Identify variables, also called as factors.</a:t>
            </a:r>
          </a:p>
          <a:p>
            <a:r>
              <a:rPr lang="en-US" sz="1100" dirty="0" smtClean="0">
                <a:latin typeface="Arial" pitchFamily="34" charset="0"/>
                <a:cs typeface="Arial" pitchFamily="34" charset="0"/>
              </a:rPr>
              <a:t>Identify values for each variable, with which it has to be tested, also called as levels.</a:t>
            </a:r>
          </a:p>
          <a:p>
            <a:endParaRPr lang="en-US" sz="1100" dirty="0" smtClean="0">
              <a:latin typeface="Arial" pitchFamily="34" charset="0"/>
              <a:cs typeface="Arial" pitchFamily="34" charset="0"/>
            </a:endParaRPr>
          </a:p>
          <a:p>
            <a:pPr>
              <a:defRPr/>
            </a:pPr>
            <a:r>
              <a:rPr lang="en-US" sz="1100" dirty="0" smtClean="0">
                <a:latin typeface="Arial" pitchFamily="34" charset="0"/>
                <a:cs typeface="Arial" pitchFamily="34" charset="0"/>
              </a:rPr>
              <a:t>Produce unique pairs between two continuous variables to achieve OA set</a:t>
            </a:r>
          </a:p>
          <a:p>
            <a:pPr>
              <a:defRPr/>
            </a:pPr>
            <a:r>
              <a:rPr lang="en-US" sz="1100" dirty="0" smtClean="0">
                <a:latin typeface="Arial" pitchFamily="34" charset="0"/>
                <a:cs typeface="Arial" pitchFamily="34" charset="0"/>
              </a:rPr>
              <a:t>Produce unique pairs between all the variables to achieve Pair-wise set</a:t>
            </a:r>
          </a:p>
          <a:p>
            <a:endParaRPr lang="en-US" sz="1100" dirty="0" smtClean="0">
              <a:latin typeface="Arial" pitchFamily="34" charset="0"/>
              <a:cs typeface="Arial" pitchFamily="34" charset="0"/>
            </a:endParaRPr>
          </a:p>
          <a:p>
            <a:endParaRPr lang="en-US" sz="1100" dirty="0" smtClean="0">
              <a:latin typeface="Arial" pitchFamily="34" charset="0"/>
              <a:cs typeface="Arial" pitchFamily="34" charset="0"/>
            </a:endParaRPr>
          </a:p>
          <a:p>
            <a:endParaRPr lang="en-US" sz="110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E1A3354-9A0B-49EE-95FD-23EABDFEF6CF}"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dirty="0" smtClean="0">
                <a:latin typeface="Arial" pitchFamily="34" charset="0"/>
                <a:cs typeface="Arial" pitchFamily="34" charset="0"/>
              </a:rPr>
              <a:t>You can observed all the variables (factors) extracted from the requirement or UI, and the values with which it has to be tested.</a:t>
            </a:r>
          </a:p>
          <a:p>
            <a:endParaRPr lang="en-US" sz="1100" dirty="0" smtClean="0">
              <a:latin typeface="Arial" pitchFamily="34" charset="0"/>
              <a:cs typeface="Arial" pitchFamily="34" charset="0"/>
            </a:endParaRPr>
          </a:p>
          <a:p>
            <a:r>
              <a:rPr lang="en-US" sz="1100" dirty="0" smtClean="0">
                <a:latin typeface="Arial" pitchFamily="34" charset="0"/>
                <a:cs typeface="Arial" pitchFamily="34" charset="0"/>
              </a:rPr>
              <a:t>Actual values with which it will be tested, also must be arrived at.</a:t>
            </a:r>
          </a:p>
          <a:p>
            <a:endParaRPr lang="en-US" sz="1100" dirty="0" smtClean="0">
              <a:latin typeface="Arial" pitchFamily="34" charset="0"/>
              <a:cs typeface="Arial" pitchFamily="34" charset="0"/>
            </a:endParaRPr>
          </a:p>
          <a:p>
            <a:r>
              <a:rPr lang="en-US" sz="1100" dirty="0" smtClean="0">
                <a:latin typeface="Arial" pitchFamily="34" charset="0"/>
                <a:cs typeface="Arial" pitchFamily="34" charset="0"/>
              </a:rPr>
              <a:t>Let us multiply to get the whole no. of combinations.</a:t>
            </a:r>
          </a:p>
          <a:p>
            <a:endParaRPr lang="en-US" sz="1100" dirty="0" smtClean="0">
              <a:latin typeface="Arial" pitchFamily="34" charset="0"/>
              <a:cs typeface="Arial" pitchFamily="34" charset="0"/>
            </a:endParaRPr>
          </a:p>
          <a:p>
            <a:r>
              <a:rPr lang="en-US" sz="1100" dirty="0" smtClean="0">
                <a:latin typeface="Arial" pitchFamily="34" charset="0"/>
                <a:cs typeface="Arial" pitchFamily="34" charset="0"/>
              </a:rPr>
              <a:t>3 * 4 * 3 * 4 * 2 * 3 * 2 * 2 * 2 * 3 * 3 * 3 = 186524 combinations to test. Cannot test. Need to apply OA.</a:t>
            </a:r>
          </a:p>
          <a:p>
            <a:endParaRPr lang="en-US" sz="1100" dirty="0" smtClean="0">
              <a:latin typeface="Arial" pitchFamily="34" charset="0"/>
              <a:cs typeface="Arial" pitchFamily="34" charset="0"/>
            </a:endParaRPr>
          </a:p>
          <a:p>
            <a:r>
              <a:rPr lang="en-US" sz="1100" dirty="0" smtClean="0">
                <a:latin typeface="Arial" pitchFamily="34" charset="0"/>
                <a:cs typeface="Arial" pitchFamily="34" charset="0"/>
              </a:rPr>
              <a:t>Identify the highest multiplied value between two continuous variables. 12 is the highest multiplied value.</a:t>
            </a:r>
          </a:p>
          <a:p>
            <a:endParaRPr lang="en-US" sz="1100" dirty="0" smtClean="0">
              <a:latin typeface="Arial" pitchFamily="34" charset="0"/>
              <a:cs typeface="Arial" pitchFamily="34" charset="0"/>
            </a:endParaRPr>
          </a:p>
          <a:p>
            <a:r>
              <a:rPr lang="en-US" sz="1100" dirty="0" smtClean="0">
                <a:latin typeface="Arial" pitchFamily="34" charset="0"/>
                <a:cs typeface="Arial" pitchFamily="34" charset="0"/>
              </a:rPr>
              <a:t>Applying </a:t>
            </a:r>
            <a:r>
              <a:rPr lang="en-US" sz="1100" dirty="0" smtClean="0">
                <a:latin typeface="Arial" pitchFamily="34" charset="0"/>
                <a:cs typeface="Arial" pitchFamily="34" charset="0"/>
              </a:rPr>
              <a:t>the pair wise, we get </a:t>
            </a:r>
            <a:r>
              <a:rPr lang="en-US" sz="1100" dirty="0" smtClean="0">
                <a:latin typeface="Arial" pitchFamily="34" charset="0"/>
                <a:cs typeface="Arial" pitchFamily="34" charset="0"/>
              </a:rPr>
              <a:t>16 combinations, </a:t>
            </a:r>
            <a:r>
              <a:rPr lang="en-US" sz="1100" dirty="0" smtClean="0">
                <a:latin typeface="Arial" pitchFamily="34" charset="0"/>
                <a:cs typeface="Arial" pitchFamily="34" charset="0"/>
              </a:rPr>
              <a:t>as the multiplication of first highest and second highest is </a:t>
            </a:r>
            <a:r>
              <a:rPr lang="en-US" sz="1100" dirty="0" smtClean="0">
                <a:latin typeface="Arial" pitchFamily="34" charset="0"/>
                <a:cs typeface="Arial" pitchFamily="34" charset="0"/>
              </a:rPr>
              <a:t>16 </a:t>
            </a:r>
            <a:r>
              <a:rPr lang="en-US" sz="1100" dirty="0" smtClean="0">
                <a:latin typeface="Arial" pitchFamily="34" charset="0"/>
                <a:cs typeface="Arial" pitchFamily="34" charset="0"/>
              </a:rPr>
              <a:t>( 4 and </a:t>
            </a:r>
            <a:r>
              <a:rPr lang="en-US" sz="1100" dirty="0" smtClean="0">
                <a:latin typeface="Arial" pitchFamily="34" charset="0"/>
                <a:cs typeface="Arial" pitchFamily="34" charset="0"/>
              </a:rPr>
              <a:t>4).</a:t>
            </a:r>
            <a:endParaRPr lang="en-US" sz="1100" dirty="0" smtClean="0">
              <a:latin typeface="Arial" pitchFamily="34" charset="0"/>
              <a:cs typeface="Arial" pitchFamily="34" charset="0"/>
            </a:endParaRPr>
          </a:p>
          <a:p>
            <a:endParaRPr lang="en-US" sz="1100" dirty="0" smtClean="0">
              <a:latin typeface="Arial" pitchFamily="34" charset="0"/>
              <a:cs typeface="Arial" pitchFamily="34" charset="0"/>
            </a:endParaRPr>
          </a:p>
          <a:p>
            <a:endParaRPr lang="en-US" sz="1100" dirty="0" smtClean="0">
              <a:latin typeface="Arial" pitchFamily="34" charset="0"/>
              <a:cs typeface="Arial" pitchFamily="34" charset="0"/>
            </a:endParaRPr>
          </a:p>
          <a:p>
            <a:endParaRPr lang="en-US" sz="110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E1A3354-9A0B-49EE-95FD-23EABDFEF6CF}"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dirty="0" smtClean="0">
                <a:latin typeface="Arial" pitchFamily="34" charset="0"/>
                <a:cs typeface="Arial" pitchFamily="34" charset="0"/>
              </a:rPr>
              <a:t>Let us look at the limitations of orthogonal arrays.</a:t>
            </a:r>
          </a:p>
          <a:p>
            <a:endParaRPr lang="en-US" sz="1100" dirty="0" smtClean="0">
              <a:latin typeface="Arial" pitchFamily="34" charset="0"/>
              <a:cs typeface="Arial" pitchFamily="34" charset="0"/>
            </a:endParaRPr>
          </a:p>
          <a:p>
            <a:r>
              <a:rPr lang="en-US" sz="1100" dirty="0" smtClean="0">
                <a:latin typeface="Arial" pitchFamily="34" charset="0"/>
                <a:cs typeface="Arial" pitchFamily="34" charset="0"/>
              </a:rPr>
              <a:t>The entire flow of the functionality must be visualized in terms of variables and values. More the no. of fields, more the complexity and also features like certain attributes disabled and enabled make it more complex. In other words, more the conditions, more the complexity of applying orthogonal arrays.</a:t>
            </a:r>
          </a:p>
          <a:p>
            <a:endParaRPr lang="en-US" sz="1100" dirty="0" smtClean="0">
              <a:latin typeface="Arial" pitchFamily="34" charset="0"/>
              <a:cs typeface="Arial" pitchFamily="34" charset="0"/>
            </a:endParaRPr>
          </a:p>
          <a:p>
            <a:r>
              <a:rPr lang="en-US" sz="1100" dirty="0" smtClean="0">
                <a:latin typeface="Arial" pitchFamily="34" charset="0"/>
                <a:cs typeface="Arial" pitchFamily="34" charset="0"/>
              </a:rPr>
              <a:t>There is a small example quoted on the business rule, or condition. </a:t>
            </a:r>
            <a:r>
              <a:rPr lang="en-US" sz="1100" dirty="0" smtClean="0">
                <a:latin typeface="Arial" pitchFamily="34" charset="0"/>
                <a:cs typeface="Arial" pitchFamily="34" charset="0"/>
              </a:rPr>
              <a:t>Certain attributes are enabled only when the condition is true. Then, values must be visualized appropriately for that variable.</a:t>
            </a:r>
          </a:p>
          <a:p>
            <a:endParaRPr lang="en-US" sz="1100" dirty="0" smtClean="0">
              <a:latin typeface="Arial" pitchFamily="34" charset="0"/>
              <a:cs typeface="Arial" pitchFamily="34" charset="0"/>
            </a:endParaRPr>
          </a:p>
          <a:p>
            <a:endParaRPr lang="en-US" sz="1100" dirty="0" smtClean="0">
              <a:latin typeface="Arial" pitchFamily="34" charset="0"/>
              <a:cs typeface="Arial" pitchFamily="34" charset="0"/>
            </a:endParaRPr>
          </a:p>
          <a:p>
            <a:endParaRPr lang="en-US" sz="110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E1A3354-9A0B-49EE-95FD-23EABDFEF6CF}"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dirty="0" smtClean="0">
                <a:latin typeface="Arial" pitchFamily="34" charset="0"/>
                <a:cs typeface="Arial" pitchFamily="34" charset="0"/>
              </a:rPr>
              <a:t>We will be solving 2 examples on orthogonal array and pair-wise testing.</a:t>
            </a:r>
          </a:p>
          <a:p>
            <a:endParaRPr lang="en-US" sz="1100" dirty="0" smtClean="0">
              <a:latin typeface="Arial" pitchFamily="34" charset="0"/>
              <a:cs typeface="Arial" pitchFamily="34" charset="0"/>
            </a:endParaRPr>
          </a:p>
          <a:p>
            <a:r>
              <a:rPr lang="en-US" sz="1100" dirty="0" smtClean="0">
                <a:latin typeface="Arial" pitchFamily="34" charset="0"/>
                <a:cs typeface="Arial" pitchFamily="34" charset="0"/>
              </a:rPr>
              <a:t>The example quoted is self explanatory. A,B and C have 1,2 and 3 each leading to 27 distinct combinations.</a:t>
            </a:r>
          </a:p>
          <a:p>
            <a:endParaRPr lang="en-US" sz="1100" dirty="0" smtClean="0">
              <a:latin typeface="Arial" pitchFamily="34" charset="0"/>
              <a:cs typeface="Arial" pitchFamily="34" charset="0"/>
            </a:endParaRPr>
          </a:p>
          <a:p>
            <a:r>
              <a:rPr lang="en-US" sz="1100" dirty="0" smtClean="0">
                <a:latin typeface="Arial" pitchFamily="34" charset="0"/>
                <a:cs typeface="Arial" pitchFamily="34" charset="0"/>
              </a:rPr>
              <a:t>Ask the participants to list, as they would have already undergone session on decision tables.</a:t>
            </a:r>
          </a:p>
          <a:p>
            <a:endParaRPr lang="en-US" sz="110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E1A3354-9A0B-49EE-95FD-23EABDFEF6CF}"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dirty="0" smtClean="0">
                <a:latin typeface="Arial" pitchFamily="34" charset="0"/>
                <a:cs typeface="Arial" pitchFamily="34" charset="0"/>
              </a:rPr>
              <a:t>27 distinct combinations are listed here.</a:t>
            </a:r>
          </a:p>
          <a:p>
            <a:endParaRPr lang="en-US" sz="1100" dirty="0" smtClean="0">
              <a:latin typeface="Arial" pitchFamily="34" charset="0"/>
              <a:cs typeface="Arial" pitchFamily="34" charset="0"/>
            </a:endParaRPr>
          </a:p>
          <a:p>
            <a:r>
              <a:rPr lang="en-US" sz="1100" dirty="0" smtClean="0">
                <a:latin typeface="Arial" pitchFamily="34" charset="0"/>
                <a:cs typeface="Arial" pitchFamily="34" charset="0"/>
              </a:rPr>
              <a:t>Please revisit listing combinations. Emphasize on the proper sequence of listing which facilitates listing without missing any combination.</a:t>
            </a:r>
          </a:p>
          <a:p>
            <a:endParaRPr lang="en-US" sz="1100" dirty="0" smtClean="0">
              <a:latin typeface="Arial" pitchFamily="34" charset="0"/>
              <a:cs typeface="Arial" pitchFamily="34" charset="0"/>
            </a:endParaRPr>
          </a:p>
          <a:p>
            <a:endParaRPr lang="en-US" sz="1100" dirty="0" smtClean="0">
              <a:latin typeface="Arial" pitchFamily="34" charset="0"/>
              <a:cs typeface="Arial" pitchFamily="34" charset="0"/>
            </a:endParaRPr>
          </a:p>
          <a:p>
            <a:endParaRPr lang="en-US" sz="1100" dirty="0" smtClean="0">
              <a:latin typeface="Arial" pitchFamily="34" charset="0"/>
              <a:cs typeface="Arial" pitchFamily="34" charset="0"/>
            </a:endParaRPr>
          </a:p>
          <a:p>
            <a:endParaRPr lang="en-US" sz="110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E1A3354-9A0B-49EE-95FD-23EABDFEF6CF}"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dirty="0" smtClean="0">
                <a:latin typeface="Arial" pitchFamily="34" charset="0"/>
                <a:cs typeface="Arial" pitchFamily="34" charset="0"/>
              </a:rPr>
              <a:t>The combinations after applying orthogonal arrays are listed here.</a:t>
            </a:r>
          </a:p>
          <a:p>
            <a:endParaRPr lang="en-US" sz="1100" dirty="0" smtClean="0">
              <a:latin typeface="Arial" pitchFamily="34" charset="0"/>
              <a:cs typeface="Arial" pitchFamily="34" charset="0"/>
            </a:endParaRPr>
          </a:p>
          <a:p>
            <a:r>
              <a:rPr lang="en-US" sz="1100" dirty="0" smtClean="0">
                <a:latin typeface="Arial" pitchFamily="34" charset="0"/>
                <a:cs typeface="Arial" pitchFamily="34" charset="0"/>
              </a:rPr>
              <a:t>Focus on the pattern again for orthogonal arrays – Highest multiplied value between the values of tw</a:t>
            </a:r>
            <a:r>
              <a:rPr lang="en-US" sz="1100" dirty="0" smtClean="0">
                <a:latin typeface="Arial" pitchFamily="34" charset="0"/>
                <a:cs typeface="Arial" pitchFamily="34" charset="0"/>
              </a:rPr>
              <a:t>o continuous variables.</a:t>
            </a:r>
          </a:p>
          <a:p>
            <a:endParaRPr lang="en-US" sz="1100" dirty="0" smtClean="0">
              <a:latin typeface="Arial" pitchFamily="34" charset="0"/>
              <a:cs typeface="Arial" pitchFamily="34" charset="0"/>
            </a:endParaRPr>
          </a:p>
          <a:p>
            <a:r>
              <a:rPr lang="en-US" sz="1100" dirty="0" smtClean="0">
                <a:latin typeface="Arial" pitchFamily="34" charset="0"/>
                <a:cs typeface="Arial" pitchFamily="34" charset="0"/>
              </a:rPr>
              <a:t>Multiply the values of each pair A and B, B and C, and then prove that in all cases, it comes to 9 combinations.</a:t>
            </a:r>
          </a:p>
          <a:p>
            <a:endParaRPr lang="en-US" sz="1100" dirty="0" smtClean="0">
              <a:latin typeface="Arial" pitchFamily="34" charset="0"/>
              <a:cs typeface="Arial" pitchFamily="34" charset="0"/>
            </a:endParaRPr>
          </a:p>
          <a:p>
            <a:endParaRPr lang="en-US" sz="110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E1A3354-9A0B-49EE-95FD-23EABDFEF6CF}"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dirty="0" smtClean="0">
                <a:latin typeface="Arial" pitchFamily="34" charset="0"/>
                <a:cs typeface="Arial" pitchFamily="34" charset="0"/>
              </a:rPr>
              <a:t>Here, we are moving to pair-wise testing from orthogonal arrays.</a:t>
            </a:r>
          </a:p>
          <a:p>
            <a:endParaRPr lang="en-US" sz="1100" dirty="0" smtClean="0">
              <a:latin typeface="Arial" pitchFamily="34" charset="0"/>
              <a:cs typeface="Arial" pitchFamily="34" charset="0"/>
            </a:endParaRPr>
          </a:p>
          <a:p>
            <a:r>
              <a:rPr lang="en-US" sz="1100" dirty="0" smtClean="0">
                <a:latin typeface="Arial" pitchFamily="34" charset="0"/>
                <a:cs typeface="Arial" pitchFamily="34" charset="0"/>
              </a:rPr>
              <a:t>Difference between the two is that unique pairs across all variables, not just continuous variables, must be exercises in pair-wise testing.</a:t>
            </a:r>
          </a:p>
          <a:p>
            <a:endParaRPr lang="en-US" sz="1100" dirty="0" smtClean="0">
              <a:latin typeface="Arial" pitchFamily="34" charset="0"/>
              <a:cs typeface="Arial" pitchFamily="34" charset="0"/>
            </a:endParaRPr>
          </a:p>
          <a:p>
            <a:r>
              <a:rPr lang="en-US" sz="1100" dirty="0" smtClean="0">
                <a:latin typeface="Arial" pitchFamily="34" charset="0"/>
                <a:cs typeface="Arial" pitchFamily="34" charset="0"/>
              </a:rPr>
              <a:t>In this case, first and second highest are 3 itself. Again, it leads to 9 cases.</a:t>
            </a:r>
          </a:p>
          <a:p>
            <a:endParaRPr lang="en-US" sz="1100" dirty="0" smtClean="0">
              <a:latin typeface="Arial" pitchFamily="34" charset="0"/>
              <a:cs typeface="Arial" pitchFamily="34" charset="0"/>
            </a:endParaRPr>
          </a:p>
          <a:p>
            <a:r>
              <a:rPr lang="en-US" sz="1100" dirty="0" smtClean="0">
                <a:latin typeface="Arial" pitchFamily="34" charset="0"/>
                <a:cs typeface="Arial" pitchFamily="34" charset="0"/>
              </a:rPr>
              <a:t>However, show shuffling the values of C to get unique pairs of A and C within the same 9 cases. Take them to the previous slide and show them the values of C. </a:t>
            </a:r>
          </a:p>
          <a:p>
            <a:endParaRPr lang="en-US" sz="1100" dirty="0" smtClean="0">
              <a:latin typeface="Arial" pitchFamily="34" charset="0"/>
              <a:cs typeface="Arial" pitchFamily="34" charset="0"/>
            </a:endParaRPr>
          </a:p>
          <a:p>
            <a:r>
              <a:rPr lang="en-US" sz="1100" dirty="0" smtClean="0">
                <a:latin typeface="Arial" pitchFamily="34" charset="0"/>
                <a:cs typeface="Arial" pitchFamily="34" charset="0"/>
              </a:rPr>
              <a:t>Ask them to observe what has undergone change in the values of C. </a:t>
            </a:r>
            <a:r>
              <a:rPr lang="en-US" sz="1100" dirty="0" smtClean="0">
                <a:latin typeface="Arial" pitchFamily="34" charset="0"/>
                <a:cs typeface="Arial" pitchFamily="34" charset="0"/>
              </a:rPr>
              <a:t>Only the sequence of those values have changed, not the values itself.</a:t>
            </a:r>
          </a:p>
          <a:p>
            <a:endParaRPr lang="en-US" sz="1100" dirty="0" smtClean="0">
              <a:latin typeface="Arial" pitchFamily="34" charset="0"/>
              <a:cs typeface="Arial" pitchFamily="34" charset="0"/>
            </a:endParaRPr>
          </a:p>
          <a:p>
            <a:endParaRPr lang="en-US" sz="110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E1A3354-9A0B-49EE-95FD-23EABDFEF6CF}"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dirty="0" smtClean="0">
                <a:latin typeface="Arial" pitchFamily="34" charset="0"/>
                <a:cs typeface="Arial" pitchFamily="34" charset="0"/>
              </a:rPr>
              <a:t>Another example on orthogonal array and pair-wise testing.</a:t>
            </a:r>
          </a:p>
          <a:p>
            <a:endParaRPr lang="en-US" sz="1100" dirty="0" smtClean="0">
              <a:latin typeface="Arial" pitchFamily="34" charset="0"/>
              <a:cs typeface="Arial" pitchFamily="34" charset="0"/>
            </a:endParaRPr>
          </a:p>
          <a:p>
            <a:r>
              <a:rPr lang="en-US" sz="1100" dirty="0" smtClean="0">
                <a:latin typeface="Arial" pitchFamily="34" charset="0"/>
                <a:cs typeface="Arial" pitchFamily="34" charset="0"/>
              </a:rPr>
              <a:t>There are 4 variables this time and 1</a:t>
            </a:r>
            <a:r>
              <a:rPr lang="en-US" sz="1100" baseline="30000" dirty="0" smtClean="0">
                <a:latin typeface="Arial" pitchFamily="34" charset="0"/>
                <a:cs typeface="Arial" pitchFamily="34" charset="0"/>
              </a:rPr>
              <a:t>st</a:t>
            </a:r>
            <a:r>
              <a:rPr lang="en-US" sz="1100" dirty="0" smtClean="0">
                <a:latin typeface="Arial" pitchFamily="34" charset="0"/>
                <a:cs typeface="Arial" pitchFamily="34" charset="0"/>
              </a:rPr>
              <a:t> variable (name) can take 3 values, 2</a:t>
            </a:r>
            <a:r>
              <a:rPr lang="en-US" sz="1100" baseline="30000" dirty="0" smtClean="0">
                <a:latin typeface="Arial" pitchFamily="34" charset="0"/>
                <a:cs typeface="Arial" pitchFamily="34" charset="0"/>
              </a:rPr>
              <a:t>nd</a:t>
            </a:r>
            <a:r>
              <a:rPr lang="en-US" sz="1100" dirty="0" smtClean="0">
                <a:latin typeface="Arial" pitchFamily="34" charset="0"/>
                <a:cs typeface="Arial" pitchFamily="34" charset="0"/>
              </a:rPr>
              <a:t> variable address can take 3 values, 3</a:t>
            </a:r>
            <a:r>
              <a:rPr lang="en-US" sz="1100" baseline="30000" dirty="0" smtClean="0">
                <a:latin typeface="Arial" pitchFamily="34" charset="0"/>
                <a:cs typeface="Arial" pitchFamily="34" charset="0"/>
              </a:rPr>
              <a:t>rd</a:t>
            </a:r>
            <a:r>
              <a:rPr lang="en-US" sz="1100" dirty="0" smtClean="0">
                <a:latin typeface="Arial" pitchFamily="34" charset="0"/>
                <a:cs typeface="Arial" pitchFamily="34" charset="0"/>
              </a:rPr>
              <a:t> variable mobile number can take 4 values and % compensation can take 4 values again.</a:t>
            </a:r>
          </a:p>
          <a:p>
            <a:endParaRPr lang="en-US" sz="1100" dirty="0" smtClean="0">
              <a:latin typeface="Arial" pitchFamily="34" charset="0"/>
              <a:cs typeface="Arial" pitchFamily="34" charset="0"/>
            </a:endParaRPr>
          </a:p>
          <a:p>
            <a:r>
              <a:rPr lang="en-US" sz="1100" dirty="0" smtClean="0">
                <a:latin typeface="Arial" pitchFamily="34" charset="0"/>
                <a:cs typeface="Arial" pitchFamily="34" charset="0"/>
              </a:rPr>
              <a:t>The values to be exercised are provided in the slide.</a:t>
            </a:r>
          </a:p>
          <a:p>
            <a:endParaRPr lang="en-US" sz="1100" dirty="0" smtClean="0">
              <a:latin typeface="Arial" pitchFamily="34" charset="0"/>
              <a:cs typeface="Arial" pitchFamily="34" charset="0"/>
            </a:endParaRPr>
          </a:p>
          <a:p>
            <a:r>
              <a:rPr lang="en-US" sz="1100" dirty="0" smtClean="0">
                <a:latin typeface="Arial" pitchFamily="34" charset="0"/>
                <a:cs typeface="Arial" pitchFamily="34" charset="0"/>
              </a:rPr>
              <a:t>Totally, it leads to 3 * 3 * 4 * 4 = 144 combinations.</a:t>
            </a:r>
          </a:p>
          <a:p>
            <a:endParaRPr lang="en-US" sz="1100" dirty="0" smtClean="0">
              <a:latin typeface="Arial" pitchFamily="34" charset="0"/>
              <a:cs typeface="Arial" pitchFamily="34" charset="0"/>
            </a:endParaRPr>
          </a:p>
          <a:p>
            <a:endParaRPr lang="en-US" sz="110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E1A3354-9A0B-49EE-95FD-23EABDFEF6CF}"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dirty="0" smtClean="0">
                <a:latin typeface="Arial" pitchFamily="34" charset="0"/>
                <a:cs typeface="Arial" pitchFamily="34" charset="0"/>
              </a:rPr>
              <a:t>Totally, it has led to 144 combinations.</a:t>
            </a:r>
          </a:p>
          <a:p>
            <a:endParaRPr lang="en-US" sz="1100" dirty="0" smtClean="0">
              <a:latin typeface="Arial" pitchFamily="34" charset="0"/>
              <a:cs typeface="Arial" pitchFamily="34" charset="0"/>
            </a:endParaRPr>
          </a:p>
          <a:p>
            <a:r>
              <a:rPr lang="en-US" sz="1100" dirty="0" smtClean="0">
                <a:latin typeface="Arial" pitchFamily="34" charset="0"/>
                <a:cs typeface="Arial" pitchFamily="34" charset="0"/>
              </a:rPr>
              <a:t>Emphasize on the formula for orthogonal arrays i.e. highest multiplied value obtained by multiplying the values of two continuous variables.</a:t>
            </a:r>
          </a:p>
          <a:p>
            <a:endParaRPr lang="en-US" sz="1100" dirty="0" smtClean="0">
              <a:latin typeface="Arial" pitchFamily="34" charset="0"/>
              <a:cs typeface="Arial" pitchFamily="34" charset="0"/>
            </a:endParaRPr>
          </a:p>
          <a:p>
            <a:r>
              <a:rPr lang="en-US" sz="1100" dirty="0" smtClean="0">
                <a:latin typeface="Arial" pitchFamily="34" charset="0"/>
                <a:cs typeface="Arial" pitchFamily="34" charset="0"/>
              </a:rPr>
              <a:t>We get 16 combinations as the highest multiplied value is 4 * 4 = 16 combinations (Mobile no. and % compensation).</a:t>
            </a:r>
          </a:p>
          <a:p>
            <a:endParaRPr lang="en-US" sz="110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E1A3354-9A0B-49EE-95FD-23EABDFEF6CF}"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dirty="0" smtClean="0">
                <a:latin typeface="Arial" pitchFamily="34" charset="0"/>
                <a:cs typeface="Arial" pitchFamily="34" charset="0"/>
              </a:rPr>
              <a:t>Let us try to see how many combinations we get by applying pair-wise testing.</a:t>
            </a:r>
          </a:p>
          <a:p>
            <a:endParaRPr lang="en-US" sz="1100" dirty="0" smtClean="0">
              <a:latin typeface="Arial" pitchFamily="34" charset="0"/>
              <a:cs typeface="Arial" pitchFamily="34" charset="0"/>
            </a:endParaRPr>
          </a:p>
          <a:p>
            <a:r>
              <a:rPr lang="en-US" sz="1100" dirty="0" smtClean="0">
                <a:latin typeface="Arial" pitchFamily="34" charset="0"/>
                <a:cs typeface="Arial" pitchFamily="34" charset="0"/>
              </a:rPr>
              <a:t>The formula to compute pair-wise testing is – Multiplication of the values of those two variables whose values are first and second highest.</a:t>
            </a:r>
          </a:p>
          <a:p>
            <a:endParaRPr lang="en-US" sz="1100" dirty="0" smtClean="0">
              <a:latin typeface="Arial" pitchFamily="34" charset="0"/>
              <a:cs typeface="Arial" pitchFamily="34" charset="0"/>
            </a:endParaRPr>
          </a:p>
          <a:p>
            <a:r>
              <a:rPr lang="en-US" sz="1100" dirty="0" smtClean="0">
                <a:latin typeface="Arial" pitchFamily="34" charset="0"/>
                <a:cs typeface="Arial" pitchFamily="34" charset="0"/>
              </a:rPr>
              <a:t>Here, the first highest is 4 (mobile no.) and second highest is % compensation ( 4 values). </a:t>
            </a:r>
          </a:p>
          <a:p>
            <a:endParaRPr lang="en-US" sz="1100" dirty="0" smtClean="0">
              <a:latin typeface="Arial" pitchFamily="34" charset="0"/>
              <a:cs typeface="Arial" pitchFamily="34" charset="0"/>
            </a:endParaRPr>
          </a:p>
          <a:p>
            <a:r>
              <a:rPr lang="en-US" sz="1100" dirty="0" smtClean="0">
                <a:latin typeface="Arial" pitchFamily="34" charset="0"/>
                <a:cs typeface="Arial" pitchFamily="34" charset="0"/>
              </a:rPr>
              <a:t>Through pair-wise also, we get 16 combinations.</a:t>
            </a:r>
          </a:p>
          <a:p>
            <a:endParaRPr lang="en-US" sz="110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E1A3354-9A0B-49EE-95FD-23EABDFEF6CF}"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dirty="0" smtClean="0">
                <a:latin typeface="Arial" pitchFamily="34" charset="0"/>
                <a:cs typeface="Arial" pitchFamily="34" charset="0"/>
              </a:rPr>
              <a:t>In simple terms, optimization refers to clubbing multiple test cases into one, where the coverage does not suffer, and the same quality is achieved. </a:t>
            </a:r>
          </a:p>
          <a:p>
            <a:endParaRPr lang="en-US" sz="1100" dirty="0" smtClean="0">
              <a:latin typeface="Arial" pitchFamily="34" charset="0"/>
              <a:cs typeface="Arial" pitchFamily="34" charset="0"/>
            </a:endParaRPr>
          </a:p>
          <a:p>
            <a:r>
              <a:rPr lang="en-US" sz="1100" dirty="0" smtClean="0">
                <a:latin typeface="Arial" pitchFamily="34" charset="0"/>
                <a:cs typeface="Arial" pitchFamily="34" charset="0"/>
              </a:rPr>
              <a:t>There are various situations, where multiple test cases can be combined and tested. Let us begin with an example on the next slide.</a:t>
            </a:r>
          </a:p>
          <a:p>
            <a:endParaRPr lang="en-US" sz="110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E1A3354-9A0B-49EE-95FD-23EABDFEF6CF}"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dirty="0" smtClean="0">
                <a:latin typeface="Arial" pitchFamily="34" charset="0"/>
                <a:cs typeface="Arial" pitchFamily="34" charset="0"/>
              </a:rPr>
              <a:t>Here are the OA selected combinations to test.</a:t>
            </a:r>
          </a:p>
          <a:p>
            <a:endParaRPr lang="en-US" sz="1100" dirty="0" smtClean="0">
              <a:latin typeface="Arial" pitchFamily="34" charset="0"/>
              <a:cs typeface="Arial" pitchFamily="34" charset="0"/>
            </a:endParaRPr>
          </a:p>
          <a:p>
            <a:r>
              <a:rPr lang="en-US" sz="1100" dirty="0" smtClean="0">
                <a:latin typeface="Arial" pitchFamily="34" charset="0"/>
                <a:cs typeface="Arial" pitchFamily="34" charset="0"/>
              </a:rPr>
              <a:t>Highlight it covers only A-B, B-C, C-D and does not cover A-C, A-D and B-D.</a:t>
            </a:r>
          </a:p>
          <a:p>
            <a:endParaRPr lang="en-US" sz="110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E1A3354-9A0B-49EE-95FD-23EABDFEF6CF}"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dirty="0" smtClean="0">
                <a:latin typeface="Arial" pitchFamily="34" charset="0"/>
                <a:cs typeface="Arial" pitchFamily="34" charset="0"/>
              </a:rPr>
              <a:t>Here are the </a:t>
            </a:r>
            <a:r>
              <a:rPr lang="en-US" sz="1100" dirty="0" smtClean="0">
                <a:latin typeface="Arial" pitchFamily="34" charset="0"/>
                <a:cs typeface="Arial" pitchFamily="34" charset="0"/>
              </a:rPr>
              <a:t>pair-wise selected </a:t>
            </a:r>
            <a:r>
              <a:rPr lang="en-US" sz="1100" dirty="0" smtClean="0">
                <a:latin typeface="Arial" pitchFamily="34" charset="0"/>
                <a:cs typeface="Arial" pitchFamily="34" charset="0"/>
              </a:rPr>
              <a:t>combinations to test.</a:t>
            </a:r>
          </a:p>
          <a:p>
            <a:endParaRPr lang="en-US" sz="1100" dirty="0" smtClean="0">
              <a:latin typeface="Arial" pitchFamily="34" charset="0"/>
              <a:cs typeface="Arial" pitchFamily="34" charset="0"/>
            </a:endParaRPr>
          </a:p>
          <a:p>
            <a:r>
              <a:rPr lang="en-US" sz="1100" dirty="0" smtClean="0">
                <a:latin typeface="Arial" pitchFamily="34" charset="0"/>
                <a:cs typeface="Arial" pitchFamily="34" charset="0"/>
              </a:rPr>
              <a:t>Highlight it covers </a:t>
            </a:r>
            <a:r>
              <a:rPr lang="en-US" sz="1100" dirty="0" smtClean="0">
                <a:latin typeface="Arial" pitchFamily="34" charset="0"/>
                <a:cs typeface="Arial" pitchFamily="34" charset="0"/>
              </a:rPr>
              <a:t>A-B</a:t>
            </a:r>
            <a:r>
              <a:rPr lang="en-US" sz="1100" dirty="0" smtClean="0">
                <a:latin typeface="Arial" pitchFamily="34" charset="0"/>
                <a:cs typeface="Arial" pitchFamily="34" charset="0"/>
              </a:rPr>
              <a:t>, B-C, C-D and </a:t>
            </a:r>
            <a:r>
              <a:rPr lang="en-US" sz="1100" dirty="0" smtClean="0">
                <a:latin typeface="Arial" pitchFamily="34" charset="0"/>
                <a:cs typeface="Arial" pitchFamily="34" charset="0"/>
              </a:rPr>
              <a:t>also covers A-C</a:t>
            </a:r>
            <a:r>
              <a:rPr lang="en-US" sz="1100" dirty="0" smtClean="0">
                <a:latin typeface="Arial" pitchFamily="34" charset="0"/>
                <a:cs typeface="Arial" pitchFamily="34" charset="0"/>
              </a:rPr>
              <a:t>, A-D and B-D</a:t>
            </a:r>
            <a:r>
              <a:rPr lang="en-US" sz="1100" dirty="0" smtClean="0">
                <a:latin typeface="Arial" pitchFamily="34" charset="0"/>
                <a:cs typeface="Arial" pitchFamily="34" charset="0"/>
              </a:rPr>
              <a:t>. Point out that it covers combinations across all the variables.</a:t>
            </a:r>
          </a:p>
          <a:p>
            <a:endParaRPr lang="en-US" sz="1100" dirty="0" smtClean="0">
              <a:latin typeface="Arial" pitchFamily="34" charset="0"/>
              <a:cs typeface="Arial" pitchFamily="34" charset="0"/>
            </a:endParaRPr>
          </a:p>
          <a:p>
            <a:endParaRPr lang="en-US" sz="110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E1A3354-9A0B-49EE-95FD-23EABDFEF6CF}"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dirty="0" smtClean="0">
                <a:latin typeface="Arial" pitchFamily="34" charset="0"/>
                <a:cs typeface="Arial" pitchFamily="34" charset="0"/>
              </a:rPr>
              <a:t>We need to highlight here as to when it differs. Change the value of Name to 6. Then Name  * Address will be 18. Address * mobile no. will be 12. Mobile no. * % compensation will be 16.</a:t>
            </a:r>
          </a:p>
          <a:p>
            <a:endParaRPr lang="en-US" sz="1100" dirty="0" smtClean="0">
              <a:latin typeface="Arial" pitchFamily="34" charset="0"/>
              <a:cs typeface="Arial" pitchFamily="34" charset="0"/>
            </a:endParaRPr>
          </a:p>
          <a:p>
            <a:r>
              <a:rPr lang="en-US" sz="1100" dirty="0" smtClean="0">
                <a:latin typeface="Arial" pitchFamily="34" charset="0"/>
                <a:cs typeface="Arial" pitchFamily="34" charset="0"/>
              </a:rPr>
              <a:t>Highest is 18 here. That will be the no. of OA test cases.</a:t>
            </a:r>
          </a:p>
          <a:p>
            <a:endParaRPr lang="en-US" sz="1100" dirty="0" smtClean="0">
              <a:latin typeface="Arial" pitchFamily="34" charset="0"/>
              <a:cs typeface="Arial" pitchFamily="34" charset="0"/>
            </a:endParaRPr>
          </a:p>
          <a:p>
            <a:r>
              <a:rPr lang="en-US" sz="1100" dirty="0" smtClean="0">
                <a:latin typeface="Arial" pitchFamily="34" charset="0"/>
                <a:cs typeface="Arial" pitchFamily="34" charset="0"/>
              </a:rPr>
              <a:t>Through pair-wise, we get name (6 values) * mobile no. (4  values) OR name (6 values) * % compensation (4 values) = 24 combinations to test.</a:t>
            </a:r>
          </a:p>
          <a:p>
            <a:endParaRPr lang="en-US" sz="1100" dirty="0" smtClean="0">
              <a:latin typeface="Arial" pitchFamily="34" charset="0"/>
              <a:cs typeface="Arial" pitchFamily="34" charset="0"/>
            </a:endParaRPr>
          </a:p>
          <a:p>
            <a:r>
              <a:rPr lang="en-US" sz="1100" dirty="0" smtClean="0">
                <a:latin typeface="Arial" pitchFamily="34" charset="0"/>
                <a:cs typeface="Arial" pitchFamily="34" charset="0"/>
              </a:rPr>
              <a:t>This is when it differs.</a:t>
            </a:r>
          </a:p>
          <a:p>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dirty="0" smtClean="0">
                <a:latin typeface="Arial" pitchFamily="34" charset="0"/>
                <a:cs typeface="Arial" pitchFamily="34" charset="0"/>
              </a:rPr>
              <a:t>In the practical world, </a:t>
            </a:r>
            <a:r>
              <a:rPr lang="en-US" sz="1100" dirty="0" err="1" smtClean="0">
                <a:latin typeface="Arial" pitchFamily="34" charset="0"/>
                <a:cs typeface="Arial" pitchFamily="34" charset="0"/>
              </a:rPr>
              <a:t>pairwise</a:t>
            </a:r>
            <a:r>
              <a:rPr lang="en-US" sz="1100" dirty="0" smtClean="0">
                <a:latin typeface="Arial" pitchFamily="34" charset="0"/>
                <a:cs typeface="Arial" pitchFamily="34" charset="0"/>
              </a:rPr>
              <a:t> testing is followed more often than the orthogonal arrays, as it exercises combinations covering unique pairs across all the variables. </a:t>
            </a:r>
          </a:p>
          <a:p>
            <a:endParaRPr lang="en-US" sz="1100" dirty="0" smtClean="0">
              <a:latin typeface="Arial" pitchFamily="34" charset="0"/>
              <a:cs typeface="Arial" pitchFamily="34" charset="0"/>
            </a:endParaRPr>
          </a:p>
          <a:p>
            <a:r>
              <a:rPr lang="en-US" sz="1100" dirty="0" smtClean="0">
                <a:latin typeface="Arial" pitchFamily="34" charset="0"/>
                <a:cs typeface="Arial" pitchFamily="34" charset="0"/>
              </a:rPr>
              <a:t>It is very essential to exercise variations across all variables, not just continuous variables, because a defect may exist when the first value and last attributes have specific value. </a:t>
            </a:r>
          </a:p>
          <a:p>
            <a:endParaRPr lang="en-US" sz="1100" dirty="0" smtClean="0">
              <a:latin typeface="Arial" pitchFamily="34" charset="0"/>
              <a:cs typeface="Arial" pitchFamily="34" charset="0"/>
            </a:endParaRPr>
          </a:p>
          <a:p>
            <a:r>
              <a:rPr lang="en-US" sz="1100" dirty="0" smtClean="0">
                <a:latin typeface="Arial" pitchFamily="34" charset="0"/>
                <a:cs typeface="Arial" pitchFamily="34" charset="0"/>
              </a:rPr>
              <a:t>Addressing the strategy to test, it is always recommended to test OA and </a:t>
            </a:r>
            <a:r>
              <a:rPr lang="en-US" sz="1100" dirty="0" err="1" smtClean="0">
                <a:latin typeface="Arial" pitchFamily="34" charset="0"/>
                <a:cs typeface="Arial" pitchFamily="34" charset="0"/>
              </a:rPr>
              <a:t>pairwise</a:t>
            </a:r>
            <a:r>
              <a:rPr lang="en-US" sz="1100" dirty="0" smtClean="0">
                <a:latin typeface="Arial" pitchFamily="34" charset="0"/>
                <a:cs typeface="Arial" pitchFamily="34" charset="0"/>
              </a:rPr>
              <a:t> combinations first, before moving on to the rest of the combinations, as they are highly likely to yield defects if any. </a:t>
            </a:r>
          </a:p>
          <a:p>
            <a:endParaRPr lang="en-US" sz="1100" dirty="0" smtClean="0">
              <a:latin typeface="Arial" pitchFamily="34" charset="0"/>
              <a:cs typeface="Arial" pitchFamily="34" charset="0"/>
            </a:endParaRPr>
          </a:p>
          <a:p>
            <a:endParaRPr lang="en-US" sz="110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E1A3354-9A0B-49EE-95FD-23EABDFEF6CF}"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E1A3354-9A0B-49EE-95FD-23EABDFEF6CF}" type="slidenum">
              <a:rPr lang="en-US" smtClean="0"/>
              <a:pPr/>
              <a:t>34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dirty="0" smtClean="0">
                <a:latin typeface="Arial" pitchFamily="34" charset="0"/>
                <a:cs typeface="Arial" pitchFamily="34" charset="0"/>
              </a:rPr>
              <a:t>Here is an example taken from Microsoft Word, which is used frequently by all of us.</a:t>
            </a:r>
          </a:p>
          <a:p>
            <a:endParaRPr lang="en-US" sz="1100" dirty="0" smtClean="0">
              <a:latin typeface="Arial" pitchFamily="34" charset="0"/>
              <a:cs typeface="Arial" pitchFamily="34" charset="0"/>
            </a:endParaRPr>
          </a:p>
          <a:p>
            <a:r>
              <a:rPr lang="en-US" sz="1100" dirty="0" smtClean="0">
                <a:latin typeface="Arial" pitchFamily="34" charset="0"/>
                <a:cs typeface="Arial" pitchFamily="34" charset="0"/>
              </a:rPr>
              <a:t>Suppose we have to design a decision table for this requirement, we have to extract all conditions form this. It includes font, font style, font size, font color, underline color, underline style, then 11 different effects strikethrough, outline, etc.</a:t>
            </a:r>
          </a:p>
          <a:p>
            <a:endParaRPr lang="en-US" sz="1100" dirty="0" smtClean="0">
              <a:latin typeface="Arial" pitchFamily="34" charset="0"/>
              <a:cs typeface="Arial" pitchFamily="34" charset="0"/>
            </a:endParaRPr>
          </a:p>
          <a:p>
            <a:r>
              <a:rPr lang="en-US" sz="1100" dirty="0" smtClean="0">
                <a:latin typeface="Arial" pitchFamily="34" charset="0"/>
                <a:cs typeface="Arial" pitchFamily="34" charset="0"/>
              </a:rPr>
              <a:t>Now if we have to test all combinations in this, runs into a huge number.</a:t>
            </a:r>
          </a:p>
          <a:p>
            <a:endParaRPr lang="en-US" sz="1100" dirty="0" smtClean="0">
              <a:latin typeface="Arial" pitchFamily="34" charset="0"/>
              <a:cs typeface="Arial" pitchFamily="34" charset="0"/>
            </a:endParaRPr>
          </a:p>
          <a:p>
            <a:r>
              <a:rPr lang="en-US" sz="1100" dirty="0" smtClean="0">
                <a:latin typeface="Arial" pitchFamily="34" charset="0"/>
                <a:cs typeface="Arial" pitchFamily="34" charset="0"/>
              </a:rPr>
              <a:t>How do we optimize?</a:t>
            </a:r>
            <a:endParaRPr lang="en-US" sz="110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E1A3354-9A0B-49EE-95FD-23EABDFEF6CF}"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dirty="0" smtClean="0">
                <a:latin typeface="Arial" pitchFamily="34" charset="0"/>
                <a:cs typeface="Arial" pitchFamily="34" charset="0"/>
              </a:rPr>
              <a:t>Initial level optimization refers to combining multiple test cases into one, however without compromising on the variations to test. Some where all variations have to be tested, but we have to see if two different variations can be combined in one and tested together.</a:t>
            </a:r>
          </a:p>
          <a:p>
            <a:endParaRPr lang="en-US" sz="1100" dirty="0" smtClean="0">
              <a:latin typeface="Arial" pitchFamily="34" charset="0"/>
              <a:cs typeface="Arial" pitchFamily="34" charset="0"/>
            </a:endParaRPr>
          </a:p>
          <a:p>
            <a:endParaRPr lang="en-US" sz="110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E1A3354-9A0B-49EE-95FD-23EABDFEF6CF}"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dirty="0" smtClean="0">
                <a:latin typeface="Arial" pitchFamily="34" charset="0"/>
                <a:cs typeface="Arial" pitchFamily="34" charset="0"/>
              </a:rPr>
              <a:t>If you continue clubbing multiple test cases into a single test case, we reach a stage where no further optimization would be possible because all possible ways of clubbing test cases would have got exercised.</a:t>
            </a:r>
          </a:p>
          <a:p>
            <a:endParaRPr lang="en-US" sz="1100" dirty="0" smtClean="0">
              <a:latin typeface="Arial" pitchFamily="34" charset="0"/>
              <a:cs typeface="Arial" pitchFamily="34" charset="0"/>
            </a:endParaRPr>
          </a:p>
          <a:p>
            <a:r>
              <a:rPr lang="en-US" sz="1100" dirty="0" smtClean="0">
                <a:latin typeface="Arial" pitchFamily="34" charset="0"/>
                <a:cs typeface="Arial" pitchFamily="34" charset="0"/>
              </a:rPr>
              <a:t>When we start optimizing in this way, we end up testing each unique pair once and not repeating it again in the whole of test cases. This is how a technique called “orthogonal array” got originated.</a:t>
            </a:r>
          </a:p>
          <a:p>
            <a:endParaRPr lang="en-US" sz="1100" dirty="0" smtClean="0">
              <a:latin typeface="Arial" pitchFamily="34" charset="0"/>
              <a:cs typeface="Arial" pitchFamily="34" charset="0"/>
            </a:endParaRPr>
          </a:p>
          <a:p>
            <a:r>
              <a:rPr lang="en-US" sz="1100" dirty="0" smtClean="0">
                <a:latin typeface="Arial" pitchFamily="34" charset="0"/>
                <a:cs typeface="Arial" pitchFamily="34" charset="0"/>
              </a:rPr>
              <a:t>We do not understand the logic of test every unique pair right now. Let us try to understand this in the subsequent slides to come.</a:t>
            </a:r>
          </a:p>
          <a:p>
            <a:endParaRPr lang="en-US" sz="1100" dirty="0" smtClean="0">
              <a:latin typeface="Arial" pitchFamily="34" charset="0"/>
              <a:cs typeface="Arial" pitchFamily="34" charset="0"/>
            </a:endParaRPr>
          </a:p>
          <a:p>
            <a:endParaRPr lang="en-US" sz="1100" dirty="0" smtClean="0">
              <a:latin typeface="Arial" pitchFamily="34" charset="0"/>
              <a:cs typeface="Arial" pitchFamily="34" charset="0"/>
            </a:endParaRPr>
          </a:p>
          <a:p>
            <a:endParaRPr lang="en-US" sz="110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E1A3354-9A0B-49EE-95FD-23EABDFEF6CF}"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dirty="0" smtClean="0">
                <a:latin typeface="Arial" pitchFamily="34" charset="0"/>
                <a:cs typeface="Arial" pitchFamily="34" charset="0"/>
              </a:rPr>
              <a:t>Let us revisit this example to have more clarity.</a:t>
            </a:r>
          </a:p>
          <a:p>
            <a:endParaRPr lang="en-US" sz="1100" dirty="0" smtClean="0">
              <a:latin typeface="Arial" pitchFamily="34" charset="0"/>
              <a:cs typeface="Arial" pitchFamily="34" charset="0"/>
            </a:endParaRPr>
          </a:p>
          <a:p>
            <a:r>
              <a:rPr lang="en-US" sz="1100" dirty="0" smtClean="0">
                <a:latin typeface="Arial" pitchFamily="34" charset="0"/>
                <a:cs typeface="Arial" pitchFamily="34" charset="0"/>
              </a:rPr>
              <a:t>We have font, font style, font size, font color, underline color, underline style, then 11 different effects strikethrough, outline, etc.</a:t>
            </a:r>
          </a:p>
          <a:p>
            <a:endParaRPr lang="en-US" sz="1100" dirty="0" smtClean="0">
              <a:latin typeface="Arial" pitchFamily="34" charset="0"/>
              <a:cs typeface="Arial" pitchFamily="34" charset="0"/>
            </a:endParaRPr>
          </a:p>
          <a:p>
            <a:r>
              <a:rPr lang="en-US" sz="1100" dirty="0" smtClean="0">
                <a:latin typeface="Arial" pitchFamily="34" charset="0"/>
                <a:cs typeface="Arial" pitchFamily="34" charset="0"/>
              </a:rPr>
              <a:t>What should we know to precisely to calculate the no. of combinations it gives rise to?</a:t>
            </a:r>
          </a:p>
          <a:p>
            <a:endParaRPr lang="en-US" sz="1100" dirty="0" smtClean="0">
              <a:latin typeface="Arial" pitchFamily="34" charset="0"/>
              <a:cs typeface="Arial" pitchFamily="34" charset="0"/>
            </a:endParaRPr>
          </a:p>
          <a:p>
            <a:r>
              <a:rPr lang="en-US" sz="1100" dirty="0" smtClean="0">
                <a:latin typeface="Arial" pitchFamily="34" charset="0"/>
                <a:cs typeface="Arial" pitchFamily="34" charset="0"/>
              </a:rPr>
              <a:t>We should know the values in each variable. i.e. how many different fonts are there in the fonts variable. How many different font styles are there under the font style etc</a:t>
            </a:r>
          </a:p>
          <a:p>
            <a:endParaRPr lang="en-US" sz="1100" dirty="0" smtClean="0">
              <a:latin typeface="Arial" pitchFamily="34" charset="0"/>
              <a:cs typeface="Arial" pitchFamily="34" charset="0"/>
            </a:endParaRPr>
          </a:p>
          <a:p>
            <a:r>
              <a:rPr lang="en-US" sz="1100" dirty="0" smtClean="0">
                <a:latin typeface="Arial" pitchFamily="34" charset="0"/>
                <a:cs typeface="Arial" pitchFamily="34" charset="0"/>
              </a:rPr>
              <a:t>We have to multiply all these values of all the variables to get the whole number. Let us see where we get into.</a:t>
            </a:r>
          </a:p>
          <a:p>
            <a:endParaRPr lang="en-US" sz="1100" dirty="0" smtClean="0">
              <a:latin typeface="Arial" pitchFamily="34" charset="0"/>
              <a:cs typeface="Arial" pitchFamily="34" charset="0"/>
            </a:endParaRPr>
          </a:p>
          <a:p>
            <a:endParaRPr lang="en-US" sz="1100" dirty="0" smtClean="0">
              <a:latin typeface="Arial" pitchFamily="34" charset="0"/>
              <a:cs typeface="Arial" pitchFamily="34" charset="0"/>
            </a:endParaRPr>
          </a:p>
          <a:p>
            <a:endParaRPr lang="en-US" sz="110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E1A3354-9A0B-49EE-95FD-23EABDFEF6CF}"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dirty="0" smtClean="0">
                <a:latin typeface="Arial" pitchFamily="34" charset="0"/>
                <a:cs typeface="Arial" pitchFamily="34" charset="0"/>
              </a:rPr>
              <a:t>All the variables in the font example are considered and the values with which they have to be tested. Ideally, the total no. of combinations is computed by multiplying the values of all these variables. </a:t>
            </a:r>
          </a:p>
          <a:p>
            <a:endParaRPr lang="en-US" sz="1100" dirty="0" smtClean="0">
              <a:latin typeface="Arial" pitchFamily="34" charset="0"/>
              <a:cs typeface="Arial" pitchFamily="34" charset="0"/>
            </a:endParaRPr>
          </a:p>
          <a:p>
            <a:r>
              <a:rPr lang="en-US" sz="1100" dirty="0" smtClean="0">
                <a:latin typeface="Arial" pitchFamily="34" charset="0"/>
                <a:cs typeface="Arial" pitchFamily="34" charset="0"/>
              </a:rPr>
              <a:t>Total no. of combinations, as it can be observed runs into a huge number.</a:t>
            </a:r>
          </a:p>
          <a:p>
            <a:endParaRPr lang="en-US" sz="1100" dirty="0" smtClean="0">
              <a:latin typeface="Arial" pitchFamily="34" charset="0"/>
              <a:cs typeface="Arial" pitchFamily="34" charset="0"/>
            </a:endParaRPr>
          </a:p>
          <a:p>
            <a:r>
              <a:rPr lang="en-US" sz="1100" dirty="0" smtClean="0">
                <a:latin typeface="Arial" pitchFamily="34" charset="0"/>
                <a:cs typeface="Arial" pitchFamily="34" charset="0"/>
              </a:rPr>
              <a:t>This is where we get into. A huge no. of test cases to test, remember the principle exhaustive testing is impossible.</a:t>
            </a:r>
          </a:p>
          <a:p>
            <a:endParaRPr lang="en-US" sz="1100" dirty="0" smtClean="0">
              <a:latin typeface="Arial" pitchFamily="34" charset="0"/>
              <a:cs typeface="Arial" pitchFamily="34" charset="0"/>
            </a:endParaRPr>
          </a:p>
          <a:p>
            <a:r>
              <a:rPr lang="en-US" sz="1100" dirty="0" smtClean="0">
                <a:latin typeface="Arial" pitchFamily="34" charset="0"/>
                <a:cs typeface="Arial" pitchFamily="34" charset="0"/>
              </a:rPr>
              <a:t>Then what are the ways out to test this? Is it randomly picking some combinations to test? This is solely your luck. No guarantee that the product works with negligible risks.</a:t>
            </a:r>
          </a:p>
          <a:p>
            <a:endParaRPr lang="en-US" sz="1100" dirty="0" smtClean="0">
              <a:latin typeface="Arial" pitchFamily="34" charset="0"/>
              <a:cs typeface="Arial" pitchFamily="34" charset="0"/>
            </a:endParaRPr>
          </a:p>
          <a:p>
            <a:r>
              <a:rPr lang="en-US" sz="1100" dirty="0" smtClean="0">
                <a:latin typeface="Arial" pitchFamily="34" charset="0"/>
                <a:cs typeface="Arial" pitchFamily="34" charset="0"/>
              </a:rPr>
              <a:t>This is where we apply the technique called orthogonal arrays.</a:t>
            </a:r>
          </a:p>
          <a:p>
            <a:endParaRPr lang="en-US" sz="110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E1A3354-9A0B-49EE-95FD-23EABDFEF6CF}"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dirty="0" smtClean="0">
                <a:latin typeface="Arial" pitchFamily="34" charset="0"/>
                <a:cs typeface="Arial" pitchFamily="34" charset="0"/>
              </a:rPr>
              <a:t>Orthogonal arrays addresses how to choose combinations from a risk based perspective, when it is not possible to test all the combinations.</a:t>
            </a:r>
          </a:p>
          <a:p>
            <a:endParaRPr lang="en-US" sz="1100" dirty="0" smtClean="0">
              <a:latin typeface="Arial" pitchFamily="34" charset="0"/>
              <a:cs typeface="Arial" pitchFamily="34" charset="0"/>
            </a:endParaRPr>
          </a:p>
          <a:p>
            <a:r>
              <a:rPr lang="en-US" sz="1100" dirty="0" smtClean="0">
                <a:latin typeface="Arial" pitchFamily="34" charset="0"/>
                <a:cs typeface="Arial" pitchFamily="34" charset="0"/>
              </a:rPr>
              <a:t>We have a lot of evidence in the software that any defect that occurs, occurs because of the interaction between two parameters with two specific values.</a:t>
            </a:r>
          </a:p>
          <a:p>
            <a:endParaRPr lang="en-US" sz="1100" dirty="0" smtClean="0">
              <a:latin typeface="Arial" pitchFamily="34" charset="0"/>
              <a:cs typeface="Arial" pitchFamily="34" charset="0"/>
            </a:endParaRPr>
          </a:p>
          <a:p>
            <a:r>
              <a:rPr lang="en-US" sz="1100" dirty="0" smtClean="0">
                <a:latin typeface="Arial" pitchFamily="34" charset="0"/>
                <a:cs typeface="Arial" pitchFamily="34" charset="0"/>
              </a:rPr>
              <a:t>If a, b, and c are parameters, a defect can occur when a is true and b is true, or a is true and b is false, or a is false and b is true, or a is false and b is also false. Covers all unique cases. Similarly between b and c. </a:t>
            </a:r>
          </a:p>
          <a:p>
            <a:endParaRPr lang="en-US" sz="1100" dirty="0" smtClean="0">
              <a:latin typeface="Arial" pitchFamily="34" charset="0"/>
              <a:cs typeface="Arial" pitchFamily="34" charset="0"/>
            </a:endParaRPr>
          </a:p>
          <a:p>
            <a:r>
              <a:rPr lang="en-US" sz="1100" dirty="0" smtClean="0">
                <a:latin typeface="Arial" pitchFamily="34" charset="0"/>
                <a:cs typeface="Arial" pitchFamily="34" charset="0"/>
              </a:rPr>
              <a:t>Thus OA selected test cases provide maximum coverage with minimal test cases.</a:t>
            </a:r>
            <a:endParaRPr lang="en-US" sz="110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E1A3354-9A0B-49EE-95FD-23EABDFEF6CF}"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052" name="Picture 4"/>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0" y="2466975"/>
            <a:ext cx="9144000" cy="27146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hasCustomPrompt="1"/>
          </p:nvPr>
        </p:nvSpPr>
        <p:spPr>
          <a:xfrm>
            <a:off x="457200" y="2743200"/>
            <a:ext cx="5791200" cy="1066800"/>
          </a:xfrm>
        </p:spPr>
        <p:txBody>
          <a:bodyPr anchor="t">
            <a:normAutofit/>
          </a:bodyPr>
          <a:lstStyle>
            <a:lvl1pPr>
              <a:defRPr sz="2700" baseline="0">
                <a:solidFill>
                  <a:schemeClr val="bg1"/>
                </a:solidFill>
              </a:defRPr>
            </a:lvl1pPr>
          </a:lstStyle>
          <a:p>
            <a:r>
              <a:rPr lang="en-US" dirty="0" smtClean="0"/>
              <a:t>Click to edit - Limit this to just two lines only</a:t>
            </a:r>
            <a:endParaRPr lang="en-US" dirty="0"/>
          </a:p>
        </p:txBody>
      </p:sp>
      <p:sp>
        <p:nvSpPr>
          <p:cNvPr id="3" name="Subtitle 2"/>
          <p:cNvSpPr>
            <a:spLocks noGrp="1"/>
          </p:cNvSpPr>
          <p:nvPr>
            <p:ph type="subTitle" idx="1" hasCustomPrompt="1"/>
          </p:nvPr>
        </p:nvSpPr>
        <p:spPr>
          <a:xfrm>
            <a:off x="457200" y="4572000"/>
            <a:ext cx="5791200" cy="457200"/>
          </a:xfrm>
        </p:spPr>
        <p:txBody>
          <a:bodyPr>
            <a:normAutofit/>
          </a:bodyPr>
          <a:lstStyle>
            <a:lvl1pPr marL="173736" indent="0" algn="l">
              <a:buNone/>
              <a:defRPr sz="15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subtitle - Limit it to just one line only</a:t>
            </a:r>
            <a:endParaRPr lang="en-US" dirty="0"/>
          </a:p>
        </p:txBody>
      </p:sp>
      <p:sp>
        <p:nvSpPr>
          <p:cNvPr id="7" name="TextBox 6"/>
          <p:cNvSpPr txBox="1"/>
          <p:nvPr userDrawn="1"/>
        </p:nvSpPr>
        <p:spPr>
          <a:xfrm>
            <a:off x="533400" y="6477000"/>
            <a:ext cx="1404552" cy="230832"/>
          </a:xfrm>
          <a:prstGeom prst="rect">
            <a:avLst/>
          </a:prstGeom>
          <a:noFill/>
        </p:spPr>
        <p:txBody>
          <a:bodyPr wrap="none" rtlCol="0">
            <a:spAutoFit/>
          </a:bodyPr>
          <a:lstStyle/>
          <a:p>
            <a:r>
              <a:rPr lang="en-US" sz="900" dirty="0" smtClean="0">
                <a:solidFill>
                  <a:schemeClr val="bg1">
                    <a:lumMod val="65000"/>
                  </a:schemeClr>
                </a:solidFill>
                <a:latin typeface="Arial" pitchFamily="34" charset="0"/>
                <a:cs typeface="Arial" pitchFamily="34" charset="0"/>
              </a:rPr>
              <a:t>© Mindtree limited 2012</a:t>
            </a:r>
            <a:endParaRPr lang="en-US" sz="900" dirty="0">
              <a:solidFill>
                <a:schemeClr val="bg1">
                  <a:lumMod val="65000"/>
                </a:schemeClr>
              </a:solidFill>
              <a:latin typeface="Arial" pitchFamily="34" charset="0"/>
              <a:cs typeface="Arial" pitchFamily="34" charset="0"/>
            </a:endParaRPr>
          </a:p>
        </p:txBody>
      </p:sp>
      <p:pic>
        <p:nvPicPr>
          <p:cNvPr id="1026" name="Picture 2" descr="D:\MT - Marketing\Corporate\Brand Council\VI\Final Guidelines\MT_Logo_Artwork\Regular_Size\RGB\Positive\MT_Logo_Reg_Full_Pos_Tag_RGB.png"/>
          <p:cNvPicPr>
            <a:picLocks noChangeAspect="1" noChangeArrowheads="1"/>
          </p:cNvPicPr>
          <p:nvPr userDrawn="1"/>
        </p:nvPicPr>
        <p:blipFill>
          <a:blip r:embed="rId3" cstate="print">
            <a:extLst>
              <a:ext uri="{28A0092B-C50C-407E-A947-70E740481C1C}">
                <a14:useLocalDpi xmlns="" xmlns:a14="http://schemas.microsoft.com/office/drawing/2010/main" val="0"/>
              </a:ext>
            </a:extLst>
          </a:blip>
          <a:srcRect/>
          <a:stretch>
            <a:fillRect/>
          </a:stretch>
        </p:blipFill>
        <p:spPr bwMode="auto">
          <a:xfrm>
            <a:off x="685800" y="832104"/>
            <a:ext cx="2446646" cy="76809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41459581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Slide Number Placeholder 5"/>
          <p:cNvSpPr>
            <a:spLocks noGrp="1"/>
          </p:cNvSpPr>
          <p:nvPr>
            <p:ph type="sldNum" sz="quarter" idx="4"/>
          </p:nvPr>
        </p:nvSpPr>
        <p:spPr>
          <a:xfrm>
            <a:off x="6400800" y="6356350"/>
            <a:ext cx="2133600" cy="365125"/>
          </a:xfrm>
          <a:prstGeom prst="rect">
            <a:avLst/>
          </a:prstGeom>
        </p:spPr>
        <p:txBody>
          <a:bodyPr vert="horz" lIns="91440" tIns="45720" rIns="91440" bIns="45720" rtlCol="0" anchor="ctr"/>
          <a:lstStyle>
            <a:lvl1pPr algn="r">
              <a:defRPr sz="900">
                <a:solidFill>
                  <a:schemeClr val="tx1">
                    <a:tint val="75000"/>
                  </a:schemeClr>
                </a:solidFill>
                <a:latin typeface="Arial" pitchFamily="34" charset="0"/>
                <a:cs typeface="Arial" pitchFamily="34" charset="0"/>
              </a:defRPr>
            </a:lvl1pPr>
          </a:lstStyle>
          <a:p>
            <a:fld id="{6B1AB395-38E6-4B95-819F-EA717C9E08FB}" type="slidenum">
              <a:rPr lang="en-US" smtClean="0"/>
              <a:pPr/>
              <a:t>‹#›</a:t>
            </a:fld>
            <a:endParaRPr lang="en-US" dirty="0"/>
          </a:p>
        </p:txBody>
      </p:sp>
    </p:spTree>
    <p:extLst>
      <p:ext uri="{BB962C8B-B14F-4D97-AF65-F5344CB8AC3E}">
        <p14:creationId xmlns="" xmlns:p14="http://schemas.microsoft.com/office/powerpoint/2010/main" val="225618886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Slide Number Placeholder 5"/>
          <p:cNvSpPr>
            <a:spLocks noGrp="1"/>
          </p:cNvSpPr>
          <p:nvPr>
            <p:ph type="sldNum" sz="quarter" idx="4"/>
          </p:nvPr>
        </p:nvSpPr>
        <p:spPr>
          <a:xfrm>
            <a:off x="6400800" y="6356350"/>
            <a:ext cx="2133600" cy="365125"/>
          </a:xfrm>
          <a:prstGeom prst="rect">
            <a:avLst/>
          </a:prstGeom>
        </p:spPr>
        <p:txBody>
          <a:bodyPr vert="horz" lIns="91440" tIns="45720" rIns="91440" bIns="45720" rtlCol="0" anchor="ctr"/>
          <a:lstStyle>
            <a:lvl1pPr algn="r">
              <a:defRPr sz="900">
                <a:solidFill>
                  <a:schemeClr val="tx1">
                    <a:tint val="75000"/>
                  </a:schemeClr>
                </a:solidFill>
                <a:latin typeface="Arial" pitchFamily="34" charset="0"/>
                <a:cs typeface="Arial" pitchFamily="34" charset="0"/>
              </a:defRPr>
            </a:lvl1pPr>
          </a:lstStyle>
          <a:p>
            <a:fld id="{6B1AB395-38E6-4B95-819F-EA717C9E08FB}" type="slidenum">
              <a:rPr lang="en-US" smtClean="0"/>
              <a:pPr/>
              <a:t>‹#›</a:t>
            </a:fld>
            <a:endParaRPr lang="en-US" dirty="0"/>
          </a:p>
        </p:txBody>
      </p:sp>
    </p:spTree>
    <p:extLst>
      <p:ext uri="{BB962C8B-B14F-4D97-AF65-F5344CB8AC3E}">
        <p14:creationId xmlns="" xmlns:p14="http://schemas.microsoft.com/office/powerpoint/2010/main" val="177104567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losing Slide Layout">
    <p:spTree>
      <p:nvGrpSpPr>
        <p:cNvPr id="1" name=""/>
        <p:cNvGrpSpPr/>
        <p:nvPr/>
      </p:nvGrpSpPr>
      <p:grpSpPr>
        <a:xfrm>
          <a:off x="0" y="0"/>
          <a:ext cx="0" cy="0"/>
          <a:chOff x="0" y="0"/>
          <a:chExt cx="0" cy="0"/>
        </a:xfrm>
      </p:grpSpPr>
      <p:sp>
        <p:nvSpPr>
          <p:cNvPr id="5" name="TextBox 4"/>
          <p:cNvSpPr txBox="1"/>
          <p:nvPr userDrawn="1"/>
        </p:nvSpPr>
        <p:spPr>
          <a:xfrm>
            <a:off x="1409531" y="6428601"/>
            <a:ext cx="6058069" cy="230832"/>
          </a:xfrm>
          <a:prstGeom prst="rect">
            <a:avLst/>
          </a:prstGeom>
          <a:noFill/>
        </p:spPr>
        <p:txBody>
          <a:bodyPr wrap="none" rtlCol="0">
            <a:spAutoFit/>
          </a:bodyPr>
          <a:lstStyle/>
          <a:p>
            <a:r>
              <a:rPr lang="en-US" sz="900" dirty="0" smtClean="0">
                <a:solidFill>
                  <a:srgbClr val="898989"/>
                </a:solidFill>
                <a:latin typeface="Arial" pitchFamily="34" charset="0"/>
                <a:cs typeface="Arial" pitchFamily="34" charset="0"/>
              </a:rPr>
              <a:t>India | USA | UK | Germany | Sweden | Belgium | France | Switzerland | UAE | Singapore | Australia | Japan | China</a:t>
            </a:r>
            <a:endParaRPr lang="en-US" sz="900" dirty="0">
              <a:solidFill>
                <a:srgbClr val="898989"/>
              </a:solidFill>
              <a:latin typeface="Arial" pitchFamily="34" charset="0"/>
              <a:cs typeface="Arial" pitchFamily="34" charset="0"/>
            </a:endParaRPr>
          </a:p>
        </p:txBody>
      </p:sp>
      <p:pic>
        <p:nvPicPr>
          <p:cNvPr id="1033" name="Picture 9"/>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0" y="2200275"/>
            <a:ext cx="9144000" cy="1990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21559007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schem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6B1AB395-38E6-4B95-819F-EA717C9E08FB}" type="slidenum">
              <a:rPr lang="en-US" smtClean="0"/>
              <a:pPr/>
              <a:t>‹#›</a:t>
            </a:fld>
            <a:endParaRPr lang="en-US" dirty="0"/>
          </a:p>
        </p:txBody>
      </p:sp>
      <p:sp>
        <p:nvSpPr>
          <p:cNvPr id="4" name="Title 4"/>
          <p:cNvSpPr>
            <a:spLocks noGrp="1"/>
          </p:cNvSpPr>
          <p:nvPr>
            <p:ph type="title"/>
          </p:nvPr>
        </p:nvSpPr>
        <p:spPr>
          <a:xfrm>
            <a:off x="457200" y="457200"/>
            <a:ext cx="8229600" cy="639762"/>
          </a:xfrm>
        </p:spPr>
        <p:txBody>
          <a:bodyPr/>
          <a:lstStyle/>
          <a:p>
            <a:r>
              <a:rPr lang="en-US" smtClean="0"/>
              <a:t>Click to edit Master title style</a:t>
            </a:r>
            <a:endParaRPr lang="en-US" dirty="0"/>
          </a:p>
        </p:txBody>
      </p:sp>
      <p:sp>
        <p:nvSpPr>
          <p:cNvPr id="5" name="Rounded Rectangle 4"/>
          <p:cNvSpPr/>
          <p:nvPr userDrawn="1"/>
        </p:nvSpPr>
        <p:spPr>
          <a:xfrm>
            <a:off x="780143" y="1634490"/>
            <a:ext cx="2286000" cy="685800"/>
          </a:xfrm>
          <a:prstGeom prst="roundRect">
            <a:avLst/>
          </a:prstGeom>
          <a:solidFill>
            <a:srgbClr val="A719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chemeClr val="bg1"/>
                </a:solidFill>
                <a:latin typeface="Arial" pitchFamily="34" charset="0"/>
                <a:cs typeface="Arial" pitchFamily="34" charset="0"/>
              </a:rPr>
              <a:t>RGB - 167.25.48</a:t>
            </a:r>
            <a:endParaRPr lang="en-US" sz="1400" dirty="0">
              <a:solidFill>
                <a:schemeClr val="bg1"/>
              </a:solidFill>
              <a:latin typeface="Arial" pitchFamily="34" charset="0"/>
              <a:cs typeface="Arial" pitchFamily="34" charset="0"/>
            </a:endParaRPr>
          </a:p>
        </p:txBody>
      </p:sp>
      <p:sp>
        <p:nvSpPr>
          <p:cNvPr id="6" name="Rounded Rectangle 5"/>
          <p:cNvSpPr/>
          <p:nvPr userDrawn="1"/>
        </p:nvSpPr>
        <p:spPr>
          <a:xfrm>
            <a:off x="780143" y="2493645"/>
            <a:ext cx="2286000" cy="685800"/>
          </a:xfrm>
          <a:prstGeom prst="roundRect">
            <a:avLst/>
          </a:prstGeom>
          <a:solidFill>
            <a:srgbClr val="E3722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chemeClr val="bg1"/>
                </a:solidFill>
                <a:latin typeface="Arial" pitchFamily="34" charset="0"/>
                <a:cs typeface="Arial" pitchFamily="34" charset="0"/>
              </a:rPr>
              <a:t>RGB - 227.114.34</a:t>
            </a:r>
            <a:endParaRPr lang="en-US" sz="1400" dirty="0">
              <a:solidFill>
                <a:schemeClr val="bg1"/>
              </a:solidFill>
              <a:latin typeface="Arial" pitchFamily="34" charset="0"/>
              <a:cs typeface="Arial" pitchFamily="34" charset="0"/>
            </a:endParaRPr>
          </a:p>
        </p:txBody>
      </p:sp>
      <p:sp>
        <p:nvSpPr>
          <p:cNvPr id="7" name="Rounded Rectangle 6"/>
          <p:cNvSpPr/>
          <p:nvPr userDrawn="1"/>
        </p:nvSpPr>
        <p:spPr>
          <a:xfrm>
            <a:off x="3276600" y="1634490"/>
            <a:ext cx="2286000" cy="685800"/>
          </a:xfrm>
          <a:prstGeom prst="roundRect">
            <a:avLst/>
          </a:prstGeom>
          <a:solidFill>
            <a:srgbClr val="C7D28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chemeClr val="tx1"/>
                </a:solidFill>
                <a:latin typeface="Arial" pitchFamily="34" charset="0"/>
                <a:cs typeface="Arial" pitchFamily="34" charset="0"/>
              </a:rPr>
              <a:t>RGB - 199.210.138</a:t>
            </a:r>
            <a:endParaRPr lang="en-US" sz="1400" dirty="0">
              <a:solidFill>
                <a:schemeClr val="tx1"/>
              </a:solidFill>
              <a:latin typeface="Arial" pitchFamily="34" charset="0"/>
              <a:cs typeface="Arial" pitchFamily="34" charset="0"/>
            </a:endParaRPr>
          </a:p>
        </p:txBody>
      </p:sp>
      <p:sp>
        <p:nvSpPr>
          <p:cNvPr id="8" name="Rounded Rectangle 7"/>
          <p:cNvSpPr/>
          <p:nvPr userDrawn="1"/>
        </p:nvSpPr>
        <p:spPr>
          <a:xfrm>
            <a:off x="3276600" y="2493645"/>
            <a:ext cx="2286000" cy="685800"/>
          </a:xfrm>
          <a:prstGeom prst="roundRect">
            <a:avLst/>
          </a:prstGeom>
          <a:solidFill>
            <a:srgbClr val="B4B4B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chemeClr val="tx1"/>
                </a:solidFill>
                <a:latin typeface="Arial" pitchFamily="34" charset="0"/>
                <a:cs typeface="Arial" pitchFamily="34" charset="0"/>
              </a:rPr>
              <a:t>RGB - 180.180.180</a:t>
            </a:r>
            <a:endParaRPr lang="en-US" sz="1400" dirty="0">
              <a:solidFill>
                <a:schemeClr val="tx1"/>
              </a:solidFill>
              <a:latin typeface="Arial" pitchFamily="34" charset="0"/>
              <a:cs typeface="Arial" pitchFamily="34" charset="0"/>
            </a:endParaRPr>
          </a:p>
        </p:txBody>
      </p:sp>
      <p:sp>
        <p:nvSpPr>
          <p:cNvPr id="9" name="Rounded Rectangle 8"/>
          <p:cNvSpPr/>
          <p:nvPr userDrawn="1"/>
        </p:nvSpPr>
        <p:spPr>
          <a:xfrm>
            <a:off x="3276600" y="3352800"/>
            <a:ext cx="2286000" cy="685800"/>
          </a:xfrm>
          <a:prstGeom prst="roundRect">
            <a:avLst/>
          </a:prstGeom>
          <a:solidFill>
            <a:srgbClr val="4D4F5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chemeClr val="bg1"/>
                </a:solidFill>
                <a:latin typeface="Arial" pitchFamily="34" charset="0"/>
                <a:cs typeface="Arial" pitchFamily="34" charset="0"/>
              </a:rPr>
              <a:t>RGB - 77.79.83</a:t>
            </a:r>
            <a:endParaRPr lang="en-US" sz="1400" dirty="0">
              <a:solidFill>
                <a:schemeClr val="bg1"/>
              </a:solidFill>
              <a:latin typeface="Arial" pitchFamily="34" charset="0"/>
              <a:cs typeface="Arial" pitchFamily="34" charset="0"/>
            </a:endParaRPr>
          </a:p>
        </p:txBody>
      </p:sp>
      <p:sp>
        <p:nvSpPr>
          <p:cNvPr id="10" name="Rounded Rectangle 9"/>
          <p:cNvSpPr/>
          <p:nvPr userDrawn="1"/>
        </p:nvSpPr>
        <p:spPr>
          <a:xfrm>
            <a:off x="780143" y="3320143"/>
            <a:ext cx="2286000" cy="685800"/>
          </a:xfrm>
          <a:prstGeom prst="roundRect">
            <a:avLst/>
          </a:prstGeom>
          <a:solidFill>
            <a:srgbClr val="8300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chemeClr val="bg1"/>
                </a:solidFill>
                <a:latin typeface="Arial" pitchFamily="34" charset="0"/>
                <a:cs typeface="Arial" pitchFamily="34" charset="0"/>
              </a:rPr>
              <a:t>RGB - 131.0.81</a:t>
            </a:r>
            <a:endParaRPr lang="en-US" sz="1400" dirty="0">
              <a:solidFill>
                <a:schemeClr val="bg1"/>
              </a:solidFill>
              <a:latin typeface="Arial" pitchFamily="34" charset="0"/>
              <a:cs typeface="Arial" pitchFamily="34" charset="0"/>
            </a:endParaRPr>
          </a:p>
        </p:txBody>
      </p:sp>
      <p:sp>
        <p:nvSpPr>
          <p:cNvPr id="11" name="TextBox 10"/>
          <p:cNvSpPr txBox="1"/>
          <p:nvPr userDrawn="1"/>
        </p:nvSpPr>
        <p:spPr>
          <a:xfrm>
            <a:off x="673665" y="5029200"/>
            <a:ext cx="6336735" cy="738664"/>
          </a:xfrm>
          <a:prstGeom prst="rect">
            <a:avLst/>
          </a:prstGeom>
          <a:noFill/>
        </p:spPr>
        <p:txBody>
          <a:bodyPr wrap="none" rtlCol="0">
            <a:spAutoFit/>
          </a:bodyPr>
          <a:lstStyle/>
          <a:p>
            <a:r>
              <a:rPr lang="en-US" sz="1400" dirty="0" smtClean="0">
                <a:solidFill>
                  <a:srgbClr val="4D4F53"/>
                </a:solidFill>
                <a:latin typeface="Arial" pitchFamily="34" charset="0"/>
                <a:cs typeface="Arial" pitchFamily="34" charset="0"/>
              </a:rPr>
              <a:t>Guidelines</a:t>
            </a:r>
            <a:r>
              <a:rPr lang="en-US" sz="1400" baseline="0" dirty="0" smtClean="0">
                <a:solidFill>
                  <a:srgbClr val="4D4F53"/>
                </a:solidFill>
                <a:latin typeface="Arial" pitchFamily="34" charset="0"/>
                <a:cs typeface="Arial" pitchFamily="34" charset="0"/>
              </a:rPr>
              <a:t> available at </a:t>
            </a:r>
          </a:p>
          <a:p>
            <a:endParaRPr lang="en-US" sz="1400" baseline="0" dirty="0" smtClean="0">
              <a:solidFill>
                <a:srgbClr val="4D4F53"/>
              </a:solidFill>
              <a:latin typeface="Arial" pitchFamily="34" charset="0"/>
              <a:cs typeface="Arial" pitchFamily="34" charset="0"/>
            </a:endParaRPr>
          </a:p>
          <a:p>
            <a:r>
              <a:rPr lang="en-US" sz="1400" baseline="0" dirty="0" err="1" smtClean="0">
                <a:solidFill>
                  <a:srgbClr val="4D4F53"/>
                </a:solidFill>
                <a:latin typeface="Arial" pitchFamily="34" charset="0"/>
                <a:cs typeface="Arial" pitchFamily="34" charset="0"/>
              </a:rPr>
              <a:t>PeopleHub</a:t>
            </a:r>
            <a:r>
              <a:rPr lang="en-US" sz="1400" baseline="0" dirty="0" smtClean="0">
                <a:solidFill>
                  <a:srgbClr val="4D4F53"/>
                </a:solidFill>
                <a:latin typeface="Arial" pitchFamily="34" charset="0"/>
                <a:cs typeface="Arial" pitchFamily="34" charset="0"/>
              </a:rPr>
              <a:t> &gt; Inside Mindtree &gt;Communication &gt;Publications &gt;Marketing Net</a:t>
            </a:r>
            <a:endParaRPr lang="en-US" sz="1400" dirty="0">
              <a:solidFill>
                <a:srgbClr val="4D4F53"/>
              </a:solidFill>
              <a:latin typeface="Arial" pitchFamily="34" charset="0"/>
              <a:cs typeface="Arial" pitchFamily="34" charset="0"/>
            </a:endParaRPr>
          </a:p>
        </p:txBody>
      </p:sp>
    </p:spTree>
    <p:extLst>
      <p:ext uri="{BB962C8B-B14F-4D97-AF65-F5344CB8AC3E}">
        <p14:creationId xmlns="" xmlns:p14="http://schemas.microsoft.com/office/powerpoint/2010/main" val="39174020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xcel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6B1AB395-38E6-4B95-819F-EA717C9E08FB}" type="slidenum">
              <a:rPr lang="en-US" smtClean="0"/>
              <a:pPr/>
              <a:t>‹#›</a:t>
            </a:fld>
            <a:endParaRPr lang="en-US" dirty="0"/>
          </a:p>
        </p:txBody>
      </p:sp>
      <p:graphicFrame>
        <p:nvGraphicFramePr>
          <p:cNvPr id="4" name="Table 3"/>
          <p:cNvGraphicFramePr>
            <a:graphicFrameLocks noGrp="1"/>
          </p:cNvGraphicFramePr>
          <p:nvPr userDrawn="1">
            <p:extLst>
              <p:ext uri="{D42A27DB-BD31-4B8C-83A1-F6EECF244321}">
                <p14:modId xmlns="" xmlns:p14="http://schemas.microsoft.com/office/powerpoint/2010/main" val="522068606"/>
              </p:ext>
            </p:extLst>
          </p:nvPr>
        </p:nvGraphicFramePr>
        <p:xfrm>
          <a:off x="762000" y="1371600"/>
          <a:ext cx="7696200" cy="2133600"/>
        </p:xfrm>
        <a:graphic>
          <a:graphicData uri="http://schemas.openxmlformats.org/drawingml/2006/table">
            <a:tbl>
              <a:tblPr firstRow="1" bandRow="1">
                <a:tableStyleId>{073A0DAA-6AF3-43AB-8588-CEC1D06C72B9}</a:tableStyleId>
              </a:tblPr>
              <a:tblGrid>
                <a:gridCol w="1924050"/>
                <a:gridCol w="1924050"/>
                <a:gridCol w="1924050"/>
                <a:gridCol w="1924050"/>
              </a:tblGrid>
              <a:tr h="533400">
                <a:tc>
                  <a:txBody>
                    <a:bodyPr/>
                    <a:lstStyle/>
                    <a:p>
                      <a:endParaRPr lang="en-US" sz="1200" dirty="0">
                        <a:solidFill>
                          <a:schemeClr val="tx1"/>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4B4B4"/>
                    </a:solidFill>
                  </a:tcPr>
                </a:tc>
                <a:tc>
                  <a:txBody>
                    <a:bodyPr/>
                    <a:lstStyle/>
                    <a:p>
                      <a:endParaRPr lang="en-US" sz="1200" dirty="0">
                        <a:solidFill>
                          <a:schemeClr val="tx1"/>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4B4B4"/>
                    </a:solidFill>
                  </a:tcPr>
                </a:tc>
                <a:tc>
                  <a:txBody>
                    <a:bodyPr/>
                    <a:lstStyle/>
                    <a:p>
                      <a:endParaRPr lang="en-US" sz="1200" dirty="0">
                        <a:solidFill>
                          <a:schemeClr val="tx1"/>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4B4B4"/>
                    </a:solidFill>
                  </a:tcPr>
                </a:tc>
                <a:tc>
                  <a:txBody>
                    <a:bodyPr/>
                    <a:lstStyle/>
                    <a:p>
                      <a:endParaRPr lang="en-US" sz="1200" dirty="0">
                        <a:solidFill>
                          <a:schemeClr val="tx1"/>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4B4B4"/>
                    </a:solidFill>
                  </a:tcPr>
                </a:tc>
              </a:tr>
              <a:tr h="533400">
                <a:tc>
                  <a:txBody>
                    <a:bodyPr/>
                    <a:lstStyle/>
                    <a:p>
                      <a:endParaRPr lang="en-US" sz="12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2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2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2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33400">
                <a:tc>
                  <a:txBody>
                    <a:bodyPr/>
                    <a:lstStyle/>
                    <a:p>
                      <a:endParaRPr lang="en-US" sz="12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2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2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2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33400">
                <a:tc>
                  <a:txBody>
                    <a:bodyPr/>
                    <a:lstStyle/>
                    <a:p>
                      <a:endParaRPr lang="en-US" sz="12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2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2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2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 xmlns:p14="http://schemas.microsoft.com/office/powerpoint/2010/main" val="2845144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39762"/>
          </a:xfrm>
        </p:spPr>
        <p:txBody>
          <a:bodyPr/>
          <a:lstStyle>
            <a:lvl1pPr marL="176213" indent="0">
              <a:defRPr/>
            </a:lvl1pPr>
          </a:lstStyle>
          <a:p>
            <a:r>
              <a:rPr lang="en-US" smtClean="0"/>
              <a:t>Click to edit Master title style</a:t>
            </a:r>
            <a:endParaRPr lang="en-US" dirty="0"/>
          </a:p>
        </p:txBody>
      </p:sp>
      <p:sp>
        <p:nvSpPr>
          <p:cNvPr id="3" name="Content Placeholder 2"/>
          <p:cNvSpPr>
            <a:spLocks noGrp="1"/>
          </p:cNvSpPr>
          <p:nvPr>
            <p:ph idx="1"/>
          </p:nvPr>
        </p:nvSpPr>
        <p:spPr>
          <a:xfrm>
            <a:off x="429064" y="1295400"/>
            <a:ext cx="8229600" cy="4724400"/>
          </a:xfrm>
        </p:spPr>
        <p:txBody>
          <a:bodyPr>
            <a:normAutofit/>
          </a:bodyPr>
          <a:lstStyle>
            <a:lvl1pPr>
              <a:lnSpc>
                <a:spcPct val="120000"/>
              </a:lnSpc>
              <a:spcBef>
                <a:spcPts val="840"/>
              </a:spcBef>
              <a:defRPr sz="1800"/>
            </a:lvl1pPr>
            <a:lvl2pPr>
              <a:lnSpc>
                <a:spcPct val="120000"/>
              </a:lnSpc>
              <a:spcBef>
                <a:spcPts val="840"/>
              </a:spcBef>
              <a:defRPr sz="1800"/>
            </a:lvl2pPr>
            <a:lvl3pPr>
              <a:lnSpc>
                <a:spcPct val="120000"/>
              </a:lnSpc>
              <a:spcBef>
                <a:spcPts val="840"/>
              </a:spcBef>
              <a:defRPr sz="1800"/>
            </a:lvl3pPr>
            <a:lvl4pPr>
              <a:lnSpc>
                <a:spcPct val="120000"/>
              </a:lnSpc>
              <a:spcBef>
                <a:spcPts val="840"/>
              </a:spcBef>
              <a:defRPr sz="1800"/>
            </a:lvl4pPr>
            <a:lvl5pPr>
              <a:lnSpc>
                <a:spcPct val="120000"/>
              </a:lnSpc>
              <a:spcBef>
                <a:spcPts val="840"/>
              </a:spcBef>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Slide Number Placeholder 5"/>
          <p:cNvSpPr>
            <a:spLocks noGrp="1"/>
          </p:cNvSpPr>
          <p:nvPr>
            <p:ph type="sldNum" sz="quarter" idx="4"/>
          </p:nvPr>
        </p:nvSpPr>
        <p:spPr>
          <a:xfrm>
            <a:off x="6400800" y="6416675"/>
            <a:ext cx="2133600" cy="365125"/>
          </a:xfrm>
          <a:prstGeom prst="rect">
            <a:avLst/>
          </a:prstGeom>
        </p:spPr>
        <p:txBody>
          <a:bodyPr vert="horz" lIns="91440" tIns="45720" rIns="91440" bIns="45720" rtlCol="0" anchor="ctr"/>
          <a:lstStyle>
            <a:lvl1pPr algn="r">
              <a:defRPr sz="900">
                <a:solidFill>
                  <a:schemeClr val="tx1">
                    <a:tint val="75000"/>
                  </a:schemeClr>
                </a:solidFill>
                <a:latin typeface="Arial" pitchFamily="34" charset="0"/>
                <a:cs typeface="Arial" pitchFamily="34" charset="0"/>
              </a:defRPr>
            </a:lvl1pPr>
          </a:lstStyle>
          <a:p>
            <a:fld id="{6B1AB395-38E6-4B95-819F-EA717C9E08FB}" type="slidenum">
              <a:rPr lang="en-US" smtClean="0"/>
              <a:pPr/>
              <a:t>‹#›</a:t>
            </a:fld>
            <a:endParaRPr lang="en-US" dirty="0"/>
          </a:p>
        </p:txBody>
      </p:sp>
    </p:spTree>
    <p:extLst>
      <p:ext uri="{BB962C8B-B14F-4D97-AF65-F5344CB8AC3E}">
        <p14:creationId xmlns="" xmlns:p14="http://schemas.microsoft.com/office/powerpoint/2010/main" val="62437485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132" y="2209800"/>
            <a:ext cx="5181600" cy="639762"/>
          </a:xfrm>
        </p:spPr>
        <p:txBody>
          <a:bodyPr/>
          <a:lstStyle>
            <a:lvl1pPr>
              <a:defRPr/>
            </a:lvl1pPr>
          </a:lstStyle>
          <a:p>
            <a:r>
              <a:rPr lang="en-US" dirty="0" smtClean="0"/>
              <a:t>Section header </a:t>
            </a:r>
            <a:endParaRPr lang="en-US" dirty="0"/>
          </a:p>
        </p:txBody>
      </p:sp>
      <p:pic>
        <p:nvPicPr>
          <p:cNvPr id="4" name="Picture 4"/>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0" y="1981200"/>
            <a:ext cx="9144000" cy="152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Slide Number Placeholder 5"/>
          <p:cNvSpPr>
            <a:spLocks noGrp="1"/>
          </p:cNvSpPr>
          <p:nvPr>
            <p:ph type="sldNum" sz="quarter" idx="4"/>
          </p:nvPr>
        </p:nvSpPr>
        <p:spPr>
          <a:xfrm>
            <a:off x="6400800" y="6416675"/>
            <a:ext cx="2133600" cy="365125"/>
          </a:xfrm>
          <a:prstGeom prst="rect">
            <a:avLst/>
          </a:prstGeom>
        </p:spPr>
        <p:txBody>
          <a:bodyPr vert="horz" lIns="91440" tIns="45720" rIns="91440" bIns="45720" rtlCol="0" anchor="ctr"/>
          <a:lstStyle>
            <a:lvl1pPr algn="r">
              <a:defRPr sz="900">
                <a:solidFill>
                  <a:schemeClr val="tx1">
                    <a:tint val="75000"/>
                  </a:schemeClr>
                </a:solidFill>
                <a:latin typeface="Arial" pitchFamily="34" charset="0"/>
                <a:cs typeface="Arial" pitchFamily="34" charset="0"/>
              </a:defRPr>
            </a:lvl1pPr>
          </a:lstStyle>
          <a:p>
            <a:fld id="{6B1AB395-38E6-4B95-819F-EA717C9E08FB}" type="slidenum">
              <a:rPr lang="en-US" smtClean="0"/>
              <a:pPr/>
              <a:t>‹#›</a:t>
            </a:fld>
            <a:endParaRPr lang="en-US" dirty="0"/>
          </a:p>
        </p:txBody>
      </p:sp>
    </p:spTree>
    <p:extLst>
      <p:ext uri="{BB962C8B-B14F-4D97-AF65-F5344CB8AC3E}">
        <p14:creationId xmlns="" xmlns:p14="http://schemas.microsoft.com/office/powerpoint/2010/main" val="9140477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sz="half" idx="1" hasCustomPrompt="1"/>
          </p:nvPr>
        </p:nvSpPr>
        <p:spPr>
          <a:xfrm>
            <a:off x="457200" y="1600200"/>
            <a:ext cx="4038600" cy="45259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hasCustomPrompt="1"/>
          </p:nvPr>
        </p:nvSpPr>
        <p:spPr>
          <a:xfrm>
            <a:off x="4648200" y="1600200"/>
            <a:ext cx="4038600" cy="45259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Slide Number Placeholder 5"/>
          <p:cNvSpPr>
            <a:spLocks noGrp="1"/>
          </p:cNvSpPr>
          <p:nvPr>
            <p:ph type="sldNum" sz="quarter" idx="4"/>
          </p:nvPr>
        </p:nvSpPr>
        <p:spPr>
          <a:xfrm>
            <a:off x="6400800" y="6356350"/>
            <a:ext cx="2133600" cy="365125"/>
          </a:xfrm>
          <a:prstGeom prst="rect">
            <a:avLst/>
          </a:prstGeom>
        </p:spPr>
        <p:txBody>
          <a:bodyPr vert="horz" lIns="91440" tIns="45720" rIns="91440" bIns="45720" rtlCol="0" anchor="ctr"/>
          <a:lstStyle>
            <a:lvl1pPr algn="r">
              <a:defRPr sz="900">
                <a:solidFill>
                  <a:schemeClr val="tx1">
                    <a:tint val="75000"/>
                  </a:schemeClr>
                </a:solidFill>
                <a:latin typeface="Arial" pitchFamily="34" charset="0"/>
                <a:cs typeface="Arial" pitchFamily="34" charset="0"/>
              </a:defRPr>
            </a:lvl1pPr>
          </a:lstStyle>
          <a:p>
            <a:fld id="{6B1AB395-38E6-4B95-819F-EA717C9E08FB}" type="slidenum">
              <a:rPr lang="en-US" smtClean="0"/>
              <a:pPr/>
              <a:t>‹#›</a:t>
            </a:fld>
            <a:endParaRPr lang="en-US" dirty="0"/>
          </a:p>
        </p:txBody>
      </p:sp>
    </p:spTree>
    <p:extLst>
      <p:ext uri="{BB962C8B-B14F-4D97-AF65-F5344CB8AC3E}">
        <p14:creationId xmlns="" xmlns:p14="http://schemas.microsoft.com/office/powerpoint/2010/main" val="213654203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hasCustomPrompt="1"/>
          </p:nvPr>
        </p:nvSpPr>
        <p:spPr>
          <a:xfrm>
            <a:off x="457200" y="1535113"/>
            <a:ext cx="4040188" cy="639762"/>
          </a:xfrm>
        </p:spPr>
        <p:txBody>
          <a:bodyPr anchor="b">
            <a:normAutofit/>
          </a:bodyPr>
          <a:lstStyle>
            <a:lvl1pPr marL="0" indent="0">
              <a:buNone/>
              <a:defRPr sz="2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hasCustomPrompt="1"/>
          </p:nvPr>
        </p:nvSpPr>
        <p:spPr>
          <a:xfrm>
            <a:off x="457200" y="2174875"/>
            <a:ext cx="4040188" cy="3951288"/>
          </a:xfrm>
        </p:spPr>
        <p:txBody>
          <a:bodyPr>
            <a:normAutofit/>
          </a:bodyPr>
          <a:lstStyle>
            <a:lvl1pPr>
              <a:defRPr sz="1800"/>
            </a:lvl1pPr>
            <a:lvl2pPr>
              <a:defRPr sz="18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 name="Text Placeholder 4"/>
          <p:cNvSpPr>
            <a:spLocks noGrp="1"/>
          </p:cNvSpPr>
          <p:nvPr>
            <p:ph type="body" sz="quarter" idx="3" hasCustomPrompt="1"/>
          </p:nvPr>
        </p:nvSpPr>
        <p:spPr>
          <a:xfrm>
            <a:off x="4645025" y="1535113"/>
            <a:ext cx="4041775" cy="639762"/>
          </a:xfrm>
        </p:spPr>
        <p:txBody>
          <a:bodyPr anchor="b">
            <a:normAutofit/>
          </a:bodyPr>
          <a:lstStyle>
            <a:lvl1pPr marL="0" indent="0">
              <a:buNone/>
              <a:defRPr sz="2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hasCustomPrompt="1"/>
          </p:nvPr>
        </p:nvSpPr>
        <p:spPr>
          <a:xfrm>
            <a:off x="4645025" y="2174875"/>
            <a:ext cx="4041775" cy="3951288"/>
          </a:xfrm>
        </p:spPr>
        <p:txBody>
          <a:bodyPr>
            <a:normAutofit/>
          </a:bodyPr>
          <a:lstStyle>
            <a:lvl1pPr>
              <a:defRPr sz="1800"/>
            </a:lvl1pPr>
            <a:lvl2pPr>
              <a:defRPr sz="18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8" name="Slide Number Placeholder 5"/>
          <p:cNvSpPr>
            <a:spLocks noGrp="1"/>
          </p:cNvSpPr>
          <p:nvPr>
            <p:ph type="sldNum" sz="quarter" idx="10"/>
          </p:nvPr>
        </p:nvSpPr>
        <p:spPr>
          <a:xfrm>
            <a:off x="6400800" y="6356350"/>
            <a:ext cx="2133600" cy="365125"/>
          </a:xfrm>
          <a:prstGeom prst="rect">
            <a:avLst/>
          </a:prstGeom>
        </p:spPr>
        <p:txBody>
          <a:bodyPr vert="horz" lIns="91440" tIns="45720" rIns="91440" bIns="45720" rtlCol="0" anchor="ctr"/>
          <a:lstStyle>
            <a:lvl1pPr algn="r">
              <a:defRPr sz="900">
                <a:solidFill>
                  <a:schemeClr val="tx1">
                    <a:tint val="75000"/>
                  </a:schemeClr>
                </a:solidFill>
                <a:latin typeface="Arial" pitchFamily="34" charset="0"/>
                <a:cs typeface="Arial" pitchFamily="34" charset="0"/>
              </a:defRPr>
            </a:lvl1pPr>
          </a:lstStyle>
          <a:p>
            <a:fld id="{6B1AB395-38E6-4B95-819F-EA717C9E08FB}" type="slidenum">
              <a:rPr lang="en-US" smtClean="0"/>
              <a:pPr/>
              <a:t>‹#›</a:t>
            </a:fld>
            <a:endParaRPr lang="en-US" dirty="0"/>
          </a:p>
        </p:txBody>
      </p:sp>
    </p:spTree>
    <p:extLst>
      <p:ext uri="{BB962C8B-B14F-4D97-AF65-F5344CB8AC3E}">
        <p14:creationId xmlns="" xmlns:p14="http://schemas.microsoft.com/office/powerpoint/2010/main" val="322962132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Slide Number Placeholder 5"/>
          <p:cNvSpPr>
            <a:spLocks noGrp="1"/>
          </p:cNvSpPr>
          <p:nvPr>
            <p:ph type="sldNum" sz="quarter" idx="4"/>
          </p:nvPr>
        </p:nvSpPr>
        <p:spPr>
          <a:xfrm>
            <a:off x="6400800" y="6356350"/>
            <a:ext cx="2133600" cy="365125"/>
          </a:xfrm>
          <a:prstGeom prst="rect">
            <a:avLst/>
          </a:prstGeom>
        </p:spPr>
        <p:txBody>
          <a:bodyPr vert="horz" lIns="91440" tIns="45720" rIns="91440" bIns="45720" rtlCol="0" anchor="ctr"/>
          <a:lstStyle>
            <a:lvl1pPr algn="r">
              <a:defRPr sz="900">
                <a:solidFill>
                  <a:schemeClr val="tx1">
                    <a:tint val="75000"/>
                  </a:schemeClr>
                </a:solidFill>
                <a:latin typeface="Arial" pitchFamily="34" charset="0"/>
                <a:cs typeface="Arial" pitchFamily="34" charset="0"/>
              </a:defRPr>
            </a:lvl1pPr>
          </a:lstStyle>
          <a:p>
            <a:fld id="{6B1AB395-38E6-4B95-819F-EA717C9E08FB}" type="slidenum">
              <a:rPr lang="en-US" smtClean="0"/>
              <a:pPr/>
              <a:t>‹#›</a:t>
            </a:fld>
            <a:endParaRPr lang="en-US" dirty="0"/>
          </a:p>
        </p:txBody>
      </p:sp>
    </p:spTree>
    <p:extLst>
      <p:ext uri="{BB962C8B-B14F-4D97-AF65-F5344CB8AC3E}">
        <p14:creationId xmlns="" xmlns:p14="http://schemas.microsoft.com/office/powerpoint/2010/main" val="242493551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5"/>
          <p:cNvSpPr>
            <a:spLocks noGrp="1"/>
          </p:cNvSpPr>
          <p:nvPr>
            <p:ph type="sldNum" sz="quarter" idx="4"/>
          </p:nvPr>
        </p:nvSpPr>
        <p:spPr>
          <a:xfrm>
            <a:off x="6400800" y="6356350"/>
            <a:ext cx="2133600" cy="365125"/>
          </a:xfrm>
          <a:prstGeom prst="rect">
            <a:avLst/>
          </a:prstGeom>
        </p:spPr>
        <p:txBody>
          <a:bodyPr vert="horz" lIns="91440" tIns="45720" rIns="91440" bIns="45720" rtlCol="0" anchor="ctr"/>
          <a:lstStyle>
            <a:lvl1pPr algn="r">
              <a:defRPr sz="900">
                <a:solidFill>
                  <a:schemeClr val="tx1">
                    <a:tint val="75000"/>
                  </a:schemeClr>
                </a:solidFill>
                <a:latin typeface="Arial" pitchFamily="34" charset="0"/>
                <a:cs typeface="Arial" pitchFamily="34" charset="0"/>
              </a:defRPr>
            </a:lvl1pPr>
          </a:lstStyle>
          <a:p>
            <a:fld id="{6B1AB395-38E6-4B95-819F-EA717C9E08FB}" type="slidenum">
              <a:rPr lang="en-US" smtClean="0"/>
              <a:pPr/>
              <a:t>‹#›</a:t>
            </a:fld>
            <a:endParaRPr lang="en-US" dirty="0"/>
          </a:p>
        </p:txBody>
      </p:sp>
    </p:spTree>
    <p:extLst>
      <p:ext uri="{BB962C8B-B14F-4D97-AF65-F5344CB8AC3E}">
        <p14:creationId xmlns="" xmlns:p14="http://schemas.microsoft.com/office/powerpoint/2010/main" val="258725821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hasCustomPrompt="1"/>
          </p:nvPr>
        </p:nvSpPr>
        <p:spPr>
          <a:xfrm>
            <a:off x="3575050" y="273050"/>
            <a:ext cx="5111750" cy="5853113"/>
          </a:xfrm>
        </p:spPr>
        <p:txBody>
          <a:bodyPr>
            <a:normAutofit/>
          </a:bodyPr>
          <a:lstStyle>
            <a:lvl1pPr>
              <a:defRPr sz="2100"/>
            </a:lvl1pPr>
            <a:lvl2pPr>
              <a:defRPr sz="2100"/>
            </a:lvl2pPr>
            <a:lvl3pPr>
              <a:defRPr sz="2100"/>
            </a:lvl3pPr>
            <a:lvl4pPr>
              <a:defRPr sz="2100"/>
            </a:lvl4pPr>
            <a:lvl5pPr>
              <a:defRPr sz="21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hasCustomPrompt="1"/>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6" name="Slide Number Placeholder 5"/>
          <p:cNvSpPr>
            <a:spLocks noGrp="1"/>
          </p:cNvSpPr>
          <p:nvPr>
            <p:ph type="sldNum" sz="quarter" idx="4"/>
          </p:nvPr>
        </p:nvSpPr>
        <p:spPr>
          <a:xfrm>
            <a:off x="6400800" y="6356350"/>
            <a:ext cx="2133600" cy="365125"/>
          </a:xfrm>
          <a:prstGeom prst="rect">
            <a:avLst/>
          </a:prstGeom>
        </p:spPr>
        <p:txBody>
          <a:bodyPr vert="horz" lIns="91440" tIns="45720" rIns="91440" bIns="45720" rtlCol="0" anchor="ctr"/>
          <a:lstStyle>
            <a:lvl1pPr algn="r">
              <a:defRPr sz="900">
                <a:solidFill>
                  <a:schemeClr val="tx1">
                    <a:tint val="75000"/>
                  </a:schemeClr>
                </a:solidFill>
                <a:latin typeface="Arial" pitchFamily="34" charset="0"/>
                <a:cs typeface="Arial" pitchFamily="34" charset="0"/>
              </a:defRPr>
            </a:lvl1pPr>
          </a:lstStyle>
          <a:p>
            <a:fld id="{6B1AB395-38E6-4B95-819F-EA717C9E08FB}" type="slidenum">
              <a:rPr lang="en-US" smtClean="0"/>
              <a:pPr/>
              <a:t>‹#›</a:t>
            </a:fld>
            <a:endParaRPr lang="en-US" dirty="0"/>
          </a:p>
        </p:txBody>
      </p:sp>
    </p:spTree>
    <p:extLst>
      <p:ext uri="{BB962C8B-B14F-4D97-AF65-F5344CB8AC3E}">
        <p14:creationId xmlns="" xmlns:p14="http://schemas.microsoft.com/office/powerpoint/2010/main" val="39555403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92288" y="4800600"/>
            <a:ext cx="5486400" cy="566738"/>
          </a:xfrm>
        </p:spPr>
        <p:txBody>
          <a:bodyPr anchor="b">
            <a:normAutofit/>
          </a:bodyPr>
          <a:lstStyle>
            <a:lvl1pPr algn="l">
              <a:defRPr sz="18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6" name="Slide Number Placeholder 5"/>
          <p:cNvSpPr>
            <a:spLocks noGrp="1"/>
          </p:cNvSpPr>
          <p:nvPr>
            <p:ph type="sldNum" sz="quarter" idx="4"/>
          </p:nvPr>
        </p:nvSpPr>
        <p:spPr>
          <a:xfrm>
            <a:off x="6400800" y="6356350"/>
            <a:ext cx="2133600" cy="365125"/>
          </a:xfrm>
          <a:prstGeom prst="rect">
            <a:avLst/>
          </a:prstGeom>
        </p:spPr>
        <p:txBody>
          <a:bodyPr vert="horz" lIns="91440" tIns="45720" rIns="91440" bIns="45720" rtlCol="0" anchor="ctr"/>
          <a:lstStyle>
            <a:lvl1pPr algn="r">
              <a:defRPr sz="900">
                <a:solidFill>
                  <a:schemeClr val="tx1">
                    <a:tint val="75000"/>
                  </a:schemeClr>
                </a:solidFill>
                <a:latin typeface="Arial" pitchFamily="34" charset="0"/>
                <a:cs typeface="Arial" pitchFamily="34" charset="0"/>
              </a:defRPr>
            </a:lvl1pPr>
          </a:lstStyle>
          <a:p>
            <a:fld id="{6B1AB395-38E6-4B95-819F-EA717C9E08FB}" type="slidenum">
              <a:rPr lang="en-US" smtClean="0"/>
              <a:pPr/>
              <a:t>‹#›</a:t>
            </a:fld>
            <a:endParaRPr lang="en-US" dirty="0"/>
          </a:p>
        </p:txBody>
      </p:sp>
    </p:spTree>
    <p:extLst>
      <p:ext uri="{BB962C8B-B14F-4D97-AF65-F5344CB8AC3E}">
        <p14:creationId xmlns="" xmlns:p14="http://schemas.microsoft.com/office/powerpoint/2010/main" val="26299163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81000"/>
            <a:ext cx="8229600" cy="63976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29064" y="1295400"/>
            <a:ext cx="8229600" cy="47244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cxnSp>
        <p:nvCxnSpPr>
          <p:cNvPr id="9" name="Straight Connector 8"/>
          <p:cNvCxnSpPr/>
          <p:nvPr/>
        </p:nvCxnSpPr>
        <p:spPr>
          <a:xfrm>
            <a:off x="762000" y="6172200"/>
            <a:ext cx="768096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051" name="Picture 3"/>
          <p:cNvPicPr>
            <a:picLocks noChangeAspect="1" noChangeArrowheads="1"/>
          </p:cNvPicPr>
          <p:nvPr/>
        </p:nvPicPr>
        <p:blipFill>
          <a:blip r:embed="rId16" cstate="print">
            <a:extLst>
              <a:ext uri="{28A0092B-C50C-407E-A947-70E740481C1C}">
                <a14:useLocalDpi xmlns="" xmlns:a14="http://schemas.microsoft.com/office/drawing/2010/main" val="0"/>
              </a:ext>
            </a:extLst>
          </a:blip>
          <a:srcRect/>
          <a:stretch>
            <a:fillRect/>
          </a:stretch>
        </p:blipFill>
        <p:spPr bwMode="auto">
          <a:xfrm>
            <a:off x="0" y="0"/>
            <a:ext cx="9144000" cy="2219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053" name="Picture 5" descr="D:\MT - Marketing\Corporate\Brand Council\VI\Final Guidelines\MT_Logo_Artwork\Regular_Size\RGB\Positive\MT_Logo_Reg_Full_Pos_RGB.png"/>
          <p:cNvPicPr>
            <a:picLocks noChangeAspect="1" noChangeArrowheads="1"/>
          </p:cNvPicPr>
          <p:nvPr/>
        </p:nvPicPr>
        <p:blipFill>
          <a:blip r:embed="rId17" cstate="print">
            <a:extLst>
              <a:ext uri="{28A0092B-C50C-407E-A947-70E740481C1C}">
                <a14:useLocalDpi xmlns="" xmlns:a14="http://schemas.microsoft.com/office/drawing/2010/main" val="0"/>
              </a:ext>
            </a:extLst>
          </a:blip>
          <a:srcRect/>
          <a:stretch>
            <a:fillRect/>
          </a:stretch>
        </p:blipFill>
        <p:spPr bwMode="auto">
          <a:xfrm>
            <a:off x="747252" y="6365212"/>
            <a:ext cx="1352550" cy="326320"/>
          </a:xfrm>
          <a:prstGeom prst="rect">
            <a:avLst/>
          </a:prstGeom>
          <a:noFill/>
          <a:extLst>
            <a:ext uri="{909E8E84-426E-40DD-AFC4-6F175D3DCCD1}">
              <a14:hiddenFill xmlns="" xmlns:a14="http://schemas.microsoft.com/office/drawing/2010/main">
                <a:solidFill>
                  <a:srgbClr val="FFFFFF"/>
                </a:solidFill>
              </a14:hiddenFill>
            </a:ext>
          </a:extLst>
        </p:spPr>
      </p:pic>
      <p:sp>
        <p:nvSpPr>
          <p:cNvPr id="8" name="Slide Number Placeholder 5"/>
          <p:cNvSpPr>
            <a:spLocks noGrp="1"/>
          </p:cNvSpPr>
          <p:nvPr>
            <p:ph type="sldNum" sz="quarter" idx="4"/>
          </p:nvPr>
        </p:nvSpPr>
        <p:spPr>
          <a:xfrm>
            <a:off x="6400800" y="6402607"/>
            <a:ext cx="2133600" cy="365125"/>
          </a:xfrm>
          <a:prstGeom prst="rect">
            <a:avLst/>
          </a:prstGeom>
        </p:spPr>
        <p:txBody>
          <a:bodyPr vert="horz" lIns="91440" tIns="45720" rIns="91440" bIns="45720" rtlCol="0" anchor="ctr"/>
          <a:lstStyle>
            <a:lvl1pPr algn="r">
              <a:defRPr sz="900">
                <a:solidFill>
                  <a:schemeClr val="tx1">
                    <a:tint val="75000"/>
                  </a:schemeClr>
                </a:solidFill>
                <a:latin typeface="Arial" pitchFamily="34" charset="0"/>
                <a:cs typeface="Arial" pitchFamily="34" charset="0"/>
              </a:defRPr>
            </a:lvl1pPr>
          </a:lstStyle>
          <a:p>
            <a:fld id="{6B1AB395-38E6-4B95-819F-EA717C9E08FB}" type="slidenum">
              <a:rPr lang="en-US" smtClean="0"/>
              <a:pPr/>
              <a:t>‹#›</a:t>
            </a:fld>
            <a:endParaRPr lang="en-US" dirty="0"/>
          </a:p>
        </p:txBody>
      </p:sp>
    </p:spTree>
    <p:extLst>
      <p:ext uri="{BB962C8B-B14F-4D97-AF65-F5344CB8AC3E}">
        <p14:creationId xmlns="" xmlns:p14="http://schemas.microsoft.com/office/powerpoint/2010/main" val="7111366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Lst>
  <p:timing>
    <p:tnLst>
      <p:par>
        <p:cTn id="1" dur="indefinite" restart="never" nodeType="tmRoot"/>
      </p:par>
    </p:tnLst>
  </p:timing>
  <p:hf hdr="0" dt="0"/>
  <p:txStyles>
    <p:titleStyle>
      <a:lvl1pPr marL="176213" indent="0" algn="l" defTabSz="914400" rtl="0" eaLnBrk="1" latinLnBrk="0" hangingPunct="1">
        <a:spcBef>
          <a:spcPct val="0"/>
        </a:spcBef>
        <a:buNone/>
        <a:defRPr sz="2700" kern="1200">
          <a:solidFill>
            <a:srgbClr val="6E267B"/>
          </a:solidFill>
          <a:latin typeface="Arial" pitchFamily="34" charset="0"/>
          <a:ea typeface="+mj-ea"/>
          <a:cs typeface="Arial" pitchFamily="34" charset="0"/>
        </a:defRPr>
      </a:lvl1pPr>
    </p:titleStyle>
    <p:bodyStyle>
      <a:lvl1pPr marL="463550" indent="-238125" algn="l" defTabSz="914400" rtl="0" eaLnBrk="1" latinLnBrk="0" hangingPunct="1">
        <a:lnSpc>
          <a:spcPct val="120000"/>
        </a:lnSpc>
        <a:spcBef>
          <a:spcPts val="840"/>
        </a:spcBef>
        <a:spcAft>
          <a:spcPts val="0"/>
        </a:spcAft>
        <a:buClr>
          <a:srgbClr val="4D4F53"/>
        </a:buClr>
        <a:buSzPct val="110000"/>
        <a:buFont typeface="Arial" pitchFamily="34" charset="0"/>
        <a:buChar char="•"/>
        <a:defRPr sz="1800" kern="1200">
          <a:solidFill>
            <a:srgbClr val="4D4F53"/>
          </a:solidFill>
          <a:latin typeface="Arial" pitchFamily="34" charset="0"/>
          <a:ea typeface="+mn-ea"/>
          <a:cs typeface="Arial" pitchFamily="34" charset="0"/>
        </a:defRPr>
      </a:lvl1pPr>
      <a:lvl2pPr marL="742950" indent="-279400" algn="l" defTabSz="914400" rtl="0" eaLnBrk="1" latinLnBrk="0" hangingPunct="1">
        <a:lnSpc>
          <a:spcPct val="120000"/>
        </a:lnSpc>
        <a:spcBef>
          <a:spcPts val="840"/>
        </a:spcBef>
        <a:spcAft>
          <a:spcPts val="0"/>
        </a:spcAft>
        <a:buClr>
          <a:srgbClr val="6E267B"/>
        </a:buClr>
        <a:buFont typeface="Arial" pitchFamily="34" charset="0"/>
        <a:buChar char="•"/>
        <a:defRPr sz="1800" kern="1200">
          <a:solidFill>
            <a:srgbClr val="4D4F53"/>
          </a:solidFill>
          <a:latin typeface="Arial" pitchFamily="34" charset="0"/>
          <a:ea typeface="+mn-ea"/>
          <a:cs typeface="Arial" pitchFamily="34" charset="0"/>
        </a:defRPr>
      </a:lvl2pPr>
      <a:lvl3pPr marL="1030288" indent="-284163" algn="l" defTabSz="914400" rtl="0" eaLnBrk="1" latinLnBrk="0" hangingPunct="1">
        <a:lnSpc>
          <a:spcPct val="120000"/>
        </a:lnSpc>
        <a:spcBef>
          <a:spcPts val="840"/>
        </a:spcBef>
        <a:spcAft>
          <a:spcPts val="0"/>
        </a:spcAft>
        <a:buClr>
          <a:srgbClr val="6E267B"/>
        </a:buClr>
        <a:buFont typeface="Arial" pitchFamily="34" charset="0"/>
        <a:buChar char="•"/>
        <a:defRPr sz="1800" kern="1200">
          <a:solidFill>
            <a:srgbClr val="4D4F53"/>
          </a:solidFill>
          <a:latin typeface="Arial" pitchFamily="34" charset="0"/>
          <a:ea typeface="+mn-ea"/>
          <a:cs typeface="Arial" pitchFamily="34" charset="0"/>
        </a:defRPr>
      </a:lvl3pPr>
      <a:lvl4pPr marL="1306513" indent="-279400" algn="l" defTabSz="914400" rtl="0" eaLnBrk="1" latinLnBrk="0" hangingPunct="1">
        <a:lnSpc>
          <a:spcPct val="120000"/>
        </a:lnSpc>
        <a:spcBef>
          <a:spcPts val="840"/>
        </a:spcBef>
        <a:spcAft>
          <a:spcPts val="0"/>
        </a:spcAft>
        <a:buClr>
          <a:srgbClr val="6E267B"/>
        </a:buClr>
        <a:buFont typeface="Arial" pitchFamily="34" charset="0"/>
        <a:buChar char="•"/>
        <a:defRPr sz="1800" kern="1200">
          <a:solidFill>
            <a:srgbClr val="4D4F53"/>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tickyminds.com/"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762000" y="1752600"/>
            <a:ext cx="6553200" cy="3352800"/>
          </a:xfrm>
          <a:noFill/>
        </p:spPr>
        <p:txBody>
          <a:bodyPr>
            <a:normAutofit fontScale="90000"/>
          </a:bodyPr>
          <a:lstStyle/>
          <a:p>
            <a:pPr>
              <a:lnSpc>
                <a:spcPct val="80000"/>
              </a:lnSpc>
            </a:pPr>
            <a:r>
              <a:rPr lang="en-US" sz="5400" dirty="0" smtClean="0">
                <a:latin typeface="Times New Roman" pitchFamily="18" charset="0"/>
              </a:rPr>
              <a:t/>
            </a:r>
            <a:br>
              <a:rPr lang="en-US" sz="5400" dirty="0" smtClean="0">
                <a:latin typeface="Times New Roman" pitchFamily="18" charset="0"/>
              </a:rPr>
            </a:br>
            <a:r>
              <a:rPr lang="en-US" sz="5400" dirty="0" smtClean="0">
                <a:latin typeface="Times New Roman" pitchFamily="18" charset="0"/>
              </a:rPr>
              <a:t/>
            </a:r>
            <a:br>
              <a:rPr lang="en-US" sz="5400" dirty="0" smtClean="0">
                <a:latin typeface="Times New Roman" pitchFamily="18" charset="0"/>
              </a:rPr>
            </a:br>
            <a:r>
              <a:rPr lang="en-US" sz="4400" dirty="0" smtClean="0">
                <a:latin typeface="Times New Roman" pitchFamily="18" charset="0"/>
              </a:rPr>
              <a:t>Test case optimization using Orthogonal Arrays and Pair wise Testing</a:t>
            </a:r>
            <a:r>
              <a:rPr lang="en-US" sz="5400" dirty="0" smtClean="0">
                <a:latin typeface="Times New Roman" pitchFamily="18" charset="0"/>
              </a:rPr>
              <a:t/>
            </a:r>
            <a:br>
              <a:rPr lang="en-US" sz="5400" dirty="0" smtClean="0">
                <a:latin typeface="Times New Roman" pitchFamily="18" charset="0"/>
              </a:rPr>
            </a:br>
            <a:r>
              <a:rPr lang="en-US" sz="5400" dirty="0" smtClean="0">
                <a:latin typeface="Times New Roman" pitchFamily="18" charset="0"/>
              </a:rPr>
              <a:t/>
            </a:r>
            <a:br>
              <a:rPr lang="en-US" sz="5400" dirty="0" smtClean="0">
                <a:latin typeface="Times New Roman" pitchFamily="18" charset="0"/>
              </a:rPr>
            </a:br>
            <a:endParaRPr lang="en-US" sz="5400" dirty="0" smtClean="0">
              <a:latin typeface="Times New Roman" pitchFamily="18"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7" name="Rectangle 3"/>
          <p:cNvSpPr>
            <a:spLocks noGrp="1" noChangeArrowheads="1"/>
          </p:cNvSpPr>
          <p:nvPr>
            <p:ph type="body" idx="1"/>
          </p:nvPr>
        </p:nvSpPr>
        <p:spPr>
          <a:xfrm>
            <a:off x="533400" y="1143000"/>
            <a:ext cx="8229600" cy="4525963"/>
          </a:xfrm>
        </p:spPr>
        <p:txBody>
          <a:bodyPr>
            <a:normAutofit fontScale="92500"/>
          </a:bodyPr>
          <a:lstStyle/>
          <a:p>
            <a:pPr>
              <a:defRPr/>
            </a:pPr>
            <a:r>
              <a:rPr lang="en-US" sz="2200" dirty="0" smtClean="0">
                <a:latin typeface="Arial" pitchFamily="34" charset="0"/>
                <a:cs typeface="Arial" pitchFamily="34" charset="0"/>
              </a:rPr>
              <a:t>Tests that maximize interactions between parameters will find more faults</a:t>
            </a:r>
          </a:p>
          <a:p>
            <a:pPr>
              <a:defRPr/>
            </a:pPr>
            <a:endParaRPr lang="en-US" sz="2200" dirty="0" smtClean="0">
              <a:latin typeface="Arial" pitchFamily="34" charset="0"/>
              <a:cs typeface="Arial" pitchFamily="34" charset="0"/>
            </a:endParaRPr>
          </a:p>
          <a:p>
            <a:pPr>
              <a:defRPr/>
            </a:pPr>
            <a:r>
              <a:rPr lang="en-US" sz="2200" dirty="0" smtClean="0">
                <a:latin typeface="Arial" pitchFamily="34" charset="0"/>
                <a:cs typeface="Arial" pitchFamily="34" charset="0"/>
              </a:rPr>
              <a:t>Need not repeat testing of the same pair more than once</a:t>
            </a:r>
          </a:p>
          <a:p>
            <a:pPr eaLnBrk="1" hangingPunct="1">
              <a:defRPr/>
            </a:pPr>
            <a:endParaRPr lang="en-US" sz="2200" dirty="0" smtClean="0">
              <a:latin typeface="Arial" pitchFamily="34" charset="0"/>
              <a:cs typeface="Arial" pitchFamily="34" charset="0"/>
            </a:endParaRPr>
          </a:p>
          <a:p>
            <a:pPr eaLnBrk="1" hangingPunct="1">
              <a:defRPr/>
            </a:pPr>
            <a:r>
              <a:rPr lang="en-US" sz="2200" dirty="0" smtClean="0">
                <a:latin typeface="Arial" pitchFamily="34" charset="0"/>
                <a:cs typeface="Arial" pitchFamily="34" charset="0"/>
              </a:rPr>
              <a:t>Whenever a software defect occurs, it occurs because of the interaction between two specific parameters with specific values</a:t>
            </a:r>
          </a:p>
          <a:p>
            <a:pPr eaLnBrk="1" hangingPunct="1">
              <a:defRPr/>
            </a:pPr>
            <a:endParaRPr lang="en-US" sz="2200" dirty="0" smtClean="0">
              <a:latin typeface="Arial" pitchFamily="34" charset="0"/>
              <a:cs typeface="Arial" pitchFamily="34" charset="0"/>
            </a:endParaRPr>
          </a:p>
          <a:p>
            <a:pPr eaLnBrk="1" hangingPunct="1">
              <a:defRPr/>
            </a:pPr>
            <a:r>
              <a:rPr lang="en-US" sz="2200" dirty="0" smtClean="0">
                <a:latin typeface="Arial" pitchFamily="34" charset="0"/>
                <a:cs typeface="Arial" pitchFamily="34" charset="0"/>
              </a:rPr>
              <a:t>There is enough proof in the software industry to prove the same</a:t>
            </a:r>
          </a:p>
          <a:p>
            <a:pPr lvl="1">
              <a:defRPr/>
            </a:pPr>
            <a:endParaRPr lang="en-US" sz="1800" dirty="0" smtClean="0">
              <a:latin typeface="Arial" pitchFamily="34" charset="0"/>
              <a:cs typeface="Arial" pitchFamily="34" charset="0"/>
            </a:endParaRPr>
          </a:p>
          <a:p>
            <a:pPr>
              <a:defRPr/>
            </a:pPr>
            <a:endParaRPr lang="en-US" sz="2200" dirty="0" smtClean="0">
              <a:latin typeface="Arial" pitchFamily="34" charset="0"/>
              <a:cs typeface="Arial" pitchFamily="34" charset="0"/>
            </a:endParaRPr>
          </a:p>
          <a:p>
            <a:pPr eaLnBrk="1" hangingPunct="1">
              <a:defRPr/>
            </a:pPr>
            <a:endParaRPr lang="en-US" sz="2200" dirty="0" smtClean="0">
              <a:latin typeface="Arial" pitchFamily="34" charset="0"/>
              <a:cs typeface="Arial" pitchFamily="34" charset="0"/>
            </a:endParaRPr>
          </a:p>
          <a:p>
            <a:pPr eaLnBrk="1" hangingPunct="1">
              <a:defRPr/>
            </a:pPr>
            <a:endParaRPr lang="en-US" sz="2200" dirty="0" smtClean="0">
              <a:latin typeface="Arial" pitchFamily="34" charset="0"/>
              <a:cs typeface="Arial" pitchFamily="34" charset="0"/>
            </a:endParaRPr>
          </a:p>
        </p:txBody>
      </p:sp>
      <p:sp>
        <p:nvSpPr>
          <p:cNvPr id="4" name="Title 1"/>
          <p:cNvSpPr txBox="1">
            <a:spLocks/>
          </p:cNvSpPr>
          <p:nvPr/>
        </p:nvSpPr>
        <p:spPr>
          <a:xfrm>
            <a:off x="457200" y="304800"/>
            <a:ext cx="8229600" cy="762000"/>
          </a:xfrm>
          <a:prstGeom prst="rect">
            <a:avLst/>
          </a:prstGeom>
          <a:solidFill>
            <a:schemeClr val="tx2">
              <a:lumMod val="40000"/>
              <a:lumOff val="60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tx1"/>
                </a:solidFill>
                <a:effectLst/>
                <a:uLnTx/>
                <a:uFillTx/>
                <a:latin typeface="+mj-lt"/>
                <a:ea typeface="+mj-ea"/>
                <a:cs typeface="+mj-cs"/>
              </a:rPr>
              <a:t>      </a:t>
            </a:r>
            <a:r>
              <a:rPr lang="en-US" sz="3600" b="1" noProof="0" dirty="0" smtClean="0">
                <a:latin typeface="+mj-lt"/>
                <a:ea typeface="+mj-ea"/>
                <a:cs typeface="+mj-cs"/>
              </a:rPr>
              <a:t>Assumptions in </a:t>
            </a:r>
            <a:r>
              <a:rPr kumimoji="0" lang="en-US" sz="3600" b="1" i="0" u="none" strike="noStrike" kern="1200" cap="none" spc="0" normalizeH="0" baseline="0" noProof="0" dirty="0" smtClean="0">
                <a:ln>
                  <a:noFill/>
                </a:ln>
                <a:solidFill>
                  <a:schemeClr val="tx1"/>
                </a:solidFill>
                <a:effectLst/>
                <a:uLnTx/>
                <a:uFillTx/>
                <a:latin typeface="+mj-lt"/>
                <a:ea typeface="+mj-ea"/>
                <a:cs typeface="+mj-cs"/>
              </a:rPr>
              <a:t>Orthogonal Arrays</a:t>
            </a:r>
            <a:endParaRPr kumimoji="0" lang="en-US" sz="3600" b="1" i="0" u="none" strike="noStrike" kern="1200" cap="none" spc="0" normalizeH="0" baseline="0" noProof="0" dirty="0">
              <a:ln>
                <a:noFill/>
              </a:ln>
              <a:solidFill>
                <a:schemeClr val="tx1"/>
              </a:solidFill>
              <a:effectLst/>
              <a:uLnTx/>
              <a:uFillTx/>
              <a:latin typeface="+mj-lt"/>
              <a:ea typeface="+mj-ea"/>
              <a:cs typeface="+mj-cs"/>
            </a:endParaRPr>
          </a:p>
        </p:txBody>
      </p:sp>
      <p:sp>
        <p:nvSpPr>
          <p:cNvPr id="9" name="Slide Number Placeholder 8"/>
          <p:cNvSpPr>
            <a:spLocks noGrp="1"/>
          </p:cNvSpPr>
          <p:nvPr>
            <p:ph type="sldNum" sz="quarter" idx="4294967295"/>
          </p:nvPr>
        </p:nvSpPr>
        <p:spPr>
          <a:xfrm>
            <a:off x="6553200" y="6356350"/>
            <a:ext cx="2133600" cy="365125"/>
          </a:xfrm>
          <a:prstGeom prst="rect">
            <a:avLst/>
          </a:prstGeom>
        </p:spPr>
        <p:txBody>
          <a:bodyPr/>
          <a:lstStyle/>
          <a:p>
            <a:fld id="{CB5601B8-3A46-4376-8F24-70B71D858F34}" type="slidenum">
              <a:rPr lang="en-US" smtClean="0"/>
              <a:pPr/>
              <a:t>10</a:t>
            </a:fld>
            <a:endParaRPr lang="en-US"/>
          </a:p>
        </p:txBody>
      </p:sp>
      <p:sp>
        <p:nvSpPr>
          <p:cNvPr id="10" name="Footer Placeholder 9"/>
          <p:cNvSpPr>
            <a:spLocks noGrp="1"/>
          </p:cNvSpPr>
          <p:nvPr>
            <p:ph type="ftr" sz="quarter" idx="4294967295"/>
          </p:nvPr>
        </p:nvSpPr>
        <p:spPr>
          <a:xfrm>
            <a:off x="3124200" y="6356350"/>
            <a:ext cx="2895600" cy="365125"/>
          </a:xfrm>
          <a:prstGeom prst="rect">
            <a:avLst/>
          </a:prstGeom>
        </p:spPr>
        <p:txBody>
          <a:bodyPr/>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7" name="Rectangle 3"/>
          <p:cNvSpPr>
            <a:spLocks noGrp="1" noChangeArrowheads="1"/>
          </p:cNvSpPr>
          <p:nvPr>
            <p:ph type="body" idx="1"/>
          </p:nvPr>
        </p:nvSpPr>
        <p:spPr>
          <a:xfrm>
            <a:off x="533400" y="1143000"/>
            <a:ext cx="8229600" cy="4525963"/>
          </a:xfrm>
        </p:spPr>
        <p:txBody>
          <a:bodyPr>
            <a:normAutofit lnSpcReduction="10000"/>
          </a:bodyPr>
          <a:lstStyle/>
          <a:p>
            <a:pPr>
              <a:defRPr/>
            </a:pPr>
            <a:r>
              <a:rPr lang="en-US" sz="2400" dirty="0" smtClean="0">
                <a:latin typeface="Arial" pitchFamily="34" charset="0"/>
                <a:cs typeface="Arial" pitchFamily="34" charset="0"/>
              </a:rPr>
              <a:t>Example</a:t>
            </a:r>
          </a:p>
          <a:p>
            <a:pPr lvl="1">
              <a:defRPr/>
            </a:pPr>
            <a:r>
              <a:rPr lang="en-US" sz="2400" dirty="0" smtClean="0">
                <a:latin typeface="Arial" pitchFamily="34" charset="0"/>
                <a:cs typeface="Arial" pitchFamily="34" charset="0"/>
              </a:rPr>
              <a:t>Consider 3 test parameters A, B &amp; C. </a:t>
            </a:r>
          </a:p>
          <a:p>
            <a:pPr lvl="1">
              <a:defRPr/>
            </a:pPr>
            <a:r>
              <a:rPr lang="en-US" sz="2400" dirty="0" smtClean="0">
                <a:latin typeface="Arial" pitchFamily="34" charset="0"/>
                <a:cs typeface="Arial" pitchFamily="34" charset="0"/>
              </a:rPr>
              <a:t>Possible values for A are 0,1</a:t>
            </a:r>
          </a:p>
          <a:p>
            <a:pPr lvl="1">
              <a:defRPr/>
            </a:pPr>
            <a:r>
              <a:rPr lang="en-US" sz="2400" dirty="0" smtClean="0">
                <a:latin typeface="Arial" pitchFamily="34" charset="0"/>
                <a:cs typeface="Arial" pitchFamily="34" charset="0"/>
              </a:rPr>
              <a:t>Possible values for B are 0,1</a:t>
            </a:r>
          </a:p>
          <a:p>
            <a:pPr lvl="1">
              <a:defRPr/>
            </a:pPr>
            <a:r>
              <a:rPr lang="en-US" sz="2400" dirty="0" smtClean="0">
                <a:latin typeface="Arial" pitchFamily="34" charset="0"/>
                <a:cs typeface="Arial" pitchFamily="34" charset="0"/>
              </a:rPr>
              <a:t>Possible values for C are 0,1</a:t>
            </a:r>
          </a:p>
          <a:p>
            <a:pPr lvl="1">
              <a:defRPr/>
            </a:pPr>
            <a:r>
              <a:rPr lang="en-US" sz="2400" dirty="0" smtClean="0">
                <a:latin typeface="Arial" pitchFamily="34" charset="0"/>
                <a:cs typeface="Arial" pitchFamily="34" charset="0"/>
              </a:rPr>
              <a:t>Design test cases to exercise all combinations…</a:t>
            </a:r>
          </a:p>
          <a:p>
            <a:pPr>
              <a:defRPr/>
            </a:pPr>
            <a:endParaRPr lang="en-US" sz="2400" dirty="0" smtClean="0">
              <a:latin typeface="Arial" pitchFamily="34" charset="0"/>
              <a:cs typeface="Arial" pitchFamily="34" charset="0"/>
            </a:endParaRPr>
          </a:p>
          <a:p>
            <a:pPr>
              <a:defRPr/>
            </a:pPr>
            <a:r>
              <a:rPr lang="en-US" sz="2400" dirty="0" smtClean="0">
                <a:latin typeface="Arial" pitchFamily="34" charset="0"/>
                <a:cs typeface="Arial" pitchFamily="34" charset="0"/>
              </a:rPr>
              <a:t>The possible combinations for this are 2*2*2 = 8Test Cases</a:t>
            </a:r>
          </a:p>
          <a:p>
            <a:pPr lvl="1">
              <a:defRPr/>
            </a:pPr>
            <a:endParaRPr lang="en-US" sz="1800" dirty="0" smtClean="0">
              <a:latin typeface="Arial" pitchFamily="34" charset="0"/>
              <a:cs typeface="Arial" pitchFamily="34" charset="0"/>
            </a:endParaRPr>
          </a:p>
          <a:p>
            <a:pPr eaLnBrk="1" hangingPunct="1">
              <a:defRPr/>
            </a:pPr>
            <a:endParaRPr lang="en-US" sz="2200" dirty="0" smtClean="0">
              <a:latin typeface="Arial" pitchFamily="34" charset="0"/>
              <a:cs typeface="Arial" pitchFamily="34" charset="0"/>
            </a:endParaRPr>
          </a:p>
          <a:p>
            <a:pPr eaLnBrk="1" hangingPunct="1">
              <a:defRPr/>
            </a:pPr>
            <a:endParaRPr lang="en-US" sz="2200" dirty="0" smtClean="0">
              <a:latin typeface="Arial" pitchFamily="34" charset="0"/>
              <a:cs typeface="Arial" pitchFamily="34" charset="0"/>
            </a:endParaRPr>
          </a:p>
        </p:txBody>
      </p:sp>
      <p:sp>
        <p:nvSpPr>
          <p:cNvPr id="4" name="Title 1"/>
          <p:cNvSpPr txBox="1">
            <a:spLocks/>
          </p:cNvSpPr>
          <p:nvPr/>
        </p:nvSpPr>
        <p:spPr>
          <a:xfrm>
            <a:off x="457200" y="381000"/>
            <a:ext cx="8229600" cy="609600"/>
          </a:xfrm>
          <a:prstGeom prst="rect">
            <a:avLst/>
          </a:prstGeom>
          <a:solidFill>
            <a:schemeClr val="tx2">
              <a:lumMod val="40000"/>
              <a:lumOff val="60000"/>
            </a:schemeClr>
          </a:solidFill>
        </p:spPr>
        <p:txBody>
          <a:bodyPr vert="horz" lIns="91440" tIns="45720" rIns="91440" bIns="45720" rtlCol="0" anchor="ctr">
            <a:normAutofit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tx1"/>
                </a:solidFill>
                <a:effectLst/>
                <a:uLnTx/>
                <a:uFillTx/>
                <a:latin typeface="+mj-lt"/>
                <a:ea typeface="+mj-ea"/>
                <a:cs typeface="+mj-cs"/>
              </a:rPr>
              <a:t>      </a:t>
            </a:r>
            <a:r>
              <a:rPr lang="en-US" sz="3600" b="1" noProof="0" dirty="0" smtClean="0">
                <a:latin typeface="+mj-lt"/>
                <a:ea typeface="+mj-ea"/>
                <a:cs typeface="+mj-cs"/>
              </a:rPr>
              <a:t>A small example</a:t>
            </a:r>
            <a:endParaRPr kumimoji="0" lang="en-US" sz="3600" b="1" i="0" u="none" strike="noStrike" kern="1200" cap="none" spc="0" normalizeH="0" baseline="0" noProof="0" dirty="0">
              <a:ln>
                <a:noFill/>
              </a:ln>
              <a:solidFill>
                <a:schemeClr val="tx1"/>
              </a:solidFill>
              <a:effectLst/>
              <a:uLnTx/>
              <a:uFillTx/>
              <a:latin typeface="+mj-lt"/>
              <a:ea typeface="+mj-ea"/>
              <a:cs typeface="+mj-cs"/>
            </a:endParaRPr>
          </a:p>
        </p:txBody>
      </p:sp>
      <p:sp>
        <p:nvSpPr>
          <p:cNvPr id="9" name="Slide Number Placeholder 8"/>
          <p:cNvSpPr>
            <a:spLocks noGrp="1"/>
          </p:cNvSpPr>
          <p:nvPr>
            <p:ph type="sldNum" sz="quarter" idx="4294967295"/>
          </p:nvPr>
        </p:nvSpPr>
        <p:spPr>
          <a:xfrm>
            <a:off x="6553200" y="6356350"/>
            <a:ext cx="2133600" cy="365125"/>
          </a:xfrm>
          <a:prstGeom prst="rect">
            <a:avLst/>
          </a:prstGeom>
        </p:spPr>
        <p:txBody>
          <a:bodyPr/>
          <a:lstStyle/>
          <a:p>
            <a:fld id="{CB5601B8-3A46-4376-8F24-70B71D858F34}" type="slidenum">
              <a:rPr lang="en-US" smtClean="0"/>
              <a:pPr/>
              <a:t>11</a:t>
            </a:fld>
            <a:endParaRPr lang="en-US"/>
          </a:p>
        </p:txBody>
      </p:sp>
      <p:sp>
        <p:nvSpPr>
          <p:cNvPr id="10" name="Footer Placeholder 9"/>
          <p:cNvSpPr>
            <a:spLocks noGrp="1"/>
          </p:cNvSpPr>
          <p:nvPr>
            <p:ph type="ftr" sz="quarter" idx="4294967295"/>
          </p:nvPr>
        </p:nvSpPr>
        <p:spPr>
          <a:xfrm>
            <a:off x="3124200" y="6356350"/>
            <a:ext cx="2895600" cy="365125"/>
          </a:xfrm>
          <a:prstGeom prst="rect">
            <a:avLst/>
          </a:prstGeom>
        </p:spPr>
        <p:txBody>
          <a:bodyPr/>
          <a:lstStyle/>
          <a:p>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7" name="Rectangle 3"/>
          <p:cNvSpPr>
            <a:spLocks noGrp="1" noChangeArrowheads="1"/>
          </p:cNvSpPr>
          <p:nvPr>
            <p:ph type="body" idx="1"/>
          </p:nvPr>
        </p:nvSpPr>
        <p:spPr>
          <a:xfrm>
            <a:off x="533400" y="990600"/>
            <a:ext cx="8229600" cy="4678363"/>
          </a:xfrm>
        </p:spPr>
        <p:txBody>
          <a:bodyPr>
            <a:normAutofit/>
          </a:bodyPr>
          <a:lstStyle/>
          <a:p>
            <a:pPr lvl="1">
              <a:defRPr/>
            </a:pPr>
            <a:endParaRPr lang="en-US" sz="1800" dirty="0" smtClean="0">
              <a:latin typeface="Arial" pitchFamily="34" charset="0"/>
              <a:cs typeface="Arial" pitchFamily="34" charset="0"/>
            </a:endParaRPr>
          </a:p>
          <a:p>
            <a:pPr eaLnBrk="1" hangingPunct="1">
              <a:defRPr/>
            </a:pPr>
            <a:endParaRPr lang="en-US" sz="2200" dirty="0" smtClean="0">
              <a:latin typeface="Arial" pitchFamily="34" charset="0"/>
              <a:cs typeface="Arial" pitchFamily="34" charset="0"/>
            </a:endParaRPr>
          </a:p>
          <a:p>
            <a:pPr eaLnBrk="1" hangingPunct="1">
              <a:defRPr/>
            </a:pPr>
            <a:endParaRPr lang="en-US" sz="2200" dirty="0" smtClean="0">
              <a:latin typeface="Arial" pitchFamily="34" charset="0"/>
              <a:cs typeface="Arial" pitchFamily="34" charset="0"/>
            </a:endParaRPr>
          </a:p>
        </p:txBody>
      </p:sp>
      <p:sp>
        <p:nvSpPr>
          <p:cNvPr id="4" name="Title 1"/>
          <p:cNvSpPr txBox="1">
            <a:spLocks/>
          </p:cNvSpPr>
          <p:nvPr/>
        </p:nvSpPr>
        <p:spPr>
          <a:xfrm>
            <a:off x="457200" y="381000"/>
            <a:ext cx="8229600" cy="609600"/>
          </a:xfrm>
          <a:prstGeom prst="rect">
            <a:avLst/>
          </a:prstGeom>
          <a:solidFill>
            <a:schemeClr val="tx2">
              <a:lumMod val="40000"/>
              <a:lumOff val="60000"/>
            </a:schemeClr>
          </a:solidFill>
        </p:spPr>
        <p:txBody>
          <a:bodyPr vert="horz" lIns="91440" tIns="45720" rIns="91440" bIns="45720" rtlCol="0" anchor="ctr">
            <a:normAutofit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tx1"/>
                </a:solidFill>
                <a:effectLst/>
                <a:uLnTx/>
                <a:uFillTx/>
                <a:latin typeface="+mj-lt"/>
                <a:ea typeface="+mj-ea"/>
                <a:cs typeface="+mj-cs"/>
              </a:rPr>
              <a:t>      </a:t>
            </a:r>
            <a:r>
              <a:rPr lang="en-US" sz="3600" b="1" noProof="0" dirty="0" smtClean="0">
                <a:latin typeface="+mj-lt"/>
                <a:ea typeface="+mj-ea"/>
                <a:cs typeface="+mj-cs"/>
              </a:rPr>
              <a:t>Total No. of combinations</a:t>
            </a:r>
            <a:endParaRPr kumimoji="0" lang="en-US" sz="3600" b="1" i="0" u="none" strike="noStrike" kern="1200" cap="none" spc="0" normalizeH="0" baseline="0" noProof="0" dirty="0">
              <a:ln>
                <a:noFill/>
              </a:ln>
              <a:solidFill>
                <a:schemeClr val="tx1"/>
              </a:solidFill>
              <a:effectLst/>
              <a:uLnTx/>
              <a:uFillTx/>
              <a:latin typeface="+mj-lt"/>
              <a:ea typeface="+mj-ea"/>
              <a:cs typeface="+mj-cs"/>
            </a:endParaRPr>
          </a:p>
        </p:txBody>
      </p:sp>
      <p:sp>
        <p:nvSpPr>
          <p:cNvPr id="9" name="Slide Number Placeholder 8"/>
          <p:cNvSpPr>
            <a:spLocks noGrp="1"/>
          </p:cNvSpPr>
          <p:nvPr>
            <p:ph type="sldNum" sz="quarter" idx="4294967295"/>
          </p:nvPr>
        </p:nvSpPr>
        <p:spPr>
          <a:xfrm>
            <a:off x="6553200" y="6356350"/>
            <a:ext cx="2133600" cy="365125"/>
          </a:xfrm>
          <a:prstGeom prst="rect">
            <a:avLst/>
          </a:prstGeom>
        </p:spPr>
        <p:txBody>
          <a:bodyPr/>
          <a:lstStyle/>
          <a:p>
            <a:fld id="{CB5601B8-3A46-4376-8F24-70B71D858F34}" type="slidenum">
              <a:rPr lang="en-US" smtClean="0"/>
              <a:pPr/>
              <a:t>12</a:t>
            </a:fld>
            <a:endParaRPr lang="en-US"/>
          </a:p>
        </p:txBody>
      </p:sp>
      <p:sp>
        <p:nvSpPr>
          <p:cNvPr id="10" name="Footer Placeholder 9"/>
          <p:cNvSpPr>
            <a:spLocks noGrp="1"/>
          </p:cNvSpPr>
          <p:nvPr>
            <p:ph type="ftr" sz="quarter" idx="4294967295"/>
          </p:nvPr>
        </p:nvSpPr>
        <p:spPr>
          <a:xfrm>
            <a:off x="3124200" y="6356350"/>
            <a:ext cx="2895600" cy="365125"/>
          </a:xfrm>
          <a:prstGeom prst="rect">
            <a:avLst/>
          </a:prstGeom>
        </p:spPr>
        <p:txBody>
          <a:bodyPr/>
          <a:lstStyle/>
          <a:p>
            <a:endParaRPr lang="en-US"/>
          </a:p>
        </p:txBody>
      </p:sp>
      <p:graphicFrame>
        <p:nvGraphicFramePr>
          <p:cNvPr id="7" name="Content Placeholder 8"/>
          <p:cNvGraphicFramePr>
            <a:graphicFrameLocks/>
          </p:cNvGraphicFramePr>
          <p:nvPr/>
        </p:nvGraphicFramePr>
        <p:xfrm>
          <a:off x="762000" y="1295400"/>
          <a:ext cx="7315200" cy="4267197"/>
        </p:xfrm>
        <a:graphic>
          <a:graphicData uri="http://schemas.openxmlformats.org/drawingml/2006/table">
            <a:tbl>
              <a:tblPr firstRow="1" bandRow="1">
                <a:tableStyleId>{5C22544A-7EE6-4342-B048-85BDC9FD1C3A}</a:tableStyleId>
              </a:tblPr>
              <a:tblGrid>
                <a:gridCol w="1828800"/>
                <a:gridCol w="1828800"/>
                <a:gridCol w="1828800"/>
                <a:gridCol w="1828800"/>
              </a:tblGrid>
              <a:tr h="474133">
                <a:tc>
                  <a:txBody>
                    <a:bodyPr/>
                    <a:lstStyle/>
                    <a:p>
                      <a:pPr algn="ctr"/>
                      <a:r>
                        <a:rPr lang="en-US" dirty="0" smtClean="0"/>
                        <a:t>A</a:t>
                      </a:r>
                      <a:endParaRPr lang="en-US" dirty="0"/>
                    </a:p>
                  </a:txBody>
                  <a:tcPr/>
                </a:tc>
                <a:tc>
                  <a:txBody>
                    <a:bodyPr/>
                    <a:lstStyle/>
                    <a:p>
                      <a:pPr algn="ctr"/>
                      <a:r>
                        <a:rPr lang="en-US" dirty="0" smtClean="0"/>
                        <a:t>B</a:t>
                      </a:r>
                      <a:endParaRPr lang="en-US" dirty="0"/>
                    </a:p>
                  </a:txBody>
                  <a:tcPr/>
                </a:tc>
                <a:tc>
                  <a:txBody>
                    <a:bodyPr/>
                    <a:lstStyle/>
                    <a:p>
                      <a:pPr algn="ctr"/>
                      <a:r>
                        <a:rPr lang="en-US" dirty="0" smtClean="0"/>
                        <a:t>C</a:t>
                      </a:r>
                      <a:endParaRPr lang="en-US" dirty="0"/>
                    </a:p>
                  </a:txBody>
                  <a:tcPr/>
                </a:tc>
                <a:tc>
                  <a:txBody>
                    <a:bodyPr/>
                    <a:lstStyle/>
                    <a:p>
                      <a:pPr algn="ctr"/>
                      <a:r>
                        <a:rPr lang="en-US" dirty="0" smtClean="0"/>
                        <a:t>Selection</a:t>
                      </a:r>
                      <a:endParaRPr lang="en-US" dirty="0"/>
                    </a:p>
                  </a:txBody>
                  <a:tcPr/>
                </a:tc>
              </a:tr>
              <a:tr h="474133">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Eliminated</a:t>
                      </a:r>
                      <a:endParaRPr lang="en-US" dirty="0"/>
                    </a:p>
                  </a:txBody>
                  <a:tcPr/>
                </a:tc>
              </a:tr>
              <a:tr h="474133">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Retained</a:t>
                      </a:r>
                      <a:endParaRPr lang="en-US" dirty="0"/>
                    </a:p>
                  </a:txBody>
                  <a:tcPr/>
                </a:tc>
              </a:tr>
              <a:tr h="474133">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Eliminated</a:t>
                      </a:r>
                      <a:endParaRPr lang="en-US" dirty="0"/>
                    </a:p>
                  </a:txBody>
                  <a:tcPr/>
                </a:tc>
              </a:tr>
              <a:tr h="474133">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Retained</a:t>
                      </a:r>
                      <a:endParaRPr lang="en-US" dirty="0"/>
                    </a:p>
                  </a:txBody>
                  <a:tcPr/>
                </a:tc>
              </a:tr>
              <a:tr h="474133">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Retained</a:t>
                      </a:r>
                      <a:endParaRPr lang="en-US" dirty="0"/>
                    </a:p>
                  </a:txBody>
                  <a:tcPr/>
                </a:tc>
              </a:tr>
              <a:tr h="474133">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Eliminated</a:t>
                      </a:r>
                      <a:endParaRPr lang="en-US" dirty="0"/>
                    </a:p>
                  </a:txBody>
                  <a:tcPr/>
                </a:tc>
              </a:tr>
              <a:tr h="474133">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Retained</a:t>
                      </a:r>
                      <a:endParaRPr lang="en-US" dirty="0"/>
                    </a:p>
                  </a:txBody>
                  <a:tcPr/>
                </a:tc>
              </a:tr>
              <a:tr h="474133">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Eliminated</a:t>
                      </a:r>
                      <a:endParaRPr lang="en-US" dirty="0"/>
                    </a:p>
                  </a:txBody>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7" name="Rectangle 3"/>
          <p:cNvSpPr>
            <a:spLocks noGrp="1" noChangeArrowheads="1"/>
          </p:cNvSpPr>
          <p:nvPr>
            <p:ph type="body" idx="1"/>
          </p:nvPr>
        </p:nvSpPr>
        <p:spPr>
          <a:xfrm>
            <a:off x="533400" y="990600"/>
            <a:ext cx="8229600" cy="4678363"/>
          </a:xfrm>
        </p:spPr>
        <p:txBody>
          <a:bodyPr>
            <a:normAutofit/>
          </a:bodyPr>
          <a:lstStyle/>
          <a:p>
            <a:pPr lvl="1">
              <a:defRPr/>
            </a:pPr>
            <a:endParaRPr lang="en-US" sz="1800" dirty="0" smtClean="0">
              <a:latin typeface="Arial" pitchFamily="34" charset="0"/>
              <a:cs typeface="Arial" pitchFamily="34" charset="0"/>
            </a:endParaRPr>
          </a:p>
          <a:p>
            <a:pPr eaLnBrk="1" hangingPunct="1">
              <a:defRPr/>
            </a:pPr>
            <a:endParaRPr lang="en-US" sz="2200" dirty="0" smtClean="0">
              <a:latin typeface="Arial" pitchFamily="34" charset="0"/>
              <a:cs typeface="Arial" pitchFamily="34" charset="0"/>
            </a:endParaRPr>
          </a:p>
          <a:p>
            <a:pPr eaLnBrk="1" hangingPunct="1">
              <a:defRPr/>
            </a:pPr>
            <a:endParaRPr lang="en-US" sz="2200" dirty="0" smtClean="0">
              <a:latin typeface="Arial" pitchFamily="34" charset="0"/>
              <a:cs typeface="Arial" pitchFamily="34" charset="0"/>
            </a:endParaRPr>
          </a:p>
        </p:txBody>
      </p:sp>
      <p:sp>
        <p:nvSpPr>
          <p:cNvPr id="4" name="Title 1"/>
          <p:cNvSpPr txBox="1">
            <a:spLocks/>
          </p:cNvSpPr>
          <p:nvPr/>
        </p:nvSpPr>
        <p:spPr>
          <a:xfrm>
            <a:off x="457200" y="609600"/>
            <a:ext cx="8229600" cy="609600"/>
          </a:xfrm>
          <a:prstGeom prst="rect">
            <a:avLst/>
          </a:prstGeom>
          <a:solidFill>
            <a:schemeClr val="tx2">
              <a:lumMod val="40000"/>
              <a:lumOff val="60000"/>
            </a:schemeClr>
          </a:solidFill>
        </p:spPr>
        <p:txBody>
          <a:bodyPr vert="horz" lIns="91440" tIns="45720" rIns="91440" bIns="45720" rtlCol="0" anchor="ctr">
            <a:normAutofit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tx1"/>
                </a:solidFill>
                <a:effectLst/>
                <a:uLnTx/>
                <a:uFillTx/>
                <a:latin typeface="+mj-lt"/>
                <a:ea typeface="+mj-ea"/>
                <a:cs typeface="+mj-cs"/>
              </a:rPr>
              <a:t>      </a:t>
            </a:r>
            <a:r>
              <a:rPr lang="en-US" sz="3600" b="1" noProof="0" dirty="0" smtClean="0">
                <a:latin typeface="+mj-lt"/>
                <a:ea typeface="+mj-ea"/>
                <a:cs typeface="+mj-cs"/>
              </a:rPr>
              <a:t>Selected combinations</a:t>
            </a:r>
            <a:endParaRPr kumimoji="0" lang="en-US" sz="3600" b="1" i="0" u="none" strike="noStrike" kern="1200" cap="none" spc="0" normalizeH="0" baseline="0" noProof="0" dirty="0">
              <a:ln>
                <a:noFill/>
              </a:ln>
              <a:solidFill>
                <a:schemeClr val="tx1"/>
              </a:solidFill>
              <a:effectLst/>
              <a:uLnTx/>
              <a:uFillTx/>
              <a:latin typeface="+mj-lt"/>
              <a:ea typeface="+mj-ea"/>
              <a:cs typeface="+mj-cs"/>
            </a:endParaRPr>
          </a:p>
        </p:txBody>
      </p:sp>
      <p:sp>
        <p:nvSpPr>
          <p:cNvPr id="9" name="Slide Number Placeholder 8"/>
          <p:cNvSpPr>
            <a:spLocks noGrp="1"/>
          </p:cNvSpPr>
          <p:nvPr>
            <p:ph type="sldNum" sz="quarter" idx="4294967295"/>
          </p:nvPr>
        </p:nvSpPr>
        <p:spPr>
          <a:xfrm>
            <a:off x="6553200" y="6356350"/>
            <a:ext cx="2133600" cy="365125"/>
          </a:xfrm>
          <a:prstGeom prst="rect">
            <a:avLst/>
          </a:prstGeom>
        </p:spPr>
        <p:txBody>
          <a:bodyPr/>
          <a:lstStyle/>
          <a:p>
            <a:fld id="{CB5601B8-3A46-4376-8F24-70B71D858F34}" type="slidenum">
              <a:rPr lang="en-US" smtClean="0"/>
              <a:pPr/>
              <a:t>13</a:t>
            </a:fld>
            <a:endParaRPr lang="en-US"/>
          </a:p>
        </p:txBody>
      </p:sp>
      <p:sp>
        <p:nvSpPr>
          <p:cNvPr id="10" name="Footer Placeholder 9"/>
          <p:cNvSpPr>
            <a:spLocks noGrp="1"/>
          </p:cNvSpPr>
          <p:nvPr>
            <p:ph type="ftr" sz="quarter" idx="4294967295"/>
          </p:nvPr>
        </p:nvSpPr>
        <p:spPr>
          <a:xfrm>
            <a:off x="3124200" y="6356350"/>
            <a:ext cx="2895600" cy="365125"/>
          </a:xfrm>
          <a:prstGeom prst="rect">
            <a:avLst/>
          </a:prstGeom>
        </p:spPr>
        <p:txBody>
          <a:bodyPr/>
          <a:lstStyle/>
          <a:p>
            <a:endParaRPr lang="en-US"/>
          </a:p>
        </p:txBody>
      </p:sp>
      <p:graphicFrame>
        <p:nvGraphicFramePr>
          <p:cNvPr id="11" name="Content Placeholder 8"/>
          <p:cNvGraphicFramePr>
            <a:graphicFrameLocks/>
          </p:cNvGraphicFramePr>
          <p:nvPr/>
        </p:nvGraphicFramePr>
        <p:xfrm>
          <a:off x="1219200" y="1676400"/>
          <a:ext cx="5791200" cy="2667000"/>
        </p:xfrm>
        <a:graphic>
          <a:graphicData uri="http://schemas.openxmlformats.org/drawingml/2006/table">
            <a:tbl>
              <a:tblPr firstRow="1" bandRow="1">
                <a:tableStyleId>{5C22544A-7EE6-4342-B048-85BDC9FD1C3A}</a:tableStyleId>
              </a:tblPr>
              <a:tblGrid>
                <a:gridCol w="1447800"/>
                <a:gridCol w="1447800"/>
                <a:gridCol w="1447800"/>
                <a:gridCol w="1447800"/>
              </a:tblGrid>
              <a:tr h="533400">
                <a:tc>
                  <a:txBody>
                    <a:bodyPr/>
                    <a:lstStyle/>
                    <a:p>
                      <a:pPr algn="ctr"/>
                      <a:r>
                        <a:rPr lang="en-US" dirty="0" smtClean="0"/>
                        <a:t>A</a:t>
                      </a:r>
                      <a:endParaRPr lang="en-US" dirty="0"/>
                    </a:p>
                  </a:txBody>
                  <a:tcPr/>
                </a:tc>
                <a:tc>
                  <a:txBody>
                    <a:bodyPr/>
                    <a:lstStyle/>
                    <a:p>
                      <a:pPr algn="ctr"/>
                      <a:r>
                        <a:rPr lang="en-US" dirty="0" smtClean="0"/>
                        <a:t>B</a:t>
                      </a:r>
                      <a:endParaRPr lang="en-US" dirty="0"/>
                    </a:p>
                  </a:txBody>
                  <a:tcPr/>
                </a:tc>
                <a:tc>
                  <a:txBody>
                    <a:bodyPr/>
                    <a:lstStyle/>
                    <a:p>
                      <a:pPr algn="ctr"/>
                      <a:r>
                        <a:rPr lang="en-US" dirty="0" smtClean="0"/>
                        <a:t>C</a:t>
                      </a:r>
                      <a:endParaRPr lang="en-US" dirty="0"/>
                    </a:p>
                  </a:txBody>
                  <a:tcPr/>
                </a:tc>
                <a:tc>
                  <a:txBody>
                    <a:bodyPr/>
                    <a:lstStyle/>
                    <a:p>
                      <a:pPr algn="ctr"/>
                      <a:r>
                        <a:rPr lang="en-US" dirty="0" smtClean="0"/>
                        <a:t>Result</a:t>
                      </a:r>
                      <a:endParaRPr lang="en-US" dirty="0"/>
                    </a:p>
                  </a:txBody>
                  <a:tcPr/>
                </a:tc>
              </a:tr>
              <a:tr h="533400">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Retained</a:t>
                      </a:r>
                      <a:endParaRPr lang="en-US" dirty="0"/>
                    </a:p>
                  </a:txBody>
                  <a:tcPr/>
                </a:tc>
              </a:tr>
              <a:tr h="533400">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smtClean="0"/>
                        <a:t>Retained</a:t>
                      </a:r>
                      <a:endParaRPr lang="en-US" dirty="0"/>
                    </a:p>
                  </a:txBody>
                  <a:tcPr/>
                </a:tc>
              </a:tr>
              <a:tr h="533400">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smtClean="0"/>
                        <a:t>Retained</a:t>
                      </a:r>
                      <a:endParaRPr lang="en-US" dirty="0"/>
                    </a:p>
                  </a:txBody>
                  <a:tcPr/>
                </a:tc>
              </a:tr>
              <a:tr h="533400">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Retained</a:t>
                      </a:r>
                      <a:endParaRPr lang="en-US" dirty="0"/>
                    </a:p>
                  </a:txBody>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7" name="Rectangle 3"/>
          <p:cNvSpPr>
            <a:spLocks noGrp="1" noChangeArrowheads="1"/>
          </p:cNvSpPr>
          <p:nvPr>
            <p:ph type="body" idx="1"/>
          </p:nvPr>
        </p:nvSpPr>
        <p:spPr>
          <a:xfrm>
            <a:off x="533400" y="1143000"/>
            <a:ext cx="8229600" cy="4648200"/>
          </a:xfrm>
        </p:spPr>
        <p:txBody>
          <a:bodyPr>
            <a:normAutofit/>
          </a:bodyPr>
          <a:lstStyle/>
          <a:p>
            <a:pPr>
              <a:defRPr/>
            </a:pPr>
            <a:r>
              <a:rPr lang="en-US" sz="2200" dirty="0" smtClean="0">
                <a:latin typeface="Arial" pitchFamily="34" charset="0"/>
                <a:cs typeface="Arial" pitchFamily="34" charset="0"/>
              </a:rPr>
              <a:t>All possible unique pairs between A and B when A can take 0,1 and B can take 0,1 are</a:t>
            </a:r>
          </a:p>
          <a:p>
            <a:pPr lvl="1">
              <a:defRPr/>
            </a:pPr>
            <a:r>
              <a:rPr lang="en-US" sz="1800" dirty="0" smtClean="0">
                <a:latin typeface="Arial" pitchFamily="34" charset="0"/>
                <a:cs typeface="Arial" pitchFamily="34" charset="0"/>
              </a:rPr>
              <a:t>0-0, 0-1, 1-0, 1-1</a:t>
            </a:r>
          </a:p>
          <a:p>
            <a:pPr lvl="1">
              <a:defRPr/>
            </a:pPr>
            <a:endParaRPr lang="en-US" sz="1800" dirty="0" smtClean="0">
              <a:latin typeface="Arial" pitchFamily="34" charset="0"/>
              <a:cs typeface="Arial" pitchFamily="34" charset="0"/>
            </a:endParaRPr>
          </a:p>
          <a:p>
            <a:pPr>
              <a:defRPr/>
            </a:pPr>
            <a:r>
              <a:rPr lang="en-US" sz="2200" dirty="0" smtClean="0">
                <a:latin typeface="Arial" pitchFamily="34" charset="0"/>
                <a:cs typeface="Arial" pitchFamily="34" charset="0"/>
              </a:rPr>
              <a:t>All possible unique pairs between B and C when B can take 0,1 and C can take 0,1 are</a:t>
            </a:r>
          </a:p>
          <a:p>
            <a:pPr lvl="1">
              <a:defRPr/>
            </a:pPr>
            <a:r>
              <a:rPr lang="en-US" sz="1800" dirty="0" smtClean="0">
                <a:latin typeface="Arial" pitchFamily="34" charset="0"/>
                <a:cs typeface="Arial" pitchFamily="34" charset="0"/>
              </a:rPr>
              <a:t>0-0, 0-1, 1-0, 1-1</a:t>
            </a:r>
          </a:p>
          <a:p>
            <a:pPr eaLnBrk="1" hangingPunct="1">
              <a:defRPr/>
            </a:pPr>
            <a:endParaRPr lang="en-US" sz="2200" dirty="0" smtClean="0">
              <a:latin typeface="Arial" pitchFamily="34" charset="0"/>
              <a:cs typeface="Arial" pitchFamily="34" charset="0"/>
            </a:endParaRPr>
          </a:p>
          <a:p>
            <a:pPr eaLnBrk="1" hangingPunct="1">
              <a:defRPr/>
            </a:pPr>
            <a:r>
              <a:rPr lang="en-US" sz="2200" dirty="0" smtClean="0">
                <a:latin typeface="Arial" pitchFamily="34" charset="0"/>
                <a:cs typeface="Arial" pitchFamily="34" charset="0"/>
              </a:rPr>
              <a:t>All are covered</a:t>
            </a:r>
          </a:p>
          <a:p>
            <a:pPr eaLnBrk="1" hangingPunct="1">
              <a:defRPr/>
            </a:pPr>
            <a:endParaRPr lang="en-US" sz="2200" dirty="0" smtClean="0">
              <a:latin typeface="Arial" pitchFamily="34" charset="0"/>
              <a:cs typeface="Arial" pitchFamily="34" charset="0"/>
            </a:endParaRPr>
          </a:p>
        </p:txBody>
      </p:sp>
      <p:sp>
        <p:nvSpPr>
          <p:cNvPr id="4" name="Title 1"/>
          <p:cNvSpPr txBox="1">
            <a:spLocks/>
          </p:cNvSpPr>
          <p:nvPr/>
        </p:nvSpPr>
        <p:spPr>
          <a:xfrm>
            <a:off x="457200" y="381000"/>
            <a:ext cx="8229600" cy="609600"/>
          </a:xfrm>
          <a:prstGeom prst="rect">
            <a:avLst/>
          </a:prstGeom>
          <a:solidFill>
            <a:schemeClr val="tx2">
              <a:lumMod val="40000"/>
              <a:lumOff val="60000"/>
            </a:schemeClr>
          </a:solidFill>
        </p:spPr>
        <p:txBody>
          <a:bodyPr vert="horz" lIns="91440" tIns="45720" rIns="91440" bIns="45720" rtlCol="0" anchor="ctr">
            <a:normAutofit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tx1"/>
                </a:solidFill>
                <a:effectLst/>
                <a:uLnTx/>
                <a:uFillTx/>
                <a:latin typeface="+mj-lt"/>
                <a:ea typeface="+mj-ea"/>
                <a:cs typeface="+mj-cs"/>
              </a:rPr>
              <a:t>      </a:t>
            </a:r>
            <a:r>
              <a:rPr lang="en-US" sz="3600" b="1" noProof="0" dirty="0" smtClean="0">
                <a:latin typeface="+mj-lt"/>
                <a:ea typeface="+mj-ea"/>
                <a:cs typeface="+mj-cs"/>
              </a:rPr>
              <a:t>Observations</a:t>
            </a:r>
            <a:endParaRPr kumimoji="0" lang="en-US" sz="3600" b="1" i="0" u="none" strike="noStrike" kern="1200" cap="none" spc="0" normalizeH="0" baseline="0" noProof="0" dirty="0">
              <a:ln>
                <a:noFill/>
              </a:ln>
              <a:solidFill>
                <a:schemeClr val="tx1"/>
              </a:solidFill>
              <a:effectLst/>
              <a:uLnTx/>
              <a:uFillTx/>
              <a:latin typeface="+mj-lt"/>
              <a:ea typeface="+mj-ea"/>
              <a:cs typeface="+mj-cs"/>
            </a:endParaRPr>
          </a:p>
        </p:txBody>
      </p:sp>
      <p:sp>
        <p:nvSpPr>
          <p:cNvPr id="9" name="Slide Number Placeholder 8"/>
          <p:cNvSpPr>
            <a:spLocks noGrp="1"/>
          </p:cNvSpPr>
          <p:nvPr>
            <p:ph type="sldNum" sz="quarter" idx="4294967295"/>
          </p:nvPr>
        </p:nvSpPr>
        <p:spPr>
          <a:xfrm>
            <a:off x="6553200" y="6356350"/>
            <a:ext cx="2133600" cy="365125"/>
          </a:xfrm>
          <a:prstGeom prst="rect">
            <a:avLst/>
          </a:prstGeom>
        </p:spPr>
        <p:txBody>
          <a:bodyPr/>
          <a:lstStyle/>
          <a:p>
            <a:fld id="{CB5601B8-3A46-4376-8F24-70B71D858F34}" type="slidenum">
              <a:rPr lang="en-US" smtClean="0"/>
              <a:pPr/>
              <a:t>14</a:t>
            </a:fld>
            <a:endParaRPr lang="en-US"/>
          </a:p>
        </p:txBody>
      </p:sp>
      <p:sp>
        <p:nvSpPr>
          <p:cNvPr id="10" name="Footer Placeholder 9"/>
          <p:cNvSpPr>
            <a:spLocks noGrp="1"/>
          </p:cNvSpPr>
          <p:nvPr>
            <p:ph type="ftr" sz="quarter" idx="4294967295"/>
          </p:nvPr>
        </p:nvSpPr>
        <p:spPr>
          <a:xfrm>
            <a:off x="3124200" y="6356350"/>
            <a:ext cx="2895600" cy="365125"/>
          </a:xfrm>
          <a:prstGeom prst="rect">
            <a:avLst/>
          </a:prstGeom>
        </p:spPr>
        <p:txBody>
          <a:bodyPr/>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7" name="Rectangle 3"/>
          <p:cNvSpPr>
            <a:spLocks noGrp="1" noChangeArrowheads="1"/>
          </p:cNvSpPr>
          <p:nvPr>
            <p:ph type="body" idx="1"/>
          </p:nvPr>
        </p:nvSpPr>
        <p:spPr>
          <a:xfrm>
            <a:off x="533400" y="1143000"/>
            <a:ext cx="8229600" cy="4648200"/>
          </a:xfrm>
        </p:spPr>
        <p:txBody>
          <a:bodyPr>
            <a:normAutofit/>
          </a:bodyPr>
          <a:lstStyle/>
          <a:p>
            <a:pPr eaLnBrk="1" hangingPunct="1">
              <a:defRPr/>
            </a:pPr>
            <a:r>
              <a:rPr lang="en-US" sz="1600" dirty="0" smtClean="0">
                <a:solidFill>
                  <a:srgbClr val="FF0000"/>
                </a:solidFill>
                <a:latin typeface="Arial" pitchFamily="34" charset="0"/>
                <a:cs typeface="Arial" pitchFamily="34" charset="0"/>
              </a:rPr>
              <a:t>Remember we need not end up with same 4 combinations. They can be different 4 combinations to test. See the table below.</a:t>
            </a:r>
          </a:p>
          <a:p>
            <a:pPr eaLnBrk="1" hangingPunct="1">
              <a:defRPr/>
            </a:pPr>
            <a:r>
              <a:rPr lang="en-US" sz="1600" dirty="0" smtClean="0">
                <a:solidFill>
                  <a:srgbClr val="FF0000"/>
                </a:solidFill>
                <a:latin typeface="Arial" pitchFamily="34" charset="0"/>
                <a:cs typeface="Arial" pitchFamily="34" charset="0"/>
              </a:rPr>
              <a:t>What about combinations of A and C? </a:t>
            </a:r>
          </a:p>
          <a:p>
            <a:pPr lvl="1">
              <a:defRPr/>
            </a:pPr>
            <a:r>
              <a:rPr lang="en-US" sz="1600" dirty="0" smtClean="0">
                <a:latin typeface="Arial" pitchFamily="34" charset="0"/>
                <a:cs typeface="Arial" pitchFamily="34" charset="0"/>
              </a:rPr>
              <a:t>Must be ideally covered as well. </a:t>
            </a:r>
          </a:p>
          <a:p>
            <a:pPr lvl="1">
              <a:defRPr/>
            </a:pPr>
            <a:r>
              <a:rPr lang="en-US" sz="1600" dirty="0" smtClean="0">
                <a:latin typeface="Arial" pitchFamily="34" charset="0"/>
                <a:cs typeface="Arial" pitchFamily="34" charset="0"/>
              </a:rPr>
              <a:t>Then more combinations right?</a:t>
            </a:r>
          </a:p>
          <a:p>
            <a:pPr lvl="1">
              <a:defRPr/>
            </a:pPr>
            <a:r>
              <a:rPr lang="en-US" sz="1600" dirty="0" smtClean="0">
                <a:latin typeface="Arial" pitchFamily="34" charset="0"/>
                <a:cs typeface="Arial" pitchFamily="34" charset="0"/>
              </a:rPr>
              <a:t>Same combinations will do if all the variables are having same no. of values</a:t>
            </a:r>
          </a:p>
          <a:p>
            <a:pPr>
              <a:defRPr/>
            </a:pPr>
            <a:r>
              <a:rPr lang="en-US" sz="1600" dirty="0" smtClean="0">
                <a:latin typeface="Arial" pitchFamily="34" charset="0"/>
                <a:cs typeface="Arial" pitchFamily="34" charset="0"/>
              </a:rPr>
              <a:t>Termed as “Pair Wise testing”. </a:t>
            </a:r>
            <a:r>
              <a:rPr lang="en-US" sz="1600" dirty="0" smtClean="0"/>
              <a:t>Better coverage than orthogonal arrays.</a:t>
            </a:r>
            <a:endParaRPr lang="en-US" sz="1600" dirty="0" smtClean="0">
              <a:latin typeface="Arial" pitchFamily="34" charset="0"/>
              <a:cs typeface="Arial" pitchFamily="34" charset="0"/>
            </a:endParaRPr>
          </a:p>
        </p:txBody>
      </p:sp>
      <p:sp>
        <p:nvSpPr>
          <p:cNvPr id="4" name="Title 1"/>
          <p:cNvSpPr txBox="1">
            <a:spLocks/>
          </p:cNvSpPr>
          <p:nvPr/>
        </p:nvSpPr>
        <p:spPr>
          <a:xfrm>
            <a:off x="457200" y="381000"/>
            <a:ext cx="8229600" cy="609600"/>
          </a:xfrm>
          <a:prstGeom prst="rect">
            <a:avLst/>
          </a:prstGeom>
          <a:solidFill>
            <a:schemeClr val="tx2">
              <a:lumMod val="40000"/>
              <a:lumOff val="60000"/>
            </a:schemeClr>
          </a:solidFill>
        </p:spPr>
        <p:txBody>
          <a:bodyPr vert="horz" lIns="91440" tIns="45720" rIns="91440" bIns="45720" rtlCol="0" anchor="ctr">
            <a:normAutofit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tx1"/>
                </a:solidFill>
                <a:effectLst/>
                <a:uLnTx/>
                <a:uFillTx/>
                <a:latin typeface="+mj-lt"/>
                <a:ea typeface="+mj-ea"/>
                <a:cs typeface="+mj-cs"/>
              </a:rPr>
              <a:t>      </a:t>
            </a:r>
            <a:r>
              <a:rPr lang="en-US" sz="3600" b="1" noProof="0" dirty="0" smtClean="0">
                <a:latin typeface="+mj-lt"/>
                <a:ea typeface="+mj-ea"/>
                <a:cs typeface="+mj-cs"/>
              </a:rPr>
              <a:t>Pair wise testing</a:t>
            </a:r>
            <a:endParaRPr kumimoji="0" lang="en-US" sz="3600" b="1" i="0" u="none" strike="noStrike" kern="1200" cap="none" spc="0" normalizeH="0" baseline="0" noProof="0" dirty="0">
              <a:ln>
                <a:noFill/>
              </a:ln>
              <a:solidFill>
                <a:schemeClr val="tx1"/>
              </a:solidFill>
              <a:effectLst/>
              <a:uLnTx/>
              <a:uFillTx/>
              <a:latin typeface="+mj-lt"/>
              <a:ea typeface="+mj-ea"/>
              <a:cs typeface="+mj-cs"/>
            </a:endParaRPr>
          </a:p>
        </p:txBody>
      </p:sp>
      <p:sp>
        <p:nvSpPr>
          <p:cNvPr id="9" name="Slide Number Placeholder 8"/>
          <p:cNvSpPr>
            <a:spLocks noGrp="1"/>
          </p:cNvSpPr>
          <p:nvPr>
            <p:ph type="sldNum" sz="quarter" idx="4294967295"/>
          </p:nvPr>
        </p:nvSpPr>
        <p:spPr>
          <a:xfrm>
            <a:off x="6553200" y="6356350"/>
            <a:ext cx="2133600" cy="365125"/>
          </a:xfrm>
          <a:prstGeom prst="rect">
            <a:avLst/>
          </a:prstGeom>
        </p:spPr>
        <p:txBody>
          <a:bodyPr/>
          <a:lstStyle/>
          <a:p>
            <a:fld id="{CB5601B8-3A46-4376-8F24-70B71D858F34}" type="slidenum">
              <a:rPr lang="en-US" smtClean="0"/>
              <a:pPr/>
              <a:t>15</a:t>
            </a:fld>
            <a:endParaRPr lang="en-US"/>
          </a:p>
        </p:txBody>
      </p:sp>
      <p:sp>
        <p:nvSpPr>
          <p:cNvPr id="10" name="Footer Placeholder 9"/>
          <p:cNvSpPr>
            <a:spLocks noGrp="1"/>
          </p:cNvSpPr>
          <p:nvPr>
            <p:ph type="ftr" sz="quarter" idx="4294967295"/>
          </p:nvPr>
        </p:nvSpPr>
        <p:spPr>
          <a:xfrm>
            <a:off x="3124200" y="6356350"/>
            <a:ext cx="2895600" cy="365125"/>
          </a:xfrm>
          <a:prstGeom prst="rect">
            <a:avLst/>
          </a:prstGeom>
        </p:spPr>
        <p:txBody>
          <a:bodyPr/>
          <a:lstStyle/>
          <a:p>
            <a:endParaRPr lang="en-US"/>
          </a:p>
        </p:txBody>
      </p:sp>
      <p:graphicFrame>
        <p:nvGraphicFramePr>
          <p:cNvPr id="7" name="Content Placeholder 8"/>
          <p:cNvGraphicFramePr>
            <a:graphicFrameLocks/>
          </p:cNvGraphicFramePr>
          <p:nvPr/>
        </p:nvGraphicFramePr>
        <p:xfrm>
          <a:off x="990600" y="3947160"/>
          <a:ext cx="7239000" cy="1828800"/>
        </p:xfrm>
        <a:graphic>
          <a:graphicData uri="http://schemas.openxmlformats.org/drawingml/2006/table">
            <a:tbl>
              <a:tblPr firstRow="1" bandRow="1">
                <a:tableStyleId>{5C22544A-7EE6-4342-B048-85BDC9FD1C3A}</a:tableStyleId>
              </a:tblPr>
              <a:tblGrid>
                <a:gridCol w="1809750"/>
                <a:gridCol w="1809750"/>
                <a:gridCol w="1809750"/>
                <a:gridCol w="1809750"/>
              </a:tblGrid>
              <a:tr h="320040">
                <a:tc>
                  <a:txBody>
                    <a:bodyPr/>
                    <a:lstStyle/>
                    <a:p>
                      <a:pPr algn="ctr"/>
                      <a:r>
                        <a:rPr lang="en-US" dirty="0" smtClean="0"/>
                        <a:t>A</a:t>
                      </a:r>
                      <a:endParaRPr lang="en-US" dirty="0"/>
                    </a:p>
                  </a:txBody>
                  <a:tcPr/>
                </a:tc>
                <a:tc>
                  <a:txBody>
                    <a:bodyPr/>
                    <a:lstStyle/>
                    <a:p>
                      <a:pPr algn="ctr"/>
                      <a:r>
                        <a:rPr lang="en-US" dirty="0" smtClean="0"/>
                        <a:t>B</a:t>
                      </a:r>
                      <a:endParaRPr lang="en-US" dirty="0"/>
                    </a:p>
                  </a:txBody>
                  <a:tcPr/>
                </a:tc>
                <a:tc>
                  <a:txBody>
                    <a:bodyPr/>
                    <a:lstStyle/>
                    <a:p>
                      <a:pPr algn="ctr"/>
                      <a:r>
                        <a:rPr lang="en-US" dirty="0" smtClean="0"/>
                        <a:t>C</a:t>
                      </a:r>
                      <a:endParaRPr lang="en-US" dirty="0"/>
                    </a:p>
                  </a:txBody>
                  <a:tcPr/>
                </a:tc>
                <a:tc>
                  <a:txBody>
                    <a:bodyPr/>
                    <a:lstStyle/>
                    <a:p>
                      <a:pPr algn="ctr"/>
                      <a:r>
                        <a:rPr lang="en-US" dirty="0" smtClean="0"/>
                        <a:t>Selection</a:t>
                      </a:r>
                      <a:endParaRPr lang="en-US" dirty="0"/>
                    </a:p>
                  </a:txBody>
                  <a:tcPr/>
                </a:tc>
              </a:tr>
              <a:tr h="320040">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Retained</a:t>
                      </a:r>
                      <a:endParaRPr lang="en-US" dirty="0"/>
                    </a:p>
                  </a:txBody>
                  <a:tcPr/>
                </a:tc>
              </a:tr>
              <a:tr h="320040">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Retained</a:t>
                      </a:r>
                      <a:endParaRPr lang="en-US" dirty="0"/>
                    </a:p>
                  </a:txBody>
                  <a:tcPr/>
                </a:tc>
              </a:tr>
              <a:tr h="320040">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Retained</a:t>
                      </a:r>
                      <a:endParaRPr lang="en-US" dirty="0"/>
                    </a:p>
                  </a:txBody>
                  <a:tcPr/>
                </a:tc>
              </a:tr>
              <a:tr h="320040">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Retained</a:t>
                      </a:r>
                      <a:endParaRPr lang="en-US" dirty="0"/>
                    </a:p>
                  </a:txBody>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7" name="Rectangle 3"/>
          <p:cNvSpPr>
            <a:spLocks noGrp="1" noChangeArrowheads="1"/>
          </p:cNvSpPr>
          <p:nvPr>
            <p:ph type="body" idx="1"/>
          </p:nvPr>
        </p:nvSpPr>
        <p:spPr>
          <a:xfrm>
            <a:off x="533400" y="1143000"/>
            <a:ext cx="8229600" cy="4648200"/>
          </a:xfrm>
        </p:spPr>
        <p:txBody>
          <a:bodyPr>
            <a:normAutofit/>
          </a:bodyPr>
          <a:lstStyle/>
          <a:p>
            <a:pPr eaLnBrk="1" hangingPunct="1">
              <a:defRPr/>
            </a:pPr>
            <a:r>
              <a:rPr lang="en-US" sz="1600" dirty="0" smtClean="0"/>
              <a:t>Orthogonal array selects test cases that are unique pairs across two continuous variables. For e.g. All unique pairs of A &amp; B &amp; B &amp; C, but not A &amp; C.</a:t>
            </a:r>
          </a:p>
          <a:p>
            <a:pPr>
              <a:defRPr/>
            </a:pPr>
            <a:r>
              <a:rPr lang="en-US" sz="1600" dirty="0" smtClean="0">
                <a:latin typeface="Arial" pitchFamily="34" charset="0"/>
                <a:cs typeface="Arial" pitchFamily="34" charset="0"/>
              </a:rPr>
              <a:t>Pair wise testing selects test cases that are unique across all the variables. For e.g. </a:t>
            </a:r>
            <a:r>
              <a:rPr lang="en-US" sz="1600" dirty="0" smtClean="0"/>
              <a:t>All unique pairs of A &amp; B &amp; B &amp; C, and A &amp; C.</a:t>
            </a:r>
          </a:p>
        </p:txBody>
      </p:sp>
      <p:sp>
        <p:nvSpPr>
          <p:cNvPr id="4" name="Title 1"/>
          <p:cNvSpPr txBox="1">
            <a:spLocks/>
          </p:cNvSpPr>
          <p:nvPr/>
        </p:nvSpPr>
        <p:spPr>
          <a:xfrm>
            <a:off x="457200" y="381000"/>
            <a:ext cx="8229600" cy="609600"/>
          </a:xfrm>
          <a:prstGeom prst="rect">
            <a:avLst/>
          </a:prstGeom>
          <a:solidFill>
            <a:schemeClr val="tx2">
              <a:lumMod val="40000"/>
              <a:lumOff val="60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tx1"/>
                </a:solidFill>
                <a:effectLst/>
                <a:uLnTx/>
                <a:uFillTx/>
                <a:latin typeface="+mj-lt"/>
                <a:ea typeface="+mj-ea"/>
                <a:cs typeface="+mj-cs"/>
              </a:rPr>
              <a:t>      Different between OA and pair wise testing</a:t>
            </a:r>
            <a:endParaRPr kumimoji="0" lang="en-US" sz="3600" b="1" i="0" u="none" strike="noStrike" kern="1200" cap="none" spc="0" normalizeH="0" baseline="0" noProof="0" dirty="0">
              <a:ln>
                <a:noFill/>
              </a:ln>
              <a:solidFill>
                <a:schemeClr val="tx1"/>
              </a:solidFill>
              <a:effectLst/>
              <a:uLnTx/>
              <a:uFillTx/>
              <a:latin typeface="+mj-lt"/>
              <a:ea typeface="+mj-ea"/>
              <a:cs typeface="+mj-cs"/>
            </a:endParaRPr>
          </a:p>
        </p:txBody>
      </p:sp>
      <p:sp>
        <p:nvSpPr>
          <p:cNvPr id="9" name="Slide Number Placeholder 8"/>
          <p:cNvSpPr>
            <a:spLocks noGrp="1"/>
          </p:cNvSpPr>
          <p:nvPr>
            <p:ph type="sldNum" sz="quarter" idx="4294967295"/>
          </p:nvPr>
        </p:nvSpPr>
        <p:spPr>
          <a:xfrm>
            <a:off x="6553200" y="6356350"/>
            <a:ext cx="2133600" cy="365125"/>
          </a:xfrm>
          <a:prstGeom prst="rect">
            <a:avLst/>
          </a:prstGeom>
        </p:spPr>
        <p:txBody>
          <a:bodyPr/>
          <a:lstStyle/>
          <a:p>
            <a:fld id="{CB5601B8-3A46-4376-8F24-70B71D858F34}" type="slidenum">
              <a:rPr lang="en-US" smtClean="0"/>
              <a:pPr/>
              <a:t>16</a:t>
            </a:fld>
            <a:endParaRPr lang="en-US"/>
          </a:p>
        </p:txBody>
      </p:sp>
      <p:sp>
        <p:nvSpPr>
          <p:cNvPr id="10" name="Footer Placeholder 9"/>
          <p:cNvSpPr>
            <a:spLocks noGrp="1"/>
          </p:cNvSpPr>
          <p:nvPr>
            <p:ph type="ftr" sz="quarter" idx="4294967295"/>
          </p:nvPr>
        </p:nvSpPr>
        <p:spPr>
          <a:xfrm>
            <a:off x="3124200" y="6356350"/>
            <a:ext cx="2895600" cy="365125"/>
          </a:xfrm>
          <a:prstGeom prst="rect">
            <a:avLst/>
          </a:prstGeom>
        </p:spPr>
        <p:txBody>
          <a:bodyPr/>
          <a:lstStyle/>
          <a:p>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7" name="Rectangle 3"/>
          <p:cNvSpPr>
            <a:spLocks noGrp="1" noChangeArrowheads="1"/>
          </p:cNvSpPr>
          <p:nvPr>
            <p:ph type="body" idx="1"/>
          </p:nvPr>
        </p:nvSpPr>
        <p:spPr>
          <a:xfrm>
            <a:off x="533400" y="1143000"/>
            <a:ext cx="8229600" cy="4648200"/>
          </a:xfrm>
        </p:spPr>
        <p:txBody>
          <a:bodyPr>
            <a:normAutofit/>
          </a:bodyPr>
          <a:lstStyle/>
          <a:p>
            <a:pPr>
              <a:defRPr/>
            </a:pPr>
            <a:r>
              <a:rPr lang="en-US" sz="1600" dirty="0" smtClean="0">
                <a:latin typeface="Arial" pitchFamily="34" charset="0"/>
                <a:cs typeface="Arial" pitchFamily="34" charset="0"/>
              </a:rPr>
              <a:t>Patterns of test cases</a:t>
            </a:r>
          </a:p>
          <a:p>
            <a:pPr lvl="1">
              <a:defRPr/>
            </a:pPr>
            <a:r>
              <a:rPr lang="en-US" sz="1600" dirty="0" smtClean="0"/>
              <a:t>If A, B, C and D can have 4,6,4,8 values respectively, how many combinations do you get totally, by applying OA and then by applying pair wise testing?</a:t>
            </a:r>
          </a:p>
          <a:p>
            <a:pPr lvl="2">
              <a:defRPr/>
            </a:pPr>
            <a:r>
              <a:rPr lang="en-US" sz="1600" dirty="0" smtClean="0"/>
              <a:t>Total no. of combinations – 4 * 6 * 4 * 8 =  768</a:t>
            </a:r>
          </a:p>
          <a:p>
            <a:pPr lvl="2">
              <a:defRPr/>
            </a:pPr>
            <a:r>
              <a:rPr lang="en-US" sz="1600" dirty="0" smtClean="0"/>
              <a:t>Combinations using OA = Highest multiplied value between values of any two continuous variables (4*6 = 24, 6*4 = 24, 8*4= 32) – 32 is the highest among these 3 values. Hence you will get 48 combinations to test all unique pairs between A-B, B-C and C-D, but not A-C, A-D, and B-D.</a:t>
            </a:r>
          </a:p>
          <a:p>
            <a:pPr lvl="2">
              <a:defRPr/>
            </a:pPr>
            <a:r>
              <a:rPr lang="en-US" sz="1600" dirty="0" smtClean="0"/>
              <a:t>Combinations using pair wise testing – Multiplication of the first highest and second highest values among the values of these variables.</a:t>
            </a:r>
          </a:p>
          <a:p>
            <a:pPr lvl="3">
              <a:defRPr/>
            </a:pPr>
            <a:r>
              <a:rPr lang="en-US" sz="1600" dirty="0" smtClean="0"/>
              <a:t>First highest is 8 and second highest is 6. Multiplication of 8 and 6 yields 48 combinations to test. Hence you will get 48 combinations to test all unique pairs between A-B, B-C, C-D, A-C, A-D, and B-D.</a:t>
            </a:r>
          </a:p>
          <a:p>
            <a:pPr lvl="3">
              <a:defRPr/>
            </a:pPr>
            <a:endParaRPr lang="en-US" sz="1600" dirty="0" smtClean="0"/>
          </a:p>
        </p:txBody>
      </p:sp>
      <p:sp>
        <p:nvSpPr>
          <p:cNvPr id="4" name="Title 1"/>
          <p:cNvSpPr txBox="1">
            <a:spLocks/>
          </p:cNvSpPr>
          <p:nvPr/>
        </p:nvSpPr>
        <p:spPr>
          <a:xfrm>
            <a:off x="457200" y="381000"/>
            <a:ext cx="8229600" cy="609600"/>
          </a:xfrm>
          <a:prstGeom prst="rect">
            <a:avLst/>
          </a:prstGeom>
          <a:solidFill>
            <a:schemeClr val="tx2">
              <a:lumMod val="40000"/>
              <a:lumOff val="60000"/>
            </a:schemeClr>
          </a:solidFill>
        </p:spPr>
        <p:txBody>
          <a:bodyPr vert="horz" lIns="91440" tIns="45720" rIns="91440" bIns="45720" rtlCol="0" anchor="ctr">
            <a:normAutofit fontScale="92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tx1"/>
                </a:solidFill>
                <a:effectLst/>
                <a:uLnTx/>
                <a:uFillTx/>
                <a:latin typeface="+mj-lt"/>
                <a:ea typeface="+mj-ea"/>
                <a:cs typeface="+mj-cs"/>
              </a:rPr>
              <a:t>      Patterns of test cases using OA and pair wise testing</a:t>
            </a:r>
            <a:endParaRPr kumimoji="0" lang="en-US" sz="3600" b="1" i="0" u="none" strike="noStrike" kern="1200" cap="none" spc="0" normalizeH="0" baseline="0" noProof="0" dirty="0">
              <a:ln>
                <a:noFill/>
              </a:ln>
              <a:solidFill>
                <a:schemeClr val="tx1"/>
              </a:solidFill>
              <a:effectLst/>
              <a:uLnTx/>
              <a:uFillTx/>
              <a:latin typeface="+mj-lt"/>
              <a:ea typeface="+mj-ea"/>
              <a:cs typeface="+mj-cs"/>
            </a:endParaRPr>
          </a:p>
        </p:txBody>
      </p:sp>
      <p:sp>
        <p:nvSpPr>
          <p:cNvPr id="9" name="Slide Number Placeholder 8"/>
          <p:cNvSpPr>
            <a:spLocks noGrp="1"/>
          </p:cNvSpPr>
          <p:nvPr>
            <p:ph type="sldNum" sz="quarter" idx="4294967295"/>
          </p:nvPr>
        </p:nvSpPr>
        <p:spPr>
          <a:xfrm>
            <a:off x="6553200" y="6356350"/>
            <a:ext cx="2133600" cy="365125"/>
          </a:xfrm>
          <a:prstGeom prst="rect">
            <a:avLst/>
          </a:prstGeom>
        </p:spPr>
        <p:txBody>
          <a:bodyPr/>
          <a:lstStyle/>
          <a:p>
            <a:fld id="{CB5601B8-3A46-4376-8F24-70B71D858F34}" type="slidenum">
              <a:rPr lang="en-US" smtClean="0"/>
              <a:pPr/>
              <a:t>17</a:t>
            </a:fld>
            <a:endParaRPr lang="en-US"/>
          </a:p>
        </p:txBody>
      </p:sp>
      <p:sp>
        <p:nvSpPr>
          <p:cNvPr id="10" name="Footer Placeholder 9"/>
          <p:cNvSpPr>
            <a:spLocks noGrp="1"/>
          </p:cNvSpPr>
          <p:nvPr>
            <p:ph type="ftr" sz="quarter" idx="4294967295"/>
          </p:nvPr>
        </p:nvSpPr>
        <p:spPr>
          <a:xfrm>
            <a:off x="3124200" y="6356350"/>
            <a:ext cx="2895600" cy="365125"/>
          </a:xfrm>
          <a:prstGeom prst="rect">
            <a:avLst/>
          </a:prstGeom>
        </p:spPr>
        <p:txBody>
          <a:bodyPr/>
          <a:lstStyle/>
          <a:p>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7" name="Rectangle 3"/>
          <p:cNvSpPr>
            <a:spLocks noGrp="1" noChangeArrowheads="1"/>
          </p:cNvSpPr>
          <p:nvPr>
            <p:ph type="body" idx="1"/>
          </p:nvPr>
        </p:nvSpPr>
        <p:spPr>
          <a:xfrm>
            <a:off x="533400" y="1143000"/>
            <a:ext cx="8229600" cy="4525963"/>
          </a:xfrm>
        </p:spPr>
        <p:txBody>
          <a:bodyPr>
            <a:normAutofit lnSpcReduction="10000"/>
          </a:bodyPr>
          <a:lstStyle/>
          <a:p>
            <a:pPr eaLnBrk="1" hangingPunct="1">
              <a:defRPr/>
            </a:pPr>
            <a:r>
              <a:rPr lang="en-US" sz="2200" dirty="0" smtClean="0">
                <a:solidFill>
                  <a:srgbClr val="FF0000"/>
                </a:solidFill>
                <a:latin typeface="Arial" pitchFamily="34" charset="0"/>
                <a:cs typeface="Arial" pitchFamily="34" charset="0"/>
              </a:rPr>
              <a:t>Observations</a:t>
            </a:r>
          </a:p>
          <a:p>
            <a:pPr lvl="1">
              <a:defRPr/>
            </a:pPr>
            <a:r>
              <a:rPr lang="en-US" sz="2200" dirty="0" smtClean="0">
                <a:latin typeface="Arial" pitchFamily="34" charset="0"/>
                <a:cs typeface="Arial" pitchFamily="34" charset="0"/>
              </a:rPr>
              <a:t>Neither the combinations 0-0-0 nor 1-1-1 is selected in the OA set</a:t>
            </a:r>
          </a:p>
          <a:p>
            <a:pPr lvl="1">
              <a:defRPr/>
            </a:pPr>
            <a:endParaRPr lang="en-US" sz="1800" dirty="0" smtClean="0">
              <a:latin typeface="Arial" pitchFamily="34" charset="0"/>
              <a:cs typeface="Arial" pitchFamily="34" charset="0"/>
            </a:endParaRPr>
          </a:p>
          <a:p>
            <a:pPr>
              <a:defRPr/>
            </a:pPr>
            <a:r>
              <a:rPr lang="en-US" sz="2200" dirty="0" smtClean="0">
                <a:solidFill>
                  <a:srgbClr val="FF0000"/>
                </a:solidFill>
                <a:latin typeface="Arial" pitchFamily="34" charset="0"/>
                <a:cs typeface="Arial" pitchFamily="34" charset="0"/>
              </a:rPr>
              <a:t>Justification</a:t>
            </a:r>
          </a:p>
          <a:p>
            <a:pPr lvl="1">
              <a:defRPr/>
            </a:pPr>
            <a:r>
              <a:rPr lang="en-US" sz="2200" dirty="0" smtClean="0">
                <a:latin typeface="Arial" pitchFamily="34" charset="0"/>
                <a:cs typeface="Arial" pitchFamily="34" charset="0"/>
              </a:rPr>
              <a:t>If a defect exists in the combination 0-0-0, either it must be found when the combination A and B with 0-0 is tested or when the combination B and C is tested with 0-0</a:t>
            </a:r>
          </a:p>
          <a:p>
            <a:pPr lvl="1">
              <a:defRPr/>
            </a:pPr>
            <a:endParaRPr lang="en-US" sz="2200" dirty="0" smtClean="0">
              <a:latin typeface="Arial" pitchFamily="34" charset="0"/>
              <a:cs typeface="Arial" pitchFamily="34" charset="0"/>
            </a:endParaRPr>
          </a:p>
          <a:p>
            <a:pPr lvl="1">
              <a:defRPr/>
            </a:pPr>
            <a:r>
              <a:rPr lang="en-US" sz="2200" dirty="0" smtClean="0">
                <a:latin typeface="Arial" pitchFamily="34" charset="0"/>
                <a:cs typeface="Arial" pitchFamily="34" charset="0"/>
              </a:rPr>
              <a:t>Similarly 1-1-1 combination as well</a:t>
            </a:r>
          </a:p>
          <a:p>
            <a:pPr lvl="1">
              <a:defRPr/>
            </a:pPr>
            <a:endParaRPr lang="en-US" sz="1800" dirty="0" smtClean="0">
              <a:latin typeface="Arial" pitchFamily="34" charset="0"/>
              <a:cs typeface="Arial" pitchFamily="34" charset="0"/>
            </a:endParaRPr>
          </a:p>
          <a:p>
            <a:pPr eaLnBrk="1" hangingPunct="1">
              <a:defRPr/>
            </a:pPr>
            <a:endParaRPr lang="en-US" sz="2200" dirty="0" smtClean="0">
              <a:latin typeface="Arial" pitchFamily="34" charset="0"/>
              <a:cs typeface="Arial" pitchFamily="34" charset="0"/>
            </a:endParaRPr>
          </a:p>
        </p:txBody>
      </p:sp>
      <p:sp>
        <p:nvSpPr>
          <p:cNvPr id="4" name="Title 1"/>
          <p:cNvSpPr txBox="1">
            <a:spLocks/>
          </p:cNvSpPr>
          <p:nvPr/>
        </p:nvSpPr>
        <p:spPr>
          <a:xfrm>
            <a:off x="457200" y="381000"/>
            <a:ext cx="8229600" cy="609600"/>
          </a:xfrm>
          <a:prstGeom prst="rect">
            <a:avLst/>
          </a:prstGeom>
          <a:solidFill>
            <a:schemeClr val="tx2">
              <a:lumMod val="40000"/>
              <a:lumOff val="60000"/>
            </a:schemeClr>
          </a:solidFill>
        </p:spPr>
        <p:txBody>
          <a:bodyPr vert="horz" lIns="91440" tIns="45720" rIns="91440" bIns="45720" rtlCol="0" anchor="ctr">
            <a:normAutofit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tx1"/>
                </a:solidFill>
                <a:effectLst/>
                <a:uLnTx/>
                <a:uFillTx/>
                <a:latin typeface="+mj-lt"/>
                <a:ea typeface="+mj-ea"/>
                <a:cs typeface="+mj-cs"/>
              </a:rPr>
              <a:t>      </a:t>
            </a:r>
            <a:r>
              <a:rPr lang="en-US" sz="3600" b="1" noProof="0" dirty="0" smtClean="0">
                <a:latin typeface="+mj-lt"/>
                <a:ea typeface="+mj-ea"/>
                <a:cs typeface="+mj-cs"/>
              </a:rPr>
              <a:t>Question that arises</a:t>
            </a:r>
            <a:endParaRPr kumimoji="0" lang="en-US" sz="3600" b="1" i="0" u="none" strike="noStrike" kern="1200" cap="none" spc="0" normalizeH="0" baseline="0" noProof="0" dirty="0">
              <a:ln>
                <a:noFill/>
              </a:ln>
              <a:solidFill>
                <a:schemeClr val="tx1"/>
              </a:solidFill>
              <a:effectLst/>
              <a:uLnTx/>
              <a:uFillTx/>
              <a:latin typeface="+mj-lt"/>
              <a:ea typeface="+mj-ea"/>
              <a:cs typeface="+mj-cs"/>
            </a:endParaRPr>
          </a:p>
        </p:txBody>
      </p:sp>
      <p:sp>
        <p:nvSpPr>
          <p:cNvPr id="9" name="Slide Number Placeholder 8"/>
          <p:cNvSpPr>
            <a:spLocks noGrp="1"/>
          </p:cNvSpPr>
          <p:nvPr>
            <p:ph type="sldNum" sz="quarter" idx="4294967295"/>
          </p:nvPr>
        </p:nvSpPr>
        <p:spPr>
          <a:xfrm>
            <a:off x="6553200" y="6356350"/>
            <a:ext cx="2133600" cy="365125"/>
          </a:xfrm>
          <a:prstGeom prst="rect">
            <a:avLst/>
          </a:prstGeom>
        </p:spPr>
        <p:txBody>
          <a:bodyPr/>
          <a:lstStyle/>
          <a:p>
            <a:fld id="{CB5601B8-3A46-4376-8F24-70B71D858F34}" type="slidenum">
              <a:rPr lang="en-US" smtClean="0"/>
              <a:pPr/>
              <a:t>18</a:t>
            </a:fld>
            <a:endParaRPr lang="en-US"/>
          </a:p>
        </p:txBody>
      </p:sp>
      <p:sp>
        <p:nvSpPr>
          <p:cNvPr id="10" name="Footer Placeholder 9"/>
          <p:cNvSpPr>
            <a:spLocks noGrp="1"/>
          </p:cNvSpPr>
          <p:nvPr>
            <p:ph type="ftr" sz="quarter" idx="4294967295"/>
          </p:nvPr>
        </p:nvSpPr>
        <p:spPr>
          <a:xfrm>
            <a:off x="3124200" y="6356350"/>
            <a:ext cx="2895600" cy="365125"/>
          </a:xfrm>
          <a:prstGeom prst="rect">
            <a:avLst/>
          </a:prstGeom>
        </p:spPr>
        <p:txBody>
          <a:bodyPr/>
          <a:lstStyle/>
          <a:p>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7" name="Rectangle 3"/>
          <p:cNvSpPr>
            <a:spLocks noGrp="1" noChangeArrowheads="1"/>
          </p:cNvSpPr>
          <p:nvPr>
            <p:ph type="body" idx="1"/>
          </p:nvPr>
        </p:nvSpPr>
        <p:spPr>
          <a:xfrm>
            <a:off x="533400" y="990600"/>
            <a:ext cx="8229600" cy="4678363"/>
          </a:xfrm>
        </p:spPr>
        <p:txBody>
          <a:bodyPr>
            <a:normAutofit/>
          </a:bodyPr>
          <a:lstStyle/>
          <a:p>
            <a:pPr lvl="1">
              <a:defRPr/>
            </a:pPr>
            <a:endParaRPr lang="en-US" sz="1800" dirty="0" smtClean="0">
              <a:latin typeface="Arial" pitchFamily="34" charset="0"/>
              <a:cs typeface="Arial" pitchFamily="34" charset="0"/>
            </a:endParaRPr>
          </a:p>
          <a:p>
            <a:pPr eaLnBrk="1" hangingPunct="1">
              <a:defRPr/>
            </a:pPr>
            <a:endParaRPr lang="en-US" sz="2200" dirty="0" smtClean="0">
              <a:latin typeface="Arial" pitchFamily="34" charset="0"/>
              <a:cs typeface="Arial" pitchFamily="34" charset="0"/>
            </a:endParaRPr>
          </a:p>
          <a:p>
            <a:pPr eaLnBrk="1" hangingPunct="1">
              <a:defRPr/>
            </a:pPr>
            <a:endParaRPr lang="en-US" sz="2200" dirty="0" smtClean="0">
              <a:latin typeface="Arial" pitchFamily="34" charset="0"/>
              <a:cs typeface="Arial" pitchFamily="34" charset="0"/>
            </a:endParaRPr>
          </a:p>
        </p:txBody>
      </p:sp>
      <p:sp>
        <p:nvSpPr>
          <p:cNvPr id="4" name="Title 1"/>
          <p:cNvSpPr txBox="1">
            <a:spLocks/>
          </p:cNvSpPr>
          <p:nvPr/>
        </p:nvSpPr>
        <p:spPr>
          <a:xfrm>
            <a:off x="457200" y="304800"/>
            <a:ext cx="8229600" cy="609600"/>
          </a:xfrm>
          <a:prstGeom prst="rect">
            <a:avLst/>
          </a:prstGeom>
          <a:solidFill>
            <a:schemeClr val="tx2">
              <a:lumMod val="40000"/>
              <a:lumOff val="60000"/>
            </a:schemeClr>
          </a:solidFill>
        </p:spPr>
        <p:txBody>
          <a:bodyPr vert="horz" lIns="91440" tIns="45720" rIns="91440" bIns="45720" rtlCol="0" anchor="ctr">
            <a:normAutofit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tx1"/>
                </a:solidFill>
                <a:effectLst/>
                <a:uLnTx/>
                <a:uFillTx/>
                <a:latin typeface="+mj-lt"/>
                <a:ea typeface="+mj-ea"/>
                <a:cs typeface="+mj-cs"/>
              </a:rPr>
              <a:t>      </a:t>
            </a:r>
            <a:r>
              <a:rPr lang="en-US" sz="3600" b="1" noProof="0" dirty="0" smtClean="0">
                <a:latin typeface="+mj-lt"/>
                <a:ea typeface="+mj-ea"/>
                <a:cs typeface="+mj-cs"/>
              </a:rPr>
              <a:t>Applying to GUI applications</a:t>
            </a:r>
            <a:endParaRPr kumimoji="0" lang="en-US" sz="3600" b="1" i="0" u="none" strike="noStrike" kern="1200" cap="none" spc="0" normalizeH="0" baseline="0" noProof="0" dirty="0">
              <a:ln>
                <a:noFill/>
              </a:ln>
              <a:solidFill>
                <a:schemeClr val="tx1"/>
              </a:solidFill>
              <a:effectLst/>
              <a:uLnTx/>
              <a:uFillTx/>
              <a:latin typeface="+mj-lt"/>
              <a:ea typeface="+mj-ea"/>
              <a:cs typeface="+mj-cs"/>
            </a:endParaRPr>
          </a:p>
        </p:txBody>
      </p:sp>
      <p:sp>
        <p:nvSpPr>
          <p:cNvPr id="9" name="Slide Number Placeholder 8"/>
          <p:cNvSpPr>
            <a:spLocks noGrp="1"/>
          </p:cNvSpPr>
          <p:nvPr>
            <p:ph type="sldNum" sz="quarter" idx="4294967295"/>
          </p:nvPr>
        </p:nvSpPr>
        <p:spPr>
          <a:xfrm>
            <a:off x="6553200" y="6356350"/>
            <a:ext cx="2133600" cy="365125"/>
          </a:xfrm>
          <a:prstGeom prst="rect">
            <a:avLst/>
          </a:prstGeom>
        </p:spPr>
        <p:txBody>
          <a:bodyPr/>
          <a:lstStyle/>
          <a:p>
            <a:fld id="{CB5601B8-3A46-4376-8F24-70B71D858F34}" type="slidenum">
              <a:rPr lang="en-US" smtClean="0"/>
              <a:pPr/>
              <a:t>19</a:t>
            </a:fld>
            <a:endParaRPr lang="en-US"/>
          </a:p>
        </p:txBody>
      </p:sp>
      <p:sp>
        <p:nvSpPr>
          <p:cNvPr id="10" name="Footer Placeholder 9"/>
          <p:cNvSpPr>
            <a:spLocks noGrp="1"/>
          </p:cNvSpPr>
          <p:nvPr>
            <p:ph type="ftr" sz="quarter" idx="4294967295"/>
          </p:nvPr>
        </p:nvSpPr>
        <p:spPr>
          <a:xfrm>
            <a:off x="3124200" y="6356350"/>
            <a:ext cx="2895600" cy="365125"/>
          </a:xfrm>
          <a:prstGeom prst="rect">
            <a:avLst/>
          </a:prstGeom>
        </p:spPr>
        <p:txBody>
          <a:bodyPr/>
          <a:lstStyle/>
          <a:p>
            <a:endParaRPr lang="en-US"/>
          </a:p>
        </p:txBody>
      </p:sp>
      <p:pic>
        <p:nvPicPr>
          <p:cNvPr id="12" name="Picture 11" descr="OA Screen Shot.bmp"/>
          <p:cNvPicPr>
            <a:picLocks noChangeAspect="1"/>
          </p:cNvPicPr>
          <p:nvPr/>
        </p:nvPicPr>
        <p:blipFill>
          <a:blip r:embed="rId3" cstate="print"/>
          <a:stretch>
            <a:fillRect/>
          </a:stretch>
        </p:blipFill>
        <p:spPr>
          <a:xfrm>
            <a:off x="457200" y="990600"/>
            <a:ext cx="8153400" cy="49530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7" name="Rectangle 3"/>
          <p:cNvSpPr>
            <a:spLocks noGrp="1" noChangeArrowheads="1"/>
          </p:cNvSpPr>
          <p:nvPr>
            <p:ph type="body" idx="1"/>
          </p:nvPr>
        </p:nvSpPr>
        <p:spPr>
          <a:xfrm>
            <a:off x="533400" y="1295400"/>
            <a:ext cx="8229600" cy="4525963"/>
          </a:xfrm>
        </p:spPr>
        <p:txBody>
          <a:bodyPr>
            <a:normAutofit/>
          </a:bodyPr>
          <a:lstStyle/>
          <a:p>
            <a:pPr>
              <a:defRPr/>
            </a:pPr>
            <a:r>
              <a:rPr lang="en-US" sz="2000" dirty="0" smtClean="0">
                <a:solidFill>
                  <a:srgbClr val="002060"/>
                </a:solidFill>
                <a:latin typeface="Arial" pitchFamily="34" charset="0"/>
                <a:cs typeface="Arial" pitchFamily="34" charset="0"/>
              </a:rPr>
              <a:t>To understand the concept of optimization of test cases</a:t>
            </a:r>
          </a:p>
          <a:p>
            <a:pPr>
              <a:defRPr/>
            </a:pPr>
            <a:r>
              <a:rPr lang="en-US" sz="2000" dirty="0" smtClean="0">
                <a:solidFill>
                  <a:srgbClr val="002060"/>
                </a:solidFill>
              </a:rPr>
              <a:t>To understand optimization in simple terms without applying any technique</a:t>
            </a:r>
          </a:p>
          <a:p>
            <a:pPr>
              <a:defRPr/>
            </a:pPr>
            <a:r>
              <a:rPr lang="en-US" sz="2000" dirty="0" smtClean="0">
                <a:solidFill>
                  <a:srgbClr val="002060"/>
                </a:solidFill>
                <a:latin typeface="Arial" pitchFamily="34" charset="0"/>
                <a:cs typeface="Arial" pitchFamily="34" charset="0"/>
              </a:rPr>
              <a:t>Understanding orthogonal arrays technique for optimization</a:t>
            </a:r>
          </a:p>
          <a:p>
            <a:pPr>
              <a:defRPr/>
            </a:pPr>
            <a:r>
              <a:rPr lang="en-US" sz="2000" dirty="0" smtClean="0">
                <a:solidFill>
                  <a:srgbClr val="002060"/>
                </a:solidFill>
              </a:rPr>
              <a:t>Understand the difference between orthogonal array and pair-wise testing techniques</a:t>
            </a:r>
          </a:p>
          <a:p>
            <a:pPr>
              <a:defRPr/>
            </a:pPr>
            <a:r>
              <a:rPr lang="en-US" sz="2000" dirty="0" smtClean="0">
                <a:solidFill>
                  <a:srgbClr val="002060"/>
                </a:solidFill>
                <a:latin typeface="Arial" pitchFamily="34" charset="0"/>
                <a:cs typeface="Arial" pitchFamily="34" charset="0"/>
              </a:rPr>
              <a:t>Understand the pattern of test cases generated using the orthogonal array and pair-wise testing technique</a:t>
            </a:r>
          </a:p>
          <a:p>
            <a:pPr>
              <a:defRPr/>
            </a:pPr>
            <a:endParaRPr lang="en-US" sz="2200" dirty="0" smtClean="0">
              <a:solidFill>
                <a:srgbClr val="FF0000"/>
              </a:solidFill>
              <a:latin typeface="Arial" pitchFamily="34" charset="0"/>
              <a:cs typeface="Arial" pitchFamily="34" charset="0"/>
            </a:endParaRPr>
          </a:p>
          <a:p>
            <a:pPr lvl="1">
              <a:defRPr/>
            </a:pPr>
            <a:endParaRPr lang="en-US" sz="2200" dirty="0" smtClean="0">
              <a:latin typeface="Arial" pitchFamily="34" charset="0"/>
              <a:cs typeface="Arial" pitchFamily="34" charset="0"/>
            </a:endParaRPr>
          </a:p>
          <a:p>
            <a:pPr eaLnBrk="1" hangingPunct="1">
              <a:defRPr/>
            </a:pPr>
            <a:endParaRPr lang="en-US" dirty="0" smtClean="0"/>
          </a:p>
        </p:txBody>
      </p:sp>
      <p:sp>
        <p:nvSpPr>
          <p:cNvPr id="4" name="Title 1"/>
          <p:cNvSpPr txBox="1">
            <a:spLocks/>
          </p:cNvSpPr>
          <p:nvPr/>
        </p:nvSpPr>
        <p:spPr>
          <a:xfrm>
            <a:off x="457200" y="381000"/>
            <a:ext cx="8229600" cy="762000"/>
          </a:xfrm>
          <a:prstGeom prst="rect">
            <a:avLst/>
          </a:prstGeom>
          <a:solidFill>
            <a:schemeClr val="tx2">
              <a:lumMod val="40000"/>
              <a:lumOff val="60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tx1"/>
                </a:solidFill>
                <a:effectLst/>
                <a:uLnTx/>
                <a:uFillTx/>
                <a:latin typeface="+mj-lt"/>
                <a:ea typeface="+mj-ea"/>
                <a:cs typeface="+mj-cs"/>
              </a:rPr>
              <a:t>      </a:t>
            </a:r>
            <a:r>
              <a:rPr lang="en-US" sz="3600" b="1" noProof="0" dirty="0" smtClean="0">
                <a:latin typeface="+mj-lt"/>
                <a:ea typeface="+mj-ea"/>
                <a:cs typeface="+mj-cs"/>
              </a:rPr>
              <a:t>Objectives</a:t>
            </a:r>
            <a:endParaRPr kumimoji="0" lang="en-US" sz="3600" b="1" i="0" u="none" strike="noStrike" kern="1200" cap="none" spc="0" normalizeH="0" baseline="0" noProof="0" dirty="0">
              <a:ln>
                <a:noFill/>
              </a:ln>
              <a:solidFill>
                <a:schemeClr val="tx1"/>
              </a:solidFill>
              <a:effectLst/>
              <a:uLnTx/>
              <a:uFillTx/>
              <a:latin typeface="+mj-lt"/>
              <a:ea typeface="+mj-ea"/>
              <a:cs typeface="+mj-cs"/>
            </a:endParaRPr>
          </a:p>
        </p:txBody>
      </p:sp>
      <p:sp>
        <p:nvSpPr>
          <p:cNvPr id="9" name="Slide Number Placeholder 8"/>
          <p:cNvSpPr>
            <a:spLocks noGrp="1"/>
          </p:cNvSpPr>
          <p:nvPr>
            <p:ph type="sldNum" sz="quarter" idx="4294967295"/>
          </p:nvPr>
        </p:nvSpPr>
        <p:spPr>
          <a:xfrm>
            <a:off x="6553200" y="6356350"/>
            <a:ext cx="2133600" cy="365125"/>
          </a:xfrm>
          <a:prstGeom prst="rect">
            <a:avLst/>
          </a:prstGeom>
        </p:spPr>
        <p:txBody>
          <a:bodyPr/>
          <a:lstStyle/>
          <a:p>
            <a:fld id="{CB5601B8-3A46-4376-8F24-70B71D858F34}" type="slidenum">
              <a:rPr lang="en-US" smtClean="0"/>
              <a:pPr/>
              <a:t>2</a:t>
            </a:fld>
            <a:endParaRPr lang="en-US"/>
          </a:p>
        </p:txBody>
      </p:sp>
      <p:sp>
        <p:nvSpPr>
          <p:cNvPr id="10" name="Footer Placeholder 9"/>
          <p:cNvSpPr>
            <a:spLocks noGrp="1"/>
          </p:cNvSpPr>
          <p:nvPr>
            <p:ph type="ftr" sz="quarter" idx="4294967295"/>
          </p:nvPr>
        </p:nvSpPr>
        <p:spPr>
          <a:xfrm>
            <a:off x="3124200" y="6356350"/>
            <a:ext cx="2895600" cy="365125"/>
          </a:xfrm>
          <a:prstGeom prst="rect">
            <a:avLst/>
          </a:prstGeom>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7" name="Rectangle 3"/>
          <p:cNvSpPr>
            <a:spLocks noGrp="1" noChangeArrowheads="1"/>
          </p:cNvSpPr>
          <p:nvPr>
            <p:ph type="body" idx="1"/>
          </p:nvPr>
        </p:nvSpPr>
        <p:spPr>
          <a:xfrm>
            <a:off x="533400" y="1143000"/>
            <a:ext cx="8229600" cy="4648200"/>
          </a:xfrm>
        </p:spPr>
        <p:txBody>
          <a:bodyPr>
            <a:normAutofit/>
          </a:bodyPr>
          <a:lstStyle/>
          <a:p>
            <a:pPr eaLnBrk="1" hangingPunct="1">
              <a:defRPr/>
            </a:pPr>
            <a:r>
              <a:rPr lang="en-US" sz="2200" dirty="0" smtClean="0">
                <a:latin typeface="Arial" pitchFamily="34" charset="0"/>
                <a:cs typeface="Arial" pitchFamily="34" charset="0"/>
              </a:rPr>
              <a:t>Identify variables (Factors)</a:t>
            </a:r>
          </a:p>
          <a:p>
            <a:pPr eaLnBrk="1" hangingPunct="1">
              <a:defRPr/>
            </a:pPr>
            <a:r>
              <a:rPr lang="en-US" sz="2200" dirty="0" smtClean="0">
                <a:latin typeface="Arial" pitchFamily="34" charset="0"/>
                <a:cs typeface="Arial" pitchFamily="34" charset="0"/>
              </a:rPr>
              <a:t>Identify values that each variable can have (Levels)</a:t>
            </a:r>
          </a:p>
          <a:p>
            <a:pPr eaLnBrk="1" hangingPunct="1">
              <a:defRPr/>
            </a:pPr>
            <a:r>
              <a:rPr lang="en-US" sz="2200" dirty="0" smtClean="0">
                <a:latin typeface="Arial" pitchFamily="34" charset="0"/>
                <a:cs typeface="Arial" pitchFamily="34" charset="0"/>
              </a:rPr>
              <a:t>Produce unique pairs between two continuous variables to achieve OA set</a:t>
            </a:r>
          </a:p>
          <a:p>
            <a:pPr eaLnBrk="1" hangingPunct="1">
              <a:defRPr/>
            </a:pPr>
            <a:r>
              <a:rPr lang="en-US" sz="2200" dirty="0" smtClean="0">
                <a:latin typeface="Arial" pitchFamily="34" charset="0"/>
                <a:cs typeface="Arial" pitchFamily="34" charset="0"/>
              </a:rPr>
              <a:t>Produce unique pairs between all the variables to achieve Pair-wise set</a:t>
            </a:r>
          </a:p>
          <a:p>
            <a:pPr eaLnBrk="1" hangingPunct="1">
              <a:defRPr/>
            </a:pPr>
            <a:endParaRPr lang="en-US" sz="2200" dirty="0" smtClean="0">
              <a:latin typeface="Arial" pitchFamily="34" charset="0"/>
              <a:cs typeface="Arial" pitchFamily="34" charset="0"/>
            </a:endParaRPr>
          </a:p>
        </p:txBody>
      </p:sp>
      <p:sp>
        <p:nvSpPr>
          <p:cNvPr id="4" name="Title 1"/>
          <p:cNvSpPr txBox="1">
            <a:spLocks/>
          </p:cNvSpPr>
          <p:nvPr/>
        </p:nvSpPr>
        <p:spPr>
          <a:xfrm>
            <a:off x="457200" y="381000"/>
            <a:ext cx="8229600" cy="609600"/>
          </a:xfrm>
          <a:prstGeom prst="rect">
            <a:avLst/>
          </a:prstGeom>
          <a:solidFill>
            <a:schemeClr val="tx2">
              <a:lumMod val="40000"/>
              <a:lumOff val="60000"/>
            </a:schemeClr>
          </a:solidFill>
        </p:spPr>
        <p:txBody>
          <a:bodyPr vert="horz" lIns="91440" tIns="45720" rIns="91440" bIns="45720" rtlCol="0" anchor="ctr">
            <a:normAutofit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tx1"/>
                </a:solidFill>
                <a:effectLst/>
                <a:uLnTx/>
                <a:uFillTx/>
                <a:latin typeface="+mj-lt"/>
                <a:ea typeface="+mj-ea"/>
                <a:cs typeface="+mj-cs"/>
              </a:rPr>
              <a:t>      </a:t>
            </a:r>
            <a:r>
              <a:rPr lang="en-US" sz="3600" b="1" noProof="0" dirty="0" smtClean="0">
                <a:latin typeface="+mj-lt"/>
                <a:ea typeface="+mj-ea"/>
                <a:cs typeface="+mj-cs"/>
              </a:rPr>
              <a:t>Steps to arrive at Test Cases</a:t>
            </a:r>
            <a:endParaRPr kumimoji="0" lang="en-US" sz="3600" b="1" i="0" u="none" strike="noStrike" kern="1200" cap="none" spc="0" normalizeH="0" baseline="0" noProof="0" dirty="0">
              <a:ln>
                <a:noFill/>
              </a:ln>
              <a:solidFill>
                <a:schemeClr val="tx1"/>
              </a:solidFill>
              <a:effectLst/>
              <a:uLnTx/>
              <a:uFillTx/>
              <a:latin typeface="+mj-lt"/>
              <a:ea typeface="+mj-ea"/>
              <a:cs typeface="+mj-cs"/>
            </a:endParaRPr>
          </a:p>
        </p:txBody>
      </p:sp>
      <p:sp>
        <p:nvSpPr>
          <p:cNvPr id="9" name="Slide Number Placeholder 8"/>
          <p:cNvSpPr>
            <a:spLocks noGrp="1"/>
          </p:cNvSpPr>
          <p:nvPr>
            <p:ph type="sldNum" sz="quarter" idx="4294967295"/>
          </p:nvPr>
        </p:nvSpPr>
        <p:spPr>
          <a:xfrm>
            <a:off x="6553200" y="6356350"/>
            <a:ext cx="2133600" cy="365125"/>
          </a:xfrm>
          <a:prstGeom prst="rect">
            <a:avLst/>
          </a:prstGeom>
        </p:spPr>
        <p:txBody>
          <a:bodyPr/>
          <a:lstStyle/>
          <a:p>
            <a:fld id="{CB5601B8-3A46-4376-8F24-70B71D858F34}" type="slidenum">
              <a:rPr lang="en-US" smtClean="0"/>
              <a:pPr/>
              <a:t>20</a:t>
            </a:fld>
            <a:endParaRPr lang="en-US"/>
          </a:p>
        </p:txBody>
      </p:sp>
      <p:sp>
        <p:nvSpPr>
          <p:cNvPr id="10" name="Footer Placeholder 9"/>
          <p:cNvSpPr>
            <a:spLocks noGrp="1"/>
          </p:cNvSpPr>
          <p:nvPr>
            <p:ph type="ftr" sz="quarter" idx="4294967295"/>
          </p:nvPr>
        </p:nvSpPr>
        <p:spPr>
          <a:xfrm>
            <a:off x="3124200" y="6356350"/>
            <a:ext cx="2895600" cy="365125"/>
          </a:xfrm>
          <a:prstGeom prst="rect">
            <a:avLst/>
          </a:prstGeom>
        </p:spPr>
        <p:txBody>
          <a:bodyPr/>
          <a:lstStyle/>
          <a:p>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7" name="Rectangle 3"/>
          <p:cNvSpPr>
            <a:spLocks noGrp="1" noChangeArrowheads="1"/>
          </p:cNvSpPr>
          <p:nvPr>
            <p:ph type="body" idx="1"/>
          </p:nvPr>
        </p:nvSpPr>
        <p:spPr>
          <a:xfrm>
            <a:off x="533400" y="1066800"/>
            <a:ext cx="3810000" cy="3733800"/>
          </a:xfrm>
        </p:spPr>
        <p:txBody>
          <a:bodyPr>
            <a:normAutofit/>
          </a:bodyPr>
          <a:lstStyle/>
          <a:p>
            <a:pPr>
              <a:defRPr/>
            </a:pPr>
            <a:r>
              <a:rPr lang="en-US" sz="2200" dirty="0" smtClean="0">
                <a:latin typeface="Arial" pitchFamily="34" charset="0"/>
                <a:cs typeface="Arial" pitchFamily="34" charset="0"/>
              </a:rPr>
              <a:t>Variables (Factors)</a:t>
            </a:r>
          </a:p>
          <a:p>
            <a:pPr lvl="1">
              <a:defRPr/>
            </a:pPr>
            <a:r>
              <a:rPr lang="en-US" sz="2200" dirty="0" smtClean="0">
                <a:latin typeface="Arial" pitchFamily="34" charset="0"/>
                <a:cs typeface="Arial" pitchFamily="34" charset="0"/>
              </a:rPr>
              <a:t>Test code (3)</a:t>
            </a:r>
          </a:p>
          <a:p>
            <a:pPr lvl="1">
              <a:defRPr/>
            </a:pPr>
            <a:r>
              <a:rPr lang="en-US" sz="2200" dirty="0" smtClean="0">
                <a:latin typeface="Arial" pitchFamily="34" charset="0"/>
                <a:cs typeface="Arial" pitchFamily="34" charset="0"/>
              </a:rPr>
              <a:t>Test name (4)</a:t>
            </a:r>
          </a:p>
          <a:p>
            <a:pPr lvl="1">
              <a:defRPr/>
            </a:pPr>
            <a:r>
              <a:rPr lang="en-US" sz="2200" dirty="0" smtClean="0">
                <a:latin typeface="Arial" pitchFamily="34" charset="0"/>
                <a:cs typeface="Arial" pitchFamily="34" charset="0"/>
              </a:rPr>
              <a:t>Test unit (3)</a:t>
            </a:r>
          </a:p>
          <a:p>
            <a:pPr lvl="1">
              <a:defRPr/>
            </a:pPr>
            <a:r>
              <a:rPr lang="en-US" sz="2200" dirty="0" smtClean="0">
                <a:latin typeface="Arial" pitchFamily="34" charset="0"/>
                <a:cs typeface="Arial" pitchFamily="34" charset="0"/>
              </a:rPr>
              <a:t>Test charges (4)</a:t>
            </a:r>
          </a:p>
          <a:p>
            <a:pPr lvl="1">
              <a:defRPr/>
            </a:pPr>
            <a:r>
              <a:rPr lang="en-US" sz="2200" dirty="0" smtClean="0">
                <a:latin typeface="Arial" pitchFamily="34" charset="0"/>
                <a:cs typeface="Arial" pitchFamily="34" charset="0"/>
              </a:rPr>
              <a:t>Department (2)</a:t>
            </a:r>
          </a:p>
          <a:p>
            <a:pPr lvl="1">
              <a:defRPr/>
            </a:pPr>
            <a:r>
              <a:rPr lang="en-US" sz="2200" dirty="0" smtClean="0">
                <a:latin typeface="Arial" pitchFamily="34" charset="0"/>
                <a:cs typeface="Arial" pitchFamily="34" charset="0"/>
              </a:rPr>
              <a:t>Result type (3)</a:t>
            </a:r>
          </a:p>
          <a:p>
            <a:pPr eaLnBrk="1" hangingPunct="1">
              <a:defRPr/>
            </a:pPr>
            <a:endParaRPr lang="en-US" sz="2400" dirty="0" smtClean="0">
              <a:latin typeface="Arial" pitchFamily="34" charset="0"/>
              <a:cs typeface="Arial" pitchFamily="34" charset="0"/>
            </a:endParaRPr>
          </a:p>
        </p:txBody>
      </p:sp>
      <p:sp>
        <p:nvSpPr>
          <p:cNvPr id="4" name="Title 1"/>
          <p:cNvSpPr txBox="1">
            <a:spLocks/>
          </p:cNvSpPr>
          <p:nvPr/>
        </p:nvSpPr>
        <p:spPr>
          <a:xfrm>
            <a:off x="457200" y="304800"/>
            <a:ext cx="8229600" cy="762000"/>
          </a:xfrm>
          <a:prstGeom prst="rect">
            <a:avLst/>
          </a:prstGeom>
          <a:solidFill>
            <a:schemeClr val="tx2">
              <a:lumMod val="40000"/>
              <a:lumOff val="60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tx1"/>
                </a:solidFill>
                <a:effectLst/>
                <a:uLnTx/>
                <a:uFillTx/>
                <a:latin typeface="+mj-lt"/>
                <a:ea typeface="+mj-ea"/>
                <a:cs typeface="+mj-cs"/>
              </a:rPr>
              <a:t>      </a:t>
            </a:r>
            <a:r>
              <a:rPr lang="en-US" sz="3600" b="1" noProof="0" dirty="0" smtClean="0">
                <a:latin typeface="+mj-lt"/>
                <a:ea typeface="+mj-ea"/>
                <a:cs typeface="+mj-cs"/>
              </a:rPr>
              <a:t>Variables and values</a:t>
            </a:r>
            <a:endParaRPr kumimoji="0" lang="en-US" sz="3600" b="1" i="0" u="none" strike="noStrike" kern="1200" cap="none" spc="0" normalizeH="0" baseline="0" noProof="0" dirty="0">
              <a:ln>
                <a:noFill/>
              </a:ln>
              <a:solidFill>
                <a:schemeClr val="tx1"/>
              </a:solidFill>
              <a:effectLst/>
              <a:uLnTx/>
              <a:uFillTx/>
              <a:latin typeface="+mj-lt"/>
              <a:ea typeface="+mj-ea"/>
              <a:cs typeface="+mj-cs"/>
            </a:endParaRPr>
          </a:p>
        </p:txBody>
      </p:sp>
      <p:sp>
        <p:nvSpPr>
          <p:cNvPr id="9" name="Slide Number Placeholder 8"/>
          <p:cNvSpPr>
            <a:spLocks noGrp="1"/>
          </p:cNvSpPr>
          <p:nvPr>
            <p:ph type="sldNum" sz="quarter" idx="4294967295"/>
          </p:nvPr>
        </p:nvSpPr>
        <p:spPr>
          <a:xfrm>
            <a:off x="6553200" y="6356350"/>
            <a:ext cx="2133600" cy="365125"/>
          </a:xfrm>
          <a:prstGeom prst="rect">
            <a:avLst/>
          </a:prstGeom>
        </p:spPr>
        <p:txBody>
          <a:bodyPr/>
          <a:lstStyle/>
          <a:p>
            <a:fld id="{CB5601B8-3A46-4376-8F24-70B71D858F34}" type="slidenum">
              <a:rPr lang="en-US" smtClean="0"/>
              <a:pPr/>
              <a:t>21</a:t>
            </a:fld>
            <a:endParaRPr lang="en-US"/>
          </a:p>
        </p:txBody>
      </p:sp>
      <p:sp>
        <p:nvSpPr>
          <p:cNvPr id="10" name="Footer Placeholder 9"/>
          <p:cNvSpPr>
            <a:spLocks noGrp="1"/>
          </p:cNvSpPr>
          <p:nvPr>
            <p:ph type="ftr" sz="quarter" idx="4294967295"/>
          </p:nvPr>
        </p:nvSpPr>
        <p:spPr>
          <a:xfrm>
            <a:off x="3124200" y="6356350"/>
            <a:ext cx="2895600" cy="365125"/>
          </a:xfrm>
          <a:prstGeom prst="rect">
            <a:avLst/>
          </a:prstGeom>
        </p:spPr>
        <p:txBody>
          <a:bodyPr/>
          <a:lstStyle/>
          <a:p>
            <a:endParaRPr lang="en-US"/>
          </a:p>
        </p:txBody>
      </p:sp>
      <p:sp>
        <p:nvSpPr>
          <p:cNvPr id="7" name="Rectangle 3"/>
          <p:cNvSpPr txBox="1">
            <a:spLocks noChangeArrowheads="1"/>
          </p:cNvSpPr>
          <p:nvPr/>
        </p:nvSpPr>
        <p:spPr>
          <a:xfrm>
            <a:off x="4572000" y="1219200"/>
            <a:ext cx="3352800" cy="3581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2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p:txBody>
      </p:sp>
      <p:sp>
        <p:nvSpPr>
          <p:cNvPr id="11" name="Rectangle 3"/>
          <p:cNvSpPr txBox="1">
            <a:spLocks noChangeArrowheads="1"/>
          </p:cNvSpPr>
          <p:nvPr/>
        </p:nvSpPr>
        <p:spPr>
          <a:xfrm>
            <a:off x="4572000" y="1219200"/>
            <a:ext cx="3733800" cy="2895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Variables (Factors)</a:t>
            </a:r>
          </a:p>
          <a:p>
            <a:pPr marL="800100" lvl="1" indent="-342900">
              <a:spcBef>
                <a:spcPct val="20000"/>
              </a:spcBef>
              <a:buFont typeface="Arial" pitchFamily="34" charset="0"/>
              <a:buChar char="•"/>
              <a:defRPr/>
            </a:pPr>
            <a:r>
              <a:rPr lang="en-US" sz="2200" dirty="0" smtClean="0">
                <a:latin typeface="Arial" pitchFamily="34" charset="0"/>
                <a:cs typeface="Arial" pitchFamily="34" charset="0"/>
              </a:rPr>
              <a:t>Regular (2)</a:t>
            </a:r>
          </a:p>
          <a:p>
            <a:pPr marL="800100" lvl="1" indent="-342900">
              <a:spcBef>
                <a:spcPct val="20000"/>
              </a:spcBef>
              <a:buFont typeface="Arial" pitchFamily="34" charset="0"/>
              <a:buChar char="•"/>
              <a:defRPr/>
            </a:pPr>
            <a:r>
              <a:rPr lang="en-US" sz="2200" dirty="0" smtClean="0">
                <a:latin typeface="Arial" pitchFamily="34" charset="0"/>
                <a:cs typeface="Arial" pitchFamily="34" charset="0"/>
              </a:rPr>
              <a:t>Orderable (2)</a:t>
            </a:r>
          </a:p>
          <a:p>
            <a:pPr marL="800100" lvl="1" indent="-342900">
              <a:spcBef>
                <a:spcPct val="20000"/>
              </a:spcBef>
              <a:buFont typeface="Arial" pitchFamily="34" charset="0"/>
              <a:buChar char="•"/>
              <a:defRPr/>
            </a:pPr>
            <a:r>
              <a:rPr lang="en-US" sz="2200" dirty="0" smtClean="0">
                <a:latin typeface="Arial" pitchFamily="34" charset="0"/>
                <a:cs typeface="Arial" pitchFamily="34" charset="0"/>
              </a:rPr>
              <a:t>Referral (2)</a:t>
            </a:r>
          </a:p>
          <a:p>
            <a:pPr marL="800100" lvl="1" indent="-342900">
              <a:spcBef>
                <a:spcPct val="20000"/>
              </a:spcBef>
              <a:buFont typeface="Arial" pitchFamily="34" charset="0"/>
              <a:buChar char="•"/>
              <a:defRPr/>
            </a:pPr>
            <a:r>
              <a:rPr lang="en-US" sz="2200" dirty="0" smtClean="0">
                <a:latin typeface="Arial" pitchFamily="34" charset="0"/>
                <a:cs typeface="Arial" pitchFamily="34" charset="0"/>
              </a:rPr>
              <a:t>Referral amount (3)</a:t>
            </a:r>
          </a:p>
          <a:p>
            <a:pPr marL="800100" lvl="1" indent="-342900">
              <a:spcBef>
                <a:spcPct val="20000"/>
              </a:spcBef>
              <a:buFont typeface="Arial" pitchFamily="34" charset="0"/>
              <a:buChar char="•"/>
              <a:defRPr/>
            </a:pPr>
            <a:r>
              <a:rPr kumimoji="0" lang="en-US" sz="22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Referral</a:t>
            </a:r>
            <a:r>
              <a:rPr kumimoji="0" lang="en-US" sz="2200" b="0" i="0" u="none" strike="noStrike" kern="1200" cap="none" spc="0" normalizeH="0" noProof="0" dirty="0" smtClean="0">
                <a:ln>
                  <a:noFill/>
                </a:ln>
                <a:solidFill>
                  <a:schemeClr val="tx1"/>
                </a:solidFill>
                <a:effectLst/>
                <a:uLnTx/>
                <a:uFillTx/>
                <a:latin typeface="Arial" pitchFamily="34" charset="0"/>
                <a:ea typeface="+mn-ea"/>
                <a:cs typeface="Arial" pitchFamily="34" charset="0"/>
              </a:rPr>
              <a:t> % (3)</a:t>
            </a:r>
          </a:p>
          <a:p>
            <a:pPr marL="800100" lvl="1" indent="-342900">
              <a:spcBef>
                <a:spcPct val="20000"/>
              </a:spcBef>
              <a:buFont typeface="Arial" pitchFamily="34" charset="0"/>
              <a:buChar char="•"/>
              <a:defRPr/>
            </a:pPr>
            <a:r>
              <a:rPr lang="en-US" sz="2200" dirty="0" smtClean="0">
                <a:latin typeface="Arial" pitchFamily="34" charset="0"/>
                <a:cs typeface="Arial" pitchFamily="34" charset="0"/>
              </a:rPr>
              <a:t>Test Note (3)</a:t>
            </a:r>
          </a:p>
          <a:p>
            <a:pPr marL="800100" lvl="1" indent="-342900">
              <a:spcBef>
                <a:spcPct val="20000"/>
              </a:spcBef>
              <a:buFont typeface="Arial" pitchFamily="34" charset="0"/>
              <a:buChar char="•"/>
              <a:defRPr/>
            </a:pPr>
            <a:endParaRPr kumimoji="0" lang="en-US" sz="2200" b="0" i="0" u="none" strike="noStrike" kern="1200" cap="none" spc="0" normalizeH="0" noProof="0" dirty="0" smtClean="0">
              <a:ln>
                <a:noFill/>
              </a:ln>
              <a:solidFill>
                <a:schemeClr val="tx1"/>
              </a:solidFill>
              <a:effectLst/>
              <a:uLnTx/>
              <a:uFillTx/>
              <a:latin typeface="Arial" pitchFamily="34" charset="0"/>
              <a:ea typeface="+mn-ea"/>
              <a:cs typeface="Arial" pitchFamily="34" charset="0"/>
            </a:endParaRPr>
          </a:p>
          <a:p>
            <a:pPr marL="800100" lvl="1" indent="-342900">
              <a:spcBef>
                <a:spcPct val="20000"/>
              </a:spcBef>
              <a:buFont typeface="Arial" pitchFamily="34" charset="0"/>
              <a:buChar char="•"/>
              <a:defRPr/>
            </a:pPr>
            <a:endParaRPr kumimoji="0" lang="en-US" sz="22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p:txBody>
      </p:sp>
      <p:sp>
        <p:nvSpPr>
          <p:cNvPr id="12" name="Rectangle 3"/>
          <p:cNvSpPr txBox="1">
            <a:spLocks noChangeArrowheads="1"/>
          </p:cNvSpPr>
          <p:nvPr/>
        </p:nvSpPr>
        <p:spPr>
          <a:xfrm>
            <a:off x="152400" y="4495800"/>
            <a:ext cx="8686800" cy="1066800"/>
          </a:xfrm>
          <a:prstGeom prst="rect">
            <a:avLst/>
          </a:prstGeom>
        </p:spPr>
        <p:txBody>
          <a:bodyPr vert="horz" lIns="91440" tIns="45720" rIns="91440" bIns="45720" rtlCol="0">
            <a:normAutofit fontScale="625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smtClean="0">
              <a:ln>
                <a:noFill/>
              </a:ln>
              <a:solidFill>
                <a:srgbClr val="FF0000"/>
              </a:solidFill>
              <a:effectLst/>
              <a:uLnTx/>
              <a:uFillTx/>
              <a:latin typeface="Arial" pitchFamily="34" charset="0"/>
              <a:ea typeface="+mn-ea"/>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smtClean="0">
                <a:ln>
                  <a:noFill/>
                </a:ln>
                <a:solidFill>
                  <a:srgbClr val="FF0000"/>
                </a:solidFill>
                <a:effectLst/>
                <a:uLnTx/>
                <a:uFillTx/>
                <a:latin typeface="Arial" pitchFamily="34" charset="0"/>
                <a:ea typeface="+mn-ea"/>
                <a:cs typeface="Arial" pitchFamily="34" charset="0"/>
              </a:rPr>
              <a:t>		Total</a:t>
            </a:r>
            <a:r>
              <a:rPr kumimoji="0" lang="en-US" sz="2400" b="0" i="0" u="none" strike="noStrike" kern="1200" cap="none" spc="0" normalizeH="0" noProof="0" dirty="0" smtClean="0">
                <a:ln>
                  <a:noFill/>
                </a:ln>
                <a:solidFill>
                  <a:srgbClr val="FF0000"/>
                </a:solidFill>
                <a:effectLst/>
                <a:uLnTx/>
                <a:uFillTx/>
                <a:latin typeface="Arial" pitchFamily="34" charset="0"/>
                <a:ea typeface="+mn-ea"/>
                <a:cs typeface="Arial" pitchFamily="34" charset="0"/>
              </a:rPr>
              <a:t> No. of combinations: 3*4*3*4*2*3*2*2*2*3*3*3= 186624</a:t>
            </a: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noProof="0" dirty="0" smtClean="0">
              <a:ln>
                <a:noFill/>
              </a:ln>
              <a:solidFill>
                <a:srgbClr val="FF0000"/>
              </a:solidFill>
              <a:effectLst/>
              <a:uLnTx/>
              <a:uFillTx/>
              <a:latin typeface="Arial" pitchFamily="34" charset="0"/>
              <a:ea typeface="+mn-ea"/>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sz="2400" dirty="0" smtClean="0">
                <a:solidFill>
                  <a:srgbClr val="FF0000"/>
                </a:solidFill>
                <a:latin typeface="Arial" pitchFamily="34" charset="0"/>
                <a:cs typeface="Arial" pitchFamily="34" charset="0"/>
              </a:rPr>
              <a:t>		Combinations after applying OA: 12       Combinations after applying Pair-wise:  16</a:t>
            </a: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400" b="0" i="0" u="none" strike="noStrike" kern="1200" cap="none" spc="0" normalizeH="0" baseline="0" noProof="0" dirty="0" smtClean="0">
              <a:ln>
                <a:noFill/>
              </a:ln>
              <a:solidFill>
                <a:srgbClr val="FF0000"/>
              </a:solidFill>
              <a:effectLst/>
              <a:uLnTx/>
              <a:uFillTx/>
              <a:latin typeface="Arial" pitchFamily="34" charset="0"/>
              <a:ea typeface="+mn-ea"/>
              <a:cs typeface="Arial" pitchFamily="34" charset="0"/>
            </a:endParaRPr>
          </a:p>
        </p:txBody>
      </p:sp>
      <p:sp>
        <p:nvSpPr>
          <p:cNvPr id="13" name="Rectangle 3"/>
          <p:cNvSpPr txBox="1">
            <a:spLocks noChangeArrowheads="1"/>
          </p:cNvSpPr>
          <p:nvPr/>
        </p:nvSpPr>
        <p:spPr>
          <a:xfrm>
            <a:off x="838200" y="4953000"/>
            <a:ext cx="7620000" cy="11430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7" name="Rectangle 3"/>
          <p:cNvSpPr>
            <a:spLocks noGrp="1" noChangeArrowheads="1"/>
          </p:cNvSpPr>
          <p:nvPr>
            <p:ph type="body" idx="1"/>
          </p:nvPr>
        </p:nvSpPr>
        <p:spPr>
          <a:xfrm>
            <a:off x="533400" y="1143000"/>
            <a:ext cx="8229600" cy="5029200"/>
          </a:xfrm>
        </p:spPr>
        <p:txBody>
          <a:bodyPr>
            <a:normAutofit/>
          </a:bodyPr>
          <a:lstStyle/>
          <a:p>
            <a:pPr>
              <a:defRPr/>
            </a:pPr>
            <a:r>
              <a:rPr lang="en-US" sz="1400" dirty="0" smtClean="0">
                <a:solidFill>
                  <a:srgbClr val="002060"/>
                </a:solidFill>
              </a:rPr>
              <a:t>This is very easy to implement for user interfaces which have only data entry</a:t>
            </a:r>
          </a:p>
          <a:p>
            <a:pPr eaLnBrk="1" hangingPunct="1">
              <a:defRPr/>
            </a:pPr>
            <a:r>
              <a:rPr lang="en-US" sz="1400" dirty="0" smtClean="0">
                <a:solidFill>
                  <a:srgbClr val="002060"/>
                </a:solidFill>
              </a:rPr>
              <a:t>To implement orthogonal arrays or pair-wise testing, the problem statement needs to be drilled down to variables and values. Any problem statement can be drilled down to variables and values.</a:t>
            </a:r>
          </a:p>
          <a:p>
            <a:pPr eaLnBrk="1" hangingPunct="1">
              <a:defRPr/>
            </a:pPr>
            <a:r>
              <a:rPr lang="en-US" sz="1400" dirty="0" smtClean="0">
                <a:solidFill>
                  <a:srgbClr val="002060"/>
                </a:solidFill>
              </a:rPr>
              <a:t>Becomes difficult to implement for features involving a lot of business rules or conditions. But not impossible to apply. Definitely makes sense to apply.</a:t>
            </a:r>
          </a:p>
          <a:p>
            <a:pPr eaLnBrk="1" hangingPunct="1">
              <a:defRPr/>
            </a:pPr>
            <a:r>
              <a:rPr lang="en-US" sz="1400" dirty="0" smtClean="0">
                <a:solidFill>
                  <a:srgbClr val="002060"/>
                </a:solidFill>
              </a:rPr>
              <a:t>For e.g. If the business rule says the orders are acceptable only up-to 4pm, the order details attributes shall be enabled only when the timing is before 4pm on the day. Other details include address, payment mode etc</a:t>
            </a:r>
          </a:p>
          <a:p>
            <a:pPr eaLnBrk="1" hangingPunct="1">
              <a:defRPr/>
            </a:pPr>
            <a:r>
              <a:rPr lang="en-US" sz="1400" dirty="0" smtClean="0">
                <a:solidFill>
                  <a:srgbClr val="002060"/>
                </a:solidFill>
              </a:rPr>
              <a:t>Now, values for order time, address and payment mode are planned as below. </a:t>
            </a:r>
          </a:p>
          <a:p>
            <a:pPr eaLnBrk="1" hangingPunct="1">
              <a:defRPr/>
            </a:pPr>
            <a:r>
              <a:rPr lang="en-US" sz="1400" dirty="0" smtClean="0">
                <a:solidFill>
                  <a:srgbClr val="002060"/>
                </a:solidFill>
              </a:rPr>
              <a:t>It is matter of deriving values for the variables. Listed are not combinations </a:t>
            </a:r>
            <a:r>
              <a:rPr lang="en-US" sz="1400" dirty="0" smtClean="0">
                <a:solidFill>
                  <a:srgbClr val="002060"/>
                </a:solidFill>
              </a:rPr>
              <a:t>below, only values.</a:t>
            </a:r>
            <a:endParaRPr lang="en-US" sz="1400" dirty="0" smtClean="0">
              <a:solidFill>
                <a:srgbClr val="002060"/>
              </a:solidFill>
            </a:endParaRPr>
          </a:p>
          <a:p>
            <a:pPr eaLnBrk="1" hangingPunct="1">
              <a:defRPr/>
            </a:pPr>
            <a:endParaRPr lang="en-US" dirty="0" smtClean="0">
              <a:solidFill>
                <a:srgbClr val="002060"/>
              </a:solidFill>
            </a:endParaRPr>
          </a:p>
          <a:p>
            <a:pPr eaLnBrk="1" hangingPunct="1">
              <a:defRPr/>
            </a:pPr>
            <a:endParaRPr lang="en-US" sz="2000" dirty="0" smtClean="0">
              <a:solidFill>
                <a:srgbClr val="002060"/>
              </a:solidFill>
            </a:endParaRPr>
          </a:p>
          <a:p>
            <a:pPr eaLnBrk="1" hangingPunct="1">
              <a:defRPr/>
            </a:pPr>
            <a:endParaRPr lang="en-US" sz="2200" dirty="0" smtClean="0">
              <a:solidFill>
                <a:srgbClr val="002060"/>
              </a:solidFill>
              <a:latin typeface="Arial" pitchFamily="34" charset="0"/>
              <a:cs typeface="Arial" pitchFamily="34" charset="0"/>
            </a:endParaRPr>
          </a:p>
          <a:p>
            <a:pPr lvl="1">
              <a:defRPr/>
            </a:pPr>
            <a:endParaRPr lang="en-US" sz="1800" dirty="0" smtClean="0">
              <a:solidFill>
                <a:schemeClr val="tx1">
                  <a:lumMod val="50000"/>
                  <a:lumOff val="50000"/>
                </a:schemeClr>
              </a:solidFill>
              <a:latin typeface="Arial" pitchFamily="34" charset="0"/>
              <a:cs typeface="Arial" pitchFamily="34" charset="0"/>
            </a:endParaRPr>
          </a:p>
          <a:p>
            <a:pPr lvl="2">
              <a:defRPr/>
            </a:pPr>
            <a:endParaRPr lang="en-US" sz="1400" dirty="0" smtClean="0">
              <a:solidFill>
                <a:schemeClr val="tx1">
                  <a:lumMod val="50000"/>
                  <a:lumOff val="50000"/>
                </a:schemeClr>
              </a:solidFill>
              <a:latin typeface="Arial" pitchFamily="34" charset="0"/>
              <a:cs typeface="Arial" pitchFamily="34" charset="0"/>
            </a:endParaRPr>
          </a:p>
          <a:p>
            <a:pPr lvl="1">
              <a:defRPr/>
            </a:pPr>
            <a:endParaRPr lang="en-US" sz="1800" dirty="0" smtClean="0">
              <a:latin typeface="Arial" pitchFamily="34" charset="0"/>
              <a:cs typeface="Arial" pitchFamily="34" charset="0"/>
            </a:endParaRPr>
          </a:p>
        </p:txBody>
      </p:sp>
      <p:sp>
        <p:nvSpPr>
          <p:cNvPr id="4" name="Title 1"/>
          <p:cNvSpPr txBox="1">
            <a:spLocks/>
          </p:cNvSpPr>
          <p:nvPr/>
        </p:nvSpPr>
        <p:spPr>
          <a:xfrm>
            <a:off x="457200" y="381000"/>
            <a:ext cx="8229600" cy="609600"/>
          </a:xfrm>
          <a:prstGeom prst="rect">
            <a:avLst/>
          </a:prstGeom>
          <a:solidFill>
            <a:schemeClr val="tx2">
              <a:lumMod val="40000"/>
              <a:lumOff val="60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tx1"/>
                </a:solidFill>
                <a:effectLst/>
                <a:uLnTx/>
                <a:uFillTx/>
                <a:latin typeface="+mj-lt"/>
                <a:ea typeface="+mj-ea"/>
                <a:cs typeface="+mj-cs"/>
              </a:rPr>
              <a:t>Limitations of orthogonal arrays</a:t>
            </a:r>
            <a:endParaRPr kumimoji="0" lang="en-US" sz="3600" b="1" i="0" u="none" strike="noStrike" kern="1200" cap="none" spc="0" normalizeH="0" baseline="0" noProof="0" dirty="0">
              <a:ln>
                <a:noFill/>
              </a:ln>
              <a:solidFill>
                <a:schemeClr val="tx1"/>
              </a:solidFill>
              <a:effectLst/>
              <a:uLnTx/>
              <a:uFillTx/>
              <a:latin typeface="+mj-lt"/>
              <a:ea typeface="+mj-ea"/>
              <a:cs typeface="+mj-cs"/>
            </a:endParaRPr>
          </a:p>
        </p:txBody>
      </p:sp>
      <p:sp>
        <p:nvSpPr>
          <p:cNvPr id="9" name="Slide Number Placeholder 8"/>
          <p:cNvSpPr>
            <a:spLocks noGrp="1"/>
          </p:cNvSpPr>
          <p:nvPr>
            <p:ph type="sldNum" sz="quarter" idx="4294967295"/>
          </p:nvPr>
        </p:nvSpPr>
        <p:spPr>
          <a:xfrm>
            <a:off x="6553200" y="6356350"/>
            <a:ext cx="2133600" cy="365125"/>
          </a:xfrm>
          <a:prstGeom prst="rect">
            <a:avLst/>
          </a:prstGeom>
        </p:spPr>
        <p:txBody>
          <a:bodyPr/>
          <a:lstStyle/>
          <a:p>
            <a:fld id="{CB5601B8-3A46-4376-8F24-70B71D858F34}" type="slidenum">
              <a:rPr lang="en-US" smtClean="0"/>
              <a:pPr/>
              <a:t>22</a:t>
            </a:fld>
            <a:endParaRPr lang="en-US"/>
          </a:p>
        </p:txBody>
      </p:sp>
      <p:sp>
        <p:nvSpPr>
          <p:cNvPr id="10" name="Footer Placeholder 9"/>
          <p:cNvSpPr>
            <a:spLocks noGrp="1"/>
          </p:cNvSpPr>
          <p:nvPr>
            <p:ph type="ftr" sz="quarter" idx="4294967295"/>
          </p:nvPr>
        </p:nvSpPr>
        <p:spPr>
          <a:xfrm>
            <a:off x="3124200" y="6356350"/>
            <a:ext cx="2895600" cy="365125"/>
          </a:xfrm>
          <a:prstGeom prst="rect">
            <a:avLst/>
          </a:prstGeom>
        </p:spPr>
        <p:txBody>
          <a:bodyPr/>
          <a:lstStyle/>
          <a:p>
            <a:endParaRPr lang="en-US"/>
          </a:p>
        </p:txBody>
      </p:sp>
      <p:graphicFrame>
        <p:nvGraphicFramePr>
          <p:cNvPr id="6" name="Table 5"/>
          <p:cNvGraphicFramePr>
            <a:graphicFrameLocks noGrp="1"/>
          </p:cNvGraphicFramePr>
          <p:nvPr/>
        </p:nvGraphicFramePr>
        <p:xfrm>
          <a:off x="1066800" y="4648200"/>
          <a:ext cx="7239000" cy="1371600"/>
        </p:xfrm>
        <a:graphic>
          <a:graphicData uri="http://schemas.openxmlformats.org/drawingml/2006/table">
            <a:tbl>
              <a:tblPr firstRow="1" bandRow="1">
                <a:tableStyleId>{5C22544A-7EE6-4342-B048-85BDC9FD1C3A}</a:tableStyleId>
              </a:tblPr>
              <a:tblGrid>
                <a:gridCol w="2413000"/>
                <a:gridCol w="2413000"/>
                <a:gridCol w="2413000"/>
              </a:tblGrid>
              <a:tr h="272716">
                <a:tc>
                  <a:txBody>
                    <a:bodyPr/>
                    <a:lstStyle/>
                    <a:p>
                      <a:r>
                        <a:rPr lang="en-US" sz="1200" dirty="0" smtClean="0">
                          <a:latin typeface="Arial" pitchFamily="34" charset="0"/>
                          <a:cs typeface="Arial" pitchFamily="34" charset="0"/>
                        </a:rPr>
                        <a:t>Order time (3 values)</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Address (3 values)</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Payment mode (4 values)</a:t>
                      </a:r>
                      <a:endParaRPr lang="en-US" sz="1200" dirty="0">
                        <a:latin typeface="Arial" pitchFamily="34" charset="0"/>
                        <a:cs typeface="Arial" pitchFamily="34" charset="0"/>
                      </a:endParaRPr>
                    </a:p>
                  </a:txBody>
                  <a:tcPr/>
                </a:tc>
              </a:tr>
              <a:tr h="272716">
                <a:tc>
                  <a:txBody>
                    <a:bodyPr/>
                    <a:lstStyle/>
                    <a:p>
                      <a:r>
                        <a:rPr lang="en-US" sz="1200" dirty="0" smtClean="0">
                          <a:latin typeface="Arial" pitchFamily="34" charset="0"/>
                          <a:cs typeface="Arial" pitchFamily="34" charset="0"/>
                        </a:rPr>
                        <a:t>&lt;4</a:t>
                      </a:r>
                      <a:r>
                        <a:rPr lang="en-US" sz="1200" baseline="0" dirty="0" smtClean="0">
                          <a:latin typeface="Arial" pitchFamily="34" charset="0"/>
                          <a:cs typeface="Arial" pitchFamily="34" charset="0"/>
                        </a:rPr>
                        <a:t> pm</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Valid</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Credit card</a:t>
                      </a:r>
                      <a:endParaRPr lang="en-US" sz="1200" dirty="0">
                        <a:latin typeface="Arial" pitchFamily="34" charset="0"/>
                        <a:cs typeface="Arial" pitchFamily="34" charset="0"/>
                      </a:endParaRPr>
                    </a:p>
                  </a:txBody>
                  <a:tcPr/>
                </a:tc>
              </a:tr>
              <a:tr h="218173">
                <a:tc>
                  <a:txBody>
                    <a:bodyPr/>
                    <a:lstStyle/>
                    <a:p>
                      <a:r>
                        <a:rPr lang="en-US" sz="1200" dirty="0" smtClean="0">
                          <a:latin typeface="Arial" pitchFamily="34" charset="0"/>
                          <a:cs typeface="Arial" pitchFamily="34" charset="0"/>
                        </a:rPr>
                        <a:t>=4pm</a:t>
                      </a:r>
                      <a:endParaRPr lang="en-US" sz="1200"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Invalid</a:t>
                      </a:r>
                      <a:endParaRPr lang="en-US" sz="1200"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Debit card</a:t>
                      </a:r>
                      <a:endParaRPr lang="en-US" sz="1200" dirty="0">
                        <a:latin typeface="Arial" pitchFamily="34" charset="0"/>
                        <a:cs typeface="Arial" pitchFamily="34" charset="0"/>
                      </a:endParaRPr>
                    </a:p>
                  </a:txBody>
                  <a:tcPr/>
                </a:tc>
              </a:tr>
              <a:tr h="272716">
                <a:tc>
                  <a:txBody>
                    <a:bodyPr/>
                    <a:lstStyle/>
                    <a:p>
                      <a:r>
                        <a:rPr lang="en-US" sz="1200" dirty="0" smtClean="0">
                          <a:latin typeface="Arial" pitchFamily="34" charset="0"/>
                          <a:cs typeface="Arial" pitchFamily="34" charset="0"/>
                        </a:rPr>
                        <a:t>&gt;4pm</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Blank</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Cash</a:t>
                      </a:r>
                      <a:endParaRPr lang="en-US" sz="1200" dirty="0">
                        <a:latin typeface="Arial" pitchFamily="34" charset="0"/>
                        <a:cs typeface="Arial" pitchFamily="34" charset="0"/>
                      </a:endParaRPr>
                    </a:p>
                  </a:txBody>
                  <a:tcPr/>
                </a:tc>
              </a:tr>
              <a:tr h="272716">
                <a:tc>
                  <a:txBody>
                    <a:bodyPr/>
                    <a:lstStyle/>
                    <a:p>
                      <a:endParaRPr lang="en-US" sz="1200" dirty="0">
                        <a:latin typeface="Arial" pitchFamily="34" charset="0"/>
                        <a:cs typeface="Arial" pitchFamily="34" charset="0"/>
                      </a:endParaRPr>
                    </a:p>
                  </a:txBody>
                  <a:tcPr/>
                </a:tc>
                <a:tc>
                  <a:txBody>
                    <a:bodyPr/>
                    <a:lstStyle/>
                    <a:p>
                      <a:endParaRPr lang="en-US" sz="1200"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Blank</a:t>
                      </a:r>
                      <a:endParaRPr lang="en-US" sz="1200" dirty="0">
                        <a:latin typeface="Arial" pitchFamily="34" charset="0"/>
                        <a:cs typeface="Arial" pitchFamily="34" charset="0"/>
                      </a:endParaRPr>
                    </a:p>
                  </a:txBody>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7" name="Rectangle 3"/>
          <p:cNvSpPr>
            <a:spLocks noGrp="1" noChangeArrowheads="1"/>
          </p:cNvSpPr>
          <p:nvPr>
            <p:ph type="body" idx="1"/>
          </p:nvPr>
        </p:nvSpPr>
        <p:spPr>
          <a:xfrm>
            <a:off x="533400" y="1143000"/>
            <a:ext cx="8229600" cy="5029200"/>
          </a:xfrm>
        </p:spPr>
        <p:txBody>
          <a:bodyPr>
            <a:normAutofit/>
          </a:bodyPr>
          <a:lstStyle/>
          <a:p>
            <a:pPr lvl="1">
              <a:defRPr/>
            </a:pPr>
            <a:r>
              <a:rPr lang="en-US" dirty="0" smtClean="0"/>
              <a:t>Consider 3 test parameters A, B &amp; C. </a:t>
            </a:r>
          </a:p>
          <a:p>
            <a:pPr lvl="1">
              <a:defRPr/>
            </a:pPr>
            <a:r>
              <a:rPr lang="en-US" dirty="0" smtClean="0"/>
              <a:t>Possible values for A are 1,2,3 </a:t>
            </a:r>
          </a:p>
          <a:p>
            <a:pPr lvl="1">
              <a:defRPr/>
            </a:pPr>
            <a:r>
              <a:rPr lang="en-US" dirty="0" smtClean="0"/>
              <a:t>Possible values for B are 1,2,3 </a:t>
            </a:r>
          </a:p>
          <a:p>
            <a:pPr lvl="1">
              <a:defRPr/>
            </a:pPr>
            <a:r>
              <a:rPr lang="en-US" dirty="0" smtClean="0"/>
              <a:t>Possible values for C are 1,2,3 </a:t>
            </a:r>
          </a:p>
          <a:p>
            <a:pPr lvl="1">
              <a:defRPr/>
            </a:pPr>
            <a:r>
              <a:rPr lang="en-US" dirty="0" smtClean="0"/>
              <a:t>Design test cases to exercise all combinations</a:t>
            </a:r>
            <a:r>
              <a:rPr lang="en-US" dirty="0" smtClean="0"/>
              <a:t>…</a:t>
            </a:r>
          </a:p>
          <a:p>
            <a:pPr lvl="1">
              <a:defRPr/>
            </a:pPr>
            <a:r>
              <a:rPr lang="en-US" dirty="0" smtClean="0"/>
              <a:t>Design test cases applying orthogonal array technique.</a:t>
            </a:r>
          </a:p>
          <a:p>
            <a:pPr lvl="1">
              <a:defRPr/>
            </a:pPr>
            <a:r>
              <a:rPr lang="en-US" dirty="0" smtClean="0"/>
              <a:t>Design test cases applying pair wise technique.</a:t>
            </a:r>
            <a:endParaRPr lang="en-US" dirty="0" smtClean="0"/>
          </a:p>
          <a:p>
            <a:pPr>
              <a:defRPr/>
            </a:pPr>
            <a:endParaRPr lang="en-US" dirty="0" smtClean="0"/>
          </a:p>
          <a:p>
            <a:pPr>
              <a:defRPr/>
            </a:pPr>
            <a:r>
              <a:rPr lang="en-US" dirty="0" smtClean="0"/>
              <a:t>The possible combinations for this are 3*3*3 = 27 Test </a:t>
            </a:r>
            <a:r>
              <a:rPr lang="en-US" dirty="0" smtClean="0"/>
              <a:t>combinations</a:t>
            </a:r>
            <a:endParaRPr lang="en-US" dirty="0" smtClean="0"/>
          </a:p>
          <a:p>
            <a:pPr lvl="1">
              <a:defRPr/>
            </a:pPr>
            <a:endParaRPr lang="en-US" dirty="0" smtClean="0">
              <a:solidFill>
                <a:srgbClr val="002060"/>
              </a:solidFill>
            </a:endParaRPr>
          </a:p>
          <a:p>
            <a:pPr lvl="1">
              <a:buNone/>
              <a:defRPr/>
            </a:pPr>
            <a:endParaRPr lang="en-US" dirty="0" smtClean="0">
              <a:solidFill>
                <a:srgbClr val="002060"/>
              </a:solidFill>
            </a:endParaRPr>
          </a:p>
          <a:p>
            <a:pPr lvl="1">
              <a:defRPr/>
            </a:pPr>
            <a:endParaRPr lang="en-US" dirty="0" smtClean="0">
              <a:solidFill>
                <a:srgbClr val="002060"/>
              </a:solidFill>
            </a:endParaRPr>
          </a:p>
          <a:p>
            <a:pPr lvl="1">
              <a:defRPr/>
            </a:pPr>
            <a:endParaRPr lang="en-US" dirty="0" smtClean="0">
              <a:solidFill>
                <a:srgbClr val="002060"/>
              </a:solidFill>
            </a:endParaRPr>
          </a:p>
          <a:p>
            <a:pPr lvl="1">
              <a:defRPr/>
            </a:pPr>
            <a:endParaRPr lang="en-US" dirty="0" smtClean="0">
              <a:solidFill>
                <a:srgbClr val="002060"/>
              </a:solidFill>
            </a:endParaRPr>
          </a:p>
          <a:p>
            <a:pPr eaLnBrk="1" hangingPunct="1">
              <a:defRPr/>
            </a:pPr>
            <a:endParaRPr lang="en-US" sz="2000" dirty="0" smtClean="0">
              <a:solidFill>
                <a:srgbClr val="002060"/>
              </a:solidFill>
            </a:endParaRPr>
          </a:p>
          <a:p>
            <a:pPr eaLnBrk="1" hangingPunct="1">
              <a:defRPr/>
            </a:pPr>
            <a:endParaRPr lang="en-US" sz="2200" dirty="0" smtClean="0">
              <a:solidFill>
                <a:srgbClr val="002060"/>
              </a:solidFill>
              <a:latin typeface="Arial" pitchFamily="34" charset="0"/>
              <a:cs typeface="Arial" pitchFamily="34" charset="0"/>
            </a:endParaRPr>
          </a:p>
          <a:p>
            <a:pPr lvl="1">
              <a:defRPr/>
            </a:pPr>
            <a:endParaRPr lang="en-US" sz="1800" dirty="0" smtClean="0">
              <a:solidFill>
                <a:schemeClr val="tx1">
                  <a:lumMod val="50000"/>
                  <a:lumOff val="50000"/>
                </a:schemeClr>
              </a:solidFill>
              <a:latin typeface="Arial" pitchFamily="34" charset="0"/>
              <a:cs typeface="Arial" pitchFamily="34" charset="0"/>
            </a:endParaRPr>
          </a:p>
          <a:p>
            <a:pPr lvl="2">
              <a:defRPr/>
            </a:pPr>
            <a:endParaRPr lang="en-US" sz="1400" dirty="0" smtClean="0">
              <a:solidFill>
                <a:schemeClr val="tx1">
                  <a:lumMod val="50000"/>
                  <a:lumOff val="50000"/>
                </a:schemeClr>
              </a:solidFill>
              <a:latin typeface="Arial" pitchFamily="34" charset="0"/>
              <a:cs typeface="Arial" pitchFamily="34" charset="0"/>
            </a:endParaRPr>
          </a:p>
          <a:p>
            <a:pPr lvl="1">
              <a:defRPr/>
            </a:pPr>
            <a:endParaRPr lang="en-US" sz="1800" dirty="0" smtClean="0">
              <a:latin typeface="Arial" pitchFamily="34" charset="0"/>
              <a:cs typeface="Arial" pitchFamily="34" charset="0"/>
            </a:endParaRPr>
          </a:p>
        </p:txBody>
      </p:sp>
      <p:sp>
        <p:nvSpPr>
          <p:cNvPr id="4" name="Title 1"/>
          <p:cNvSpPr txBox="1">
            <a:spLocks/>
          </p:cNvSpPr>
          <p:nvPr/>
        </p:nvSpPr>
        <p:spPr>
          <a:xfrm>
            <a:off x="457200" y="381000"/>
            <a:ext cx="8229600" cy="609600"/>
          </a:xfrm>
          <a:prstGeom prst="rect">
            <a:avLst/>
          </a:prstGeom>
          <a:solidFill>
            <a:schemeClr val="tx2">
              <a:lumMod val="40000"/>
              <a:lumOff val="60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tx1"/>
                </a:solidFill>
                <a:effectLst/>
                <a:uLnTx/>
                <a:uFillTx/>
                <a:latin typeface="+mj-lt"/>
                <a:ea typeface="+mj-ea"/>
                <a:cs typeface="+mj-cs"/>
              </a:rPr>
              <a:t>Examples on</a:t>
            </a:r>
            <a:r>
              <a:rPr kumimoji="0" lang="en-US" sz="2800" b="1" i="0" u="none" strike="noStrike" kern="1200" cap="none" spc="0" normalizeH="0" noProof="0" dirty="0" smtClean="0">
                <a:ln>
                  <a:noFill/>
                </a:ln>
                <a:solidFill>
                  <a:schemeClr val="tx1"/>
                </a:solidFill>
                <a:effectLst/>
                <a:uLnTx/>
                <a:uFillTx/>
                <a:latin typeface="+mj-lt"/>
                <a:ea typeface="+mj-ea"/>
                <a:cs typeface="+mj-cs"/>
              </a:rPr>
              <a:t> orthogonal arrays and pair-wise testing</a:t>
            </a:r>
            <a:endParaRPr kumimoji="0" lang="en-US" sz="3600" b="1" i="0" u="none" strike="noStrike" kern="1200" cap="none" spc="0" normalizeH="0" baseline="0" noProof="0" dirty="0">
              <a:ln>
                <a:noFill/>
              </a:ln>
              <a:solidFill>
                <a:schemeClr val="tx1"/>
              </a:solidFill>
              <a:effectLst/>
              <a:uLnTx/>
              <a:uFillTx/>
              <a:latin typeface="+mj-lt"/>
              <a:ea typeface="+mj-ea"/>
              <a:cs typeface="+mj-cs"/>
            </a:endParaRPr>
          </a:p>
        </p:txBody>
      </p:sp>
      <p:sp>
        <p:nvSpPr>
          <p:cNvPr id="9" name="Slide Number Placeholder 8"/>
          <p:cNvSpPr>
            <a:spLocks noGrp="1"/>
          </p:cNvSpPr>
          <p:nvPr>
            <p:ph type="sldNum" sz="quarter" idx="4294967295"/>
          </p:nvPr>
        </p:nvSpPr>
        <p:spPr>
          <a:xfrm>
            <a:off x="6553200" y="6356350"/>
            <a:ext cx="2133600" cy="365125"/>
          </a:xfrm>
          <a:prstGeom prst="rect">
            <a:avLst/>
          </a:prstGeom>
        </p:spPr>
        <p:txBody>
          <a:bodyPr/>
          <a:lstStyle/>
          <a:p>
            <a:fld id="{CB5601B8-3A46-4376-8F24-70B71D858F34}" type="slidenum">
              <a:rPr lang="en-US" smtClean="0"/>
              <a:pPr/>
              <a:t>23</a:t>
            </a:fld>
            <a:endParaRPr lang="en-US"/>
          </a:p>
        </p:txBody>
      </p:sp>
      <p:sp>
        <p:nvSpPr>
          <p:cNvPr id="10" name="Footer Placeholder 9"/>
          <p:cNvSpPr>
            <a:spLocks noGrp="1"/>
          </p:cNvSpPr>
          <p:nvPr>
            <p:ph type="ftr" sz="quarter" idx="4294967295"/>
          </p:nvPr>
        </p:nvSpPr>
        <p:spPr>
          <a:xfrm>
            <a:off x="3124200" y="6356350"/>
            <a:ext cx="2895600" cy="365125"/>
          </a:xfrm>
          <a:prstGeom prst="rect">
            <a:avLst/>
          </a:prstGeom>
        </p:spPr>
        <p:txBody>
          <a:bodyPr/>
          <a:lstStyle/>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7" name="Rectangle 3"/>
          <p:cNvSpPr>
            <a:spLocks noGrp="1" noChangeArrowheads="1"/>
          </p:cNvSpPr>
          <p:nvPr>
            <p:ph type="body" idx="1"/>
          </p:nvPr>
        </p:nvSpPr>
        <p:spPr>
          <a:xfrm>
            <a:off x="533400" y="1143000"/>
            <a:ext cx="8229600" cy="5029200"/>
          </a:xfrm>
        </p:spPr>
        <p:txBody>
          <a:bodyPr>
            <a:normAutofit/>
          </a:bodyPr>
          <a:lstStyle/>
          <a:p>
            <a:pPr lvl="1">
              <a:defRPr/>
            </a:pPr>
            <a:r>
              <a:rPr lang="en-US" dirty="0" smtClean="0">
                <a:solidFill>
                  <a:srgbClr val="002060"/>
                </a:solidFill>
              </a:rPr>
              <a:t>Totally A, B and C can carry values 1,2,3 each. Total no. of combinations will be 3 * 3 * 3 = 27 combinations.</a:t>
            </a:r>
            <a:endParaRPr lang="en-US" dirty="0" smtClean="0">
              <a:solidFill>
                <a:srgbClr val="002060"/>
              </a:solidFill>
            </a:endParaRPr>
          </a:p>
          <a:p>
            <a:pPr lvl="1">
              <a:buNone/>
              <a:defRPr/>
            </a:pPr>
            <a:endParaRPr lang="en-US" dirty="0" smtClean="0">
              <a:solidFill>
                <a:srgbClr val="002060"/>
              </a:solidFill>
            </a:endParaRPr>
          </a:p>
          <a:p>
            <a:pPr lvl="1">
              <a:defRPr/>
            </a:pPr>
            <a:endParaRPr lang="en-US" dirty="0" smtClean="0">
              <a:solidFill>
                <a:srgbClr val="002060"/>
              </a:solidFill>
            </a:endParaRPr>
          </a:p>
          <a:p>
            <a:pPr lvl="1">
              <a:defRPr/>
            </a:pPr>
            <a:endParaRPr lang="en-US" dirty="0" smtClean="0">
              <a:solidFill>
                <a:srgbClr val="002060"/>
              </a:solidFill>
            </a:endParaRPr>
          </a:p>
          <a:p>
            <a:pPr lvl="1">
              <a:defRPr/>
            </a:pPr>
            <a:endParaRPr lang="en-US" dirty="0" smtClean="0">
              <a:solidFill>
                <a:srgbClr val="002060"/>
              </a:solidFill>
            </a:endParaRPr>
          </a:p>
          <a:p>
            <a:pPr eaLnBrk="1" hangingPunct="1">
              <a:defRPr/>
            </a:pPr>
            <a:endParaRPr lang="en-US" sz="2000" dirty="0" smtClean="0">
              <a:solidFill>
                <a:srgbClr val="002060"/>
              </a:solidFill>
            </a:endParaRPr>
          </a:p>
          <a:p>
            <a:pPr eaLnBrk="1" hangingPunct="1">
              <a:defRPr/>
            </a:pPr>
            <a:endParaRPr lang="en-US" sz="2200" dirty="0" smtClean="0">
              <a:solidFill>
                <a:srgbClr val="002060"/>
              </a:solidFill>
              <a:latin typeface="Arial" pitchFamily="34" charset="0"/>
              <a:cs typeface="Arial" pitchFamily="34" charset="0"/>
            </a:endParaRPr>
          </a:p>
          <a:p>
            <a:pPr lvl="1">
              <a:defRPr/>
            </a:pPr>
            <a:endParaRPr lang="en-US" sz="1800" dirty="0" smtClean="0">
              <a:solidFill>
                <a:schemeClr val="tx1">
                  <a:lumMod val="50000"/>
                  <a:lumOff val="50000"/>
                </a:schemeClr>
              </a:solidFill>
              <a:latin typeface="Arial" pitchFamily="34" charset="0"/>
              <a:cs typeface="Arial" pitchFamily="34" charset="0"/>
            </a:endParaRPr>
          </a:p>
          <a:p>
            <a:pPr lvl="2">
              <a:defRPr/>
            </a:pPr>
            <a:endParaRPr lang="en-US" sz="1400" dirty="0" smtClean="0">
              <a:solidFill>
                <a:schemeClr val="tx1">
                  <a:lumMod val="50000"/>
                  <a:lumOff val="50000"/>
                </a:schemeClr>
              </a:solidFill>
              <a:latin typeface="Arial" pitchFamily="34" charset="0"/>
              <a:cs typeface="Arial" pitchFamily="34" charset="0"/>
            </a:endParaRPr>
          </a:p>
          <a:p>
            <a:pPr lvl="1">
              <a:defRPr/>
            </a:pPr>
            <a:endParaRPr lang="en-US" sz="1800" dirty="0" smtClean="0">
              <a:latin typeface="Arial" pitchFamily="34" charset="0"/>
              <a:cs typeface="Arial" pitchFamily="34" charset="0"/>
            </a:endParaRPr>
          </a:p>
        </p:txBody>
      </p:sp>
      <p:sp>
        <p:nvSpPr>
          <p:cNvPr id="4" name="Title 1"/>
          <p:cNvSpPr txBox="1">
            <a:spLocks/>
          </p:cNvSpPr>
          <p:nvPr/>
        </p:nvSpPr>
        <p:spPr>
          <a:xfrm>
            <a:off x="457200" y="381000"/>
            <a:ext cx="8229600" cy="609600"/>
          </a:xfrm>
          <a:prstGeom prst="rect">
            <a:avLst/>
          </a:prstGeom>
          <a:solidFill>
            <a:schemeClr val="tx2">
              <a:lumMod val="40000"/>
              <a:lumOff val="60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tx1"/>
                </a:solidFill>
                <a:effectLst/>
                <a:uLnTx/>
                <a:uFillTx/>
                <a:latin typeface="+mj-lt"/>
                <a:ea typeface="+mj-ea"/>
                <a:cs typeface="+mj-cs"/>
              </a:rPr>
              <a:t>Examples on</a:t>
            </a:r>
            <a:r>
              <a:rPr kumimoji="0" lang="en-US" sz="2800" b="1" i="0" u="none" strike="noStrike" kern="1200" cap="none" spc="0" normalizeH="0" noProof="0" dirty="0" smtClean="0">
                <a:ln>
                  <a:noFill/>
                </a:ln>
                <a:solidFill>
                  <a:schemeClr val="tx1"/>
                </a:solidFill>
                <a:effectLst/>
                <a:uLnTx/>
                <a:uFillTx/>
                <a:latin typeface="+mj-lt"/>
                <a:ea typeface="+mj-ea"/>
                <a:cs typeface="+mj-cs"/>
              </a:rPr>
              <a:t> orthogonal arrays and pair-wise testing</a:t>
            </a:r>
            <a:endParaRPr kumimoji="0" lang="en-US" sz="3600" b="1" i="0" u="none" strike="noStrike" kern="1200" cap="none" spc="0" normalizeH="0" baseline="0" noProof="0" dirty="0">
              <a:ln>
                <a:noFill/>
              </a:ln>
              <a:solidFill>
                <a:schemeClr val="tx1"/>
              </a:solidFill>
              <a:effectLst/>
              <a:uLnTx/>
              <a:uFillTx/>
              <a:latin typeface="+mj-lt"/>
              <a:ea typeface="+mj-ea"/>
              <a:cs typeface="+mj-cs"/>
            </a:endParaRPr>
          </a:p>
        </p:txBody>
      </p:sp>
      <p:sp>
        <p:nvSpPr>
          <p:cNvPr id="9" name="Slide Number Placeholder 8"/>
          <p:cNvSpPr>
            <a:spLocks noGrp="1"/>
          </p:cNvSpPr>
          <p:nvPr>
            <p:ph type="sldNum" sz="quarter" idx="4294967295"/>
          </p:nvPr>
        </p:nvSpPr>
        <p:spPr>
          <a:xfrm>
            <a:off x="6553200" y="6356350"/>
            <a:ext cx="2133600" cy="365125"/>
          </a:xfrm>
          <a:prstGeom prst="rect">
            <a:avLst/>
          </a:prstGeom>
        </p:spPr>
        <p:txBody>
          <a:bodyPr/>
          <a:lstStyle/>
          <a:p>
            <a:fld id="{CB5601B8-3A46-4376-8F24-70B71D858F34}" type="slidenum">
              <a:rPr lang="en-US" smtClean="0"/>
              <a:pPr/>
              <a:t>24</a:t>
            </a:fld>
            <a:endParaRPr lang="en-US"/>
          </a:p>
        </p:txBody>
      </p:sp>
      <p:sp>
        <p:nvSpPr>
          <p:cNvPr id="10" name="Footer Placeholder 9"/>
          <p:cNvSpPr>
            <a:spLocks noGrp="1"/>
          </p:cNvSpPr>
          <p:nvPr>
            <p:ph type="ftr" sz="quarter" idx="4294967295"/>
          </p:nvPr>
        </p:nvSpPr>
        <p:spPr>
          <a:xfrm>
            <a:off x="3124200" y="6356350"/>
            <a:ext cx="2895600" cy="365125"/>
          </a:xfrm>
          <a:prstGeom prst="rect">
            <a:avLst/>
          </a:prstGeom>
        </p:spPr>
        <p:txBody>
          <a:bodyPr/>
          <a:lstStyle/>
          <a:p>
            <a:endParaRPr lang="en-US"/>
          </a:p>
        </p:txBody>
      </p:sp>
      <p:graphicFrame>
        <p:nvGraphicFramePr>
          <p:cNvPr id="11" name="Table 10"/>
          <p:cNvGraphicFramePr>
            <a:graphicFrameLocks noGrp="1"/>
          </p:cNvGraphicFramePr>
          <p:nvPr/>
        </p:nvGraphicFramePr>
        <p:xfrm>
          <a:off x="457200" y="2057400"/>
          <a:ext cx="2667000" cy="3708400"/>
        </p:xfrm>
        <a:graphic>
          <a:graphicData uri="http://schemas.openxmlformats.org/drawingml/2006/table">
            <a:tbl>
              <a:tblPr firstRow="1" bandRow="1">
                <a:tableStyleId>{5C22544A-7EE6-4342-B048-85BDC9FD1C3A}</a:tableStyleId>
              </a:tblPr>
              <a:tblGrid>
                <a:gridCol w="914400"/>
                <a:gridCol w="914400"/>
                <a:gridCol w="838200"/>
              </a:tblGrid>
              <a:tr h="370840">
                <a:tc>
                  <a:txBody>
                    <a:bodyPr/>
                    <a:lstStyle/>
                    <a:p>
                      <a:pPr algn="ctr"/>
                      <a:r>
                        <a:rPr lang="en-US" dirty="0" smtClean="0"/>
                        <a:t>A</a:t>
                      </a:r>
                      <a:endParaRPr lang="en-US" dirty="0"/>
                    </a:p>
                  </a:txBody>
                  <a:tcPr/>
                </a:tc>
                <a:tc>
                  <a:txBody>
                    <a:bodyPr/>
                    <a:lstStyle/>
                    <a:p>
                      <a:pPr algn="ctr"/>
                      <a:r>
                        <a:rPr lang="en-US" dirty="0" smtClean="0"/>
                        <a:t>B</a:t>
                      </a:r>
                      <a:endParaRPr lang="en-US" dirty="0"/>
                    </a:p>
                  </a:txBody>
                  <a:tcPr/>
                </a:tc>
                <a:tc>
                  <a:txBody>
                    <a:bodyPr/>
                    <a:lstStyle/>
                    <a:p>
                      <a:pPr algn="ctr"/>
                      <a:r>
                        <a:rPr lang="en-US" dirty="0" smtClean="0"/>
                        <a:t>C</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3</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1</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2</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3</a:t>
                      </a:r>
                      <a:endParaRPr lang="en-US" dirty="0"/>
                    </a:p>
                  </a:txBody>
                  <a:tcPr/>
                </a:tc>
                <a:tc>
                  <a:txBody>
                    <a:bodyPr/>
                    <a:lstStyle/>
                    <a:p>
                      <a:pPr algn="ctr"/>
                      <a:r>
                        <a:rPr lang="en-US" dirty="0" smtClean="0"/>
                        <a:t>2</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3</a:t>
                      </a:r>
                      <a:endParaRPr lang="en-US" dirty="0"/>
                    </a:p>
                  </a:txBody>
                  <a:tcPr/>
                </a:tc>
                <a:tc>
                  <a:txBody>
                    <a:bodyPr/>
                    <a:lstStyle/>
                    <a:p>
                      <a:pPr algn="ctr"/>
                      <a:r>
                        <a:rPr lang="en-US" dirty="0" smtClean="0"/>
                        <a:t>3</a:t>
                      </a:r>
                      <a:endParaRPr lang="en-US" dirty="0"/>
                    </a:p>
                  </a:txBody>
                  <a:tcPr/>
                </a:tc>
              </a:tr>
            </a:tbl>
          </a:graphicData>
        </a:graphic>
      </p:graphicFrame>
      <p:graphicFrame>
        <p:nvGraphicFramePr>
          <p:cNvPr id="12" name="Table 11"/>
          <p:cNvGraphicFramePr>
            <a:graphicFrameLocks noGrp="1"/>
          </p:cNvGraphicFramePr>
          <p:nvPr/>
        </p:nvGraphicFramePr>
        <p:xfrm>
          <a:off x="3352800" y="2057400"/>
          <a:ext cx="2667000" cy="3708400"/>
        </p:xfrm>
        <a:graphic>
          <a:graphicData uri="http://schemas.openxmlformats.org/drawingml/2006/table">
            <a:tbl>
              <a:tblPr firstRow="1" bandRow="1">
                <a:tableStyleId>{5C22544A-7EE6-4342-B048-85BDC9FD1C3A}</a:tableStyleId>
              </a:tblPr>
              <a:tblGrid>
                <a:gridCol w="914400"/>
                <a:gridCol w="914400"/>
                <a:gridCol w="838200"/>
              </a:tblGrid>
              <a:tr h="370840">
                <a:tc>
                  <a:txBody>
                    <a:bodyPr/>
                    <a:lstStyle/>
                    <a:p>
                      <a:pPr algn="ctr"/>
                      <a:r>
                        <a:rPr lang="en-US" dirty="0" smtClean="0"/>
                        <a:t>A</a:t>
                      </a:r>
                      <a:endParaRPr lang="en-US" dirty="0"/>
                    </a:p>
                  </a:txBody>
                  <a:tcPr/>
                </a:tc>
                <a:tc>
                  <a:txBody>
                    <a:bodyPr/>
                    <a:lstStyle/>
                    <a:p>
                      <a:pPr algn="ctr"/>
                      <a:r>
                        <a:rPr lang="en-US" dirty="0" smtClean="0"/>
                        <a:t>B</a:t>
                      </a:r>
                      <a:endParaRPr lang="en-US" dirty="0"/>
                    </a:p>
                  </a:txBody>
                  <a:tcPr/>
                </a:tc>
                <a:tc>
                  <a:txBody>
                    <a:bodyPr/>
                    <a:lstStyle/>
                    <a:p>
                      <a:pPr algn="ctr"/>
                      <a:r>
                        <a:rPr lang="en-US" dirty="0" smtClean="0"/>
                        <a:t>C</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1</a:t>
                      </a:r>
                      <a:endParaRPr lang="en-US" dirty="0"/>
                    </a:p>
                  </a:txBody>
                  <a:tcPr/>
                </a:tc>
                <a:tc>
                  <a:txBody>
                    <a:bodyPr/>
                    <a:lstStyle/>
                    <a:p>
                      <a:pPr algn="ctr"/>
                      <a:r>
                        <a:rPr lang="en-US" dirty="0" smtClean="0"/>
                        <a:t>3</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2</a:t>
                      </a:r>
                      <a:endParaRPr lang="en-US" dirty="0"/>
                    </a:p>
                  </a:txBody>
                  <a:tcPr/>
                </a:tc>
                <a:tc>
                  <a:txBody>
                    <a:bodyPr/>
                    <a:lstStyle/>
                    <a:p>
                      <a:pPr algn="ctr"/>
                      <a:r>
                        <a:rPr lang="en-US" dirty="0" smtClean="0"/>
                        <a:t>1</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2</a:t>
                      </a:r>
                      <a:endParaRPr lang="en-US" dirty="0"/>
                    </a:p>
                  </a:txBody>
                  <a:tcPr/>
                </a:tc>
                <a:tc>
                  <a:txBody>
                    <a:bodyPr/>
                    <a:lstStyle/>
                    <a:p>
                      <a:pPr algn="ctr"/>
                      <a:r>
                        <a:rPr lang="en-US" dirty="0" smtClean="0"/>
                        <a:t>2</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2</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3</a:t>
                      </a:r>
                      <a:endParaRPr lang="en-US" dirty="0"/>
                    </a:p>
                  </a:txBody>
                  <a:tcPr/>
                </a:tc>
              </a:tr>
            </a:tbl>
          </a:graphicData>
        </a:graphic>
      </p:graphicFrame>
      <p:graphicFrame>
        <p:nvGraphicFramePr>
          <p:cNvPr id="13" name="Table 12"/>
          <p:cNvGraphicFramePr>
            <a:graphicFrameLocks noGrp="1"/>
          </p:cNvGraphicFramePr>
          <p:nvPr/>
        </p:nvGraphicFramePr>
        <p:xfrm>
          <a:off x="6248400" y="2057400"/>
          <a:ext cx="2667000" cy="3708400"/>
        </p:xfrm>
        <a:graphic>
          <a:graphicData uri="http://schemas.openxmlformats.org/drawingml/2006/table">
            <a:tbl>
              <a:tblPr firstRow="1" bandRow="1">
                <a:tableStyleId>{5C22544A-7EE6-4342-B048-85BDC9FD1C3A}</a:tableStyleId>
              </a:tblPr>
              <a:tblGrid>
                <a:gridCol w="914400"/>
                <a:gridCol w="914400"/>
                <a:gridCol w="838200"/>
              </a:tblGrid>
              <a:tr h="370840">
                <a:tc>
                  <a:txBody>
                    <a:bodyPr/>
                    <a:lstStyle/>
                    <a:p>
                      <a:pPr algn="ctr"/>
                      <a:r>
                        <a:rPr lang="en-US" dirty="0" smtClean="0"/>
                        <a:t>A</a:t>
                      </a:r>
                      <a:endParaRPr lang="en-US" dirty="0"/>
                    </a:p>
                  </a:txBody>
                  <a:tcPr/>
                </a:tc>
                <a:tc>
                  <a:txBody>
                    <a:bodyPr/>
                    <a:lstStyle/>
                    <a:p>
                      <a:pPr algn="ctr"/>
                      <a:r>
                        <a:rPr lang="en-US" dirty="0" smtClean="0"/>
                        <a:t>B</a:t>
                      </a:r>
                      <a:endParaRPr lang="en-US" dirty="0"/>
                    </a:p>
                  </a:txBody>
                  <a:tcPr/>
                </a:tc>
                <a:tc>
                  <a:txBody>
                    <a:bodyPr/>
                    <a:lstStyle/>
                    <a:p>
                      <a:pPr algn="ctr"/>
                      <a:r>
                        <a:rPr lang="en-US" dirty="0" smtClean="0"/>
                        <a:t>C</a:t>
                      </a:r>
                      <a:endParaRPr lang="en-US" dirty="0"/>
                    </a:p>
                  </a:txBody>
                  <a:tcPr/>
                </a:tc>
              </a:tr>
              <a:tr h="370840">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r>
              <a:tr h="370840">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r>
              <a:tr h="370840">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3</a:t>
                      </a:r>
                      <a:endParaRPr lang="en-US" dirty="0"/>
                    </a:p>
                  </a:txBody>
                  <a:tcPr/>
                </a:tc>
              </a:tr>
              <a:tr h="370840">
                <a:tc>
                  <a:txBody>
                    <a:bodyPr/>
                    <a:lstStyle/>
                    <a:p>
                      <a:pPr algn="ctr"/>
                      <a:r>
                        <a:rPr lang="en-US" dirty="0" smtClean="0"/>
                        <a:t>3</a:t>
                      </a:r>
                      <a:endParaRPr lang="en-US" dirty="0"/>
                    </a:p>
                  </a:txBody>
                  <a:tcPr/>
                </a:tc>
                <a:tc>
                  <a:txBody>
                    <a:bodyPr/>
                    <a:lstStyle/>
                    <a:p>
                      <a:pPr algn="ctr"/>
                      <a:r>
                        <a:rPr lang="en-US" dirty="0" smtClean="0"/>
                        <a:t>2</a:t>
                      </a:r>
                      <a:endParaRPr lang="en-US" dirty="0"/>
                    </a:p>
                  </a:txBody>
                  <a:tcPr/>
                </a:tc>
                <a:tc>
                  <a:txBody>
                    <a:bodyPr/>
                    <a:lstStyle/>
                    <a:p>
                      <a:pPr algn="ctr"/>
                      <a:r>
                        <a:rPr lang="en-US" dirty="0" smtClean="0"/>
                        <a:t>1</a:t>
                      </a:r>
                      <a:endParaRPr lang="en-US" dirty="0"/>
                    </a:p>
                  </a:txBody>
                  <a:tcPr/>
                </a:tc>
              </a:tr>
              <a:tr h="370840">
                <a:tc>
                  <a:txBody>
                    <a:bodyPr/>
                    <a:lstStyle/>
                    <a:p>
                      <a:pPr algn="ctr"/>
                      <a:r>
                        <a:rPr lang="en-US" dirty="0" smtClean="0"/>
                        <a:t>3</a:t>
                      </a:r>
                      <a:endParaRPr lang="en-US" dirty="0"/>
                    </a:p>
                  </a:txBody>
                  <a:tcPr/>
                </a:tc>
                <a:tc>
                  <a:txBody>
                    <a:bodyPr/>
                    <a:lstStyle/>
                    <a:p>
                      <a:pPr algn="ctr"/>
                      <a:r>
                        <a:rPr lang="en-US" dirty="0" smtClean="0"/>
                        <a:t>2</a:t>
                      </a:r>
                      <a:endParaRPr lang="en-US" dirty="0"/>
                    </a:p>
                  </a:txBody>
                  <a:tcPr/>
                </a:tc>
                <a:tc>
                  <a:txBody>
                    <a:bodyPr/>
                    <a:lstStyle/>
                    <a:p>
                      <a:pPr algn="ctr"/>
                      <a:r>
                        <a:rPr lang="en-US" dirty="0" smtClean="0"/>
                        <a:t>2</a:t>
                      </a:r>
                      <a:endParaRPr lang="en-US" dirty="0"/>
                    </a:p>
                  </a:txBody>
                  <a:tcPr/>
                </a:tc>
              </a:tr>
              <a:tr h="370840">
                <a:tc>
                  <a:txBody>
                    <a:bodyPr/>
                    <a:lstStyle/>
                    <a:p>
                      <a:pPr algn="ctr"/>
                      <a:r>
                        <a:rPr lang="en-US" dirty="0" smtClean="0"/>
                        <a:t>3</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r h="370840">
                <a:tc>
                  <a:txBody>
                    <a:bodyPr/>
                    <a:lstStyle/>
                    <a:p>
                      <a:pPr algn="ctr"/>
                      <a:r>
                        <a:rPr lang="en-US" dirty="0" smtClean="0"/>
                        <a:t>3</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r>
              <a:tr h="370840">
                <a:tc>
                  <a:txBody>
                    <a:bodyPr/>
                    <a:lstStyle/>
                    <a:p>
                      <a:pPr algn="ctr"/>
                      <a:r>
                        <a:rPr lang="en-US" dirty="0" smtClean="0"/>
                        <a:t>3</a:t>
                      </a:r>
                      <a:endParaRPr lang="en-US" dirty="0"/>
                    </a:p>
                  </a:txBody>
                  <a:tcPr/>
                </a:tc>
                <a:tc>
                  <a:txBody>
                    <a:bodyPr/>
                    <a:lstStyle/>
                    <a:p>
                      <a:pPr algn="ctr"/>
                      <a:r>
                        <a:rPr lang="en-US" dirty="0" smtClean="0"/>
                        <a:t>3</a:t>
                      </a:r>
                      <a:endParaRPr lang="en-US" dirty="0"/>
                    </a:p>
                  </a:txBody>
                  <a:tcPr/>
                </a:tc>
                <a:tc>
                  <a:txBody>
                    <a:bodyPr/>
                    <a:lstStyle/>
                    <a:p>
                      <a:pPr algn="ctr"/>
                      <a:r>
                        <a:rPr lang="en-US" dirty="0" smtClean="0"/>
                        <a:t>2</a:t>
                      </a:r>
                      <a:endParaRPr lang="en-US" dirty="0"/>
                    </a:p>
                  </a:txBody>
                  <a:tcPr/>
                </a:tc>
              </a:tr>
              <a:tr h="370840">
                <a:tc>
                  <a:txBody>
                    <a:bodyPr/>
                    <a:lstStyle/>
                    <a:p>
                      <a:pPr algn="ctr"/>
                      <a:r>
                        <a:rPr lang="en-US" dirty="0" smtClean="0"/>
                        <a:t>3</a:t>
                      </a:r>
                      <a:endParaRPr lang="en-US" dirty="0"/>
                    </a:p>
                  </a:txBody>
                  <a:tcPr/>
                </a:tc>
                <a:tc>
                  <a:txBody>
                    <a:bodyPr/>
                    <a:lstStyle/>
                    <a:p>
                      <a:pPr algn="ctr"/>
                      <a:r>
                        <a:rPr lang="en-US" dirty="0" smtClean="0"/>
                        <a:t>3</a:t>
                      </a:r>
                      <a:endParaRPr lang="en-US" dirty="0"/>
                    </a:p>
                  </a:txBody>
                  <a:tcPr/>
                </a:tc>
                <a:tc>
                  <a:txBody>
                    <a:bodyPr/>
                    <a:lstStyle/>
                    <a:p>
                      <a:pPr algn="ctr"/>
                      <a:r>
                        <a:rPr lang="en-US" dirty="0" smtClean="0"/>
                        <a:t>3</a:t>
                      </a:r>
                      <a:endParaRPr lang="en-US" dirty="0"/>
                    </a:p>
                  </a:txBody>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7" name="Rectangle 3"/>
          <p:cNvSpPr>
            <a:spLocks noGrp="1" noChangeArrowheads="1"/>
          </p:cNvSpPr>
          <p:nvPr>
            <p:ph type="body" idx="1"/>
          </p:nvPr>
        </p:nvSpPr>
        <p:spPr>
          <a:xfrm>
            <a:off x="533400" y="1143000"/>
            <a:ext cx="8229600" cy="5029200"/>
          </a:xfrm>
        </p:spPr>
        <p:txBody>
          <a:bodyPr>
            <a:normAutofit fontScale="92500" lnSpcReduction="10000"/>
          </a:bodyPr>
          <a:lstStyle/>
          <a:p>
            <a:pPr lvl="1">
              <a:defRPr/>
            </a:pPr>
            <a:r>
              <a:rPr lang="en-US" sz="1700" dirty="0" smtClean="0">
                <a:solidFill>
                  <a:srgbClr val="002060"/>
                </a:solidFill>
              </a:rPr>
              <a:t>Orthogonal array test cases – Includes all unique pairs across continuous variables. </a:t>
            </a:r>
          </a:p>
          <a:p>
            <a:pPr lvl="1">
              <a:defRPr/>
            </a:pPr>
            <a:r>
              <a:rPr lang="en-US" sz="1700" dirty="0" smtClean="0">
                <a:solidFill>
                  <a:srgbClr val="002060"/>
                </a:solidFill>
              </a:rPr>
              <a:t>Formula to compute – Highest multiplied value between the values of any two continuous variables </a:t>
            </a:r>
          </a:p>
          <a:p>
            <a:pPr lvl="1">
              <a:defRPr/>
            </a:pPr>
            <a:r>
              <a:rPr lang="en-US" sz="1700" dirty="0" smtClean="0">
                <a:solidFill>
                  <a:srgbClr val="002060"/>
                </a:solidFill>
              </a:rPr>
              <a:t>In this case, A (3 values) * B (3 values) = </a:t>
            </a:r>
          </a:p>
          <a:p>
            <a:pPr lvl="1">
              <a:buNone/>
              <a:defRPr/>
            </a:pPr>
            <a:r>
              <a:rPr lang="en-US" sz="1700" dirty="0" smtClean="0">
                <a:solidFill>
                  <a:srgbClr val="002060"/>
                </a:solidFill>
              </a:rPr>
              <a:t>	9 combinations</a:t>
            </a:r>
            <a:endParaRPr lang="en-US" sz="1700" dirty="0" smtClean="0">
              <a:solidFill>
                <a:srgbClr val="002060"/>
              </a:solidFill>
            </a:endParaRPr>
          </a:p>
          <a:p>
            <a:pPr lvl="1">
              <a:defRPr/>
            </a:pPr>
            <a:r>
              <a:rPr lang="en-US" sz="1700" dirty="0" smtClean="0">
                <a:solidFill>
                  <a:srgbClr val="002060"/>
                </a:solidFill>
              </a:rPr>
              <a:t>B </a:t>
            </a:r>
            <a:r>
              <a:rPr lang="en-US" sz="1700" dirty="0" smtClean="0">
                <a:solidFill>
                  <a:srgbClr val="002060"/>
                </a:solidFill>
              </a:rPr>
              <a:t>(3 values) * </a:t>
            </a:r>
            <a:r>
              <a:rPr lang="en-US" sz="1700" dirty="0" smtClean="0">
                <a:solidFill>
                  <a:srgbClr val="002060"/>
                </a:solidFill>
              </a:rPr>
              <a:t>C </a:t>
            </a:r>
            <a:r>
              <a:rPr lang="en-US" sz="1700" dirty="0" smtClean="0">
                <a:solidFill>
                  <a:srgbClr val="002060"/>
                </a:solidFill>
              </a:rPr>
              <a:t>(3 values) = </a:t>
            </a:r>
          </a:p>
          <a:p>
            <a:pPr lvl="1">
              <a:buNone/>
              <a:defRPr/>
            </a:pPr>
            <a:r>
              <a:rPr lang="en-US" sz="1700" dirty="0" smtClean="0">
                <a:solidFill>
                  <a:srgbClr val="002060"/>
                </a:solidFill>
              </a:rPr>
              <a:t>	9 </a:t>
            </a:r>
            <a:r>
              <a:rPr lang="en-US" sz="1700" dirty="0" smtClean="0">
                <a:solidFill>
                  <a:srgbClr val="002060"/>
                </a:solidFill>
              </a:rPr>
              <a:t>combinations</a:t>
            </a:r>
          </a:p>
          <a:p>
            <a:pPr lvl="1">
              <a:defRPr/>
            </a:pPr>
            <a:r>
              <a:rPr lang="en-US" sz="1700" dirty="0" smtClean="0">
                <a:solidFill>
                  <a:srgbClr val="002060"/>
                </a:solidFill>
              </a:rPr>
              <a:t>Highest multiplied value is 9 in A-B and B-C.</a:t>
            </a:r>
          </a:p>
          <a:p>
            <a:pPr lvl="1">
              <a:defRPr/>
            </a:pPr>
            <a:r>
              <a:rPr lang="en-US" sz="1700" dirty="0" smtClean="0">
                <a:solidFill>
                  <a:srgbClr val="002060"/>
                </a:solidFill>
              </a:rPr>
              <a:t>We get 9 combinations.</a:t>
            </a:r>
          </a:p>
          <a:p>
            <a:pPr lvl="1">
              <a:defRPr/>
            </a:pPr>
            <a:r>
              <a:rPr lang="en-US" sz="1700" dirty="0" smtClean="0">
                <a:solidFill>
                  <a:srgbClr val="002060"/>
                </a:solidFill>
              </a:rPr>
              <a:t>Table has covered all unique pairs across </a:t>
            </a:r>
          </a:p>
          <a:p>
            <a:pPr lvl="1">
              <a:buNone/>
              <a:defRPr/>
            </a:pPr>
            <a:r>
              <a:rPr lang="en-US" sz="1700" dirty="0" smtClean="0">
                <a:solidFill>
                  <a:srgbClr val="002060"/>
                </a:solidFill>
              </a:rPr>
              <a:t>	</a:t>
            </a:r>
            <a:r>
              <a:rPr lang="en-US" sz="1700" dirty="0" smtClean="0">
                <a:solidFill>
                  <a:srgbClr val="002060"/>
                </a:solidFill>
              </a:rPr>
              <a:t>A-B and B-C, but not A-C.</a:t>
            </a:r>
          </a:p>
          <a:p>
            <a:pPr lvl="1">
              <a:defRPr/>
            </a:pPr>
            <a:r>
              <a:rPr lang="en-US" sz="1700" dirty="0" smtClean="0">
                <a:solidFill>
                  <a:srgbClr val="002060"/>
                </a:solidFill>
              </a:rPr>
              <a:t>However should be able to achieve A-C also </a:t>
            </a:r>
          </a:p>
          <a:p>
            <a:pPr lvl="1">
              <a:buNone/>
              <a:defRPr/>
            </a:pPr>
            <a:r>
              <a:rPr lang="en-US" sz="1700" dirty="0" smtClean="0">
                <a:solidFill>
                  <a:srgbClr val="002060"/>
                </a:solidFill>
              </a:rPr>
              <a:t>	within 9 combinations. Refer next slide.</a:t>
            </a:r>
          </a:p>
          <a:p>
            <a:pPr lvl="1">
              <a:buNone/>
              <a:defRPr/>
            </a:pPr>
            <a:endParaRPr lang="en-US" sz="1700" dirty="0" smtClean="0">
              <a:solidFill>
                <a:srgbClr val="002060"/>
              </a:solidFill>
            </a:endParaRPr>
          </a:p>
          <a:p>
            <a:pPr lvl="1">
              <a:buNone/>
              <a:defRPr/>
            </a:pPr>
            <a:endParaRPr lang="en-US" dirty="0" smtClean="0">
              <a:solidFill>
                <a:srgbClr val="002060"/>
              </a:solidFill>
            </a:endParaRPr>
          </a:p>
          <a:p>
            <a:pPr lvl="1">
              <a:buNone/>
              <a:defRPr/>
            </a:pPr>
            <a:endParaRPr lang="en-US" dirty="0" smtClean="0">
              <a:solidFill>
                <a:srgbClr val="002060"/>
              </a:solidFill>
            </a:endParaRPr>
          </a:p>
          <a:p>
            <a:pPr lvl="1">
              <a:defRPr/>
            </a:pPr>
            <a:endParaRPr lang="en-US" dirty="0" smtClean="0">
              <a:solidFill>
                <a:srgbClr val="002060"/>
              </a:solidFill>
            </a:endParaRPr>
          </a:p>
          <a:p>
            <a:pPr lvl="1">
              <a:defRPr/>
            </a:pPr>
            <a:endParaRPr lang="en-US" dirty="0" smtClean="0">
              <a:solidFill>
                <a:srgbClr val="002060"/>
              </a:solidFill>
            </a:endParaRPr>
          </a:p>
          <a:p>
            <a:pPr lvl="1">
              <a:defRPr/>
            </a:pPr>
            <a:endParaRPr lang="en-US" dirty="0" smtClean="0">
              <a:solidFill>
                <a:srgbClr val="002060"/>
              </a:solidFill>
            </a:endParaRPr>
          </a:p>
          <a:p>
            <a:pPr eaLnBrk="1" hangingPunct="1">
              <a:defRPr/>
            </a:pPr>
            <a:endParaRPr lang="en-US" sz="2000" dirty="0" smtClean="0">
              <a:solidFill>
                <a:srgbClr val="002060"/>
              </a:solidFill>
            </a:endParaRPr>
          </a:p>
          <a:p>
            <a:pPr eaLnBrk="1" hangingPunct="1">
              <a:defRPr/>
            </a:pPr>
            <a:endParaRPr lang="en-US" sz="2200" dirty="0" smtClean="0">
              <a:solidFill>
                <a:srgbClr val="002060"/>
              </a:solidFill>
              <a:latin typeface="Arial" pitchFamily="34" charset="0"/>
              <a:cs typeface="Arial" pitchFamily="34" charset="0"/>
            </a:endParaRPr>
          </a:p>
          <a:p>
            <a:pPr lvl="1">
              <a:defRPr/>
            </a:pPr>
            <a:endParaRPr lang="en-US" sz="1800" dirty="0" smtClean="0">
              <a:solidFill>
                <a:schemeClr val="tx1">
                  <a:lumMod val="50000"/>
                  <a:lumOff val="50000"/>
                </a:schemeClr>
              </a:solidFill>
              <a:latin typeface="Arial" pitchFamily="34" charset="0"/>
              <a:cs typeface="Arial" pitchFamily="34" charset="0"/>
            </a:endParaRPr>
          </a:p>
          <a:p>
            <a:pPr lvl="2">
              <a:defRPr/>
            </a:pPr>
            <a:endParaRPr lang="en-US" sz="1400" dirty="0" smtClean="0">
              <a:solidFill>
                <a:schemeClr val="tx1">
                  <a:lumMod val="50000"/>
                  <a:lumOff val="50000"/>
                </a:schemeClr>
              </a:solidFill>
              <a:latin typeface="Arial" pitchFamily="34" charset="0"/>
              <a:cs typeface="Arial" pitchFamily="34" charset="0"/>
            </a:endParaRPr>
          </a:p>
          <a:p>
            <a:pPr lvl="1">
              <a:defRPr/>
            </a:pPr>
            <a:endParaRPr lang="en-US" sz="1800" dirty="0" smtClean="0">
              <a:latin typeface="Arial" pitchFamily="34" charset="0"/>
              <a:cs typeface="Arial" pitchFamily="34" charset="0"/>
            </a:endParaRPr>
          </a:p>
        </p:txBody>
      </p:sp>
      <p:sp>
        <p:nvSpPr>
          <p:cNvPr id="4" name="Title 1"/>
          <p:cNvSpPr txBox="1">
            <a:spLocks/>
          </p:cNvSpPr>
          <p:nvPr/>
        </p:nvSpPr>
        <p:spPr>
          <a:xfrm>
            <a:off x="457200" y="381000"/>
            <a:ext cx="8229600" cy="609600"/>
          </a:xfrm>
          <a:prstGeom prst="rect">
            <a:avLst/>
          </a:prstGeom>
          <a:solidFill>
            <a:schemeClr val="tx2">
              <a:lumMod val="40000"/>
              <a:lumOff val="60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tx1"/>
                </a:solidFill>
                <a:effectLst/>
                <a:uLnTx/>
                <a:uFillTx/>
                <a:latin typeface="+mj-lt"/>
                <a:ea typeface="+mj-ea"/>
                <a:cs typeface="+mj-cs"/>
              </a:rPr>
              <a:t>Examples on</a:t>
            </a:r>
            <a:r>
              <a:rPr kumimoji="0" lang="en-US" sz="2800" b="1" i="0" u="none" strike="noStrike" kern="1200" cap="none" spc="0" normalizeH="0" noProof="0" dirty="0" smtClean="0">
                <a:ln>
                  <a:noFill/>
                </a:ln>
                <a:solidFill>
                  <a:schemeClr val="tx1"/>
                </a:solidFill>
                <a:effectLst/>
                <a:uLnTx/>
                <a:uFillTx/>
                <a:latin typeface="+mj-lt"/>
                <a:ea typeface="+mj-ea"/>
                <a:cs typeface="+mj-cs"/>
              </a:rPr>
              <a:t> orthogonal arrays and pair-wise testing</a:t>
            </a:r>
            <a:endParaRPr kumimoji="0" lang="en-US" sz="3600" b="1" i="0" u="none" strike="noStrike" kern="1200" cap="none" spc="0" normalizeH="0" baseline="0" noProof="0" dirty="0">
              <a:ln>
                <a:noFill/>
              </a:ln>
              <a:solidFill>
                <a:schemeClr val="tx1"/>
              </a:solidFill>
              <a:effectLst/>
              <a:uLnTx/>
              <a:uFillTx/>
              <a:latin typeface="+mj-lt"/>
              <a:ea typeface="+mj-ea"/>
              <a:cs typeface="+mj-cs"/>
            </a:endParaRPr>
          </a:p>
        </p:txBody>
      </p:sp>
      <p:sp>
        <p:nvSpPr>
          <p:cNvPr id="9" name="Slide Number Placeholder 8"/>
          <p:cNvSpPr>
            <a:spLocks noGrp="1"/>
          </p:cNvSpPr>
          <p:nvPr>
            <p:ph type="sldNum" sz="quarter" idx="4294967295"/>
          </p:nvPr>
        </p:nvSpPr>
        <p:spPr>
          <a:xfrm>
            <a:off x="6553200" y="6356350"/>
            <a:ext cx="2133600" cy="365125"/>
          </a:xfrm>
          <a:prstGeom prst="rect">
            <a:avLst/>
          </a:prstGeom>
        </p:spPr>
        <p:txBody>
          <a:bodyPr/>
          <a:lstStyle/>
          <a:p>
            <a:fld id="{CB5601B8-3A46-4376-8F24-70B71D858F34}" type="slidenum">
              <a:rPr lang="en-US" smtClean="0"/>
              <a:pPr/>
              <a:t>25</a:t>
            </a:fld>
            <a:endParaRPr lang="en-US"/>
          </a:p>
        </p:txBody>
      </p:sp>
      <p:sp>
        <p:nvSpPr>
          <p:cNvPr id="10" name="Footer Placeholder 9"/>
          <p:cNvSpPr>
            <a:spLocks noGrp="1"/>
          </p:cNvSpPr>
          <p:nvPr>
            <p:ph type="ftr" sz="quarter" idx="4294967295"/>
          </p:nvPr>
        </p:nvSpPr>
        <p:spPr>
          <a:xfrm>
            <a:off x="3124200" y="6356350"/>
            <a:ext cx="2895600" cy="365125"/>
          </a:xfrm>
          <a:prstGeom prst="rect">
            <a:avLst/>
          </a:prstGeom>
        </p:spPr>
        <p:txBody>
          <a:bodyPr/>
          <a:lstStyle/>
          <a:p>
            <a:endParaRPr lang="en-US"/>
          </a:p>
        </p:txBody>
      </p:sp>
      <p:graphicFrame>
        <p:nvGraphicFramePr>
          <p:cNvPr id="13" name="Table 12"/>
          <p:cNvGraphicFramePr>
            <a:graphicFrameLocks noGrp="1"/>
          </p:cNvGraphicFramePr>
          <p:nvPr/>
        </p:nvGraphicFramePr>
        <p:xfrm>
          <a:off x="6172200" y="2387600"/>
          <a:ext cx="2667000" cy="3708400"/>
        </p:xfrm>
        <a:graphic>
          <a:graphicData uri="http://schemas.openxmlformats.org/drawingml/2006/table">
            <a:tbl>
              <a:tblPr firstRow="1" bandRow="1">
                <a:tableStyleId>{5C22544A-7EE6-4342-B048-85BDC9FD1C3A}</a:tableStyleId>
              </a:tblPr>
              <a:tblGrid>
                <a:gridCol w="914400"/>
                <a:gridCol w="914400"/>
                <a:gridCol w="838200"/>
              </a:tblGrid>
              <a:tr h="370840">
                <a:tc>
                  <a:txBody>
                    <a:bodyPr/>
                    <a:lstStyle/>
                    <a:p>
                      <a:pPr algn="ctr"/>
                      <a:r>
                        <a:rPr lang="en-US" dirty="0" smtClean="0"/>
                        <a:t>A</a:t>
                      </a:r>
                      <a:endParaRPr lang="en-US" dirty="0"/>
                    </a:p>
                  </a:txBody>
                  <a:tcPr/>
                </a:tc>
                <a:tc>
                  <a:txBody>
                    <a:bodyPr/>
                    <a:lstStyle/>
                    <a:p>
                      <a:pPr algn="ctr"/>
                      <a:r>
                        <a:rPr lang="en-US" dirty="0" smtClean="0"/>
                        <a:t>B</a:t>
                      </a:r>
                      <a:endParaRPr lang="en-US" dirty="0"/>
                    </a:p>
                  </a:txBody>
                  <a:tcPr/>
                </a:tc>
                <a:tc>
                  <a:txBody>
                    <a:bodyPr/>
                    <a:lstStyle/>
                    <a:p>
                      <a:pPr algn="ctr"/>
                      <a:r>
                        <a:rPr lang="en-US" dirty="0" smtClean="0"/>
                        <a:t>C</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1</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2</a:t>
                      </a:r>
                      <a:endParaRPr lang="en-US" dirty="0"/>
                    </a:p>
                  </a:txBody>
                  <a:tcPr/>
                </a:tc>
                <a:tc>
                  <a:txBody>
                    <a:bodyPr/>
                    <a:lstStyle/>
                    <a:p>
                      <a:pPr algn="ctr"/>
                      <a:r>
                        <a:rPr lang="en-US" dirty="0" smtClean="0"/>
                        <a:t>2</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2</a:t>
                      </a:r>
                      <a:endParaRPr lang="en-US" dirty="0"/>
                    </a:p>
                  </a:txBody>
                  <a:tcPr/>
                </a:tc>
              </a:tr>
              <a:tr h="370840">
                <a:tc>
                  <a:txBody>
                    <a:bodyPr/>
                    <a:lstStyle/>
                    <a:p>
                      <a:pPr algn="ctr"/>
                      <a:r>
                        <a:rPr lang="en-US" dirty="0" smtClean="0"/>
                        <a:t>3</a:t>
                      </a:r>
                      <a:endParaRPr lang="en-US" dirty="0"/>
                    </a:p>
                  </a:txBody>
                  <a:tcPr/>
                </a:tc>
                <a:tc>
                  <a:txBody>
                    <a:bodyPr/>
                    <a:lstStyle/>
                    <a:p>
                      <a:pPr algn="ctr"/>
                      <a:r>
                        <a:rPr lang="en-US" dirty="0" smtClean="0"/>
                        <a:t>1</a:t>
                      </a:r>
                      <a:endParaRPr lang="en-US" dirty="0"/>
                    </a:p>
                  </a:txBody>
                  <a:tcPr/>
                </a:tc>
                <a:tc>
                  <a:txBody>
                    <a:bodyPr/>
                    <a:lstStyle/>
                    <a:p>
                      <a:pPr algn="ctr"/>
                      <a:r>
                        <a:rPr lang="en-US" dirty="0" smtClean="0"/>
                        <a:t>3</a:t>
                      </a:r>
                      <a:endParaRPr lang="en-US" dirty="0"/>
                    </a:p>
                  </a:txBody>
                  <a:tcPr/>
                </a:tc>
              </a:tr>
              <a:tr h="370840">
                <a:tc>
                  <a:txBody>
                    <a:bodyPr/>
                    <a:lstStyle/>
                    <a:p>
                      <a:pPr algn="ctr"/>
                      <a:r>
                        <a:rPr lang="en-US" dirty="0" smtClean="0"/>
                        <a:t>3</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r h="370840">
                <a:tc>
                  <a:txBody>
                    <a:bodyPr/>
                    <a:lstStyle/>
                    <a:p>
                      <a:pPr algn="ctr"/>
                      <a:r>
                        <a:rPr lang="en-US" dirty="0" smtClean="0"/>
                        <a:t>3</a:t>
                      </a:r>
                      <a:endParaRPr lang="en-US" dirty="0"/>
                    </a:p>
                  </a:txBody>
                  <a:tcPr/>
                </a:tc>
                <a:tc>
                  <a:txBody>
                    <a:bodyPr/>
                    <a:lstStyle/>
                    <a:p>
                      <a:pPr algn="ctr"/>
                      <a:r>
                        <a:rPr lang="en-US" dirty="0" smtClean="0"/>
                        <a:t>3</a:t>
                      </a:r>
                      <a:endParaRPr lang="en-US" dirty="0"/>
                    </a:p>
                  </a:txBody>
                  <a:tcPr/>
                </a:tc>
                <a:tc>
                  <a:txBody>
                    <a:bodyPr/>
                    <a:lstStyle/>
                    <a:p>
                      <a:pPr algn="ctr"/>
                      <a:r>
                        <a:rPr lang="en-US" dirty="0" smtClean="0"/>
                        <a:t>3</a:t>
                      </a:r>
                      <a:endParaRPr lang="en-US" dirty="0"/>
                    </a:p>
                  </a:txBody>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7" name="Rectangle 3"/>
          <p:cNvSpPr>
            <a:spLocks noGrp="1" noChangeArrowheads="1"/>
          </p:cNvSpPr>
          <p:nvPr>
            <p:ph type="body" idx="1"/>
          </p:nvPr>
        </p:nvSpPr>
        <p:spPr>
          <a:xfrm>
            <a:off x="533400" y="1143000"/>
            <a:ext cx="8229600" cy="5029200"/>
          </a:xfrm>
        </p:spPr>
        <p:txBody>
          <a:bodyPr>
            <a:normAutofit/>
          </a:bodyPr>
          <a:lstStyle/>
          <a:p>
            <a:pPr lvl="1">
              <a:defRPr/>
            </a:pPr>
            <a:r>
              <a:rPr lang="en-US" sz="1700" dirty="0" smtClean="0">
                <a:solidFill>
                  <a:srgbClr val="002060"/>
                </a:solidFill>
              </a:rPr>
              <a:t>Pair wise test cases – Includes all unique pairs across all variables. </a:t>
            </a:r>
          </a:p>
          <a:p>
            <a:pPr lvl="1">
              <a:defRPr/>
            </a:pPr>
            <a:r>
              <a:rPr lang="en-US" sz="1700" dirty="0" smtClean="0">
                <a:solidFill>
                  <a:srgbClr val="002060"/>
                </a:solidFill>
              </a:rPr>
              <a:t>Formula to compute – Highest multiplied value between the values of any two variables. Need not be continuous or next to each other.</a:t>
            </a:r>
          </a:p>
          <a:p>
            <a:pPr lvl="1">
              <a:defRPr/>
            </a:pPr>
            <a:r>
              <a:rPr lang="en-US" sz="1700" dirty="0" smtClean="0">
                <a:solidFill>
                  <a:srgbClr val="002060"/>
                </a:solidFill>
              </a:rPr>
              <a:t>In this case, A, B and C can have 3 values each.</a:t>
            </a:r>
          </a:p>
          <a:p>
            <a:pPr lvl="1">
              <a:defRPr/>
            </a:pPr>
            <a:r>
              <a:rPr lang="en-US" sz="1700" dirty="0" smtClean="0">
                <a:solidFill>
                  <a:srgbClr val="002060"/>
                </a:solidFill>
              </a:rPr>
              <a:t>First highest is 3 and second highest is also 4.</a:t>
            </a:r>
          </a:p>
          <a:p>
            <a:pPr lvl="1">
              <a:defRPr/>
            </a:pPr>
            <a:r>
              <a:rPr lang="en-US" sz="1700" dirty="0" smtClean="0">
                <a:solidFill>
                  <a:srgbClr val="002060"/>
                </a:solidFill>
              </a:rPr>
              <a:t>We get 9 combinations again.</a:t>
            </a:r>
          </a:p>
          <a:p>
            <a:pPr lvl="1">
              <a:defRPr/>
            </a:pPr>
            <a:r>
              <a:rPr lang="en-US" sz="1700" dirty="0" smtClean="0">
                <a:solidFill>
                  <a:srgbClr val="002060"/>
                </a:solidFill>
              </a:rPr>
              <a:t>Table has covered all unique pairs across </a:t>
            </a:r>
          </a:p>
          <a:p>
            <a:pPr lvl="1">
              <a:buNone/>
              <a:defRPr/>
            </a:pPr>
            <a:r>
              <a:rPr lang="en-US" sz="1700" dirty="0" smtClean="0">
                <a:solidFill>
                  <a:srgbClr val="002060"/>
                </a:solidFill>
              </a:rPr>
              <a:t>	</a:t>
            </a:r>
            <a:r>
              <a:rPr lang="en-US" sz="1700" dirty="0" smtClean="0">
                <a:solidFill>
                  <a:srgbClr val="002060"/>
                </a:solidFill>
              </a:rPr>
              <a:t>A-B and B-C, and also A-C.</a:t>
            </a:r>
          </a:p>
          <a:p>
            <a:pPr lvl="1">
              <a:buNone/>
              <a:defRPr/>
            </a:pPr>
            <a:endParaRPr lang="en-US" sz="1700" dirty="0" smtClean="0">
              <a:solidFill>
                <a:srgbClr val="002060"/>
              </a:solidFill>
            </a:endParaRPr>
          </a:p>
          <a:p>
            <a:pPr lvl="1">
              <a:buNone/>
              <a:defRPr/>
            </a:pPr>
            <a:endParaRPr lang="en-US" dirty="0" smtClean="0">
              <a:solidFill>
                <a:srgbClr val="002060"/>
              </a:solidFill>
            </a:endParaRPr>
          </a:p>
          <a:p>
            <a:pPr lvl="1">
              <a:buNone/>
              <a:defRPr/>
            </a:pPr>
            <a:endParaRPr lang="en-US" dirty="0" smtClean="0">
              <a:solidFill>
                <a:srgbClr val="002060"/>
              </a:solidFill>
            </a:endParaRPr>
          </a:p>
          <a:p>
            <a:pPr lvl="1">
              <a:defRPr/>
            </a:pPr>
            <a:endParaRPr lang="en-US" dirty="0" smtClean="0">
              <a:solidFill>
                <a:srgbClr val="002060"/>
              </a:solidFill>
            </a:endParaRPr>
          </a:p>
          <a:p>
            <a:pPr lvl="1">
              <a:defRPr/>
            </a:pPr>
            <a:endParaRPr lang="en-US" dirty="0" smtClean="0">
              <a:solidFill>
                <a:srgbClr val="002060"/>
              </a:solidFill>
            </a:endParaRPr>
          </a:p>
          <a:p>
            <a:pPr lvl="1">
              <a:defRPr/>
            </a:pPr>
            <a:endParaRPr lang="en-US" dirty="0" smtClean="0">
              <a:solidFill>
                <a:srgbClr val="002060"/>
              </a:solidFill>
            </a:endParaRPr>
          </a:p>
          <a:p>
            <a:pPr eaLnBrk="1" hangingPunct="1">
              <a:defRPr/>
            </a:pPr>
            <a:endParaRPr lang="en-US" sz="2000" dirty="0" smtClean="0">
              <a:solidFill>
                <a:srgbClr val="002060"/>
              </a:solidFill>
            </a:endParaRPr>
          </a:p>
          <a:p>
            <a:pPr eaLnBrk="1" hangingPunct="1">
              <a:defRPr/>
            </a:pPr>
            <a:endParaRPr lang="en-US" sz="2200" dirty="0" smtClean="0">
              <a:solidFill>
                <a:srgbClr val="002060"/>
              </a:solidFill>
              <a:latin typeface="Arial" pitchFamily="34" charset="0"/>
              <a:cs typeface="Arial" pitchFamily="34" charset="0"/>
            </a:endParaRPr>
          </a:p>
          <a:p>
            <a:pPr lvl="1">
              <a:defRPr/>
            </a:pPr>
            <a:endParaRPr lang="en-US" sz="1800" dirty="0" smtClean="0">
              <a:solidFill>
                <a:schemeClr val="tx1">
                  <a:lumMod val="50000"/>
                  <a:lumOff val="50000"/>
                </a:schemeClr>
              </a:solidFill>
              <a:latin typeface="Arial" pitchFamily="34" charset="0"/>
              <a:cs typeface="Arial" pitchFamily="34" charset="0"/>
            </a:endParaRPr>
          </a:p>
          <a:p>
            <a:pPr lvl="2">
              <a:defRPr/>
            </a:pPr>
            <a:endParaRPr lang="en-US" sz="1400" dirty="0" smtClean="0">
              <a:solidFill>
                <a:schemeClr val="tx1">
                  <a:lumMod val="50000"/>
                  <a:lumOff val="50000"/>
                </a:schemeClr>
              </a:solidFill>
              <a:latin typeface="Arial" pitchFamily="34" charset="0"/>
              <a:cs typeface="Arial" pitchFamily="34" charset="0"/>
            </a:endParaRPr>
          </a:p>
          <a:p>
            <a:pPr lvl="1">
              <a:defRPr/>
            </a:pPr>
            <a:endParaRPr lang="en-US" sz="1800" dirty="0" smtClean="0">
              <a:latin typeface="Arial" pitchFamily="34" charset="0"/>
              <a:cs typeface="Arial" pitchFamily="34" charset="0"/>
            </a:endParaRPr>
          </a:p>
        </p:txBody>
      </p:sp>
      <p:sp>
        <p:nvSpPr>
          <p:cNvPr id="4" name="Title 1"/>
          <p:cNvSpPr txBox="1">
            <a:spLocks/>
          </p:cNvSpPr>
          <p:nvPr/>
        </p:nvSpPr>
        <p:spPr>
          <a:xfrm>
            <a:off x="457200" y="381000"/>
            <a:ext cx="8229600" cy="609600"/>
          </a:xfrm>
          <a:prstGeom prst="rect">
            <a:avLst/>
          </a:prstGeom>
          <a:solidFill>
            <a:schemeClr val="tx2">
              <a:lumMod val="40000"/>
              <a:lumOff val="60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tx1"/>
                </a:solidFill>
                <a:effectLst/>
                <a:uLnTx/>
                <a:uFillTx/>
                <a:latin typeface="+mj-lt"/>
                <a:ea typeface="+mj-ea"/>
                <a:cs typeface="+mj-cs"/>
              </a:rPr>
              <a:t>Examples on</a:t>
            </a:r>
            <a:r>
              <a:rPr kumimoji="0" lang="en-US" sz="2800" b="1" i="0" u="none" strike="noStrike" kern="1200" cap="none" spc="0" normalizeH="0" noProof="0" dirty="0" smtClean="0">
                <a:ln>
                  <a:noFill/>
                </a:ln>
                <a:solidFill>
                  <a:schemeClr val="tx1"/>
                </a:solidFill>
                <a:effectLst/>
                <a:uLnTx/>
                <a:uFillTx/>
                <a:latin typeface="+mj-lt"/>
                <a:ea typeface="+mj-ea"/>
                <a:cs typeface="+mj-cs"/>
              </a:rPr>
              <a:t> orthogonal arrays and pair-wise testing</a:t>
            </a:r>
            <a:endParaRPr kumimoji="0" lang="en-US" sz="3600" b="1" i="0" u="none" strike="noStrike" kern="1200" cap="none" spc="0" normalizeH="0" baseline="0" noProof="0" dirty="0">
              <a:ln>
                <a:noFill/>
              </a:ln>
              <a:solidFill>
                <a:schemeClr val="tx1"/>
              </a:solidFill>
              <a:effectLst/>
              <a:uLnTx/>
              <a:uFillTx/>
              <a:latin typeface="+mj-lt"/>
              <a:ea typeface="+mj-ea"/>
              <a:cs typeface="+mj-cs"/>
            </a:endParaRPr>
          </a:p>
        </p:txBody>
      </p:sp>
      <p:sp>
        <p:nvSpPr>
          <p:cNvPr id="9" name="Slide Number Placeholder 8"/>
          <p:cNvSpPr>
            <a:spLocks noGrp="1"/>
          </p:cNvSpPr>
          <p:nvPr>
            <p:ph type="sldNum" sz="quarter" idx="4294967295"/>
          </p:nvPr>
        </p:nvSpPr>
        <p:spPr>
          <a:xfrm>
            <a:off x="6553200" y="6356350"/>
            <a:ext cx="2133600" cy="365125"/>
          </a:xfrm>
          <a:prstGeom prst="rect">
            <a:avLst/>
          </a:prstGeom>
        </p:spPr>
        <p:txBody>
          <a:bodyPr/>
          <a:lstStyle/>
          <a:p>
            <a:fld id="{CB5601B8-3A46-4376-8F24-70B71D858F34}" type="slidenum">
              <a:rPr lang="en-US" smtClean="0"/>
              <a:pPr/>
              <a:t>26</a:t>
            </a:fld>
            <a:endParaRPr lang="en-US"/>
          </a:p>
        </p:txBody>
      </p:sp>
      <p:sp>
        <p:nvSpPr>
          <p:cNvPr id="10" name="Footer Placeholder 9"/>
          <p:cNvSpPr>
            <a:spLocks noGrp="1"/>
          </p:cNvSpPr>
          <p:nvPr>
            <p:ph type="ftr" sz="quarter" idx="4294967295"/>
          </p:nvPr>
        </p:nvSpPr>
        <p:spPr>
          <a:xfrm>
            <a:off x="3124200" y="6356350"/>
            <a:ext cx="2895600" cy="365125"/>
          </a:xfrm>
          <a:prstGeom prst="rect">
            <a:avLst/>
          </a:prstGeom>
        </p:spPr>
        <p:txBody>
          <a:bodyPr/>
          <a:lstStyle/>
          <a:p>
            <a:endParaRPr lang="en-US"/>
          </a:p>
        </p:txBody>
      </p:sp>
      <p:graphicFrame>
        <p:nvGraphicFramePr>
          <p:cNvPr id="13" name="Table 12"/>
          <p:cNvGraphicFramePr>
            <a:graphicFrameLocks noGrp="1"/>
          </p:cNvGraphicFramePr>
          <p:nvPr/>
        </p:nvGraphicFramePr>
        <p:xfrm>
          <a:off x="6172200" y="2387600"/>
          <a:ext cx="2667000" cy="3708400"/>
        </p:xfrm>
        <a:graphic>
          <a:graphicData uri="http://schemas.openxmlformats.org/drawingml/2006/table">
            <a:tbl>
              <a:tblPr firstRow="1" bandRow="1">
                <a:tableStyleId>{5C22544A-7EE6-4342-B048-85BDC9FD1C3A}</a:tableStyleId>
              </a:tblPr>
              <a:tblGrid>
                <a:gridCol w="914400"/>
                <a:gridCol w="914400"/>
                <a:gridCol w="838200"/>
              </a:tblGrid>
              <a:tr h="370840">
                <a:tc>
                  <a:txBody>
                    <a:bodyPr/>
                    <a:lstStyle/>
                    <a:p>
                      <a:pPr algn="ctr"/>
                      <a:r>
                        <a:rPr lang="en-US" dirty="0" smtClean="0"/>
                        <a:t>A</a:t>
                      </a:r>
                      <a:endParaRPr lang="en-US" dirty="0"/>
                    </a:p>
                  </a:txBody>
                  <a:tcPr/>
                </a:tc>
                <a:tc>
                  <a:txBody>
                    <a:bodyPr/>
                    <a:lstStyle/>
                    <a:p>
                      <a:pPr algn="ctr"/>
                      <a:r>
                        <a:rPr lang="en-US" dirty="0" smtClean="0"/>
                        <a:t>B</a:t>
                      </a:r>
                      <a:endParaRPr lang="en-US" dirty="0"/>
                    </a:p>
                  </a:txBody>
                  <a:tcPr/>
                </a:tc>
                <a:tc>
                  <a:txBody>
                    <a:bodyPr/>
                    <a:lstStyle/>
                    <a:p>
                      <a:pPr algn="ctr"/>
                      <a:r>
                        <a:rPr lang="en-US" dirty="0" smtClean="0"/>
                        <a:t>C</a:t>
                      </a:r>
                      <a:endParaRPr lang="en-US" dirty="0"/>
                    </a:p>
                  </a:txBody>
                  <a:tcPr/>
                </a:tc>
              </a:tr>
              <a:tr h="370840">
                <a:tc>
                  <a:txBody>
                    <a:bodyPr/>
                    <a:lstStyle/>
                    <a:p>
                      <a:pPr algn="ctr" fontAlgn="b"/>
                      <a:r>
                        <a:rPr lang="en-US" sz="1400" b="0" i="0" u="none" strike="noStrike" dirty="0">
                          <a:solidFill>
                            <a:srgbClr val="000000"/>
                          </a:solidFill>
                          <a:latin typeface="Arial" pitchFamily="34" charset="0"/>
                          <a:cs typeface="Arial" pitchFamily="34" charset="0"/>
                        </a:rPr>
                        <a:t>1</a:t>
                      </a:r>
                    </a:p>
                  </a:txBody>
                  <a:tcPr marL="9525" marR="9525" marT="9525" marB="0" anchor="ctr" anchorCtr="1"/>
                </a:tc>
                <a:tc>
                  <a:txBody>
                    <a:bodyPr/>
                    <a:lstStyle/>
                    <a:p>
                      <a:pPr algn="ctr" fontAlgn="b"/>
                      <a:r>
                        <a:rPr lang="en-US" sz="1400" b="0" i="0" u="none" strike="noStrike">
                          <a:solidFill>
                            <a:srgbClr val="000000"/>
                          </a:solidFill>
                          <a:latin typeface="Arial" pitchFamily="34" charset="0"/>
                          <a:cs typeface="Arial" pitchFamily="34" charset="0"/>
                        </a:rPr>
                        <a:t>1</a:t>
                      </a:r>
                    </a:p>
                  </a:txBody>
                  <a:tcPr marL="9525" marR="9525" marT="9525" marB="0" anchor="ctr" anchorCtr="1"/>
                </a:tc>
                <a:tc>
                  <a:txBody>
                    <a:bodyPr/>
                    <a:lstStyle/>
                    <a:p>
                      <a:pPr algn="ctr" fontAlgn="b"/>
                      <a:r>
                        <a:rPr lang="en-US" sz="1400" b="0" i="0" u="none" strike="noStrike">
                          <a:solidFill>
                            <a:srgbClr val="000000"/>
                          </a:solidFill>
                          <a:latin typeface="Arial" pitchFamily="34" charset="0"/>
                          <a:cs typeface="Arial" pitchFamily="34" charset="0"/>
                        </a:rPr>
                        <a:t>3</a:t>
                      </a:r>
                    </a:p>
                  </a:txBody>
                  <a:tcPr marL="9525" marR="9525" marT="9525" marB="0" anchor="ctr" anchorCtr="1"/>
                </a:tc>
              </a:tr>
              <a:tr h="370840">
                <a:tc>
                  <a:txBody>
                    <a:bodyPr/>
                    <a:lstStyle/>
                    <a:p>
                      <a:pPr algn="ctr" fontAlgn="b"/>
                      <a:r>
                        <a:rPr lang="en-US" sz="1400" b="0" i="0" u="none" strike="noStrike" dirty="0">
                          <a:solidFill>
                            <a:srgbClr val="000000"/>
                          </a:solidFill>
                          <a:latin typeface="Arial" pitchFamily="34" charset="0"/>
                          <a:cs typeface="Arial" pitchFamily="34" charset="0"/>
                        </a:rPr>
                        <a:t>1</a:t>
                      </a:r>
                    </a:p>
                  </a:txBody>
                  <a:tcPr marL="9525" marR="9525" marT="9525" marB="0" anchor="ctr" anchorCtr="1"/>
                </a:tc>
                <a:tc>
                  <a:txBody>
                    <a:bodyPr/>
                    <a:lstStyle/>
                    <a:p>
                      <a:pPr algn="ctr" fontAlgn="b"/>
                      <a:r>
                        <a:rPr lang="en-US" sz="1400" b="0" i="0" u="none" strike="noStrike">
                          <a:solidFill>
                            <a:srgbClr val="000000"/>
                          </a:solidFill>
                          <a:latin typeface="Arial" pitchFamily="34" charset="0"/>
                          <a:cs typeface="Arial" pitchFamily="34" charset="0"/>
                        </a:rPr>
                        <a:t>2</a:t>
                      </a:r>
                    </a:p>
                  </a:txBody>
                  <a:tcPr marL="9525" marR="9525" marT="9525" marB="0" anchor="ctr" anchorCtr="1"/>
                </a:tc>
                <a:tc>
                  <a:txBody>
                    <a:bodyPr/>
                    <a:lstStyle/>
                    <a:p>
                      <a:pPr algn="ctr" fontAlgn="b"/>
                      <a:r>
                        <a:rPr lang="en-US" sz="1400" b="0" i="0" u="none" strike="noStrike">
                          <a:solidFill>
                            <a:srgbClr val="000000"/>
                          </a:solidFill>
                          <a:latin typeface="Arial" pitchFamily="34" charset="0"/>
                          <a:cs typeface="Arial" pitchFamily="34" charset="0"/>
                        </a:rPr>
                        <a:t>2</a:t>
                      </a:r>
                    </a:p>
                  </a:txBody>
                  <a:tcPr marL="9525" marR="9525" marT="9525" marB="0" anchor="ctr" anchorCtr="1"/>
                </a:tc>
              </a:tr>
              <a:tr h="370840">
                <a:tc>
                  <a:txBody>
                    <a:bodyPr/>
                    <a:lstStyle/>
                    <a:p>
                      <a:pPr algn="ctr" fontAlgn="b"/>
                      <a:r>
                        <a:rPr lang="en-US" sz="1400" b="0" i="0" u="none" strike="noStrike" dirty="0">
                          <a:solidFill>
                            <a:srgbClr val="000000"/>
                          </a:solidFill>
                          <a:latin typeface="Arial" pitchFamily="34" charset="0"/>
                          <a:cs typeface="Arial" pitchFamily="34" charset="0"/>
                        </a:rPr>
                        <a:t>1</a:t>
                      </a:r>
                    </a:p>
                  </a:txBody>
                  <a:tcPr marL="9525" marR="9525" marT="9525" marB="0" anchor="ctr" anchorCtr="1"/>
                </a:tc>
                <a:tc>
                  <a:txBody>
                    <a:bodyPr/>
                    <a:lstStyle/>
                    <a:p>
                      <a:pPr algn="ctr" fontAlgn="b"/>
                      <a:r>
                        <a:rPr lang="en-US" sz="1400" b="0" i="0" u="none" strike="noStrike">
                          <a:solidFill>
                            <a:srgbClr val="000000"/>
                          </a:solidFill>
                          <a:latin typeface="Arial" pitchFamily="34" charset="0"/>
                          <a:cs typeface="Arial" pitchFamily="34" charset="0"/>
                        </a:rPr>
                        <a:t>3</a:t>
                      </a:r>
                    </a:p>
                  </a:txBody>
                  <a:tcPr marL="9525" marR="9525" marT="9525" marB="0" anchor="ctr" anchorCtr="1"/>
                </a:tc>
                <a:tc>
                  <a:txBody>
                    <a:bodyPr/>
                    <a:lstStyle/>
                    <a:p>
                      <a:pPr algn="ctr" fontAlgn="b"/>
                      <a:r>
                        <a:rPr lang="en-US" sz="1400" b="0" i="0" u="none" strike="noStrike">
                          <a:solidFill>
                            <a:srgbClr val="000000"/>
                          </a:solidFill>
                          <a:latin typeface="Arial" pitchFamily="34" charset="0"/>
                          <a:cs typeface="Arial" pitchFamily="34" charset="0"/>
                        </a:rPr>
                        <a:t>1</a:t>
                      </a:r>
                    </a:p>
                  </a:txBody>
                  <a:tcPr marL="9525" marR="9525" marT="9525" marB="0" anchor="ctr" anchorCtr="1"/>
                </a:tc>
              </a:tr>
              <a:tr h="370840">
                <a:tc>
                  <a:txBody>
                    <a:bodyPr/>
                    <a:lstStyle/>
                    <a:p>
                      <a:pPr algn="ctr" fontAlgn="b"/>
                      <a:r>
                        <a:rPr lang="en-US" sz="1400" b="0" i="0" u="none" strike="noStrike" dirty="0">
                          <a:solidFill>
                            <a:srgbClr val="000000"/>
                          </a:solidFill>
                          <a:latin typeface="Arial" pitchFamily="34" charset="0"/>
                          <a:cs typeface="Arial" pitchFamily="34" charset="0"/>
                        </a:rPr>
                        <a:t>2</a:t>
                      </a:r>
                    </a:p>
                  </a:txBody>
                  <a:tcPr marL="9525" marR="9525" marT="9525" marB="0" anchor="ctr" anchorCtr="1"/>
                </a:tc>
                <a:tc>
                  <a:txBody>
                    <a:bodyPr/>
                    <a:lstStyle/>
                    <a:p>
                      <a:pPr algn="ctr" fontAlgn="b"/>
                      <a:r>
                        <a:rPr lang="en-US" sz="1400" b="0" i="0" u="none" strike="noStrike">
                          <a:solidFill>
                            <a:srgbClr val="000000"/>
                          </a:solidFill>
                          <a:latin typeface="Arial" pitchFamily="34" charset="0"/>
                          <a:cs typeface="Arial" pitchFamily="34" charset="0"/>
                        </a:rPr>
                        <a:t>1</a:t>
                      </a:r>
                    </a:p>
                  </a:txBody>
                  <a:tcPr marL="9525" marR="9525" marT="9525" marB="0" anchor="ctr" anchorCtr="1"/>
                </a:tc>
                <a:tc>
                  <a:txBody>
                    <a:bodyPr/>
                    <a:lstStyle/>
                    <a:p>
                      <a:pPr algn="ctr" fontAlgn="b"/>
                      <a:r>
                        <a:rPr lang="en-US" sz="1400" b="0" i="0" u="none" strike="noStrike">
                          <a:solidFill>
                            <a:srgbClr val="000000"/>
                          </a:solidFill>
                          <a:latin typeface="Arial" pitchFamily="34" charset="0"/>
                          <a:cs typeface="Arial" pitchFamily="34" charset="0"/>
                        </a:rPr>
                        <a:t>1</a:t>
                      </a:r>
                    </a:p>
                  </a:txBody>
                  <a:tcPr marL="9525" marR="9525" marT="9525" marB="0" anchor="ctr" anchorCtr="1"/>
                </a:tc>
              </a:tr>
              <a:tr h="370840">
                <a:tc>
                  <a:txBody>
                    <a:bodyPr/>
                    <a:lstStyle/>
                    <a:p>
                      <a:pPr algn="ctr" fontAlgn="b"/>
                      <a:r>
                        <a:rPr lang="en-US" sz="1400" b="0" i="0" u="none" strike="noStrike" dirty="0">
                          <a:solidFill>
                            <a:srgbClr val="000000"/>
                          </a:solidFill>
                          <a:latin typeface="Arial" pitchFamily="34" charset="0"/>
                          <a:cs typeface="Arial" pitchFamily="34" charset="0"/>
                        </a:rPr>
                        <a:t>2</a:t>
                      </a:r>
                    </a:p>
                  </a:txBody>
                  <a:tcPr marL="9525" marR="9525" marT="9525" marB="0" anchor="ctr" anchorCtr="1"/>
                </a:tc>
                <a:tc>
                  <a:txBody>
                    <a:bodyPr/>
                    <a:lstStyle/>
                    <a:p>
                      <a:pPr algn="ctr" fontAlgn="b"/>
                      <a:r>
                        <a:rPr lang="en-US" sz="1400" b="0" i="0" u="none" strike="noStrike">
                          <a:solidFill>
                            <a:srgbClr val="000000"/>
                          </a:solidFill>
                          <a:latin typeface="Arial" pitchFamily="34" charset="0"/>
                          <a:cs typeface="Arial" pitchFamily="34" charset="0"/>
                        </a:rPr>
                        <a:t>2</a:t>
                      </a:r>
                    </a:p>
                  </a:txBody>
                  <a:tcPr marL="9525" marR="9525" marT="9525" marB="0" anchor="ctr" anchorCtr="1"/>
                </a:tc>
                <a:tc>
                  <a:txBody>
                    <a:bodyPr/>
                    <a:lstStyle/>
                    <a:p>
                      <a:pPr algn="ctr" fontAlgn="b"/>
                      <a:r>
                        <a:rPr lang="en-US" sz="1400" b="0" i="0" u="none" strike="noStrike">
                          <a:solidFill>
                            <a:srgbClr val="000000"/>
                          </a:solidFill>
                          <a:latin typeface="Arial" pitchFamily="34" charset="0"/>
                          <a:cs typeface="Arial" pitchFamily="34" charset="0"/>
                        </a:rPr>
                        <a:t>3</a:t>
                      </a:r>
                    </a:p>
                  </a:txBody>
                  <a:tcPr marL="9525" marR="9525" marT="9525" marB="0" anchor="ctr" anchorCtr="1"/>
                </a:tc>
              </a:tr>
              <a:tr h="370840">
                <a:tc>
                  <a:txBody>
                    <a:bodyPr/>
                    <a:lstStyle/>
                    <a:p>
                      <a:pPr algn="ctr" fontAlgn="b"/>
                      <a:r>
                        <a:rPr lang="en-US" sz="1400" b="0" i="0" u="none" strike="noStrike" dirty="0">
                          <a:solidFill>
                            <a:srgbClr val="000000"/>
                          </a:solidFill>
                          <a:latin typeface="Arial" pitchFamily="34" charset="0"/>
                          <a:cs typeface="Arial" pitchFamily="34" charset="0"/>
                        </a:rPr>
                        <a:t>2</a:t>
                      </a:r>
                    </a:p>
                  </a:txBody>
                  <a:tcPr marL="9525" marR="9525" marT="9525" marB="0" anchor="ctr" anchorCtr="1"/>
                </a:tc>
                <a:tc>
                  <a:txBody>
                    <a:bodyPr/>
                    <a:lstStyle/>
                    <a:p>
                      <a:pPr algn="ctr" fontAlgn="b"/>
                      <a:r>
                        <a:rPr lang="en-US" sz="1400" b="0" i="0" u="none" strike="noStrike">
                          <a:solidFill>
                            <a:srgbClr val="000000"/>
                          </a:solidFill>
                          <a:latin typeface="Arial" pitchFamily="34" charset="0"/>
                          <a:cs typeface="Arial" pitchFamily="34" charset="0"/>
                        </a:rPr>
                        <a:t>3</a:t>
                      </a:r>
                    </a:p>
                  </a:txBody>
                  <a:tcPr marL="9525" marR="9525" marT="9525" marB="0" anchor="ctr" anchorCtr="1"/>
                </a:tc>
                <a:tc>
                  <a:txBody>
                    <a:bodyPr/>
                    <a:lstStyle/>
                    <a:p>
                      <a:pPr algn="ctr" fontAlgn="b"/>
                      <a:r>
                        <a:rPr lang="en-US" sz="1400" b="0" i="0" u="none" strike="noStrike">
                          <a:solidFill>
                            <a:srgbClr val="000000"/>
                          </a:solidFill>
                          <a:latin typeface="Arial" pitchFamily="34" charset="0"/>
                          <a:cs typeface="Arial" pitchFamily="34" charset="0"/>
                        </a:rPr>
                        <a:t>2</a:t>
                      </a:r>
                    </a:p>
                  </a:txBody>
                  <a:tcPr marL="9525" marR="9525" marT="9525" marB="0" anchor="ctr" anchorCtr="1"/>
                </a:tc>
              </a:tr>
              <a:tr h="370840">
                <a:tc>
                  <a:txBody>
                    <a:bodyPr/>
                    <a:lstStyle/>
                    <a:p>
                      <a:pPr algn="ctr" fontAlgn="b"/>
                      <a:r>
                        <a:rPr lang="en-US" sz="1400" b="0" i="0" u="none" strike="noStrike" dirty="0">
                          <a:solidFill>
                            <a:srgbClr val="000000"/>
                          </a:solidFill>
                          <a:latin typeface="Arial" pitchFamily="34" charset="0"/>
                          <a:cs typeface="Arial" pitchFamily="34" charset="0"/>
                        </a:rPr>
                        <a:t>3</a:t>
                      </a:r>
                    </a:p>
                  </a:txBody>
                  <a:tcPr marL="9525" marR="9525" marT="9525" marB="0" anchor="ctr" anchorCtr="1"/>
                </a:tc>
                <a:tc>
                  <a:txBody>
                    <a:bodyPr/>
                    <a:lstStyle/>
                    <a:p>
                      <a:pPr algn="ctr" fontAlgn="b"/>
                      <a:r>
                        <a:rPr lang="en-US" sz="1400" b="0" i="0" u="none" strike="noStrike">
                          <a:solidFill>
                            <a:srgbClr val="000000"/>
                          </a:solidFill>
                          <a:latin typeface="Arial" pitchFamily="34" charset="0"/>
                          <a:cs typeface="Arial" pitchFamily="34" charset="0"/>
                        </a:rPr>
                        <a:t>1</a:t>
                      </a:r>
                    </a:p>
                  </a:txBody>
                  <a:tcPr marL="9525" marR="9525" marT="9525" marB="0" anchor="ctr" anchorCtr="1"/>
                </a:tc>
                <a:tc>
                  <a:txBody>
                    <a:bodyPr/>
                    <a:lstStyle/>
                    <a:p>
                      <a:pPr algn="ctr" fontAlgn="b"/>
                      <a:r>
                        <a:rPr lang="en-US" sz="1400" b="0" i="0" u="none" strike="noStrike">
                          <a:solidFill>
                            <a:srgbClr val="000000"/>
                          </a:solidFill>
                          <a:latin typeface="Arial" pitchFamily="34" charset="0"/>
                          <a:cs typeface="Arial" pitchFamily="34" charset="0"/>
                        </a:rPr>
                        <a:t>2</a:t>
                      </a:r>
                    </a:p>
                  </a:txBody>
                  <a:tcPr marL="9525" marR="9525" marT="9525" marB="0" anchor="ctr" anchorCtr="1"/>
                </a:tc>
              </a:tr>
              <a:tr h="370840">
                <a:tc>
                  <a:txBody>
                    <a:bodyPr/>
                    <a:lstStyle/>
                    <a:p>
                      <a:pPr algn="ctr" fontAlgn="b"/>
                      <a:r>
                        <a:rPr lang="en-US" sz="1400" b="0" i="0" u="none" strike="noStrike" dirty="0">
                          <a:solidFill>
                            <a:srgbClr val="000000"/>
                          </a:solidFill>
                          <a:latin typeface="Arial" pitchFamily="34" charset="0"/>
                          <a:cs typeface="Arial" pitchFamily="34" charset="0"/>
                        </a:rPr>
                        <a:t>3</a:t>
                      </a:r>
                    </a:p>
                  </a:txBody>
                  <a:tcPr marL="9525" marR="9525" marT="9525" marB="0" anchor="ctr" anchorCtr="1"/>
                </a:tc>
                <a:tc>
                  <a:txBody>
                    <a:bodyPr/>
                    <a:lstStyle/>
                    <a:p>
                      <a:pPr algn="ctr" fontAlgn="b"/>
                      <a:r>
                        <a:rPr lang="en-US" sz="1400" b="0" i="0" u="none" strike="noStrike">
                          <a:solidFill>
                            <a:srgbClr val="000000"/>
                          </a:solidFill>
                          <a:latin typeface="Arial" pitchFamily="34" charset="0"/>
                          <a:cs typeface="Arial" pitchFamily="34" charset="0"/>
                        </a:rPr>
                        <a:t>2</a:t>
                      </a:r>
                    </a:p>
                  </a:txBody>
                  <a:tcPr marL="9525" marR="9525" marT="9525" marB="0" anchor="ctr" anchorCtr="1"/>
                </a:tc>
                <a:tc>
                  <a:txBody>
                    <a:bodyPr/>
                    <a:lstStyle/>
                    <a:p>
                      <a:pPr algn="ctr" fontAlgn="b"/>
                      <a:r>
                        <a:rPr lang="en-US" sz="1400" b="0" i="0" u="none" strike="noStrike">
                          <a:solidFill>
                            <a:srgbClr val="000000"/>
                          </a:solidFill>
                          <a:latin typeface="Arial" pitchFamily="34" charset="0"/>
                          <a:cs typeface="Arial" pitchFamily="34" charset="0"/>
                        </a:rPr>
                        <a:t>1</a:t>
                      </a:r>
                    </a:p>
                  </a:txBody>
                  <a:tcPr marL="9525" marR="9525" marT="9525" marB="0" anchor="ctr" anchorCtr="1"/>
                </a:tc>
              </a:tr>
              <a:tr h="370840">
                <a:tc>
                  <a:txBody>
                    <a:bodyPr/>
                    <a:lstStyle/>
                    <a:p>
                      <a:pPr algn="ctr" fontAlgn="b"/>
                      <a:r>
                        <a:rPr lang="en-US" sz="1400" b="0" i="0" u="none" strike="noStrike" dirty="0">
                          <a:solidFill>
                            <a:srgbClr val="000000"/>
                          </a:solidFill>
                          <a:latin typeface="Arial" pitchFamily="34" charset="0"/>
                          <a:cs typeface="Arial" pitchFamily="34" charset="0"/>
                        </a:rPr>
                        <a:t>3</a:t>
                      </a:r>
                    </a:p>
                  </a:txBody>
                  <a:tcPr marL="9525" marR="9525" marT="9525" marB="0" anchor="ctr" anchorCtr="1"/>
                </a:tc>
                <a:tc>
                  <a:txBody>
                    <a:bodyPr/>
                    <a:lstStyle/>
                    <a:p>
                      <a:pPr algn="ctr" fontAlgn="b"/>
                      <a:r>
                        <a:rPr lang="en-US" sz="1400" b="0" i="0" u="none" strike="noStrike" dirty="0">
                          <a:solidFill>
                            <a:srgbClr val="000000"/>
                          </a:solidFill>
                          <a:latin typeface="Arial" pitchFamily="34" charset="0"/>
                          <a:cs typeface="Arial" pitchFamily="34" charset="0"/>
                        </a:rPr>
                        <a:t>3</a:t>
                      </a:r>
                    </a:p>
                  </a:txBody>
                  <a:tcPr marL="9525" marR="9525" marT="9525" marB="0" anchor="ctr" anchorCtr="1"/>
                </a:tc>
                <a:tc>
                  <a:txBody>
                    <a:bodyPr/>
                    <a:lstStyle/>
                    <a:p>
                      <a:pPr algn="ctr" fontAlgn="b"/>
                      <a:r>
                        <a:rPr lang="en-US" sz="1400" b="0" i="0" u="none" strike="noStrike" dirty="0">
                          <a:solidFill>
                            <a:srgbClr val="000000"/>
                          </a:solidFill>
                          <a:latin typeface="Arial" pitchFamily="34" charset="0"/>
                          <a:cs typeface="Arial" pitchFamily="34" charset="0"/>
                        </a:rPr>
                        <a:t>3</a:t>
                      </a:r>
                    </a:p>
                  </a:txBody>
                  <a:tcPr marL="9525" marR="9525" marT="9525" marB="0" anchor="ctr" anchorCtr="1"/>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7" name="Rectangle 3"/>
          <p:cNvSpPr>
            <a:spLocks noGrp="1" noChangeArrowheads="1"/>
          </p:cNvSpPr>
          <p:nvPr>
            <p:ph type="body" idx="1"/>
          </p:nvPr>
        </p:nvSpPr>
        <p:spPr>
          <a:xfrm>
            <a:off x="533400" y="1143000"/>
            <a:ext cx="8229600" cy="5029200"/>
          </a:xfrm>
        </p:spPr>
        <p:txBody>
          <a:bodyPr>
            <a:normAutofit lnSpcReduction="10000"/>
          </a:bodyPr>
          <a:lstStyle/>
          <a:p>
            <a:pPr eaLnBrk="1" hangingPunct="1">
              <a:defRPr/>
            </a:pPr>
            <a:r>
              <a:rPr lang="en-US" dirty="0" smtClean="0">
                <a:solidFill>
                  <a:srgbClr val="002060"/>
                </a:solidFill>
              </a:rPr>
              <a:t>There are 4 fields in defining a referred doctor in a healthcare application and there is provision to save the details entered. </a:t>
            </a:r>
          </a:p>
          <a:p>
            <a:pPr eaLnBrk="1" hangingPunct="1">
              <a:defRPr/>
            </a:pPr>
            <a:r>
              <a:rPr lang="en-US" dirty="0" smtClean="0">
                <a:solidFill>
                  <a:srgbClr val="002060"/>
                </a:solidFill>
              </a:rPr>
              <a:t>Let us derive test cases normally, by applying OA and pair-wise testing.</a:t>
            </a:r>
          </a:p>
          <a:p>
            <a:pPr lvl="1">
              <a:defRPr/>
            </a:pPr>
            <a:r>
              <a:rPr lang="en-US" dirty="0" smtClean="0">
                <a:solidFill>
                  <a:srgbClr val="002060"/>
                </a:solidFill>
              </a:rPr>
              <a:t>Name, address, mobile number, % compensation</a:t>
            </a:r>
          </a:p>
          <a:p>
            <a:pPr>
              <a:defRPr/>
            </a:pPr>
            <a:r>
              <a:rPr lang="en-US" dirty="0" smtClean="0">
                <a:solidFill>
                  <a:srgbClr val="002060"/>
                </a:solidFill>
              </a:rPr>
              <a:t>Solution</a:t>
            </a:r>
          </a:p>
          <a:p>
            <a:pPr lvl="1">
              <a:defRPr/>
            </a:pPr>
            <a:r>
              <a:rPr lang="en-US" dirty="0" smtClean="0">
                <a:solidFill>
                  <a:srgbClr val="002060"/>
                </a:solidFill>
              </a:rPr>
              <a:t>There are 4 variables</a:t>
            </a:r>
          </a:p>
          <a:p>
            <a:pPr lvl="1">
              <a:defRPr/>
            </a:pPr>
            <a:r>
              <a:rPr lang="en-US" dirty="0" smtClean="0">
                <a:solidFill>
                  <a:srgbClr val="002060"/>
                </a:solidFill>
              </a:rPr>
              <a:t>Name, address, mobile number and % compensation</a:t>
            </a:r>
          </a:p>
          <a:p>
            <a:pPr lvl="1">
              <a:defRPr/>
            </a:pPr>
            <a:r>
              <a:rPr lang="en-US" dirty="0" smtClean="0">
                <a:solidFill>
                  <a:srgbClr val="002060"/>
                </a:solidFill>
              </a:rPr>
              <a:t>Name can have blank, valid, invalid values (3 values)</a:t>
            </a:r>
          </a:p>
          <a:p>
            <a:pPr lvl="1">
              <a:defRPr/>
            </a:pPr>
            <a:r>
              <a:rPr lang="en-US" dirty="0" smtClean="0">
                <a:solidFill>
                  <a:srgbClr val="002060"/>
                </a:solidFill>
              </a:rPr>
              <a:t>Address also can have blank, valid and invalid values (3 values)</a:t>
            </a:r>
          </a:p>
          <a:p>
            <a:pPr lvl="1">
              <a:defRPr/>
            </a:pPr>
            <a:r>
              <a:rPr lang="en-US" dirty="0" smtClean="0">
                <a:solidFill>
                  <a:srgbClr val="002060"/>
                </a:solidFill>
              </a:rPr>
              <a:t>Mobile number can have blank, valid and invalid values using </a:t>
            </a:r>
            <a:r>
              <a:rPr lang="en-US" dirty="0" smtClean="0">
                <a:solidFill>
                  <a:srgbClr val="002060"/>
                </a:solidFill>
              </a:rPr>
              <a:t>characters and less </a:t>
            </a:r>
            <a:r>
              <a:rPr lang="en-US" dirty="0" smtClean="0">
                <a:solidFill>
                  <a:srgbClr val="002060"/>
                </a:solidFill>
              </a:rPr>
              <a:t>no. of digits </a:t>
            </a:r>
            <a:r>
              <a:rPr lang="en-US" dirty="0" smtClean="0">
                <a:solidFill>
                  <a:srgbClr val="002060"/>
                </a:solidFill>
              </a:rPr>
              <a:t>(</a:t>
            </a:r>
            <a:r>
              <a:rPr lang="en-US" dirty="0" smtClean="0">
                <a:solidFill>
                  <a:srgbClr val="002060"/>
                </a:solidFill>
              </a:rPr>
              <a:t>4 values)</a:t>
            </a:r>
          </a:p>
          <a:p>
            <a:pPr lvl="1">
              <a:defRPr/>
            </a:pPr>
            <a:r>
              <a:rPr lang="en-US" dirty="0" smtClean="0">
                <a:solidFill>
                  <a:srgbClr val="002060"/>
                </a:solidFill>
              </a:rPr>
              <a:t>% compensation can have blank, valid, 2 invalid values using characters and more than 100%.</a:t>
            </a:r>
          </a:p>
          <a:p>
            <a:pPr lvl="1">
              <a:defRPr/>
            </a:pPr>
            <a:endParaRPr lang="en-US" dirty="0" smtClean="0">
              <a:solidFill>
                <a:srgbClr val="002060"/>
              </a:solidFill>
            </a:endParaRPr>
          </a:p>
          <a:p>
            <a:pPr lvl="1">
              <a:defRPr/>
            </a:pPr>
            <a:endParaRPr lang="en-US" dirty="0" smtClean="0">
              <a:solidFill>
                <a:srgbClr val="002060"/>
              </a:solidFill>
            </a:endParaRPr>
          </a:p>
          <a:p>
            <a:pPr lvl="1">
              <a:defRPr/>
            </a:pPr>
            <a:endParaRPr lang="en-US" dirty="0" smtClean="0">
              <a:solidFill>
                <a:srgbClr val="002060"/>
              </a:solidFill>
            </a:endParaRPr>
          </a:p>
          <a:p>
            <a:pPr lvl="1">
              <a:defRPr/>
            </a:pPr>
            <a:endParaRPr lang="en-US" dirty="0" smtClean="0">
              <a:solidFill>
                <a:srgbClr val="002060"/>
              </a:solidFill>
            </a:endParaRPr>
          </a:p>
          <a:p>
            <a:pPr eaLnBrk="1" hangingPunct="1">
              <a:defRPr/>
            </a:pPr>
            <a:endParaRPr lang="en-US" sz="2000" dirty="0" smtClean="0">
              <a:solidFill>
                <a:srgbClr val="002060"/>
              </a:solidFill>
            </a:endParaRPr>
          </a:p>
          <a:p>
            <a:pPr eaLnBrk="1" hangingPunct="1">
              <a:defRPr/>
            </a:pPr>
            <a:endParaRPr lang="en-US" sz="2200" dirty="0" smtClean="0">
              <a:solidFill>
                <a:srgbClr val="002060"/>
              </a:solidFill>
              <a:latin typeface="Arial" pitchFamily="34" charset="0"/>
              <a:cs typeface="Arial" pitchFamily="34" charset="0"/>
            </a:endParaRPr>
          </a:p>
          <a:p>
            <a:pPr lvl="1">
              <a:defRPr/>
            </a:pPr>
            <a:endParaRPr lang="en-US" sz="1800" dirty="0" smtClean="0">
              <a:solidFill>
                <a:schemeClr val="tx1">
                  <a:lumMod val="50000"/>
                  <a:lumOff val="50000"/>
                </a:schemeClr>
              </a:solidFill>
              <a:latin typeface="Arial" pitchFamily="34" charset="0"/>
              <a:cs typeface="Arial" pitchFamily="34" charset="0"/>
            </a:endParaRPr>
          </a:p>
          <a:p>
            <a:pPr lvl="2">
              <a:defRPr/>
            </a:pPr>
            <a:endParaRPr lang="en-US" sz="1400" dirty="0" smtClean="0">
              <a:solidFill>
                <a:schemeClr val="tx1">
                  <a:lumMod val="50000"/>
                  <a:lumOff val="50000"/>
                </a:schemeClr>
              </a:solidFill>
              <a:latin typeface="Arial" pitchFamily="34" charset="0"/>
              <a:cs typeface="Arial" pitchFamily="34" charset="0"/>
            </a:endParaRPr>
          </a:p>
          <a:p>
            <a:pPr lvl="1">
              <a:defRPr/>
            </a:pPr>
            <a:endParaRPr lang="en-US" sz="1800" dirty="0" smtClean="0">
              <a:latin typeface="Arial" pitchFamily="34" charset="0"/>
              <a:cs typeface="Arial" pitchFamily="34" charset="0"/>
            </a:endParaRPr>
          </a:p>
        </p:txBody>
      </p:sp>
      <p:sp>
        <p:nvSpPr>
          <p:cNvPr id="4" name="Title 1"/>
          <p:cNvSpPr txBox="1">
            <a:spLocks/>
          </p:cNvSpPr>
          <p:nvPr/>
        </p:nvSpPr>
        <p:spPr>
          <a:xfrm>
            <a:off x="457200" y="381000"/>
            <a:ext cx="8229600" cy="609600"/>
          </a:xfrm>
          <a:prstGeom prst="rect">
            <a:avLst/>
          </a:prstGeom>
          <a:solidFill>
            <a:schemeClr val="tx2">
              <a:lumMod val="40000"/>
              <a:lumOff val="60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tx1"/>
                </a:solidFill>
                <a:effectLst/>
                <a:uLnTx/>
                <a:uFillTx/>
                <a:latin typeface="+mj-lt"/>
                <a:ea typeface="+mj-ea"/>
                <a:cs typeface="+mj-cs"/>
              </a:rPr>
              <a:t>Examples on</a:t>
            </a:r>
            <a:r>
              <a:rPr kumimoji="0" lang="en-US" sz="2800" b="1" i="0" u="none" strike="noStrike" kern="1200" cap="none" spc="0" normalizeH="0" noProof="0" dirty="0" smtClean="0">
                <a:ln>
                  <a:noFill/>
                </a:ln>
                <a:solidFill>
                  <a:schemeClr val="tx1"/>
                </a:solidFill>
                <a:effectLst/>
                <a:uLnTx/>
                <a:uFillTx/>
                <a:latin typeface="+mj-lt"/>
                <a:ea typeface="+mj-ea"/>
                <a:cs typeface="+mj-cs"/>
              </a:rPr>
              <a:t> orthogonal arrays and pair-wise testing</a:t>
            </a:r>
            <a:endParaRPr kumimoji="0" lang="en-US" sz="3600" b="1" i="0" u="none" strike="noStrike" kern="1200" cap="none" spc="0" normalizeH="0" baseline="0" noProof="0" dirty="0">
              <a:ln>
                <a:noFill/>
              </a:ln>
              <a:solidFill>
                <a:schemeClr val="tx1"/>
              </a:solidFill>
              <a:effectLst/>
              <a:uLnTx/>
              <a:uFillTx/>
              <a:latin typeface="+mj-lt"/>
              <a:ea typeface="+mj-ea"/>
              <a:cs typeface="+mj-cs"/>
            </a:endParaRPr>
          </a:p>
        </p:txBody>
      </p:sp>
      <p:sp>
        <p:nvSpPr>
          <p:cNvPr id="9" name="Slide Number Placeholder 8"/>
          <p:cNvSpPr>
            <a:spLocks noGrp="1"/>
          </p:cNvSpPr>
          <p:nvPr>
            <p:ph type="sldNum" sz="quarter" idx="4294967295"/>
          </p:nvPr>
        </p:nvSpPr>
        <p:spPr>
          <a:xfrm>
            <a:off x="6553200" y="6356350"/>
            <a:ext cx="2133600" cy="365125"/>
          </a:xfrm>
          <a:prstGeom prst="rect">
            <a:avLst/>
          </a:prstGeom>
        </p:spPr>
        <p:txBody>
          <a:bodyPr/>
          <a:lstStyle/>
          <a:p>
            <a:fld id="{CB5601B8-3A46-4376-8F24-70B71D858F34}" type="slidenum">
              <a:rPr lang="en-US" smtClean="0"/>
              <a:pPr/>
              <a:t>27</a:t>
            </a:fld>
            <a:endParaRPr lang="en-US"/>
          </a:p>
        </p:txBody>
      </p:sp>
      <p:sp>
        <p:nvSpPr>
          <p:cNvPr id="10" name="Footer Placeholder 9"/>
          <p:cNvSpPr>
            <a:spLocks noGrp="1"/>
          </p:cNvSpPr>
          <p:nvPr>
            <p:ph type="ftr" sz="quarter" idx="4294967295"/>
          </p:nvPr>
        </p:nvSpPr>
        <p:spPr>
          <a:xfrm>
            <a:off x="3124200" y="6356350"/>
            <a:ext cx="2895600" cy="365125"/>
          </a:xfrm>
          <a:prstGeom prst="rect">
            <a:avLst/>
          </a:prstGeom>
        </p:spPr>
        <p:txBody>
          <a:bodyPr/>
          <a:lstStyle/>
          <a:p>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7" name="Rectangle 3"/>
          <p:cNvSpPr>
            <a:spLocks noGrp="1" noChangeArrowheads="1"/>
          </p:cNvSpPr>
          <p:nvPr>
            <p:ph type="body" idx="1"/>
          </p:nvPr>
        </p:nvSpPr>
        <p:spPr>
          <a:xfrm>
            <a:off x="533400" y="1143000"/>
            <a:ext cx="8229600" cy="5029200"/>
          </a:xfrm>
        </p:spPr>
        <p:txBody>
          <a:bodyPr>
            <a:normAutofit/>
          </a:bodyPr>
          <a:lstStyle/>
          <a:p>
            <a:pPr>
              <a:defRPr/>
            </a:pPr>
            <a:r>
              <a:rPr lang="en-US" dirty="0" smtClean="0">
                <a:solidFill>
                  <a:srgbClr val="002060"/>
                </a:solidFill>
              </a:rPr>
              <a:t>Total no. of combinations to test</a:t>
            </a:r>
          </a:p>
          <a:p>
            <a:pPr lvl="1">
              <a:defRPr/>
            </a:pPr>
            <a:r>
              <a:rPr lang="en-US" dirty="0" smtClean="0">
                <a:solidFill>
                  <a:srgbClr val="002060"/>
                </a:solidFill>
              </a:rPr>
              <a:t>Name (3 values) * Address (3 values) * Mobile no. (4 values) * % compensation (4 values) = 144 combinations (3 * 3 * 4 * 4)</a:t>
            </a:r>
          </a:p>
          <a:p>
            <a:pPr>
              <a:defRPr/>
            </a:pPr>
            <a:r>
              <a:rPr lang="en-US" dirty="0" smtClean="0">
                <a:solidFill>
                  <a:srgbClr val="002060"/>
                </a:solidFill>
              </a:rPr>
              <a:t>Formula to calculate test cases using OA - </a:t>
            </a:r>
            <a:r>
              <a:rPr lang="en-US" dirty="0" smtClean="0"/>
              <a:t>Highest value obtained by multiplying the values of two continuous variables. </a:t>
            </a:r>
          </a:p>
          <a:p>
            <a:pPr lvl="1">
              <a:defRPr/>
            </a:pPr>
            <a:r>
              <a:rPr lang="en-US" dirty="0" smtClean="0">
                <a:solidFill>
                  <a:srgbClr val="002060"/>
                </a:solidFill>
              </a:rPr>
              <a:t>Name (3 values) * Address (3 values) = 9</a:t>
            </a:r>
          </a:p>
          <a:p>
            <a:pPr lvl="1">
              <a:defRPr/>
            </a:pPr>
            <a:r>
              <a:rPr lang="en-US" dirty="0" smtClean="0">
                <a:solidFill>
                  <a:srgbClr val="002060"/>
                </a:solidFill>
              </a:rPr>
              <a:t>Address (3 values) * Mobile no. (4 values) = 12</a:t>
            </a:r>
          </a:p>
          <a:p>
            <a:pPr lvl="1">
              <a:defRPr/>
            </a:pPr>
            <a:r>
              <a:rPr lang="en-US" dirty="0" smtClean="0">
                <a:solidFill>
                  <a:srgbClr val="002060"/>
                </a:solidFill>
              </a:rPr>
              <a:t>Mobile no. (4 values) * % compensation (4 values) = 16 </a:t>
            </a:r>
          </a:p>
          <a:p>
            <a:pPr lvl="1">
              <a:defRPr/>
            </a:pPr>
            <a:r>
              <a:rPr lang="en-US" dirty="0" smtClean="0">
                <a:solidFill>
                  <a:srgbClr val="002060"/>
                </a:solidFill>
              </a:rPr>
              <a:t>Highest multiplied value obtained by multiplying the values of two continuous variables is 16. Hence 16 test cases using OA.</a:t>
            </a:r>
          </a:p>
          <a:p>
            <a:pPr lvl="1">
              <a:defRPr/>
            </a:pPr>
            <a:endParaRPr lang="en-US" dirty="0" smtClean="0">
              <a:solidFill>
                <a:srgbClr val="002060"/>
              </a:solidFill>
            </a:endParaRPr>
          </a:p>
          <a:p>
            <a:pPr lvl="1">
              <a:defRPr/>
            </a:pPr>
            <a:endParaRPr lang="en-US" dirty="0" smtClean="0">
              <a:solidFill>
                <a:srgbClr val="002060"/>
              </a:solidFill>
            </a:endParaRPr>
          </a:p>
          <a:p>
            <a:pPr lvl="1">
              <a:defRPr/>
            </a:pPr>
            <a:endParaRPr lang="en-US" dirty="0" smtClean="0">
              <a:solidFill>
                <a:srgbClr val="002060"/>
              </a:solidFill>
            </a:endParaRPr>
          </a:p>
          <a:p>
            <a:pPr lvl="1">
              <a:defRPr/>
            </a:pPr>
            <a:endParaRPr lang="en-US" dirty="0" smtClean="0">
              <a:solidFill>
                <a:srgbClr val="002060"/>
              </a:solidFill>
            </a:endParaRPr>
          </a:p>
          <a:p>
            <a:pPr lvl="1">
              <a:defRPr/>
            </a:pPr>
            <a:endParaRPr lang="en-US" dirty="0" smtClean="0">
              <a:solidFill>
                <a:srgbClr val="002060"/>
              </a:solidFill>
            </a:endParaRPr>
          </a:p>
          <a:p>
            <a:pPr lvl="1">
              <a:defRPr/>
            </a:pPr>
            <a:endParaRPr lang="en-US" dirty="0" smtClean="0">
              <a:solidFill>
                <a:srgbClr val="002060"/>
              </a:solidFill>
            </a:endParaRPr>
          </a:p>
          <a:p>
            <a:pPr eaLnBrk="1" hangingPunct="1">
              <a:defRPr/>
            </a:pPr>
            <a:endParaRPr lang="en-US" sz="2000" dirty="0" smtClean="0">
              <a:solidFill>
                <a:srgbClr val="002060"/>
              </a:solidFill>
            </a:endParaRPr>
          </a:p>
          <a:p>
            <a:pPr eaLnBrk="1" hangingPunct="1">
              <a:defRPr/>
            </a:pPr>
            <a:endParaRPr lang="en-US" sz="2200" dirty="0" smtClean="0">
              <a:solidFill>
                <a:srgbClr val="002060"/>
              </a:solidFill>
              <a:latin typeface="Arial" pitchFamily="34" charset="0"/>
              <a:cs typeface="Arial" pitchFamily="34" charset="0"/>
            </a:endParaRPr>
          </a:p>
          <a:p>
            <a:pPr lvl="1">
              <a:defRPr/>
            </a:pPr>
            <a:endParaRPr lang="en-US" sz="1800" dirty="0" smtClean="0">
              <a:solidFill>
                <a:schemeClr val="tx1">
                  <a:lumMod val="50000"/>
                  <a:lumOff val="50000"/>
                </a:schemeClr>
              </a:solidFill>
              <a:latin typeface="Arial" pitchFamily="34" charset="0"/>
              <a:cs typeface="Arial" pitchFamily="34" charset="0"/>
            </a:endParaRPr>
          </a:p>
          <a:p>
            <a:pPr lvl="2">
              <a:defRPr/>
            </a:pPr>
            <a:endParaRPr lang="en-US" sz="1400" dirty="0" smtClean="0">
              <a:solidFill>
                <a:schemeClr val="tx1">
                  <a:lumMod val="50000"/>
                  <a:lumOff val="50000"/>
                </a:schemeClr>
              </a:solidFill>
              <a:latin typeface="Arial" pitchFamily="34" charset="0"/>
              <a:cs typeface="Arial" pitchFamily="34" charset="0"/>
            </a:endParaRPr>
          </a:p>
          <a:p>
            <a:pPr lvl="1">
              <a:defRPr/>
            </a:pPr>
            <a:endParaRPr lang="en-US" sz="1800" dirty="0" smtClean="0">
              <a:latin typeface="Arial" pitchFamily="34" charset="0"/>
              <a:cs typeface="Arial" pitchFamily="34" charset="0"/>
            </a:endParaRPr>
          </a:p>
        </p:txBody>
      </p:sp>
      <p:sp>
        <p:nvSpPr>
          <p:cNvPr id="4" name="Title 1"/>
          <p:cNvSpPr txBox="1">
            <a:spLocks/>
          </p:cNvSpPr>
          <p:nvPr/>
        </p:nvSpPr>
        <p:spPr>
          <a:xfrm>
            <a:off x="457200" y="381000"/>
            <a:ext cx="8229600" cy="609600"/>
          </a:xfrm>
          <a:prstGeom prst="rect">
            <a:avLst/>
          </a:prstGeom>
          <a:solidFill>
            <a:schemeClr val="tx2">
              <a:lumMod val="40000"/>
              <a:lumOff val="60000"/>
            </a:schemeClr>
          </a:solidFill>
        </p:spPr>
        <p:txBody>
          <a:bodyPr vert="horz" lIns="91440" tIns="45720" rIns="91440" bIns="45720" rtlCol="0" anchor="ctr">
            <a:normAutofit/>
          </a:bodyPr>
          <a:lstStyle/>
          <a:p>
            <a:pPr lvl="0" algn="ctr">
              <a:spcBef>
                <a:spcPct val="0"/>
              </a:spcBef>
              <a:defRPr/>
            </a:pPr>
            <a:r>
              <a:rPr lang="en-US" sz="2800" b="1" dirty="0" smtClean="0"/>
              <a:t>Examples on orthogonal arrays and pair-wise testing</a:t>
            </a:r>
            <a:endParaRPr lang="en-US" sz="3600" b="1" dirty="0"/>
          </a:p>
        </p:txBody>
      </p:sp>
      <p:sp>
        <p:nvSpPr>
          <p:cNvPr id="9" name="Slide Number Placeholder 8"/>
          <p:cNvSpPr>
            <a:spLocks noGrp="1"/>
          </p:cNvSpPr>
          <p:nvPr>
            <p:ph type="sldNum" sz="quarter" idx="4294967295"/>
          </p:nvPr>
        </p:nvSpPr>
        <p:spPr>
          <a:xfrm>
            <a:off x="6553200" y="6356350"/>
            <a:ext cx="2133600" cy="365125"/>
          </a:xfrm>
          <a:prstGeom prst="rect">
            <a:avLst/>
          </a:prstGeom>
        </p:spPr>
        <p:txBody>
          <a:bodyPr/>
          <a:lstStyle/>
          <a:p>
            <a:fld id="{CB5601B8-3A46-4376-8F24-70B71D858F34}" type="slidenum">
              <a:rPr lang="en-US" smtClean="0"/>
              <a:pPr/>
              <a:t>28</a:t>
            </a:fld>
            <a:endParaRPr lang="en-US"/>
          </a:p>
        </p:txBody>
      </p:sp>
      <p:sp>
        <p:nvSpPr>
          <p:cNvPr id="10" name="Footer Placeholder 9"/>
          <p:cNvSpPr>
            <a:spLocks noGrp="1"/>
          </p:cNvSpPr>
          <p:nvPr>
            <p:ph type="ftr" sz="quarter" idx="4294967295"/>
          </p:nvPr>
        </p:nvSpPr>
        <p:spPr>
          <a:xfrm>
            <a:off x="3124200" y="6356350"/>
            <a:ext cx="2895600" cy="365125"/>
          </a:xfrm>
          <a:prstGeom prst="rect">
            <a:avLst/>
          </a:prstGeom>
        </p:spPr>
        <p:txBody>
          <a:bodyPr/>
          <a:lstStyle/>
          <a:p>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7" name="Rectangle 3"/>
          <p:cNvSpPr>
            <a:spLocks noGrp="1" noChangeArrowheads="1"/>
          </p:cNvSpPr>
          <p:nvPr>
            <p:ph type="body" idx="1"/>
          </p:nvPr>
        </p:nvSpPr>
        <p:spPr>
          <a:xfrm>
            <a:off x="533400" y="1143000"/>
            <a:ext cx="8229600" cy="5029200"/>
          </a:xfrm>
        </p:spPr>
        <p:txBody>
          <a:bodyPr>
            <a:normAutofit fontScale="92500" lnSpcReduction="10000"/>
          </a:bodyPr>
          <a:lstStyle/>
          <a:p>
            <a:pPr>
              <a:defRPr/>
            </a:pPr>
            <a:r>
              <a:rPr lang="en-US" dirty="0" smtClean="0">
                <a:solidFill>
                  <a:srgbClr val="002060"/>
                </a:solidFill>
              </a:rPr>
              <a:t>Formula to calculate test cases using pair-wise testing is no. of values of the variable having highest no. of values multiplied by the no. of values of the variable having second highest no. of values</a:t>
            </a:r>
          </a:p>
          <a:p>
            <a:pPr>
              <a:defRPr/>
            </a:pPr>
            <a:r>
              <a:rPr lang="en-US" dirty="0" smtClean="0">
                <a:solidFill>
                  <a:srgbClr val="002060"/>
                </a:solidFill>
              </a:rPr>
              <a:t>First highest is variable Mobile No. having 4 values</a:t>
            </a:r>
          </a:p>
          <a:p>
            <a:pPr>
              <a:defRPr/>
            </a:pPr>
            <a:r>
              <a:rPr lang="en-US" dirty="0" smtClean="0">
                <a:solidFill>
                  <a:srgbClr val="002060"/>
                </a:solidFill>
              </a:rPr>
              <a:t>Second highest is variable % compensation having 4 values</a:t>
            </a:r>
          </a:p>
          <a:p>
            <a:pPr>
              <a:defRPr/>
            </a:pPr>
            <a:r>
              <a:rPr lang="en-US" dirty="0" smtClean="0">
                <a:solidFill>
                  <a:srgbClr val="002060"/>
                </a:solidFill>
              </a:rPr>
              <a:t>Multiplication of values of first and second highest variables 4 * 4 = 16. Yields the same value as that of the orthogonal arrays. </a:t>
            </a:r>
          </a:p>
          <a:p>
            <a:pPr>
              <a:defRPr/>
            </a:pPr>
            <a:endParaRPr lang="en-US" dirty="0" smtClean="0">
              <a:solidFill>
                <a:srgbClr val="002060"/>
              </a:solidFill>
            </a:endParaRPr>
          </a:p>
          <a:p>
            <a:pPr>
              <a:defRPr/>
            </a:pPr>
            <a:r>
              <a:rPr lang="en-US" dirty="0" smtClean="0">
                <a:solidFill>
                  <a:srgbClr val="002060"/>
                </a:solidFill>
              </a:rPr>
              <a:t>Observation</a:t>
            </a:r>
          </a:p>
          <a:p>
            <a:pPr lvl="1">
              <a:defRPr/>
            </a:pPr>
            <a:r>
              <a:rPr lang="en-US" dirty="0" smtClean="0">
                <a:solidFill>
                  <a:srgbClr val="002060"/>
                </a:solidFill>
              </a:rPr>
              <a:t>We get same no. of test cases using OA and pair-wise testing when the variables having no. of values which are first and second highest, next to each other.</a:t>
            </a:r>
          </a:p>
          <a:p>
            <a:pPr lvl="1">
              <a:defRPr/>
            </a:pPr>
            <a:r>
              <a:rPr lang="en-US" dirty="0" smtClean="0">
                <a:solidFill>
                  <a:srgbClr val="002060"/>
                </a:solidFill>
              </a:rPr>
              <a:t>In the above example, Mobile No. and % compensation are variables having values which are first and second highest, are next to each other.</a:t>
            </a:r>
          </a:p>
          <a:p>
            <a:pPr lvl="1">
              <a:defRPr/>
            </a:pPr>
            <a:endParaRPr lang="en-US" dirty="0" smtClean="0">
              <a:solidFill>
                <a:srgbClr val="002060"/>
              </a:solidFill>
            </a:endParaRPr>
          </a:p>
          <a:p>
            <a:pPr lvl="1">
              <a:defRPr/>
            </a:pPr>
            <a:endParaRPr lang="en-US" dirty="0" smtClean="0">
              <a:solidFill>
                <a:srgbClr val="002060"/>
              </a:solidFill>
            </a:endParaRPr>
          </a:p>
          <a:p>
            <a:pPr lvl="1">
              <a:defRPr/>
            </a:pPr>
            <a:endParaRPr lang="en-US" dirty="0" smtClean="0">
              <a:solidFill>
                <a:srgbClr val="002060"/>
              </a:solidFill>
            </a:endParaRPr>
          </a:p>
          <a:p>
            <a:pPr lvl="1">
              <a:defRPr/>
            </a:pPr>
            <a:endParaRPr lang="en-US" dirty="0" smtClean="0">
              <a:solidFill>
                <a:srgbClr val="002060"/>
              </a:solidFill>
            </a:endParaRPr>
          </a:p>
          <a:p>
            <a:pPr lvl="1">
              <a:defRPr/>
            </a:pPr>
            <a:endParaRPr lang="en-US" dirty="0" smtClean="0">
              <a:solidFill>
                <a:srgbClr val="002060"/>
              </a:solidFill>
            </a:endParaRPr>
          </a:p>
          <a:p>
            <a:pPr lvl="1">
              <a:defRPr/>
            </a:pPr>
            <a:endParaRPr lang="en-US" dirty="0" smtClean="0">
              <a:solidFill>
                <a:srgbClr val="002060"/>
              </a:solidFill>
            </a:endParaRPr>
          </a:p>
          <a:p>
            <a:pPr eaLnBrk="1" hangingPunct="1">
              <a:defRPr/>
            </a:pPr>
            <a:endParaRPr lang="en-US" sz="2000" dirty="0" smtClean="0">
              <a:solidFill>
                <a:srgbClr val="002060"/>
              </a:solidFill>
            </a:endParaRPr>
          </a:p>
          <a:p>
            <a:pPr eaLnBrk="1" hangingPunct="1">
              <a:defRPr/>
            </a:pPr>
            <a:endParaRPr lang="en-US" sz="2200" dirty="0" smtClean="0">
              <a:solidFill>
                <a:srgbClr val="002060"/>
              </a:solidFill>
              <a:latin typeface="Arial" pitchFamily="34" charset="0"/>
              <a:cs typeface="Arial" pitchFamily="34" charset="0"/>
            </a:endParaRPr>
          </a:p>
          <a:p>
            <a:pPr lvl="1">
              <a:defRPr/>
            </a:pPr>
            <a:endParaRPr lang="en-US" sz="1800" dirty="0" smtClean="0">
              <a:solidFill>
                <a:schemeClr val="tx1">
                  <a:lumMod val="50000"/>
                  <a:lumOff val="50000"/>
                </a:schemeClr>
              </a:solidFill>
              <a:latin typeface="Arial" pitchFamily="34" charset="0"/>
              <a:cs typeface="Arial" pitchFamily="34" charset="0"/>
            </a:endParaRPr>
          </a:p>
          <a:p>
            <a:pPr lvl="2">
              <a:defRPr/>
            </a:pPr>
            <a:endParaRPr lang="en-US" sz="1400" dirty="0" smtClean="0">
              <a:solidFill>
                <a:schemeClr val="tx1">
                  <a:lumMod val="50000"/>
                  <a:lumOff val="50000"/>
                </a:schemeClr>
              </a:solidFill>
              <a:latin typeface="Arial" pitchFamily="34" charset="0"/>
              <a:cs typeface="Arial" pitchFamily="34" charset="0"/>
            </a:endParaRPr>
          </a:p>
          <a:p>
            <a:pPr lvl="1">
              <a:defRPr/>
            </a:pPr>
            <a:endParaRPr lang="en-US" sz="1800" dirty="0" smtClean="0">
              <a:latin typeface="Arial" pitchFamily="34" charset="0"/>
              <a:cs typeface="Arial" pitchFamily="34" charset="0"/>
            </a:endParaRPr>
          </a:p>
        </p:txBody>
      </p:sp>
      <p:sp>
        <p:nvSpPr>
          <p:cNvPr id="4" name="Title 1"/>
          <p:cNvSpPr txBox="1">
            <a:spLocks/>
          </p:cNvSpPr>
          <p:nvPr/>
        </p:nvSpPr>
        <p:spPr>
          <a:xfrm>
            <a:off x="457200" y="381000"/>
            <a:ext cx="8229600" cy="609600"/>
          </a:xfrm>
          <a:prstGeom prst="rect">
            <a:avLst/>
          </a:prstGeom>
          <a:solidFill>
            <a:schemeClr val="tx2">
              <a:lumMod val="40000"/>
              <a:lumOff val="60000"/>
            </a:schemeClr>
          </a:solidFill>
        </p:spPr>
        <p:txBody>
          <a:bodyPr vert="horz" lIns="91440" tIns="45720" rIns="91440" bIns="45720" rtlCol="0" anchor="ctr">
            <a:normAutofit/>
          </a:bodyPr>
          <a:lstStyle/>
          <a:p>
            <a:pPr lvl="0" algn="ctr">
              <a:spcBef>
                <a:spcPct val="0"/>
              </a:spcBef>
              <a:defRPr/>
            </a:pPr>
            <a:r>
              <a:rPr lang="en-US" sz="2800" b="1" dirty="0" smtClean="0"/>
              <a:t>Examples on orthogonal arrays and pair-wise testing</a:t>
            </a:r>
            <a:endParaRPr lang="en-US" sz="3600" b="1" dirty="0"/>
          </a:p>
        </p:txBody>
      </p:sp>
      <p:sp>
        <p:nvSpPr>
          <p:cNvPr id="9" name="Slide Number Placeholder 8"/>
          <p:cNvSpPr>
            <a:spLocks noGrp="1"/>
          </p:cNvSpPr>
          <p:nvPr>
            <p:ph type="sldNum" sz="quarter" idx="4294967295"/>
          </p:nvPr>
        </p:nvSpPr>
        <p:spPr>
          <a:xfrm>
            <a:off x="6553200" y="6356350"/>
            <a:ext cx="2133600" cy="365125"/>
          </a:xfrm>
          <a:prstGeom prst="rect">
            <a:avLst/>
          </a:prstGeom>
        </p:spPr>
        <p:txBody>
          <a:bodyPr/>
          <a:lstStyle/>
          <a:p>
            <a:fld id="{CB5601B8-3A46-4376-8F24-70B71D858F34}" type="slidenum">
              <a:rPr lang="en-US" smtClean="0"/>
              <a:pPr/>
              <a:t>29</a:t>
            </a:fld>
            <a:endParaRPr lang="en-US"/>
          </a:p>
        </p:txBody>
      </p:sp>
      <p:sp>
        <p:nvSpPr>
          <p:cNvPr id="10" name="Footer Placeholder 9"/>
          <p:cNvSpPr>
            <a:spLocks noGrp="1"/>
          </p:cNvSpPr>
          <p:nvPr>
            <p:ph type="ftr" sz="quarter" idx="4294967295"/>
          </p:nvPr>
        </p:nvSpPr>
        <p:spPr>
          <a:xfrm>
            <a:off x="3124200" y="6356350"/>
            <a:ext cx="2895600" cy="365125"/>
          </a:xfrm>
          <a:prstGeom prst="rect">
            <a:avLst/>
          </a:prstGeom>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7" name="Rectangle 3"/>
          <p:cNvSpPr>
            <a:spLocks noGrp="1" noChangeArrowheads="1"/>
          </p:cNvSpPr>
          <p:nvPr>
            <p:ph type="body" idx="1"/>
          </p:nvPr>
        </p:nvSpPr>
        <p:spPr>
          <a:xfrm>
            <a:off x="533400" y="1295400"/>
            <a:ext cx="8229600" cy="4525963"/>
          </a:xfrm>
        </p:spPr>
        <p:txBody>
          <a:bodyPr>
            <a:normAutofit/>
          </a:bodyPr>
          <a:lstStyle/>
          <a:p>
            <a:pPr>
              <a:defRPr/>
            </a:pPr>
            <a:r>
              <a:rPr lang="en-US" sz="2200" dirty="0" smtClean="0">
                <a:latin typeface="Arial" pitchFamily="34" charset="0"/>
                <a:cs typeface="Arial" pitchFamily="34" charset="0"/>
              </a:rPr>
              <a:t>Test cases are designed considering all the validations, business rules and functional requirements.</a:t>
            </a:r>
          </a:p>
          <a:p>
            <a:pPr>
              <a:defRPr/>
            </a:pPr>
            <a:r>
              <a:rPr lang="en-US" sz="2200" dirty="0" smtClean="0">
                <a:latin typeface="Arial" pitchFamily="34" charset="0"/>
                <a:cs typeface="Arial" pitchFamily="34" charset="0"/>
              </a:rPr>
              <a:t>Can we achieve the same level of quality by executing less no. of test cases than what is designed now, without compromising on the coverage?</a:t>
            </a:r>
          </a:p>
          <a:p>
            <a:pPr>
              <a:defRPr/>
            </a:pPr>
            <a:r>
              <a:rPr lang="en-US" sz="2200" dirty="0" smtClean="0"/>
              <a:t>What are the ways for this?</a:t>
            </a:r>
          </a:p>
          <a:p>
            <a:pPr>
              <a:defRPr/>
            </a:pPr>
            <a:r>
              <a:rPr lang="en-US" sz="2200" dirty="0" smtClean="0">
                <a:latin typeface="Arial" pitchFamily="34" charset="0"/>
                <a:cs typeface="Arial" pitchFamily="34" charset="0"/>
              </a:rPr>
              <a:t>Achieving the same level of quality without compromising on the coverage, by combining and thereby executing less no. of test cases is termed as </a:t>
            </a:r>
            <a:r>
              <a:rPr lang="en-US" sz="2200" dirty="0" smtClean="0">
                <a:solidFill>
                  <a:srgbClr val="FF0000"/>
                </a:solidFill>
                <a:latin typeface="Arial" pitchFamily="34" charset="0"/>
                <a:cs typeface="Arial" pitchFamily="34" charset="0"/>
              </a:rPr>
              <a:t>“Optimization”</a:t>
            </a:r>
          </a:p>
          <a:p>
            <a:pPr lvl="1">
              <a:defRPr/>
            </a:pPr>
            <a:endParaRPr lang="en-US" sz="2200" dirty="0" smtClean="0">
              <a:latin typeface="Arial" pitchFamily="34" charset="0"/>
              <a:cs typeface="Arial" pitchFamily="34" charset="0"/>
            </a:endParaRPr>
          </a:p>
          <a:p>
            <a:pPr eaLnBrk="1" hangingPunct="1">
              <a:defRPr/>
            </a:pPr>
            <a:endParaRPr lang="en-US" dirty="0" smtClean="0"/>
          </a:p>
        </p:txBody>
      </p:sp>
      <p:sp>
        <p:nvSpPr>
          <p:cNvPr id="4" name="Title 1"/>
          <p:cNvSpPr txBox="1">
            <a:spLocks/>
          </p:cNvSpPr>
          <p:nvPr/>
        </p:nvSpPr>
        <p:spPr>
          <a:xfrm>
            <a:off x="457200" y="381000"/>
            <a:ext cx="8229600" cy="762000"/>
          </a:xfrm>
          <a:prstGeom prst="rect">
            <a:avLst/>
          </a:prstGeom>
          <a:solidFill>
            <a:schemeClr val="tx2">
              <a:lumMod val="40000"/>
              <a:lumOff val="60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tx1"/>
                </a:solidFill>
                <a:effectLst/>
                <a:uLnTx/>
                <a:uFillTx/>
                <a:latin typeface="+mj-lt"/>
                <a:ea typeface="+mj-ea"/>
                <a:cs typeface="+mj-cs"/>
              </a:rPr>
              <a:t>      </a:t>
            </a:r>
            <a:r>
              <a:rPr lang="en-US" sz="3600" b="1" noProof="0" dirty="0" smtClean="0">
                <a:latin typeface="+mj-lt"/>
                <a:ea typeface="+mj-ea"/>
                <a:cs typeface="+mj-cs"/>
              </a:rPr>
              <a:t>Understanding “optimization”</a:t>
            </a:r>
            <a:endParaRPr kumimoji="0" lang="en-US" sz="3600" b="1" i="0" u="none" strike="noStrike" kern="1200" cap="none" spc="0" normalizeH="0" baseline="0" noProof="0" dirty="0">
              <a:ln>
                <a:noFill/>
              </a:ln>
              <a:solidFill>
                <a:schemeClr val="tx1"/>
              </a:solidFill>
              <a:effectLst/>
              <a:uLnTx/>
              <a:uFillTx/>
              <a:latin typeface="+mj-lt"/>
              <a:ea typeface="+mj-ea"/>
              <a:cs typeface="+mj-cs"/>
            </a:endParaRPr>
          </a:p>
        </p:txBody>
      </p:sp>
      <p:sp>
        <p:nvSpPr>
          <p:cNvPr id="9" name="Slide Number Placeholder 8"/>
          <p:cNvSpPr>
            <a:spLocks noGrp="1"/>
          </p:cNvSpPr>
          <p:nvPr>
            <p:ph type="sldNum" sz="quarter" idx="4294967295"/>
          </p:nvPr>
        </p:nvSpPr>
        <p:spPr>
          <a:xfrm>
            <a:off x="6553200" y="6356350"/>
            <a:ext cx="2133600" cy="365125"/>
          </a:xfrm>
          <a:prstGeom prst="rect">
            <a:avLst/>
          </a:prstGeom>
        </p:spPr>
        <p:txBody>
          <a:bodyPr/>
          <a:lstStyle/>
          <a:p>
            <a:fld id="{CB5601B8-3A46-4376-8F24-70B71D858F34}" type="slidenum">
              <a:rPr lang="en-US" smtClean="0"/>
              <a:pPr/>
              <a:t>3</a:t>
            </a:fld>
            <a:endParaRPr lang="en-US"/>
          </a:p>
        </p:txBody>
      </p:sp>
      <p:sp>
        <p:nvSpPr>
          <p:cNvPr id="10" name="Footer Placeholder 9"/>
          <p:cNvSpPr>
            <a:spLocks noGrp="1"/>
          </p:cNvSpPr>
          <p:nvPr>
            <p:ph type="ftr" sz="quarter" idx="4294967295"/>
          </p:nvPr>
        </p:nvSpPr>
        <p:spPr>
          <a:xfrm>
            <a:off x="3124200" y="6356350"/>
            <a:ext cx="2895600" cy="365125"/>
          </a:xfrm>
          <a:prstGeom prst="rect">
            <a:avLst/>
          </a:prstGeom>
        </p:spPr>
        <p:txBody>
          <a:bodyPr/>
          <a:lstStyle/>
          <a:p>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7" name="Rectangle 3"/>
          <p:cNvSpPr>
            <a:spLocks noGrp="1" noChangeArrowheads="1"/>
          </p:cNvSpPr>
          <p:nvPr>
            <p:ph type="body" idx="1"/>
          </p:nvPr>
        </p:nvSpPr>
        <p:spPr>
          <a:xfrm>
            <a:off x="6477000" y="1219200"/>
            <a:ext cx="2362200" cy="4648200"/>
          </a:xfrm>
        </p:spPr>
        <p:txBody>
          <a:bodyPr>
            <a:normAutofit/>
          </a:bodyPr>
          <a:lstStyle/>
          <a:p>
            <a:pPr>
              <a:defRPr/>
            </a:pPr>
            <a:r>
              <a:rPr lang="en-US" sz="1600" dirty="0" smtClean="0">
                <a:solidFill>
                  <a:srgbClr val="002060"/>
                </a:solidFill>
                <a:latin typeface="Arial" pitchFamily="34" charset="0"/>
                <a:cs typeface="Arial" pitchFamily="34" charset="0"/>
              </a:rPr>
              <a:t>Observations</a:t>
            </a:r>
          </a:p>
          <a:p>
            <a:pPr>
              <a:defRPr/>
            </a:pPr>
            <a:r>
              <a:rPr lang="en-US" sz="1600" dirty="0" smtClean="0">
                <a:solidFill>
                  <a:srgbClr val="002060"/>
                </a:solidFill>
              </a:rPr>
              <a:t>Combinations of A-B, B-C, and  C-D are covered.</a:t>
            </a:r>
          </a:p>
          <a:p>
            <a:pPr>
              <a:defRPr/>
            </a:pPr>
            <a:r>
              <a:rPr lang="en-US" sz="1600" dirty="0" smtClean="0">
                <a:solidFill>
                  <a:srgbClr val="002060"/>
                </a:solidFill>
                <a:latin typeface="Arial" pitchFamily="34" charset="0"/>
                <a:cs typeface="Arial" pitchFamily="34" charset="0"/>
              </a:rPr>
              <a:t>Combinations of A-C, A-D, and  B-D are not covered.</a:t>
            </a:r>
          </a:p>
          <a:p>
            <a:pPr>
              <a:defRPr/>
            </a:pPr>
            <a:r>
              <a:rPr lang="en-US" sz="1600" dirty="0" smtClean="0">
                <a:solidFill>
                  <a:srgbClr val="002060"/>
                </a:solidFill>
                <a:latin typeface="Arial" pitchFamily="34" charset="0"/>
                <a:cs typeface="Arial" pitchFamily="34" charset="0"/>
              </a:rPr>
              <a:t>Orthogonal array covers unique pairs across continuous variables only.</a:t>
            </a:r>
            <a:endParaRPr lang="en-US" sz="1600" dirty="0" smtClean="0">
              <a:solidFill>
                <a:srgbClr val="002060"/>
              </a:solidFill>
              <a:latin typeface="Arial" pitchFamily="34" charset="0"/>
              <a:cs typeface="Arial" pitchFamily="34" charset="0"/>
            </a:endParaRPr>
          </a:p>
          <a:p>
            <a:pPr lvl="1">
              <a:defRPr/>
            </a:pPr>
            <a:endParaRPr lang="en-US" sz="1800" dirty="0" smtClean="0">
              <a:solidFill>
                <a:schemeClr val="tx1">
                  <a:lumMod val="50000"/>
                  <a:lumOff val="50000"/>
                </a:schemeClr>
              </a:solidFill>
              <a:latin typeface="Arial" pitchFamily="34" charset="0"/>
              <a:cs typeface="Arial" pitchFamily="34" charset="0"/>
            </a:endParaRPr>
          </a:p>
          <a:p>
            <a:pPr lvl="2">
              <a:defRPr/>
            </a:pPr>
            <a:endParaRPr lang="en-US" sz="1400" dirty="0" smtClean="0">
              <a:solidFill>
                <a:schemeClr val="tx1">
                  <a:lumMod val="50000"/>
                  <a:lumOff val="50000"/>
                </a:schemeClr>
              </a:solidFill>
              <a:latin typeface="Arial" pitchFamily="34" charset="0"/>
              <a:cs typeface="Arial" pitchFamily="34" charset="0"/>
            </a:endParaRPr>
          </a:p>
          <a:p>
            <a:pPr lvl="1">
              <a:defRPr/>
            </a:pPr>
            <a:endParaRPr lang="en-US" sz="1800" dirty="0" smtClean="0">
              <a:latin typeface="Arial" pitchFamily="34" charset="0"/>
              <a:cs typeface="Arial" pitchFamily="34" charset="0"/>
            </a:endParaRPr>
          </a:p>
        </p:txBody>
      </p:sp>
      <p:sp>
        <p:nvSpPr>
          <p:cNvPr id="4" name="Title 1"/>
          <p:cNvSpPr txBox="1">
            <a:spLocks/>
          </p:cNvSpPr>
          <p:nvPr/>
        </p:nvSpPr>
        <p:spPr>
          <a:xfrm>
            <a:off x="457200" y="381000"/>
            <a:ext cx="8229600" cy="609600"/>
          </a:xfrm>
          <a:prstGeom prst="rect">
            <a:avLst/>
          </a:prstGeom>
          <a:solidFill>
            <a:schemeClr val="tx2">
              <a:lumMod val="40000"/>
              <a:lumOff val="60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tx1"/>
                </a:solidFill>
                <a:effectLst/>
                <a:uLnTx/>
                <a:uFillTx/>
                <a:latin typeface="+mj-lt"/>
                <a:ea typeface="+mj-ea"/>
                <a:cs typeface="+mj-cs"/>
              </a:rPr>
              <a:t>Orthogonal</a:t>
            </a:r>
            <a:r>
              <a:rPr kumimoji="0" lang="en-US" sz="2800" b="1" i="0" u="none" strike="noStrike" kern="1200" cap="none" spc="0" normalizeH="0" noProof="0" dirty="0" smtClean="0">
                <a:ln>
                  <a:noFill/>
                </a:ln>
                <a:solidFill>
                  <a:schemeClr val="tx1"/>
                </a:solidFill>
                <a:effectLst/>
                <a:uLnTx/>
                <a:uFillTx/>
                <a:latin typeface="+mj-lt"/>
                <a:ea typeface="+mj-ea"/>
                <a:cs typeface="+mj-cs"/>
              </a:rPr>
              <a:t> array table</a:t>
            </a:r>
            <a:endParaRPr kumimoji="0" lang="en-US" sz="3600" b="1" i="0" u="none" strike="noStrike" kern="1200" cap="none" spc="0" normalizeH="0" baseline="0" noProof="0" dirty="0">
              <a:ln>
                <a:noFill/>
              </a:ln>
              <a:solidFill>
                <a:schemeClr val="tx1"/>
              </a:solidFill>
              <a:effectLst/>
              <a:uLnTx/>
              <a:uFillTx/>
              <a:latin typeface="+mj-lt"/>
              <a:ea typeface="+mj-ea"/>
              <a:cs typeface="+mj-cs"/>
            </a:endParaRPr>
          </a:p>
        </p:txBody>
      </p:sp>
      <p:sp>
        <p:nvSpPr>
          <p:cNvPr id="9" name="Slide Number Placeholder 8"/>
          <p:cNvSpPr>
            <a:spLocks noGrp="1"/>
          </p:cNvSpPr>
          <p:nvPr>
            <p:ph type="sldNum" sz="quarter" idx="4294967295"/>
          </p:nvPr>
        </p:nvSpPr>
        <p:spPr>
          <a:xfrm>
            <a:off x="6553200" y="6356350"/>
            <a:ext cx="2133600" cy="365125"/>
          </a:xfrm>
          <a:prstGeom prst="rect">
            <a:avLst/>
          </a:prstGeom>
        </p:spPr>
        <p:txBody>
          <a:bodyPr/>
          <a:lstStyle/>
          <a:p>
            <a:fld id="{CB5601B8-3A46-4376-8F24-70B71D858F34}" type="slidenum">
              <a:rPr lang="en-US" smtClean="0"/>
              <a:pPr/>
              <a:t>30</a:t>
            </a:fld>
            <a:endParaRPr lang="en-US"/>
          </a:p>
        </p:txBody>
      </p:sp>
      <p:sp>
        <p:nvSpPr>
          <p:cNvPr id="10" name="Footer Placeholder 9"/>
          <p:cNvSpPr>
            <a:spLocks noGrp="1"/>
          </p:cNvSpPr>
          <p:nvPr>
            <p:ph type="ftr" sz="quarter" idx="4294967295"/>
          </p:nvPr>
        </p:nvSpPr>
        <p:spPr>
          <a:xfrm>
            <a:off x="3124200" y="6356350"/>
            <a:ext cx="2895600" cy="365125"/>
          </a:xfrm>
          <a:prstGeom prst="rect">
            <a:avLst/>
          </a:prstGeom>
        </p:spPr>
        <p:txBody>
          <a:bodyPr/>
          <a:lstStyle/>
          <a:p>
            <a:endParaRPr lang="en-US"/>
          </a:p>
        </p:txBody>
      </p:sp>
      <p:graphicFrame>
        <p:nvGraphicFramePr>
          <p:cNvPr id="6" name="Table 5"/>
          <p:cNvGraphicFramePr>
            <a:graphicFrameLocks noGrp="1"/>
          </p:cNvGraphicFramePr>
          <p:nvPr/>
        </p:nvGraphicFramePr>
        <p:xfrm>
          <a:off x="533400" y="1173480"/>
          <a:ext cx="5867400" cy="4770120"/>
        </p:xfrm>
        <a:graphic>
          <a:graphicData uri="http://schemas.openxmlformats.org/drawingml/2006/table">
            <a:tbl>
              <a:tblPr firstRow="1" bandRow="1">
                <a:tableStyleId>{5C22544A-7EE6-4342-B048-85BDC9FD1C3A}</a:tableStyleId>
              </a:tblPr>
              <a:tblGrid>
                <a:gridCol w="441530"/>
                <a:gridCol w="836854"/>
                <a:gridCol w="1160016"/>
                <a:gridCol w="1447800"/>
                <a:gridCol w="1981200"/>
              </a:tblGrid>
              <a:tr h="254000">
                <a:tc>
                  <a:txBody>
                    <a:bodyPr/>
                    <a:lstStyle/>
                    <a:p>
                      <a:r>
                        <a:rPr lang="en-US" dirty="0" smtClean="0"/>
                        <a:t>#</a:t>
                      </a:r>
                      <a:endParaRPr lang="en-US" dirty="0"/>
                    </a:p>
                  </a:txBody>
                  <a:tcPr/>
                </a:tc>
                <a:tc>
                  <a:txBody>
                    <a:bodyPr/>
                    <a:lstStyle/>
                    <a:p>
                      <a:r>
                        <a:rPr lang="en-US" dirty="0" smtClean="0"/>
                        <a:t>Name</a:t>
                      </a:r>
                      <a:endParaRPr lang="en-US" dirty="0"/>
                    </a:p>
                  </a:txBody>
                  <a:tcPr/>
                </a:tc>
                <a:tc>
                  <a:txBody>
                    <a:bodyPr/>
                    <a:lstStyle/>
                    <a:p>
                      <a:r>
                        <a:rPr lang="en-US" dirty="0" smtClean="0"/>
                        <a:t>Address</a:t>
                      </a:r>
                      <a:endParaRPr lang="en-US" dirty="0"/>
                    </a:p>
                  </a:txBody>
                  <a:tcPr/>
                </a:tc>
                <a:tc>
                  <a:txBody>
                    <a:bodyPr/>
                    <a:lstStyle/>
                    <a:p>
                      <a:r>
                        <a:rPr lang="en-US" dirty="0" smtClean="0"/>
                        <a:t>Mobile No.</a:t>
                      </a:r>
                      <a:endParaRPr lang="en-US" dirty="0"/>
                    </a:p>
                  </a:txBody>
                  <a:tcPr/>
                </a:tc>
                <a:tc>
                  <a:txBody>
                    <a:bodyPr/>
                    <a:lstStyle/>
                    <a:p>
                      <a:r>
                        <a:rPr lang="en-US" dirty="0" smtClean="0"/>
                        <a:t>% Compensation</a:t>
                      </a:r>
                      <a:endParaRPr lang="en-US" dirty="0"/>
                    </a:p>
                  </a:txBody>
                  <a:tcPr/>
                </a:tc>
              </a:tr>
              <a:tr h="254000">
                <a:tc>
                  <a:txBody>
                    <a:bodyPr/>
                    <a:lstStyle/>
                    <a:p>
                      <a:r>
                        <a:rPr lang="en-US" sz="1100" dirty="0" smtClean="0">
                          <a:latin typeface="Arial" pitchFamily="34" charset="0"/>
                          <a:cs typeface="Arial" pitchFamily="34" charset="0"/>
                        </a:rPr>
                        <a:t>1</a:t>
                      </a:r>
                      <a:endParaRPr lang="en-US" sz="1100"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Arial" pitchFamily="34" charset="0"/>
                          <a:cs typeface="Arial" pitchFamily="34" charset="0"/>
                        </a:rPr>
                        <a:t>Blank</a:t>
                      </a:r>
                      <a:endParaRPr lang="en-US" sz="1100" dirty="0">
                        <a:latin typeface="Arial" pitchFamily="34" charset="0"/>
                        <a:cs typeface="Arial" pitchFamily="34" charset="0"/>
                      </a:endParaRPr>
                    </a:p>
                  </a:txBody>
                  <a:tcPr/>
                </a:tc>
                <a:tc>
                  <a:txBody>
                    <a:bodyPr/>
                    <a:lstStyle/>
                    <a:p>
                      <a:r>
                        <a:rPr lang="en-US" sz="1100" dirty="0" smtClean="0">
                          <a:latin typeface="Arial" pitchFamily="34" charset="0"/>
                          <a:cs typeface="Arial" pitchFamily="34" charset="0"/>
                        </a:rPr>
                        <a:t>Blank</a:t>
                      </a:r>
                      <a:endParaRPr lang="en-US" sz="1100" dirty="0">
                        <a:latin typeface="Arial" pitchFamily="34" charset="0"/>
                        <a:cs typeface="Arial" pitchFamily="34" charset="0"/>
                      </a:endParaRPr>
                    </a:p>
                  </a:txBody>
                  <a:tcPr/>
                </a:tc>
                <a:tc>
                  <a:txBody>
                    <a:bodyPr/>
                    <a:lstStyle/>
                    <a:p>
                      <a:r>
                        <a:rPr lang="en-US" sz="1100" dirty="0" smtClean="0">
                          <a:latin typeface="Arial" pitchFamily="34" charset="0"/>
                          <a:cs typeface="Arial" pitchFamily="34" charset="0"/>
                        </a:rPr>
                        <a:t>Blank</a:t>
                      </a:r>
                      <a:endParaRPr lang="en-US" sz="1100" dirty="0">
                        <a:latin typeface="Arial" pitchFamily="34" charset="0"/>
                        <a:cs typeface="Arial" pitchFamily="34" charset="0"/>
                      </a:endParaRPr>
                    </a:p>
                  </a:txBody>
                  <a:tcPr/>
                </a:tc>
                <a:tc>
                  <a:txBody>
                    <a:bodyPr/>
                    <a:lstStyle/>
                    <a:p>
                      <a:r>
                        <a:rPr lang="en-US" sz="1100" dirty="0" smtClean="0">
                          <a:latin typeface="Arial" pitchFamily="34" charset="0"/>
                          <a:cs typeface="Arial" pitchFamily="34" charset="0"/>
                        </a:rPr>
                        <a:t>Blank</a:t>
                      </a:r>
                      <a:endParaRPr lang="en-US" sz="1100" dirty="0">
                        <a:latin typeface="Arial" pitchFamily="34" charset="0"/>
                        <a:cs typeface="Arial" pitchFamily="34" charset="0"/>
                      </a:endParaRPr>
                    </a:p>
                  </a:txBody>
                  <a:tcPr/>
                </a:tc>
              </a:tr>
              <a:tr h="254000">
                <a:tc>
                  <a:txBody>
                    <a:bodyPr/>
                    <a:lstStyle/>
                    <a:p>
                      <a:r>
                        <a:rPr lang="en-US" sz="1100" dirty="0" smtClean="0">
                          <a:latin typeface="Arial" pitchFamily="34" charset="0"/>
                          <a:cs typeface="Arial" pitchFamily="34" charset="0"/>
                        </a:rPr>
                        <a:t>2</a:t>
                      </a:r>
                      <a:endParaRPr lang="en-US" sz="1100" dirty="0">
                        <a:latin typeface="Arial" pitchFamily="34" charset="0"/>
                        <a:cs typeface="Arial" pitchFamily="34" charset="0"/>
                      </a:endParaRPr>
                    </a:p>
                  </a:txBody>
                  <a:tcPr/>
                </a:tc>
                <a:tc>
                  <a:txBody>
                    <a:bodyPr/>
                    <a:lstStyle/>
                    <a:p>
                      <a:r>
                        <a:rPr lang="en-US" sz="1100" dirty="0" smtClean="0">
                          <a:latin typeface="Arial" pitchFamily="34" charset="0"/>
                          <a:cs typeface="Arial" pitchFamily="34" charset="0"/>
                        </a:rPr>
                        <a:t>Blank</a:t>
                      </a:r>
                      <a:endParaRPr lang="en-US" sz="1100" dirty="0">
                        <a:latin typeface="Arial" pitchFamily="34" charset="0"/>
                        <a:cs typeface="Arial" pitchFamily="34" charset="0"/>
                      </a:endParaRPr>
                    </a:p>
                  </a:txBody>
                  <a:tcPr/>
                </a:tc>
                <a:tc>
                  <a:txBody>
                    <a:bodyPr/>
                    <a:lstStyle/>
                    <a:p>
                      <a:r>
                        <a:rPr lang="en-US" sz="1100" dirty="0" smtClean="0">
                          <a:latin typeface="Arial" pitchFamily="34" charset="0"/>
                          <a:cs typeface="Arial" pitchFamily="34" charset="0"/>
                        </a:rPr>
                        <a:t>Valid</a:t>
                      </a:r>
                      <a:endParaRPr lang="en-US" sz="1100" dirty="0">
                        <a:latin typeface="Arial" pitchFamily="34" charset="0"/>
                        <a:cs typeface="Arial" pitchFamily="34" charset="0"/>
                      </a:endParaRPr>
                    </a:p>
                  </a:txBody>
                  <a:tcPr/>
                </a:tc>
                <a:tc>
                  <a:txBody>
                    <a:bodyPr/>
                    <a:lstStyle/>
                    <a:p>
                      <a:r>
                        <a:rPr lang="en-US" sz="1100" dirty="0" smtClean="0">
                          <a:latin typeface="Arial" pitchFamily="34" charset="0"/>
                          <a:cs typeface="Arial" pitchFamily="34" charset="0"/>
                        </a:rPr>
                        <a:t>Blank</a:t>
                      </a:r>
                      <a:endParaRPr lang="en-US" sz="1100" dirty="0">
                        <a:latin typeface="Arial" pitchFamily="34" charset="0"/>
                        <a:cs typeface="Arial" pitchFamily="34" charset="0"/>
                      </a:endParaRPr>
                    </a:p>
                  </a:txBody>
                  <a:tcPr/>
                </a:tc>
                <a:tc>
                  <a:txBody>
                    <a:bodyPr/>
                    <a:lstStyle/>
                    <a:p>
                      <a:r>
                        <a:rPr lang="en-US" sz="1100" dirty="0" smtClean="0">
                          <a:latin typeface="Arial" pitchFamily="34" charset="0"/>
                          <a:cs typeface="Arial" pitchFamily="34" charset="0"/>
                        </a:rPr>
                        <a:t>Valid</a:t>
                      </a:r>
                      <a:endParaRPr lang="en-US" sz="1100" dirty="0">
                        <a:latin typeface="Arial" pitchFamily="34" charset="0"/>
                        <a:cs typeface="Arial" pitchFamily="34" charset="0"/>
                      </a:endParaRPr>
                    </a:p>
                  </a:txBody>
                  <a:tcPr/>
                </a:tc>
              </a:tr>
              <a:tr h="254000">
                <a:tc>
                  <a:txBody>
                    <a:bodyPr/>
                    <a:lstStyle/>
                    <a:p>
                      <a:r>
                        <a:rPr lang="en-US" sz="1100" dirty="0" smtClean="0">
                          <a:latin typeface="Arial" pitchFamily="34" charset="0"/>
                          <a:cs typeface="Arial" pitchFamily="34" charset="0"/>
                        </a:rPr>
                        <a:t>3</a:t>
                      </a:r>
                      <a:endParaRPr lang="en-US" sz="1100" dirty="0">
                        <a:latin typeface="Arial" pitchFamily="34" charset="0"/>
                        <a:cs typeface="Arial" pitchFamily="34" charset="0"/>
                      </a:endParaRPr>
                    </a:p>
                  </a:txBody>
                  <a:tcPr/>
                </a:tc>
                <a:tc>
                  <a:txBody>
                    <a:bodyPr/>
                    <a:lstStyle/>
                    <a:p>
                      <a:r>
                        <a:rPr lang="en-US" sz="1100" dirty="0" smtClean="0">
                          <a:latin typeface="Arial" pitchFamily="34" charset="0"/>
                          <a:cs typeface="Arial" pitchFamily="34" charset="0"/>
                        </a:rPr>
                        <a:t>Blank</a:t>
                      </a:r>
                      <a:endParaRPr lang="en-US" sz="1100" dirty="0">
                        <a:latin typeface="Arial" pitchFamily="34" charset="0"/>
                        <a:cs typeface="Arial" pitchFamily="34" charset="0"/>
                      </a:endParaRPr>
                    </a:p>
                  </a:txBody>
                  <a:tcPr/>
                </a:tc>
                <a:tc>
                  <a:txBody>
                    <a:bodyPr/>
                    <a:lstStyle/>
                    <a:p>
                      <a:r>
                        <a:rPr lang="en-US" sz="1100" dirty="0" smtClean="0">
                          <a:latin typeface="Arial" pitchFamily="34" charset="0"/>
                          <a:cs typeface="Arial" pitchFamily="34" charset="0"/>
                        </a:rPr>
                        <a:t>Invalid</a:t>
                      </a:r>
                      <a:endParaRPr lang="en-US" sz="1100" dirty="0">
                        <a:latin typeface="Arial" pitchFamily="34" charset="0"/>
                        <a:cs typeface="Arial" pitchFamily="34" charset="0"/>
                      </a:endParaRPr>
                    </a:p>
                  </a:txBody>
                  <a:tcPr/>
                </a:tc>
                <a:tc>
                  <a:txBody>
                    <a:bodyPr/>
                    <a:lstStyle/>
                    <a:p>
                      <a:r>
                        <a:rPr lang="en-US" sz="1100" dirty="0" smtClean="0">
                          <a:latin typeface="Arial" pitchFamily="34" charset="0"/>
                          <a:cs typeface="Arial" pitchFamily="34" charset="0"/>
                        </a:rPr>
                        <a:t>Blank</a:t>
                      </a:r>
                      <a:endParaRPr lang="en-US" sz="1100" dirty="0">
                        <a:latin typeface="Arial" pitchFamily="34" charset="0"/>
                        <a:cs typeface="Arial" pitchFamily="34" charset="0"/>
                      </a:endParaRPr>
                    </a:p>
                  </a:txBody>
                  <a:tcPr/>
                </a:tc>
                <a:tc>
                  <a:txBody>
                    <a:bodyPr/>
                    <a:lstStyle/>
                    <a:p>
                      <a:r>
                        <a:rPr lang="en-US" sz="1100" dirty="0" smtClean="0">
                          <a:latin typeface="Arial" pitchFamily="34" charset="0"/>
                          <a:cs typeface="Arial" pitchFamily="34" charset="0"/>
                        </a:rPr>
                        <a:t>Invalid – Characters</a:t>
                      </a:r>
                      <a:endParaRPr lang="en-US" sz="1100" dirty="0">
                        <a:latin typeface="Arial" pitchFamily="34" charset="0"/>
                        <a:cs typeface="Arial" pitchFamily="34" charset="0"/>
                      </a:endParaRPr>
                    </a:p>
                  </a:txBody>
                  <a:tcPr/>
                </a:tc>
              </a:tr>
              <a:tr h="254000">
                <a:tc>
                  <a:txBody>
                    <a:bodyPr/>
                    <a:lstStyle/>
                    <a:p>
                      <a:r>
                        <a:rPr lang="en-US" sz="1100" dirty="0" smtClean="0">
                          <a:latin typeface="Arial" pitchFamily="34" charset="0"/>
                          <a:cs typeface="Arial" pitchFamily="34" charset="0"/>
                        </a:rPr>
                        <a:t>4</a:t>
                      </a:r>
                      <a:endParaRPr lang="en-US" sz="1100" dirty="0">
                        <a:latin typeface="Arial" pitchFamily="34" charset="0"/>
                        <a:cs typeface="Arial" pitchFamily="34" charset="0"/>
                      </a:endParaRPr>
                    </a:p>
                  </a:txBody>
                  <a:tcPr/>
                </a:tc>
                <a:tc>
                  <a:txBody>
                    <a:bodyPr/>
                    <a:lstStyle/>
                    <a:p>
                      <a:r>
                        <a:rPr lang="en-US" sz="1100" dirty="0" smtClean="0">
                          <a:latin typeface="Arial" pitchFamily="34" charset="0"/>
                          <a:cs typeface="Arial" pitchFamily="34" charset="0"/>
                        </a:rPr>
                        <a:t>Valid</a:t>
                      </a:r>
                      <a:endParaRPr lang="en-US" sz="1100" dirty="0">
                        <a:latin typeface="Arial" pitchFamily="34" charset="0"/>
                        <a:cs typeface="Arial" pitchFamily="34" charset="0"/>
                      </a:endParaRPr>
                    </a:p>
                  </a:txBody>
                  <a:tcPr/>
                </a:tc>
                <a:tc>
                  <a:txBody>
                    <a:bodyPr/>
                    <a:lstStyle/>
                    <a:p>
                      <a:r>
                        <a:rPr lang="en-US" sz="1100" dirty="0" smtClean="0">
                          <a:latin typeface="Arial" pitchFamily="34" charset="0"/>
                          <a:cs typeface="Arial" pitchFamily="34" charset="0"/>
                        </a:rPr>
                        <a:t>Blank</a:t>
                      </a:r>
                      <a:endParaRPr lang="en-US" sz="1100" dirty="0">
                        <a:latin typeface="Arial" pitchFamily="34" charset="0"/>
                        <a:cs typeface="Arial" pitchFamily="34" charset="0"/>
                      </a:endParaRPr>
                    </a:p>
                  </a:txBody>
                  <a:tcPr/>
                </a:tc>
                <a:tc>
                  <a:txBody>
                    <a:bodyPr/>
                    <a:lstStyle/>
                    <a:p>
                      <a:r>
                        <a:rPr lang="en-US" sz="1100" dirty="0" smtClean="0">
                          <a:latin typeface="Arial" pitchFamily="34" charset="0"/>
                          <a:cs typeface="Arial" pitchFamily="34" charset="0"/>
                        </a:rPr>
                        <a:t>Valid</a:t>
                      </a:r>
                      <a:endParaRPr lang="en-US" sz="1100" dirty="0">
                        <a:latin typeface="Arial" pitchFamily="34" charset="0"/>
                        <a:cs typeface="Arial" pitchFamily="34" charset="0"/>
                      </a:endParaRPr>
                    </a:p>
                  </a:txBody>
                  <a:tcPr/>
                </a:tc>
                <a:tc>
                  <a:txBody>
                    <a:bodyPr/>
                    <a:lstStyle/>
                    <a:p>
                      <a:r>
                        <a:rPr lang="en-US" sz="1100" dirty="0" smtClean="0">
                          <a:latin typeface="Arial" pitchFamily="34" charset="0"/>
                          <a:cs typeface="Arial" pitchFamily="34" charset="0"/>
                        </a:rPr>
                        <a:t>Blank</a:t>
                      </a:r>
                      <a:endParaRPr lang="en-US" sz="1100" dirty="0">
                        <a:latin typeface="Arial" pitchFamily="34" charset="0"/>
                        <a:cs typeface="Arial" pitchFamily="34" charset="0"/>
                      </a:endParaRPr>
                    </a:p>
                  </a:txBody>
                  <a:tcPr/>
                </a:tc>
              </a:tr>
              <a:tr h="254000">
                <a:tc>
                  <a:txBody>
                    <a:bodyPr/>
                    <a:lstStyle/>
                    <a:p>
                      <a:r>
                        <a:rPr lang="en-US" sz="1100" dirty="0" smtClean="0">
                          <a:latin typeface="Arial" pitchFamily="34" charset="0"/>
                          <a:cs typeface="Arial" pitchFamily="34" charset="0"/>
                        </a:rPr>
                        <a:t>5</a:t>
                      </a:r>
                      <a:endParaRPr lang="en-US" sz="1100" dirty="0">
                        <a:latin typeface="Arial" pitchFamily="34" charset="0"/>
                        <a:cs typeface="Arial" pitchFamily="34" charset="0"/>
                      </a:endParaRPr>
                    </a:p>
                  </a:txBody>
                  <a:tcPr/>
                </a:tc>
                <a:tc>
                  <a:txBody>
                    <a:bodyPr/>
                    <a:lstStyle/>
                    <a:p>
                      <a:r>
                        <a:rPr lang="en-US" sz="1100" dirty="0" smtClean="0">
                          <a:latin typeface="Arial" pitchFamily="34" charset="0"/>
                          <a:cs typeface="Arial" pitchFamily="34" charset="0"/>
                        </a:rPr>
                        <a:t>Valid</a:t>
                      </a:r>
                      <a:endParaRPr lang="en-US" sz="1100" dirty="0">
                        <a:latin typeface="Arial" pitchFamily="34" charset="0"/>
                        <a:cs typeface="Arial" pitchFamily="34" charset="0"/>
                      </a:endParaRPr>
                    </a:p>
                  </a:txBody>
                  <a:tcPr/>
                </a:tc>
                <a:tc>
                  <a:txBody>
                    <a:bodyPr/>
                    <a:lstStyle/>
                    <a:p>
                      <a:r>
                        <a:rPr lang="en-US" sz="1100" dirty="0" smtClean="0">
                          <a:latin typeface="Arial" pitchFamily="34" charset="0"/>
                          <a:cs typeface="Arial" pitchFamily="34" charset="0"/>
                        </a:rPr>
                        <a:t>Valid</a:t>
                      </a:r>
                      <a:endParaRPr lang="en-US" sz="1100" dirty="0">
                        <a:latin typeface="Arial" pitchFamily="34" charset="0"/>
                        <a:cs typeface="Arial" pitchFamily="34" charset="0"/>
                      </a:endParaRPr>
                    </a:p>
                  </a:txBody>
                  <a:tcPr/>
                </a:tc>
                <a:tc>
                  <a:txBody>
                    <a:bodyPr/>
                    <a:lstStyle/>
                    <a:p>
                      <a:r>
                        <a:rPr lang="en-US" sz="1100" dirty="0" smtClean="0">
                          <a:latin typeface="Arial" pitchFamily="34" charset="0"/>
                          <a:cs typeface="Arial" pitchFamily="34" charset="0"/>
                        </a:rPr>
                        <a:t>Valid</a:t>
                      </a:r>
                      <a:endParaRPr lang="en-US" sz="1100" dirty="0">
                        <a:latin typeface="Arial" pitchFamily="34" charset="0"/>
                        <a:cs typeface="Arial" pitchFamily="34" charset="0"/>
                      </a:endParaRPr>
                    </a:p>
                  </a:txBody>
                  <a:tcPr/>
                </a:tc>
                <a:tc>
                  <a:txBody>
                    <a:bodyPr/>
                    <a:lstStyle/>
                    <a:p>
                      <a:r>
                        <a:rPr lang="en-US" sz="1100" dirty="0" smtClean="0">
                          <a:latin typeface="Arial" pitchFamily="34" charset="0"/>
                          <a:cs typeface="Arial" pitchFamily="34" charset="0"/>
                        </a:rPr>
                        <a:t>Valid</a:t>
                      </a:r>
                      <a:endParaRPr lang="en-US" sz="1100" dirty="0">
                        <a:latin typeface="Arial" pitchFamily="34" charset="0"/>
                        <a:cs typeface="Arial" pitchFamily="34" charset="0"/>
                      </a:endParaRPr>
                    </a:p>
                  </a:txBody>
                  <a:tcPr/>
                </a:tc>
              </a:tr>
              <a:tr h="254000">
                <a:tc>
                  <a:txBody>
                    <a:bodyPr/>
                    <a:lstStyle/>
                    <a:p>
                      <a:r>
                        <a:rPr lang="en-US" sz="1100" dirty="0" smtClean="0">
                          <a:latin typeface="Arial" pitchFamily="34" charset="0"/>
                          <a:cs typeface="Arial" pitchFamily="34" charset="0"/>
                        </a:rPr>
                        <a:t>6</a:t>
                      </a:r>
                      <a:endParaRPr lang="en-US" sz="1100" dirty="0">
                        <a:latin typeface="Arial" pitchFamily="34" charset="0"/>
                        <a:cs typeface="Arial" pitchFamily="34" charset="0"/>
                      </a:endParaRPr>
                    </a:p>
                  </a:txBody>
                  <a:tcPr/>
                </a:tc>
                <a:tc>
                  <a:txBody>
                    <a:bodyPr/>
                    <a:lstStyle/>
                    <a:p>
                      <a:r>
                        <a:rPr lang="en-US" sz="1100" dirty="0" smtClean="0">
                          <a:latin typeface="Arial" pitchFamily="34" charset="0"/>
                          <a:cs typeface="Arial" pitchFamily="34" charset="0"/>
                        </a:rPr>
                        <a:t>Valid</a:t>
                      </a:r>
                      <a:endParaRPr lang="en-US" sz="1100" dirty="0">
                        <a:latin typeface="Arial" pitchFamily="34" charset="0"/>
                        <a:cs typeface="Arial" pitchFamily="34" charset="0"/>
                      </a:endParaRPr>
                    </a:p>
                  </a:txBody>
                  <a:tcPr/>
                </a:tc>
                <a:tc>
                  <a:txBody>
                    <a:bodyPr/>
                    <a:lstStyle/>
                    <a:p>
                      <a:r>
                        <a:rPr lang="en-US" sz="1100" dirty="0" smtClean="0">
                          <a:latin typeface="Arial" pitchFamily="34" charset="0"/>
                          <a:cs typeface="Arial" pitchFamily="34" charset="0"/>
                        </a:rPr>
                        <a:t>Invalid</a:t>
                      </a:r>
                      <a:endParaRPr lang="en-US" sz="1100" dirty="0">
                        <a:latin typeface="Arial" pitchFamily="34" charset="0"/>
                        <a:cs typeface="Arial" pitchFamily="34" charset="0"/>
                      </a:endParaRPr>
                    </a:p>
                  </a:txBody>
                  <a:tcPr/>
                </a:tc>
                <a:tc>
                  <a:txBody>
                    <a:bodyPr/>
                    <a:lstStyle/>
                    <a:p>
                      <a:r>
                        <a:rPr lang="en-US" sz="1100" dirty="0" smtClean="0">
                          <a:latin typeface="Arial" pitchFamily="34" charset="0"/>
                          <a:cs typeface="Arial" pitchFamily="34" charset="0"/>
                        </a:rPr>
                        <a:t>Valid</a:t>
                      </a:r>
                      <a:endParaRPr lang="en-US" sz="1100" dirty="0">
                        <a:latin typeface="Arial" pitchFamily="34" charset="0"/>
                        <a:cs typeface="Arial" pitchFamily="34" charset="0"/>
                      </a:endParaRPr>
                    </a:p>
                  </a:txBody>
                  <a:tcPr/>
                </a:tc>
                <a:tc>
                  <a:txBody>
                    <a:bodyPr/>
                    <a:lstStyle/>
                    <a:p>
                      <a:r>
                        <a:rPr lang="en-US" sz="1100" dirty="0" smtClean="0">
                          <a:latin typeface="Arial" pitchFamily="34" charset="0"/>
                          <a:cs typeface="Arial" pitchFamily="34" charset="0"/>
                        </a:rPr>
                        <a:t>Invalid – Characters</a:t>
                      </a:r>
                      <a:endParaRPr lang="en-US" sz="1100" dirty="0">
                        <a:latin typeface="Arial" pitchFamily="34" charset="0"/>
                        <a:cs typeface="Arial" pitchFamily="34" charset="0"/>
                      </a:endParaRPr>
                    </a:p>
                  </a:txBody>
                  <a:tcPr/>
                </a:tc>
              </a:tr>
              <a:tr h="254000">
                <a:tc>
                  <a:txBody>
                    <a:bodyPr/>
                    <a:lstStyle/>
                    <a:p>
                      <a:r>
                        <a:rPr lang="en-US" sz="1100" dirty="0" smtClean="0">
                          <a:latin typeface="Arial" pitchFamily="34" charset="0"/>
                          <a:cs typeface="Arial" pitchFamily="34" charset="0"/>
                        </a:rPr>
                        <a:t>7</a:t>
                      </a:r>
                      <a:endParaRPr lang="en-US" sz="1100" dirty="0">
                        <a:latin typeface="Arial" pitchFamily="34" charset="0"/>
                        <a:cs typeface="Arial" pitchFamily="34" charset="0"/>
                      </a:endParaRPr>
                    </a:p>
                  </a:txBody>
                  <a:tcPr/>
                </a:tc>
                <a:tc>
                  <a:txBody>
                    <a:bodyPr/>
                    <a:lstStyle/>
                    <a:p>
                      <a:r>
                        <a:rPr lang="en-US" sz="1100" dirty="0" smtClean="0">
                          <a:latin typeface="Arial" pitchFamily="34" charset="0"/>
                          <a:cs typeface="Arial" pitchFamily="34" charset="0"/>
                        </a:rPr>
                        <a:t>Invalid</a:t>
                      </a:r>
                      <a:endParaRPr lang="en-US" sz="1100" dirty="0">
                        <a:latin typeface="Arial" pitchFamily="34" charset="0"/>
                        <a:cs typeface="Arial" pitchFamily="34" charset="0"/>
                      </a:endParaRPr>
                    </a:p>
                  </a:txBody>
                  <a:tcPr/>
                </a:tc>
                <a:tc>
                  <a:txBody>
                    <a:bodyPr/>
                    <a:lstStyle/>
                    <a:p>
                      <a:r>
                        <a:rPr lang="en-US" sz="1100" dirty="0" smtClean="0">
                          <a:latin typeface="Arial" pitchFamily="34" charset="0"/>
                          <a:cs typeface="Arial" pitchFamily="34" charset="0"/>
                        </a:rPr>
                        <a:t>Blank</a:t>
                      </a:r>
                      <a:endParaRPr lang="en-US" sz="1100" dirty="0">
                        <a:latin typeface="Arial" pitchFamily="34" charset="0"/>
                        <a:cs typeface="Arial" pitchFamily="34" charset="0"/>
                      </a:endParaRPr>
                    </a:p>
                  </a:txBody>
                  <a:tcPr/>
                </a:tc>
                <a:tc>
                  <a:txBody>
                    <a:bodyPr/>
                    <a:lstStyle/>
                    <a:p>
                      <a:r>
                        <a:rPr lang="en-US" sz="1100" dirty="0" smtClean="0">
                          <a:latin typeface="Arial" pitchFamily="34" charset="0"/>
                          <a:cs typeface="Arial" pitchFamily="34" charset="0"/>
                        </a:rPr>
                        <a:t>Invalid – Characters</a:t>
                      </a:r>
                      <a:endParaRPr lang="en-US" sz="1100" dirty="0">
                        <a:latin typeface="Arial" pitchFamily="34" charset="0"/>
                        <a:cs typeface="Arial" pitchFamily="34" charset="0"/>
                      </a:endParaRPr>
                    </a:p>
                  </a:txBody>
                  <a:tcPr/>
                </a:tc>
                <a:tc>
                  <a:txBody>
                    <a:bodyPr/>
                    <a:lstStyle/>
                    <a:p>
                      <a:r>
                        <a:rPr lang="en-US" sz="1100" dirty="0" smtClean="0">
                          <a:latin typeface="Arial" pitchFamily="34" charset="0"/>
                          <a:cs typeface="Arial" pitchFamily="34" charset="0"/>
                        </a:rPr>
                        <a:t>Blank</a:t>
                      </a:r>
                      <a:endParaRPr lang="en-US" sz="1100" dirty="0">
                        <a:latin typeface="Arial" pitchFamily="34" charset="0"/>
                        <a:cs typeface="Arial" pitchFamily="34" charset="0"/>
                      </a:endParaRPr>
                    </a:p>
                  </a:txBody>
                  <a:tcPr/>
                </a:tc>
              </a:tr>
              <a:tr h="254000">
                <a:tc>
                  <a:txBody>
                    <a:bodyPr/>
                    <a:lstStyle/>
                    <a:p>
                      <a:r>
                        <a:rPr lang="en-US" sz="1100" dirty="0" smtClean="0">
                          <a:latin typeface="Arial" pitchFamily="34" charset="0"/>
                          <a:cs typeface="Arial" pitchFamily="34" charset="0"/>
                        </a:rPr>
                        <a:t>8</a:t>
                      </a:r>
                      <a:endParaRPr lang="en-US" sz="1100" dirty="0">
                        <a:latin typeface="Arial" pitchFamily="34" charset="0"/>
                        <a:cs typeface="Arial" pitchFamily="34" charset="0"/>
                      </a:endParaRPr>
                    </a:p>
                  </a:txBody>
                  <a:tcPr/>
                </a:tc>
                <a:tc>
                  <a:txBody>
                    <a:bodyPr/>
                    <a:lstStyle/>
                    <a:p>
                      <a:r>
                        <a:rPr lang="en-US" sz="1100" dirty="0" smtClean="0">
                          <a:latin typeface="Arial" pitchFamily="34" charset="0"/>
                          <a:cs typeface="Arial" pitchFamily="34" charset="0"/>
                        </a:rPr>
                        <a:t>Invalid</a:t>
                      </a:r>
                      <a:endParaRPr lang="en-US" sz="1100" dirty="0">
                        <a:latin typeface="Arial" pitchFamily="34" charset="0"/>
                        <a:cs typeface="Arial" pitchFamily="34" charset="0"/>
                      </a:endParaRPr>
                    </a:p>
                  </a:txBody>
                  <a:tcPr/>
                </a:tc>
                <a:tc>
                  <a:txBody>
                    <a:bodyPr/>
                    <a:lstStyle/>
                    <a:p>
                      <a:r>
                        <a:rPr lang="en-US" sz="1100" dirty="0" smtClean="0">
                          <a:latin typeface="Arial" pitchFamily="34" charset="0"/>
                          <a:cs typeface="Arial" pitchFamily="34" charset="0"/>
                        </a:rPr>
                        <a:t>Valid</a:t>
                      </a:r>
                      <a:endParaRPr lang="en-US" sz="1100" dirty="0">
                        <a:latin typeface="Arial" pitchFamily="34" charset="0"/>
                        <a:cs typeface="Arial" pitchFamily="34" charset="0"/>
                      </a:endParaRPr>
                    </a:p>
                  </a:txBody>
                  <a:tcPr/>
                </a:tc>
                <a:tc>
                  <a:txBody>
                    <a:bodyPr/>
                    <a:lstStyle/>
                    <a:p>
                      <a:r>
                        <a:rPr lang="en-US" sz="1100" dirty="0" smtClean="0">
                          <a:latin typeface="Arial" pitchFamily="34" charset="0"/>
                          <a:cs typeface="Arial" pitchFamily="34" charset="0"/>
                        </a:rPr>
                        <a:t>Invalid – Characters</a:t>
                      </a:r>
                      <a:endParaRPr lang="en-US" sz="1100" dirty="0">
                        <a:latin typeface="Arial" pitchFamily="34" charset="0"/>
                        <a:cs typeface="Arial" pitchFamily="34" charset="0"/>
                      </a:endParaRPr>
                    </a:p>
                  </a:txBody>
                  <a:tcPr/>
                </a:tc>
                <a:tc>
                  <a:txBody>
                    <a:bodyPr/>
                    <a:lstStyle/>
                    <a:p>
                      <a:r>
                        <a:rPr lang="en-US" sz="1100" dirty="0" smtClean="0">
                          <a:latin typeface="Arial" pitchFamily="34" charset="0"/>
                          <a:cs typeface="Arial" pitchFamily="34" charset="0"/>
                        </a:rPr>
                        <a:t>Valid</a:t>
                      </a:r>
                      <a:endParaRPr lang="en-US" sz="1100" dirty="0">
                        <a:latin typeface="Arial" pitchFamily="34" charset="0"/>
                        <a:cs typeface="Arial" pitchFamily="34" charset="0"/>
                      </a:endParaRPr>
                    </a:p>
                  </a:txBody>
                  <a:tcPr/>
                </a:tc>
              </a:tr>
              <a:tr h="254000">
                <a:tc>
                  <a:txBody>
                    <a:bodyPr/>
                    <a:lstStyle/>
                    <a:p>
                      <a:r>
                        <a:rPr lang="en-US" sz="1100" dirty="0" smtClean="0">
                          <a:latin typeface="Arial" pitchFamily="34" charset="0"/>
                          <a:cs typeface="Arial" pitchFamily="34" charset="0"/>
                        </a:rPr>
                        <a:t>9</a:t>
                      </a:r>
                      <a:endParaRPr lang="en-US" sz="1100" dirty="0">
                        <a:latin typeface="Arial" pitchFamily="34" charset="0"/>
                        <a:cs typeface="Arial" pitchFamily="34" charset="0"/>
                      </a:endParaRPr>
                    </a:p>
                  </a:txBody>
                  <a:tcPr/>
                </a:tc>
                <a:tc>
                  <a:txBody>
                    <a:bodyPr/>
                    <a:lstStyle/>
                    <a:p>
                      <a:r>
                        <a:rPr lang="en-US" sz="1100" dirty="0" smtClean="0">
                          <a:latin typeface="Arial" pitchFamily="34" charset="0"/>
                          <a:cs typeface="Arial" pitchFamily="34" charset="0"/>
                        </a:rPr>
                        <a:t>Invalid</a:t>
                      </a:r>
                      <a:endParaRPr lang="en-US" sz="1100" dirty="0">
                        <a:latin typeface="Arial" pitchFamily="34" charset="0"/>
                        <a:cs typeface="Arial" pitchFamily="34" charset="0"/>
                      </a:endParaRPr>
                    </a:p>
                  </a:txBody>
                  <a:tcPr/>
                </a:tc>
                <a:tc>
                  <a:txBody>
                    <a:bodyPr/>
                    <a:lstStyle/>
                    <a:p>
                      <a:r>
                        <a:rPr lang="en-US" sz="1100" dirty="0" smtClean="0">
                          <a:latin typeface="Arial" pitchFamily="34" charset="0"/>
                          <a:cs typeface="Arial" pitchFamily="34" charset="0"/>
                        </a:rPr>
                        <a:t>Invalid</a:t>
                      </a:r>
                      <a:endParaRPr lang="en-US" sz="1100" dirty="0">
                        <a:latin typeface="Arial" pitchFamily="34" charset="0"/>
                        <a:cs typeface="Arial" pitchFamily="34" charset="0"/>
                      </a:endParaRPr>
                    </a:p>
                  </a:txBody>
                  <a:tcPr/>
                </a:tc>
                <a:tc>
                  <a:txBody>
                    <a:bodyPr/>
                    <a:lstStyle/>
                    <a:p>
                      <a:r>
                        <a:rPr lang="en-US" sz="1100" dirty="0" smtClean="0">
                          <a:latin typeface="Arial" pitchFamily="34" charset="0"/>
                          <a:cs typeface="Arial" pitchFamily="34" charset="0"/>
                        </a:rPr>
                        <a:t>Invalid – Characters</a:t>
                      </a:r>
                      <a:endParaRPr lang="en-US" sz="1100" dirty="0">
                        <a:latin typeface="Arial" pitchFamily="34" charset="0"/>
                        <a:cs typeface="Arial" pitchFamily="34" charset="0"/>
                      </a:endParaRPr>
                    </a:p>
                  </a:txBody>
                  <a:tcPr/>
                </a:tc>
                <a:tc>
                  <a:txBody>
                    <a:bodyPr/>
                    <a:lstStyle/>
                    <a:p>
                      <a:r>
                        <a:rPr lang="en-US" sz="1100" dirty="0" smtClean="0">
                          <a:latin typeface="Arial" pitchFamily="34" charset="0"/>
                          <a:cs typeface="Arial" pitchFamily="34" charset="0"/>
                        </a:rPr>
                        <a:t>Invalid – Characters</a:t>
                      </a:r>
                      <a:endParaRPr lang="en-US" sz="1100" dirty="0">
                        <a:latin typeface="Arial" pitchFamily="34" charset="0"/>
                        <a:cs typeface="Arial" pitchFamily="34" charset="0"/>
                      </a:endParaRPr>
                    </a:p>
                  </a:txBody>
                  <a:tcPr/>
                </a:tc>
              </a:tr>
              <a:tr h="254000">
                <a:tc>
                  <a:txBody>
                    <a:bodyPr/>
                    <a:lstStyle/>
                    <a:p>
                      <a:r>
                        <a:rPr lang="en-US" sz="1100" dirty="0" smtClean="0">
                          <a:latin typeface="Arial" pitchFamily="34" charset="0"/>
                          <a:cs typeface="Arial" pitchFamily="34" charset="0"/>
                        </a:rPr>
                        <a:t>10</a:t>
                      </a:r>
                      <a:endParaRPr lang="en-US" sz="1100" dirty="0">
                        <a:latin typeface="Arial" pitchFamily="34" charset="0"/>
                        <a:cs typeface="Arial" pitchFamily="34" charset="0"/>
                      </a:endParaRPr>
                    </a:p>
                  </a:txBody>
                  <a:tcPr/>
                </a:tc>
                <a:tc>
                  <a:txBody>
                    <a:bodyPr/>
                    <a:lstStyle/>
                    <a:p>
                      <a:r>
                        <a:rPr lang="en-US" sz="1100" dirty="0" smtClean="0">
                          <a:latin typeface="Arial" pitchFamily="34" charset="0"/>
                          <a:cs typeface="Arial" pitchFamily="34" charset="0"/>
                        </a:rPr>
                        <a:t>NA</a:t>
                      </a:r>
                      <a:endParaRPr lang="en-US" sz="1100" dirty="0">
                        <a:latin typeface="Arial" pitchFamily="34" charset="0"/>
                        <a:cs typeface="Arial" pitchFamily="34" charset="0"/>
                      </a:endParaRPr>
                    </a:p>
                  </a:txBody>
                  <a:tcPr/>
                </a:tc>
                <a:tc>
                  <a:txBody>
                    <a:bodyPr/>
                    <a:lstStyle/>
                    <a:p>
                      <a:r>
                        <a:rPr lang="en-US" sz="1100" dirty="0" smtClean="0">
                          <a:latin typeface="Arial" pitchFamily="34" charset="0"/>
                          <a:cs typeface="Arial" pitchFamily="34" charset="0"/>
                        </a:rPr>
                        <a:t>Blank</a:t>
                      </a:r>
                      <a:endParaRPr lang="en-US" sz="1100" dirty="0">
                        <a:latin typeface="Arial" pitchFamily="34" charset="0"/>
                        <a:cs typeface="Arial" pitchFamily="34" charset="0"/>
                      </a:endParaRPr>
                    </a:p>
                  </a:txBody>
                  <a:tcPr/>
                </a:tc>
                <a:tc>
                  <a:txBody>
                    <a:bodyPr/>
                    <a:lstStyle/>
                    <a:p>
                      <a:r>
                        <a:rPr lang="en-US" sz="1100" dirty="0" smtClean="0">
                          <a:latin typeface="Arial" pitchFamily="34" charset="0"/>
                          <a:cs typeface="Arial" pitchFamily="34" charset="0"/>
                        </a:rPr>
                        <a:t>Invalid – Digits</a:t>
                      </a:r>
                      <a:endParaRPr lang="en-US" sz="1100" dirty="0">
                        <a:latin typeface="Arial" pitchFamily="34" charset="0"/>
                        <a:cs typeface="Arial" pitchFamily="34" charset="0"/>
                      </a:endParaRPr>
                    </a:p>
                  </a:txBody>
                  <a:tcPr/>
                </a:tc>
                <a:tc>
                  <a:txBody>
                    <a:bodyPr/>
                    <a:lstStyle/>
                    <a:p>
                      <a:r>
                        <a:rPr lang="en-US" sz="1100" dirty="0" smtClean="0">
                          <a:latin typeface="Arial" pitchFamily="34" charset="0"/>
                          <a:cs typeface="Arial" pitchFamily="34" charset="0"/>
                        </a:rPr>
                        <a:t>Blank</a:t>
                      </a:r>
                      <a:endParaRPr lang="en-US" sz="1100" dirty="0">
                        <a:latin typeface="Arial" pitchFamily="34" charset="0"/>
                        <a:cs typeface="Arial" pitchFamily="34" charset="0"/>
                      </a:endParaRPr>
                    </a:p>
                  </a:txBody>
                  <a:tcPr/>
                </a:tc>
              </a:tr>
              <a:tr h="254000">
                <a:tc>
                  <a:txBody>
                    <a:bodyPr/>
                    <a:lstStyle/>
                    <a:p>
                      <a:r>
                        <a:rPr lang="en-US" sz="1100" dirty="0" smtClean="0">
                          <a:latin typeface="Arial" pitchFamily="34" charset="0"/>
                          <a:cs typeface="Arial" pitchFamily="34" charset="0"/>
                        </a:rPr>
                        <a:t>11</a:t>
                      </a:r>
                      <a:endParaRPr lang="en-US" sz="1100" dirty="0">
                        <a:latin typeface="Arial" pitchFamily="34" charset="0"/>
                        <a:cs typeface="Arial" pitchFamily="34" charset="0"/>
                      </a:endParaRPr>
                    </a:p>
                  </a:txBody>
                  <a:tcPr/>
                </a:tc>
                <a:tc>
                  <a:txBody>
                    <a:bodyPr/>
                    <a:lstStyle/>
                    <a:p>
                      <a:r>
                        <a:rPr lang="en-US" sz="1100" dirty="0" smtClean="0">
                          <a:latin typeface="Arial" pitchFamily="34" charset="0"/>
                          <a:cs typeface="Arial" pitchFamily="34" charset="0"/>
                        </a:rPr>
                        <a:t>NA</a:t>
                      </a:r>
                      <a:endParaRPr lang="en-US" sz="1100" dirty="0">
                        <a:latin typeface="Arial" pitchFamily="34" charset="0"/>
                        <a:cs typeface="Arial" pitchFamily="34" charset="0"/>
                      </a:endParaRPr>
                    </a:p>
                  </a:txBody>
                  <a:tcPr/>
                </a:tc>
                <a:tc>
                  <a:txBody>
                    <a:bodyPr/>
                    <a:lstStyle/>
                    <a:p>
                      <a:r>
                        <a:rPr lang="en-US" sz="1100" dirty="0" smtClean="0">
                          <a:latin typeface="Arial" pitchFamily="34" charset="0"/>
                          <a:cs typeface="Arial" pitchFamily="34" charset="0"/>
                        </a:rPr>
                        <a:t>Valid</a:t>
                      </a:r>
                      <a:endParaRPr lang="en-US" sz="1100" dirty="0">
                        <a:latin typeface="Arial" pitchFamily="34" charset="0"/>
                        <a:cs typeface="Arial" pitchFamily="34" charset="0"/>
                      </a:endParaRPr>
                    </a:p>
                  </a:txBody>
                  <a:tcPr/>
                </a:tc>
                <a:tc>
                  <a:txBody>
                    <a:bodyPr/>
                    <a:lstStyle/>
                    <a:p>
                      <a:r>
                        <a:rPr lang="en-US" sz="1100" dirty="0" smtClean="0">
                          <a:latin typeface="Arial" pitchFamily="34" charset="0"/>
                          <a:cs typeface="Arial" pitchFamily="34" charset="0"/>
                        </a:rPr>
                        <a:t>Invalid – Digits</a:t>
                      </a:r>
                      <a:endParaRPr lang="en-US" sz="1100" dirty="0">
                        <a:latin typeface="Arial" pitchFamily="34" charset="0"/>
                        <a:cs typeface="Arial" pitchFamily="34" charset="0"/>
                      </a:endParaRPr>
                    </a:p>
                  </a:txBody>
                  <a:tcPr/>
                </a:tc>
                <a:tc>
                  <a:txBody>
                    <a:bodyPr/>
                    <a:lstStyle/>
                    <a:p>
                      <a:r>
                        <a:rPr lang="en-US" sz="1100" dirty="0" smtClean="0">
                          <a:latin typeface="Arial" pitchFamily="34" charset="0"/>
                          <a:cs typeface="Arial" pitchFamily="34" charset="0"/>
                        </a:rPr>
                        <a:t>Valid</a:t>
                      </a:r>
                      <a:endParaRPr lang="en-US" sz="1100" dirty="0">
                        <a:latin typeface="Arial" pitchFamily="34" charset="0"/>
                        <a:cs typeface="Arial" pitchFamily="34" charset="0"/>
                      </a:endParaRPr>
                    </a:p>
                  </a:txBody>
                  <a:tcPr/>
                </a:tc>
              </a:tr>
              <a:tr h="254000">
                <a:tc>
                  <a:txBody>
                    <a:bodyPr/>
                    <a:lstStyle/>
                    <a:p>
                      <a:r>
                        <a:rPr lang="en-US" sz="1100" dirty="0" smtClean="0">
                          <a:latin typeface="Arial" pitchFamily="34" charset="0"/>
                          <a:cs typeface="Arial" pitchFamily="34" charset="0"/>
                        </a:rPr>
                        <a:t>12</a:t>
                      </a:r>
                      <a:endParaRPr lang="en-US" sz="1100" dirty="0">
                        <a:latin typeface="Arial" pitchFamily="34" charset="0"/>
                        <a:cs typeface="Arial" pitchFamily="34" charset="0"/>
                      </a:endParaRPr>
                    </a:p>
                  </a:txBody>
                  <a:tcPr/>
                </a:tc>
                <a:tc>
                  <a:txBody>
                    <a:bodyPr/>
                    <a:lstStyle/>
                    <a:p>
                      <a:r>
                        <a:rPr lang="en-US" sz="1100" dirty="0" smtClean="0">
                          <a:latin typeface="Arial" pitchFamily="34" charset="0"/>
                          <a:cs typeface="Arial" pitchFamily="34" charset="0"/>
                        </a:rPr>
                        <a:t>NA</a:t>
                      </a:r>
                      <a:endParaRPr lang="en-US" sz="1100" dirty="0">
                        <a:latin typeface="Arial" pitchFamily="34" charset="0"/>
                        <a:cs typeface="Arial" pitchFamily="34" charset="0"/>
                      </a:endParaRPr>
                    </a:p>
                  </a:txBody>
                  <a:tcPr/>
                </a:tc>
                <a:tc>
                  <a:txBody>
                    <a:bodyPr/>
                    <a:lstStyle/>
                    <a:p>
                      <a:r>
                        <a:rPr lang="en-US" sz="1100" dirty="0" smtClean="0">
                          <a:latin typeface="Arial" pitchFamily="34" charset="0"/>
                          <a:cs typeface="Arial" pitchFamily="34" charset="0"/>
                        </a:rPr>
                        <a:t>Invalid</a:t>
                      </a:r>
                      <a:endParaRPr lang="en-US" sz="1100" dirty="0">
                        <a:latin typeface="Arial" pitchFamily="34" charset="0"/>
                        <a:cs typeface="Arial" pitchFamily="34" charset="0"/>
                      </a:endParaRPr>
                    </a:p>
                  </a:txBody>
                  <a:tcPr/>
                </a:tc>
                <a:tc>
                  <a:txBody>
                    <a:bodyPr/>
                    <a:lstStyle/>
                    <a:p>
                      <a:r>
                        <a:rPr lang="en-US" sz="1100" dirty="0" smtClean="0">
                          <a:latin typeface="Arial" pitchFamily="34" charset="0"/>
                          <a:cs typeface="Arial" pitchFamily="34" charset="0"/>
                        </a:rPr>
                        <a:t>Invalid – Digits</a:t>
                      </a:r>
                      <a:endParaRPr lang="en-US" sz="1100" dirty="0">
                        <a:latin typeface="Arial" pitchFamily="34" charset="0"/>
                        <a:cs typeface="Arial" pitchFamily="34" charset="0"/>
                      </a:endParaRPr>
                    </a:p>
                  </a:txBody>
                  <a:tcPr/>
                </a:tc>
                <a:tc>
                  <a:txBody>
                    <a:bodyPr/>
                    <a:lstStyle/>
                    <a:p>
                      <a:r>
                        <a:rPr lang="en-US" sz="1100" dirty="0" smtClean="0">
                          <a:latin typeface="Arial" pitchFamily="34" charset="0"/>
                          <a:cs typeface="Arial" pitchFamily="34" charset="0"/>
                        </a:rPr>
                        <a:t>Invalid – Characters</a:t>
                      </a:r>
                      <a:endParaRPr lang="en-US" sz="1100" dirty="0">
                        <a:latin typeface="Arial" pitchFamily="34" charset="0"/>
                        <a:cs typeface="Arial" pitchFamily="34" charset="0"/>
                      </a:endParaRPr>
                    </a:p>
                  </a:txBody>
                  <a:tcPr/>
                </a:tc>
              </a:tr>
              <a:tr h="254000">
                <a:tc>
                  <a:txBody>
                    <a:bodyPr/>
                    <a:lstStyle/>
                    <a:p>
                      <a:r>
                        <a:rPr lang="en-US" sz="1100" dirty="0" smtClean="0">
                          <a:latin typeface="Arial" pitchFamily="34" charset="0"/>
                          <a:cs typeface="Arial" pitchFamily="34" charset="0"/>
                        </a:rPr>
                        <a:t>13</a:t>
                      </a:r>
                      <a:endParaRPr lang="en-US" sz="1100" dirty="0">
                        <a:latin typeface="Arial" pitchFamily="34" charset="0"/>
                        <a:cs typeface="Arial" pitchFamily="34" charset="0"/>
                      </a:endParaRPr>
                    </a:p>
                  </a:txBody>
                  <a:tcPr/>
                </a:tc>
                <a:tc>
                  <a:txBody>
                    <a:bodyPr/>
                    <a:lstStyle/>
                    <a:p>
                      <a:r>
                        <a:rPr lang="en-US" sz="1100" dirty="0" smtClean="0">
                          <a:latin typeface="Arial" pitchFamily="34" charset="0"/>
                          <a:cs typeface="Arial" pitchFamily="34" charset="0"/>
                        </a:rPr>
                        <a:t>NA</a:t>
                      </a:r>
                      <a:endParaRPr lang="en-US" sz="1100" dirty="0">
                        <a:latin typeface="Arial" pitchFamily="34" charset="0"/>
                        <a:cs typeface="Arial" pitchFamily="34" charset="0"/>
                      </a:endParaRPr>
                    </a:p>
                  </a:txBody>
                  <a:tcPr/>
                </a:tc>
                <a:tc>
                  <a:txBody>
                    <a:bodyPr/>
                    <a:lstStyle/>
                    <a:p>
                      <a:r>
                        <a:rPr lang="en-US" sz="1100" dirty="0" smtClean="0">
                          <a:latin typeface="Arial" pitchFamily="34" charset="0"/>
                          <a:cs typeface="Arial" pitchFamily="34" charset="0"/>
                        </a:rPr>
                        <a:t>NA</a:t>
                      </a:r>
                      <a:endParaRPr lang="en-US" sz="1100" dirty="0">
                        <a:latin typeface="Arial" pitchFamily="34" charset="0"/>
                        <a:cs typeface="Arial" pitchFamily="34" charset="0"/>
                      </a:endParaRPr>
                    </a:p>
                  </a:txBody>
                  <a:tcPr/>
                </a:tc>
                <a:tc>
                  <a:txBody>
                    <a:bodyPr/>
                    <a:lstStyle/>
                    <a:p>
                      <a:r>
                        <a:rPr lang="en-US" sz="1100" dirty="0" smtClean="0">
                          <a:latin typeface="Arial" pitchFamily="34" charset="0"/>
                          <a:cs typeface="Arial" pitchFamily="34" charset="0"/>
                        </a:rPr>
                        <a:t>Blank</a:t>
                      </a:r>
                      <a:endParaRPr lang="en-US" sz="1100" dirty="0">
                        <a:latin typeface="Arial" pitchFamily="34" charset="0"/>
                        <a:cs typeface="Arial" pitchFamily="34" charset="0"/>
                      </a:endParaRPr>
                    </a:p>
                  </a:txBody>
                  <a:tcPr/>
                </a:tc>
                <a:tc>
                  <a:txBody>
                    <a:bodyPr/>
                    <a:lstStyle/>
                    <a:p>
                      <a:r>
                        <a:rPr lang="en-US" sz="1100" dirty="0" smtClean="0">
                          <a:latin typeface="Arial" pitchFamily="34" charset="0"/>
                          <a:cs typeface="Arial" pitchFamily="34" charset="0"/>
                        </a:rPr>
                        <a:t>Invalid – Digits - &gt;100%</a:t>
                      </a:r>
                      <a:endParaRPr lang="en-US" sz="1100" dirty="0">
                        <a:latin typeface="Arial" pitchFamily="34" charset="0"/>
                        <a:cs typeface="Arial" pitchFamily="34" charset="0"/>
                      </a:endParaRPr>
                    </a:p>
                  </a:txBody>
                  <a:tcPr/>
                </a:tc>
              </a:tr>
              <a:tr h="254000">
                <a:tc>
                  <a:txBody>
                    <a:bodyPr/>
                    <a:lstStyle/>
                    <a:p>
                      <a:r>
                        <a:rPr lang="en-US" sz="1100" dirty="0" smtClean="0">
                          <a:latin typeface="Arial" pitchFamily="34" charset="0"/>
                          <a:cs typeface="Arial" pitchFamily="34" charset="0"/>
                        </a:rPr>
                        <a:t>14</a:t>
                      </a:r>
                      <a:endParaRPr lang="en-US" sz="1100" dirty="0">
                        <a:latin typeface="Arial" pitchFamily="34" charset="0"/>
                        <a:cs typeface="Arial" pitchFamily="34" charset="0"/>
                      </a:endParaRPr>
                    </a:p>
                  </a:txBody>
                  <a:tcPr/>
                </a:tc>
                <a:tc>
                  <a:txBody>
                    <a:bodyPr/>
                    <a:lstStyle/>
                    <a:p>
                      <a:r>
                        <a:rPr lang="en-US" sz="1100" dirty="0" smtClean="0">
                          <a:latin typeface="Arial" pitchFamily="34" charset="0"/>
                          <a:cs typeface="Arial" pitchFamily="34" charset="0"/>
                        </a:rPr>
                        <a:t>NA</a:t>
                      </a:r>
                      <a:endParaRPr lang="en-US" sz="1100" dirty="0">
                        <a:latin typeface="Arial" pitchFamily="34" charset="0"/>
                        <a:cs typeface="Arial" pitchFamily="34" charset="0"/>
                      </a:endParaRPr>
                    </a:p>
                  </a:txBody>
                  <a:tcPr/>
                </a:tc>
                <a:tc>
                  <a:txBody>
                    <a:bodyPr/>
                    <a:lstStyle/>
                    <a:p>
                      <a:r>
                        <a:rPr lang="en-US" sz="1100" smtClean="0">
                          <a:latin typeface="Arial" pitchFamily="34" charset="0"/>
                          <a:cs typeface="Arial" pitchFamily="34" charset="0"/>
                        </a:rPr>
                        <a:t>NA</a:t>
                      </a:r>
                      <a:endParaRPr lang="en-US" sz="1100" dirty="0">
                        <a:latin typeface="Arial" pitchFamily="34" charset="0"/>
                        <a:cs typeface="Arial" pitchFamily="34" charset="0"/>
                      </a:endParaRPr>
                    </a:p>
                  </a:txBody>
                  <a:tcPr/>
                </a:tc>
                <a:tc>
                  <a:txBody>
                    <a:bodyPr/>
                    <a:lstStyle/>
                    <a:p>
                      <a:r>
                        <a:rPr lang="en-US" sz="1100" dirty="0" smtClean="0">
                          <a:latin typeface="Arial" pitchFamily="34" charset="0"/>
                          <a:cs typeface="Arial" pitchFamily="34" charset="0"/>
                        </a:rPr>
                        <a:t>Valid</a:t>
                      </a:r>
                      <a:endParaRPr lang="en-US" sz="1100" dirty="0">
                        <a:latin typeface="Arial" pitchFamily="34" charset="0"/>
                        <a:cs typeface="Arial" pitchFamily="34" charset="0"/>
                      </a:endParaRPr>
                    </a:p>
                  </a:txBody>
                  <a:tcPr/>
                </a:tc>
                <a:tc>
                  <a:txBody>
                    <a:bodyPr/>
                    <a:lstStyle/>
                    <a:p>
                      <a:r>
                        <a:rPr lang="en-US" sz="1100" dirty="0" smtClean="0">
                          <a:latin typeface="Arial" pitchFamily="34" charset="0"/>
                          <a:cs typeface="Arial" pitchFamily="34" charset="0"/>
                        </a:rPr>
                        <a:t>Invalid – Digits - &gt;100%</a:t>
                      </a:r>
                      <a:endParaRPr lang="en-US" sz="1100" dirty="0">
                        <a:latin typeface="Arial" pitchFamily="34" charset="0"/>
                        <a:cs typeface="Arial" pitchFamily="34" charset="0"/>
                      </a:endParaRPr>
                    </a:p>
                  </a:txBody>
                  <a:tcPr/>
                </a:tc>
              </a:tr>
              <a:tr h="254000">
                <a:tc>
                  <a:txBody>
                    <a:bodyPr/>
                    <a:lstStyle/>
                    <a:p>
                      <a:r>
                        <a:rPr lang="en-US" sz="1100" dirty="0" smtClean="0">
                          <a:latin typeface="Arial" pitchFamily="34" charset="0"/>
                          <a:cs typeface="Arial" pitchFamily="34" charset="0"/>
                        </a:rPr>
                        <a:t>15</a:t>
                      </a:r>
                      <a:endParaRPr lang="en-US" sz="1100" dirty="0">
                        <a:latin typeface="Arial" pitchFamily="34" charset="0"/>
                        <a:cs typeface="Arial" pitchFamily="34" charset="0"/>
                      </a:endParaRPr>
                    </a:p>
                  </a:txBody>
                  <a:tcPr/>
                </a:tc>
                <a:tc>
                  <a:txBody>
                    <a:bodyPr/>
                    <a:lstStyle/>
                    <a:p>
                      <a:r>
                        <a:rPr lang="en-US" sz="1100" dirty="0" smtClean="0">
                          <a:latin typeface="Arial" pitchFamily="34" charset="0"/>
                          <a:cs typeface="Arial" pitchFamily="34" charset="0"/>
                        </a:rPr>
                        <a:t>NA</a:t>
                      </a:r>
                      <a:endParaRPr lang="en-US" sz="1100" dirty="0">
                        <a:latin typeface="Arial" pitchFamily="34" charset="0"/>
                        <a:cs typeface="Arial" pitchFamily="34" charset="0"/>
                      </a:endParaRPr>
                    </a:p>
                  </a:txBody>
                  <a:tcPr/>
                </a:tc>
                <a:tc>
                  <a:txBody>
                    <a:bodyPr/>
                    <a:lstStyle/>
                    <a:p>
                      <a:r>
                        <a:rPr lang="en-US" sz="1100" smtClean="0">
                          <a:latin typeface="Arial" pitchFamily="34" charset="0"/>
                          <a:cs typeface="Arial" pitchFamily="34" charset="0"/>
                        </a:rPr>
                        <a:t>NA</a:t>
                      </a:r>
                      <a:endParaRPr lang="en-US" sz="1100"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Arial" pitchFamily="34" charset="0"/>
                          <a:cs typeface="Arial" pitchFamily="34" charset="0"/>
                        </a:rPr>
                        <a:t>Invalid – Characters</a:t>
                      </a:r>
                      <a:endParaRPr lang="en-US" sz="1100" dirty="0">
                        <a:latin typeface="Arial" pitchFamily="34" charset="0"/>
                        <a:cs typeface="Arial" pitchFamily="34" charset="0"/>
                      </a:endParaRPr>
                    </a:p>
                  </a:txBody>
                  <a:tcPr/>
                </a:tc>
                <a:tc>
                  <a:txBody>
                    <a:bodyPr/>
                    <a:lstStyle/>
                    <a:p>
                      <a:r>
                        <a:rPr lang="en-US" sz="1100" dirty="0" smtClean="0">
                          <a:latin typeface="Arial" pitchFamily="34" charset="0"/>
                          <a:cs typeface="Arial" pitchFamily="34" charset="0"/>
                        </a:rPr>
                        <a:t>Invalid  - Digits - &gt;100%</a:t>
                      </a:r>
                      <a:endParaRPr lang="en-US" sz="1100" dirty="0">
                        <a:latin typeface="Arial" pitchFamily="34" charset="0"/>
                        <a:cs typeface="Arial" pitchFamily="34" charset="0"/>
                      </a:endParaRPr>
                    </a:p>
                  </a:txBody>
                  <a:tcPr/>
                </a:tc>
              </a:tr>
              <a:tr h="254000">
                <a:tc>
                  <a:txBody>
                    <a:bodyPr/>
                    <a:lstStyle/>
                    <a:p>
                      <a:r>
                        <a:rPr lang="en-US" sz="1100" dirty="0" smtClean="0">
                          <a:latin typeface="Arial" pitchFamily="34" charset="0"/>
                          <a:cs typeface="Arial" pitchFamily="34" charset="0"/>
                        </a:rPr>
                        <a:t>16</a:t>
                      </a:r>
                      <a:endParaRPr lang="en-US" sz="1100" dirty="0">
                        <a:latin typeface="Arial" pitchFamily="34" charset="0"/>
                        <a:cs typeface="Arial" pitchFamily="34" charset="0"/>
                      </a:endParaRPr>
                    </a:p>
                  </a:txBody>
                  <a:tcPr/>
                </a:tc>
                <a:tc>
                  <a:txBody>
                    <a:bodyPr/>
                    <a:lstStyle/>
                    <a:p>
                      <a:r>
                        <a:rPr lang="en-US" sz="1100" dirty="0" smtClean="0">
                          <a:latin typeface="Arial" pitchFamily="34" charset="0"/>
                          <a:cs typeface="Arial" pitchFamily="34" charset="0"/>
                        </a:rPr>
                        <a:t>NA</a:t>
                      </a:r>
                      <a:endParaRPr lang="en-US" sz="1100" dirty="0">
                        <a:latin typeface="Arial" pitchFamily="34" charset="0"/>
                        <a:cs typeface="Arial" pitchFamily="34" charset="0"/>
                      </a:endParaRPr>
                    </a:p>
                  </a:txBody>
                  <a:tcPr/>
                </a:tc>
                <a:tc>
                  <a:txBody>
                    <a:bodyPr/>
                    <a:lstStyle/>
                    <a:p>
                      <a:r>
                        <a:rPr lang="en-US" sz="1100" dirty="0" smtClean="0">
                          <a:latin typeface="Arial" pitchFamily="34" charset="0"/>
                          <a:cs typeface="Arial" pitchFamily="34" charset="0"/>
                        </a:rPr>
                        <a:t>NA</a:t>
                      </a:r>
                      <a:endParaRPr lang="en-US" sz="1100" dirty="0">
                        <a:latin typeface="Arial" pitchFamily="34" charset="0"/>
                        <a:cs typeface="Arial" pitchFamily="34" charset="0"/>
                      </a:endParaRPr>
                    </a:p>
                  </a:txBody>
                  <a:tcPr/>
                </a:tc>
                <a:tc>
                  <a:txBody>
                    <a:bodyPr/>
                    <a:lstStyle/>
                    <a:p>
                      <a:r>
                        <a:rPr lang="en-US" sz="1100" dirty="0" smtClean="0">
                          <a:latin typeface="Arial" pitchFamily="34" charset="0"/>
                          <a:cs typeface="Arial" pitchFamily="34" charset="0"/>
                        </a:rPr>
                        <a:t>Invalid – Digits</a:t>
                      </a:r>
                      <a:endParaRPr lang="en-US" sz="1100" dirty="0">
                        <a:latin typeface="Arial" pitchFamily="34" charset="0"/>
                        <a:cs typeface="Arial" pitchFamily="34" charset="0"/>
                      </a:endParaRPr>
                    </a:p>
                  </a:txBody>
                  <a:tcPr/>
                </a:tc>
                <a:tc>
                  <a:txBody>
                    <a:bodyPr/>
                    <a:lstStyle/>
                    <a:p>
                      <a:r>
                        <a:rPr lang="en-US" sz="1100" dirty="0" smtClean="0">
                          <a:latin typeface="Arial" pitchFamily="34" charset="0"/>
                          <a:cs typeface="Arial" pitchFamily="34" charset="0"/>
                        </a:rPr>
                        <a:t>Invalid – Digits - &gt;100%</a:t>
                      </a:r>
                      <a:endParaRPr lang="en-US" sz="1100" dirty="0">
                        <a:latin typeface="Arial" pitchFamily="34" charset="0"/>
                        <a:cs typeface="Arial" pitchFamily="34" charset="0"/>
                      </a:endParaRPr>
                    </a:p>
                  </a:txBody>
                  <a:tcPr/>
                </a:tc>
              </a:tr>
              <a:tr h="254000">
                <a:tc>
                  <a:txBody>
                    <a:bodyPr/>
                    <a:lstStyle/>
                    <a:p>
                      <a:endParaRPr lang="en-US" sz="1100" dirty="0">
                        <a:latin typeface="Arial" pitchFamily="34" charset="0"/>
                        <a:cs typeface="Arial" pitchFamily="34" charset="0"/>
                      </a:endParaRPr>
                    </a:p>
                  </a:txBody>
                  <a:tcPr/>
                </a:tc>
                <a:tc>
                  <a:txBody>
                    <a:bodyPr/>
                    <a:lstStyle/>
                    <a:p>
                      <a:endParaRPr lang="en-US" sz="1100" dirty="0">
                        <a:latin typeface="Arial" pitchFamily="34" charset="0"/>
                        <a:cs typeface="Arial" pitchFamily="34" charset="0"/>
                      </a:endParaRPr>
                    </a:p>
                  </a:txBody>
                  <a:tcPr/>
                </a:tc>
                <a:tc>
                  <a:txBody>
                    <a:bodyPr/>
                    <a:lstStyle/>
                    <a:p>
                      <a:endParaRPr lang="en-US" sz="1100" dirty="0">
                        <a:latin typeface="Arial" pitchFamily="34" charset="0"/>
                        <a:cs typeface="Arial" pitchFamily="34" charset="0"/>
                      </a:endParaRPr>
                    </a:p>
                  </a:txBody>
                  <a:tcPr/>
                </a:tc>
                <a:tc>
                  <a:txBody>
                    <a:bodyPr/>
                    <a:lstStyle/>
                    <a:p>
                      <a:endParaRPr lang="en-US" sz="1100" dirty="0">
                        <a:latin typeface="Arial" pitchFamily="34" charset="0"/>
                        <a:cs typeface="Arial" pitchFamily="34" charset="0"/>
                      </a:endParaRPr>
                    </a:p>
                  </a:txBody>
                  <a:tcPr/>
                </a:tc>
                <a:tc>
                  <a:txBody>
                    <a:bodyPr/>
                    <a:lstStyle/>
                    <a:p>
                      <a:endParaRPr lang="en-US" sz="1100" dirty="0">
                        <a:latin typeface="Arial" pitchFamily="34" charset="0"/>
                        <a:cs typeface="Arial" pitchFamily="34" charset="0"/>
                      </a:endParaRPr>
                    </a:p>
                  </a:txBody>
                  <a:tcPr/>
                </a:tc>
              </a:tr>
            </a:tbl>
          </a:graphicData>
        </a:graphic>
      </p:graphicFrame>
      <p:sp>
        <p:nvSpPr>
          <p:cNvPr id="7" name="Rectangle 3"/>
          <p:cNvSpPr txBox="1">
            <a:spLocks noChangeArrowheads="1"/>
          </p:cNvSpPr>
          <p:nvPr/>
        </p:nvSpPr>
        <p:spPr>
          <a:xfrm>
            <a:off x="533400" y="1143000"/>
            <a:ext cx="8229600" cy="5029200"/>
          </a:xfrm>
          <a:prstGeom prst="rect">
            <a:avLst/>
          </a:prstGeom>
        </p:spPr>
        <p:txBody>
          <a:bodyPr vert="horz" lIns="91440" tIns="45720" rIns="91440" bIns="45720" rtlCol="0">
            <a:normAutofit/>
          </a:bodyPr>
          <a:lstStyle/>
          <a:p>
            <a:pPr marL="742950" marR="0" lvl="1" indent="-279400" algn="l" defTabSz="914400" rtl="0" eaLnBrk="1" fontAlgn="auto" latinLnBrk="0" hangingPunct="1">
              <a:lnSpc>
                <a:spcPct val="120000"/>
              </a:lnSpc>
              <a:spcBef>
                <a:spcPts val="840"/>
              </a:spcBef>
              <a:spcAft>
                <a:spcPts val="0"/>
              </a:spcAft>
              <a:buClr>
                <a:srgbClr val="6E267B"/>
              </a:buClr>
              <a:buSzTx/>
              <a:buFont typeface="Arial" pitchFamily="34" charset="0"/>
              <a:buChar char="•"/>
              <a:tabLst/>
              <a:defRPr/>
            </a:pPr>
            <a:endParaRPr kumimoji="0" lang="en-US" sz="1800" b="0" i="0" u="none" strike="noStrike" kern="1200" cap="none" spc="0" normalizeH="0" baseline="0" noProof="0" dirty="0" smtClean="0">
              <a:ln>
                <a:noFill/>
              </a:ln>
              <a:solidFill>
                <a:srgbClr val="002060"/>
              </a:solidFill>
              <a:effectLst/>
              <a:uLnTx/>
              <a:uFillTx/>
              <a:latin typeface="Arial" pitchFamily="34" charset="0"/>
              <a:ea typeface="+mn-ea"/>
              <a:cs typeface="Arial" pitchFamily="34" charset="0"/>
            </a:endParaRPr>
          </a:p>
          <a:p>
            <a:pPr marL="742950" marR="0" lvl="1" indent="-279400" algn="l" defTabSz="914400" rtl="0" eaLnBrk="1" fontAlgn="auto" latinLnBrk="0" hangingPunct="1">
              <a:lnSpc>
                <a:spcPct val="120000"/>
              </a:lnSpc>
              <a:spcBef>
                <a:spcPts val="840"/>
              </a:spcBef>
              <a:spcAft>
                <a:spcPts val="0"/>
              </a:spcAft>
              <a:buClr>
                <a:srgbClr val="6E267B"/>
              </a:buClr>
              <a:buSzTx/>
              <a:buFont typeface="Arial" pitchFamily="34" charset="0"/>
              <a:buChar char="•"/>
              <a:tabLst/>
              <a:defRPr/>
            </a:pPr>
            <a:endParaRPr kumimoji="0" lang="en-US" sz="1800" b="0" i="0" u="none" strike="noStrike" kern="1200" cap="none" spc="0" normalizeH="0" baseline="0" noProof="0" dirty="0" smtClean="0">
              <a:ln>
                <a:noFill/>
              </a:ln>
              <a:solidFill>
                <a:srgbClr val="002060"/>
              </a:solidFill>
              <a:effectLst/>
              <a:uLnTx/>
              <a:uFillTx/>
              <a:latin typeface="Arial" pitchFamily="34" charset="0"/>
              <a:ea typeface="+mn-ea"/>
              <a:cs typeface="Arial" pitchFamily="34" charset="0"/>
            </a:endParaRPr>
          </a:p>
          <a:p>
            <a:pPr marL="742950" marR="0" lvl="1" indent="-279400" algn="l" defTabSz="914400" rtl="0" eaLnBrk="1" fontAlgn="auto" latinLnBrk="0" hangingPunct="1">
              <a:lnSpc>
                <a:spcPct val="120000"/>
              </a:lnSpc>
              <a:spcBef>
                <a:spcPts val="840"/>
              </a:spcBef>
              <a:spcAft>
                <a:spcPts val="0"/>
              </a:spcAft>
              <a:buClr>
                <a:srgbClr val="6E267B"/>
              </a:buClr>
              <a:buSzTx/>
              <a:buFont typeface="Arial" pitchFamily="34" charset="0"/>
              <a:buChar char="•"/>
              <a:tabLst/>
              <a:defRPr/>
            </a:pPr>
            <a:endParaRPr kumimoji="0" lang="en-US" sz="1800" b="0" i="0" u="none" strike="noStrike" kern="1200" cap="none" spc="0" normalizeH="0" baseline="0" noProof="0" dirty="0" smtClean="0">
              <a:ln>
                <a:noFill/>
              </a:ln>
              <a:solidFill>
                <a:srgbClr val="002060"/>
              </a:solidFill>
              <a:effectLst/>
              <a:uLnTx/>
              <a:uFillTx/>
              <a:latin typeface="Arial" pitchFamily="34" charset="0"/>
              <a:ea typeface="+mn-ea"/>
              <a:cs typeface="Arial" pitchFamily="34" charset="0"/>
            </a:endParaRPr>
          </a:p>
          <a:p>
            <a:pPr marL="742950" marR="0" lvl="1" indent="-279400" algn="l" defTabSz="914400" rtl="0" eaLnBrk="1" fontAlgn="auto" latinLnBrk="0" hangingPunct="1">
              <a:lnSpc>
                <a:spcPct val="120000"/>
              </a:lnSpc>
              <a:spcBef>
                <a:spcPts val="840"/>
              </a:spcBef>
              <a:spcAft>
                <a:spcPts val="0"/>
              </a:spcAft>
              <a:buClr>
                <a:srgbClr val="6E267B"/>
              </a:buClr>
              <a:buSzTx/>
              <a:buFont typeface="Arial" pitchFamily="34" charset="0"/>
              <a:buChar char="•"/>
              <a:tabLst/>
              <a:defRPr/>
            </a:pPr>
            <a:endParaRPr kumimoji="0" lang="en-US" sz="1800" b="0" i="0" u="none" strike="noStrike" kern="1200" cap="none" spc="0" normalizeH="0" baseline="0" noProof="0" dirty="0" smtClean="0">
              <a:ln>
                <a:noFill/>
              </a:ln>
              <a:solidFill>
                <a:srgbClr val="002060"/>
              </a:solidFill>
              <a:effectLst/>
              <a:uLnTx/>
              <a:uFillTx/>
              <a:latin typeface="Arial" pitchFamily="34" charset="0"/>
              <a:ea typeface="+mn-ea"/>
              <a:cs typeface="Arial" pitchFamily="34" charset="0"/>
            </a:endParaRPr>
          </a:p>
          <a:p>
            <a:pPr marL="742950" marR="0" lvl="1" indent="-279400" algn="l" defTabSz="914400" rtl="0" eaLnBrk="1" fontAlgn="auto" latinLnBrk="0" hangingPunct="1">
              <a:lnSpc>
                <a:spcPct val="120000"/>
              </a:lnSpc>
              <a:spcBef>
                <a:spcPts val="840"/>
              </a:spcBef>
              <a:spcAft>
                <a:spcPts val="0"/>
              </a:spcAft>
              <a:buClr>
                <a:srgbClr val="6E267B"/>
              </a:buClr>
              <a:buSzTx/>
              <a:buFont typeface="Arial" pitchFamily="34" charset="0"/>
              <a:buChar char="•"/>
              <a:tabLst/>
              <a:defRPr/>
            </a:pPr>
            <a:endParaRPr kumimoji="0" lang="en-US" sz="1800" b="0" i="0" u="none" strike="noStrike" kern="1200" cap="none" spc="0" normalizeH="0" baseline="0" noProof="0" dirty="0" smtClean="0">
              <a:ln>
                <a:noFill/>
              </a:ln>
              <a:solidFill>
                <a:srgbClr val="002060"/>
              </a:solidFill>
              <a:effectLst/>
              <a:uLnTx/>
              <a:uFillTx/>
              <a:latin typeface="Arial" pitchFamily="34" charset="0"/>
              <a:ea typeface="+mn-ea"/>
              <a:cs typeface="Arial" pitchFamily="34" charset="0"/>
            </a:endParaRPr>
          </a:p>
          <a:p>
            <a:pPr marL="742950" marR="0" lvl="1" indent="-279400" algn="l" defTabSz="914400" rtl="0" eaLnBrk="1" fontAlgn="auto" latinLnBrk="0" hangingPunct="1">
              <a:lnSpc>
                <a:spcPct val="120000"/>
              </a:lnSpc>
              <a:spcBef>
                <a:spcPts val="840"/>
              </a:spcBef>
              <a:spcAft>
                <a:spcPts val="0"/>
              </a:spcAft>
              <a:buClr>
                <a:srgbClr val="6E267B"/>
              </a:buClr>
              <a:buSzTx/>
              <a:buFont typeface="Arial" pitchFamily="34" charset="0"/>
              <a:buChar char="•"/>
              <a:tabLst/>
              <a:defRPr/>
            </a:pPr>
            <a:endParaRPr kumimoji="0" lang="en-US" sz="1800" b="0" i="0" u="none" strike="noStrike" kern="1200" cap="none" spc="0" normalizeH="0" baseline="0" noProof="0" dirty="0" smtClean="0">
              <a:ln>
                <a:noFill/>
              </a:ln>
              <a:solidFill>
                <a:srgbClr val="002060"/>
              </a:solidFill>
              <a:effectLst/>
              <a:uLnTx/>
              <a:uFillTx/>
              <a:latin typeface="Arial" pitchFamily="34" charset="0"/>
              <a:ea typeface="+mn-ea"/>
              <a:cs typeface="Arial" pitchFamily="34" charset="0"/>
            </a:endParaRPr>
          </a:p>
          <a:p>
            <a:pPr marL="463550" marR="0" lvl="0" indent="-238125" algn="l" defTabSz="914400" rtl="0" eaLnBrk="1" fontAlgn="auto" latinLnBrk="0" hangingPunct="1">
              <a:lnSpc>
                <a:spcPct val="120000"/>
              </a:lnSpc>
              <a:spcBef>
                <a:spcPts val="840"/>
              </a:spcBef>
              <a:spcAft>
                <a:spcPts val="0"/>
              </a:spcAft>
              <a:buClr>
                <a:srgbClr val="4D4F53"/>
              </a:buClr>
              <a:buSzPct val="110000"/>
              <a:buFont typeface="Arial" pitchFamily="34" charset="0"/>
              <a:buChar char="•"/>
              <a:tabLst/>
              <a:defRPr/>
            </a:pPr>
            <a:endParaRPr kumimoji="0" lang="en-US" sz="2000" b="0" i="0" u="none" strike="noStrike" kern="1200" cap="none" spc="0" normalizeH="0" baseline="0" noProof="0" dirty="0" smtClean="0">
              <a:ln>
                <a:noFill/>
              </a:ln>
              <a:solidFill>
                <a:srgbClr val="002060"/>
              </a:solidFill>
              <a:effectLst/>
              <a:uLnTx/>
              <a:uFillTx/>
              <a:latin typeface="Arial" pitchFamily="34" charset="0"/>
              <a:ea typeface="+mn-ea"/>
              <a:cs typeface="Arial" pitchFamily="34" charset="0"/>
            </a:endParaRPr>
          </a:p>
          <a:p>
            <a:pPr marL="463550" marR="0" lvl="0" indent="-238125" algn="l" defTabSz="914400" rtl="0" eaLnBrk="1" fontAlgn="auto" latinLnBrk="0" hangingPunct="1">
              <a:lnSpc>
                <a:spcPct val="120000"/>
              </a:lnSpc>
              <a:spcBef>
                <a:spcPts val="840"/>
              </a:spcBef>
              <a:spcAft>
                <a:spcPts val="0"/>
              </a:spcAft>
              <a:buClr>
                <a:srgbClr val="4D4F53"/>
              </a:buClr>
              <a:buSzPct val="110000"/>
              <a:buFont typeface="Arial" pitchFamily="34" charset="0"/>
              <a:buChar char="•"/>
              <a:tabLst/>
              <a:defRPr/>
            </a:pPr>
            <a:endParaRPr kumimoji="0" lang="en-US" sz="2200" b="0" i="0" u="none" strike="noStrike" kern="1200" cap="none" spc="0" normalizeH="0" baseline="0" noProof="0" dirty="0" smtClean="0">
              <a:ln>
                <a:noFill/>
              </a:ln>
              <a:solidFill>
                <a:srgbClr val="002060"/>
              </a:solidFill>
              <a:effectLst/>
              <a:uLnTx/>
              <a:uFillTx/>
              <a:latin typeface="Arial" pitchFamily="34" charset="0"/>
              <a:ea typeface="+mn-ea"/>
              <a:cs typeface="Arial" pitchFamily="34" charset="0"/>
            </a:endParaRPr>
          </a:p>
          <a:p>
            <a:pPr marL="742950" marR="0" lvl="1" indent="-279400" algn="l" defTabSz="914400" rtl="0" eaLnBrk="1" fontAlgn="auto" latinLnBrk="0" hangingPunct="1">
              <a:lnSpc>
                <a:spcPct val="120000"/>
              </a:lnSpc>
              <a:spcBef>
                <a:spcPts val="840"/>
              </a:spcBef>
              <a:spcAft>
                <a:spcPts val="0"/>
              </a:spcAft>
              <a:buClr>
                <a:srgbClr val="6E267B"/>
              </a:buClr>
              <a:buSzTx/>
              <a:buFont typeface="Arial" pitchFamily="34" charset="0"/>
              <a:buChar char="•"/>
              <a:tabLst/>
              <a:defRPr/>
            </a:pPr>
            <a:endParaRPr kumimoji="0" lang="en-US" sz="1800" b="0" i="0" u="none" strike="noStrike" kern="1200" cap="none" spc="0" normalizeH="0" baseline="0" noProof="0" dirty="0" smtClean="0">
              <a:ln>
                <a:noFill/>
              </a:ln>
              <a:solidFill>
                <a:schemeClr val="tx1">
                  <a:lumMod val="50000"/>
                  <a:lumOff val="50000"/>
                </a:schemeClr>
              </a:solidFill>
              <a:effectLst/>
              <a:uLnTx/>
              <a:uFillTx/>
              <a:latin typeface="Arial" pitchFamily="34" charset="0"/>
              <a:ea typeface="+mn-ea"/>
              <a:cs typeface="Arial" pitchFamily="34" charset="0"/>
            </a:endParaRPr>
          </a:p>
          <a:p>
            <a:pPr marL="1030288" marR="0" lvl="2" indent="-284163" algn="l" defTabSz="914400" rtl="0" eaLnBrk="1" fontAlgn="auto" latinLnBrk="0" hangingPunct="1">
              <a:lnSpc>
                <a:spcPct val="120000"/>
              </a:lnSpc>
              <a:spcBef>
                <a:spcPts val="840"/>
              </a:spcBef>
              <a:spcAft>
                <a:spcPts val="0"/>
              </a:spcAft>
              <a:buClr>
                <a:srgbClr val="6E267B"/>
              </a:buClr>
              <a:buSzTx/>
              <a:buFont typeface="Arial" pitchFamily="34" charset="0"/>
              <a:buChar char="•"/>
              <a:tabLst/>
              <a:defRPr/>
            </a:pPr>
            <a:endParaRPr kumimoji="0" lang="en-US" sz="1400" b="0" i="0" u="none" strike="noStrike" kern="1200" cap="none" spc="0" normalizeH="0" baseline="0" noProof="0" dirty="0" smtClean="0">
              <a:ln>
                <a:noFill/>
              </a:ln>
              <a:solidFill>
                <a:schemeClr val="tx1">
                  <a:lumMod val="50000"/>
                  <a:lumOff val="50000"/>
                </a:schemeClr>
              </a:solidFill>
              <a:effectLst/>
              <a:uLnTx/>
              <a:uFillTx/>
              <a:latin typeface="Arial" pitchFamily="34" charset="0"/>
              <a:ea typeface="+mn-ea"/>
              <a:cs typeface="Arial" pitchFamily="34" charset="0"/>
            </a:endParaRPr>
          </a:p>
          <a:p>
            <a:pPr marL="742950" marR="0" lvl="1" indent="-279400" algn="l" defTabSz="914400" rtl="0" eaLnBrk="1" fontAlgn="auto" latinLnBrk="0" hangingPunct="1">
              <a:lnSpc>
                <a:spcPct val="120000"/>
              </a:lnSpc>
              <a:spcBef>
                <a:spcPts val="840"/>
              </a:spcBef>
              <a:spcAft>
                <a:spcPts val="0"/>
              </a:spcAft>
              <a:buClr>
                <a:srgbClr val="6E267B"/>
              </a:buClr>
              <a:buSzTx/>
              <a:buFont typeface="Arial" pitchFamily="34" charset="0"/>
              <a:buChar char="•"/>
              <a:tabLst/>
              <a:defRPr/>
            </a:pPr>
            <a:endParaRPr kumimoji="0" lang="en-US" sz="1800" b="0" i="0" u="none" strike="noStrike" kern="1200" cap="none" spc="0" normalizeH="0" baseline="0" noProof="0" dirty="0" smtClean="0">
              <a:ln>
                <a:noFill/>
              </a:ln>
              <a:solidFill>
                <a:srgbClr val="4D4F53"/>
              </a:solidFill>
              <a:effectLst/>
              <a:uLnTx/>
              <a:uFillTx/>
              <a:latin typeface="Arial" pitchFamily="34" charset="0"/>
              <a:ea typeface="+mn-ea"/>
              <a:cs typeface="Arial"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7" name="Rectangle 3"/>
          <p:cNvSpPr>
            <a:spLocks noGrp="1" noChangeArrowheads="1"/>
          </p:cNvSpPr>
          <p:nvPr>
            <p:ph type="body" idx="1"/>
          </p:nvPr>
        </p:nvSpPr>
        <p:spPr>
          <a:xfrm>
            <a:off x="533400" y="1143000"/>
            <a:ext cx="8229600" cy="4800600"/>
          </a:xfrm>
        </p:spPr>
        <p:txBody>
          <a:bodyPr>
            <a:normAutofit/>
          </a:bodyPr>
          <a:lstStyle/>
          <a:p>
            <a:pPr eaLnBrk="1" hangingPunct="1">
              <a:defRPr/>
            </a:pPr>
            <a:endParaRPr lang="en-US" sz="2200" dirty="0" smtClean="0">
              <a:solidFill>
                <a:srgbClr val="002060"/>
              </a:solidFill>
              <a:latin typeface="Arial" pitchFamily="34" charset="0"/>
              <a:cs typeface="Arial" pitchFamily="34" charset="0"/>
            </a:endParaRPr>
          </a:p>
          <a:p>
            <a:pPr lvl="1">
              <a:defRPr/>
            </a:pPr>
            <a:endParaRPr lang="en-US" sz="1800" dirty="0" smtClean="0">
              <a:solidFill>
                <a:schemeClr val="tx1">
                  <a:lumMod val="50000"/>
                  <a:lumOff val="50000"/>
                </a:schemeClr>
              </a:solidFill>
              <a:latin typeface="Arial" pitchFamily="34" charset="0"/>
              <a:cs typeface="Arial" pitchFamily="34" charset="0"/>
            </a:endParaRPr>
          </a:p>
          <a:p>
            <a:pPr lvl="2">
              <a:defRPr/>
            </a:pPr>
            <a:endParaRPr lang="en-US" sz="1400" dirty="0" smtClean="0">
              <a:solidFill>
                <a:schemeClr val="tx1">
                  <a:lumMod val="50000"/>
                  <a:lumOff val="50000"/>
                </a:schemeClr>
              </a:solidFill>
              <a:latin typeface="Arial" pitchFamily="34" charset="0"/>
              <a:cs typeface="Arial" pitchFamily="34" charset="0"/>
            </a:endParaRPr>
          </a:p>
          <a:p>
            <a:pPr lvl="1">
              <a:defRPr/>
            </a:pPr>
            <a:endParaRPr lang="en-US" sz="1800" dirty="0" smtClean="0">
              <a:latin typeface="Arial" pitchFamily="34" charset="0"/>
              <a:cs typeface="Arial" pitchFamily="34" charset="0"/>
            </a:endParaRPr>
          </a:p>
        </p:txBody>
      </p:sp>
      <p:sp>
        <p:nvSpPr>
          <p:cNvPr id="4" name="Title 1"/>
          <p:cNvSpPr txBox="1">
            <a:spLocks/>
          </p:cNvSpPr>
          <p:nvPr/>
        </p:nvSpPr>
        <p:spPr>
          <a:xfrm>
            <a:off x="457200" y="381000"/>
            <a:ext cx="8229600" cy="609600"/>
          </a:xfrm>
          <a:prstGeom prst="rect">
            <a:avLst/>
          </a:prstGeom>
          <a:solidFill>
            <a:schemeClr val="tx2">
              <a:lumMod val="40000"/>
              <a:lumOff val="60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tx1"/>
                </a:solidFill>
                <a:effectLst/>
                <a:uLnTx/>
                <a:uFillTx/>
                <a:latin typeface="+mj-lt"/>
                <a:ea typeface="+mj-ea"/>
                <a:cs typeface="+mj-cs"/>
              </a:rPr>
              <a:t>Pair-wise Testing T</a:t>
            </a:r>
            <a:r>
              <a:rPr kumimoji="0" lang="en-US" sz="2800" b="1" i="0" u="none" strike="noStrike" kern="1200" cap="none" spc="0" normalizeH="0" noProof="0" dirty="0" smtClean="0">
                <a:ln>
                  <a:noFill/>
                </a:ln>
                <a:solidFill>
                  <a:schemeClr val="tx1"/>
                </a:solidFill>
                <a:effectLst/>
                <a:uLnTx/>
                <a:uFillTx/>
                <a:latin typeface="+mj-lt"/>
                <a:ea typeface="+mj-ea"/>
                <a:cs typeface="+mj-cs"/>
              </a:rPr>
              <a:t>able</a:t>
            </a:r>
            <a:endParaRPr kumimoji="0" lang="en-US" sz="3600" b="1" i="0" u="none" strike="noStrike" kern="1200" cap="none" spc="0" normalizeH="0" baseline="0" noProof="0" dirty="0">
              <a:ln>
                <a:noFill/>
              </a:ln>
              <a:solidFill>
                <a:schemeClr val="tx1"/>
              </a:solidFill>
              <a:effectLst/>
              <a:uLnTx/>
              <a:uFillTx/>
              <a:latin typeface="+mj-lt"/>
              <a:ea typeface="+mj-ea"/>
              <a:cs typeface="+mj-cs"/>
            </a:endParaRPr>
          </a:p>
        </p:txBody>
      </p:sp>
      <p:sp>
        <p:nvSpPr>
          <p:cNvPr id="9" name="Slide Number Placeholder 8"/>
          <p:cNvSpPr>
            <a:spLocks noGrp="1"/>
          </p:cNvSpPr>
          <p:nvPr>
            <p:ph type="sldNum" sz="quarter" idx="4294967295"/>
          </p:nvPr>
        </p:nvSpPr>
        <p:spPr>
          <a:xfrm>
            <a:off x="6553200" y="6356350"/>
            <a:ext cx="2133600" cy="365125"/>
          </a:xfrm>
          <a:prstGeom prst="rect">
            <a:avLst/>
          </a:prstGeom>
        </p:spPr>
        <p:txBody>
          <a:bodyPr/>
          <a:lstStyle/>
          <a:p>
            <a:fld id="{CB5601B8-3A46-4376-8F24-70B71D858F34}" type="slidenum">
              <a:rPr lang="en-US" smtClean="0"/>
              <a:pPr/>
              <a:t>31</a:t>
            </a:fld>
            <a:endParaRPr lang="en-US"/>
          </a:p>
        </p:txBody>
      </p:sp>
      <p:sp>
        <p:nvSpPr>
          <p:cNvPr id="10" name="Footer Placeholder 9"/>
          <p:cNvSpPr>
            <a:spLocks noGrp="1"/>
          </p:cNvSpPr>
          <p:nvPr>
            <p:ph type="ftr" sz="quarter" idx="4294967295"/>
          </p:nvPr>
        </p:nvSpPr>
        <p:spPr>
          <a:xfrm>
            <a:off x="3124200" y="6356350"/>
            <a:ext cx="2895600" cy="365125"/>
          </a:xfrm>
          <a:prstGeom prst="rect">
            <a:avLst/>
          </a:prstGeom>
        </p:spPr>
        <p:txBody>
          <a:bodyPr/>
          <a:lstStyle/>
          <a:p>
            <a:endParaRPr lang="en-US"/>
          </a:p>
        </p:txBody>
      </p:sp>
      <p:graphicFrame>
        <p:nvGraphicFramePr>
          <p:cNvPr id="6" name="Table 5"/>
          <p:cNvGraphicFramePr>
            <a:graphicFrameLocks noGrp="1"/>
          </p:cNvGraphicFramePr>
          <p:nvPr/>
        </p:nvGraphicFramePr>
        <p:xfrm>
          <a:off x="457200" y="1173480"/>
          <a:ext cx="5867400" cy="4770120"/>
        </p:xfrm>
        <a:graphic>
          <a:graphicData uri="http://schemas.openxmlformats.org/drawingml/2006/table">
            <a:tbl>
              <a:tblPr firstRow="1" bandRow="1">
                <a:tableStyleId>{5C22544A-7EE6-4342-B048-85BDC9FD1C3A}</a:tableStyleId>
              </a:tblPr>
              <a:tblGrid>
                <a:gridCol w="441530"/>
                <a:gridCol w="836854"/>
                <a:gridCol w="1160016"/>
                <a:gridCol w="1447800"/>
                <a:gridCol w="1981200"/>
              </a:tblGrid>
              <a:tr h="254000">
                <a:tc>
                  <a:txBody>
                    <a:bodyPr/>
                    <a:lstStyle/>
                    <a:p>
                      <a:r>
                        <a:rPr lang="en-US" dirty="0" smtClean="0"/>
                        <a:t>#</a:t>
                      </a:r>
                      <a:endParaRPr lang="en-US" dirty="0"/>
                    </a:p>
                  </a:txBody>
                  <a:tcPr/>
                </a:tc>
                <a:tc>
                  <a:txBody>
                    <a:bodyPr/>
                    <a:lstStyle/>
                    <a:p>
                      <a:r>
                        <a:rPr lang="en-US" dirty="0" smtClean="0"/>
                        <a:t>Name</a:t>
                      </a:r>
                      <a:endParaRPr lang="en-US" dirty="0"/>
                    </a:p>
                  </a:txBody>
                  <a:tcPr/>
                </a:tc>
                <a:tc>
                  <a:txBody>
                    <a:bodyPr/>
                    <a:lstStyle/>
                    <a:p>
                      <a:r>
                        <a:rPr lang="en-US" dirty="0" smtClean="0"/>
                        <a:t>Address</a:t>
                      </a:r>
                      <a:endParaRPr lang="en-US" dirty="0"/>
                    </a:p>
                  </a:txBody>
                  <a:tcPr/>
                </a:tc>
                <a:tc>
                  <a:txBody>
                    <a:bodyPr/>
                    <a:lstStyle/>
                    <a:p>
                      <a:r>
                        <a:rPr lang="en-US" dirty="0" smtClean="0"/>
                        <a:t>Mobile No.</a:t>
                      </a:r>
                      <a:endParaRPr lang="en-US" dirty="0"/>
                    </a:p>
                  </a:txBody>
                  <a:tcPr/>
                </a:tc>
                <a:tc>
                  <a:txBody>
                    <a:bodyPr/>
                    <a:lstStyle/>
                    <a:p>
                      <a:r>
                        <a:rPr lang="en-US" dirty="0" smtClean="0"/>
                        <a:t>% Compensation</a:t>
                      </a:r>
                      <a:endParaRPr lang="en-US" dirty="0"/>
                    </a:p>
                  </a:txBody>
                  <a:tcPr/>
                </a:tc>
              </a:tr>
              <a:tr h="254000">
                <a:tc>
                  <a:txBody>
                    <a:bodyPr/>
                    <a:lstStyle/>
                    <a:p>
                      <a:pPr algn="ctr"/>
                      <a:r>
                        <a:rPr lang="en-US" sz="1100" dirty="0" smtClean="0">
                          <a:latin typeface="Arial" pitchFamily="34" charset="0"/>
                          <a:cs typeface="Arial" pitchFamily="34" charset="0"/>
                        </a:rPr>
                        <a:t>1</a:t>
                      </a:r>
                      <a:endParaRPr lang="en-US" sz="1100" dirty="0">
                        <a:latin typeface="Arial" pitchFamily="34" charset="0"/>
                        <a:cs typeface="Arial" pitchFamily="34" charset="0"/>
                      </a:endParaRPr>
                    </a:p>
                  </a:txBody>
                  <a:tcPr anchor="ctr" anchorCtr="1"/>
                </a:tc>
                <a:tc>
                  <a:txBody>
                    <a:bodyPr/>
                    <a:lstStyle/>
                    <a:p>
                      <a:pPr algn="ctr" fontAlgn="b"/>
                      <a:r>
                        <a:rPr lang="en-US" sz="1100" b="0" i="0" u="none" strike="noStrike" dirty="0" smtClean="0">
                          <a:solidFill>
                            <a:srgbClr val="000000"/>
                          </a:solidFill>
                          <a:latin typeface="Arial" pitchFamily="34" charset="0"/>
                          <a:cs typeface="Arial" pitchFamily="34" charset="0"/>
                        </a:rPr>
                        <a:t>Blank</a:t>
                      </a:r>
                      <a:endParaRPr lang="en-US" sz="1100" b="0" i="0" u="none" strike="noStrike" dirty="0">
                        <a:solidFill>
                          <a:srgbClr val="000000"/>
                        </a:solidFill>
                        <a:latin typeface="Arial" pitchFamily="34" charset="0"/>
                        <a:cs typeface="Arial" pitchFamily="34" charset="0"/>
                      </a:endParaRPr>
                    </a:p>
                  </a:txBody>
                  <a:tcPr marL="9525" marR="9525" marT="9525" marB="0" anchor="ctr" anchorCtr="1"/>
                </a:tc>
                <a:tc>
                  <a:txBody>
                    <a:bodyPr/>
                    <a:lstStyle/>
                    <a:p>
                      <a:pPr algn="ctr" fontAlgn="b"/>
                      <a:r>
                        <a:rPr lang="en-US" sz="1100" b="0" i="0" u="none" strike="noStrike" dirty="0" smtClean="0">
                          <a:solidFill>
                            <a:srgbClr val="000000"/>
                          </a:solidFill>
                          <a:latin typeface="Arial" pitchFamily="34" charset="0"/>
                          <a:cs typeface="Arial" pitchFamily="34" charset="0"/>
                        </a:rPr>
                        <a:t>Blank</a:t>
                      </a:r>
                      <a:endParaRPr lang="en-US" sz="1100" b="0" i="0" u="none" strike="noStrike" dirty="0">
                        <a:solidFill>
                          <a:srgbClr val="000000"/>
                        </a:solidFill>
                        <a:latin typeface="Arial" pitchFamily="34" charset="0"/>
                        <a:cs typeface="Arial" pitchFamily="34" charset="0"/>
                      </a:endParaRPr>
                    </a:p>
                  </a:txBody>
                  <a:tcPr marL="9525" marR="9525" marT="9525" marB="0" anchor="ctr" anchorCtr="1"/>
                </a:tc>
                <a:tc>
                  <a:txBody>
                    <a:bodyPr/>
                    <a:lstStyle/>
                    <a:p>
                      <a:pPr algn="ctr" fontAlgn="b"/>
                      <a:r>
                        <a:rPr lang="en-US" sz="1100" b="0" i="0" u="none" strike="noStrike" dirty="0" smtClean="0">
                          <a:solidFill>
                            <a:srgbClr val="000000"/>
                          </a:solidFill>
                          <a:latin typeface="Arial" pitchFamily="34" charset="0"/>
                          <a:cs typeface="Arial" pitchFamily="34" charset="0"/>
                        </a:rPr>
                        <a:t>Invalid Characters</a:t>
                      </a:r>
                      <a:endParaRPr lang="en-US" sz="1100" b="0" i="0" u="none" strike="noStrike" dirty="0">
                        <a:solidFill>
                          <a:srgbClr val="000000"/>
                        </a:solidFill>
                        <a:latin typeface="Arial" pitchFamily="34" charset="0"/>
                        <a:cs typeface="Arial" pitchFamily="34" charset="0"/>
                      </a:endParaRPr>
                    </a:p>
                  </a:txBody>
                  <a:tcPr marL="9525" marR="9525" marT="9525" marB="0" anchor="ctr" anchorCtr="1"/>
                </a:tc>
                <a:tc>
                  <a:txBody>
                    <a:bodyPr/>
                    <a:lstStyle/>
                    <a:p>
                      <a:pPr algn="ctr" fontAlgn="b"/>
                      <a:r>
                        <a:rPr lang="en-US" sz="1100" b="0" i="0" u="none" strike="noStrike" dirty="0" smtClean="0">
                          <a:solidFill>
                            <a:srgbClr val="000000"/>
                          </a:solidFill>
                          <a:latin typeface="Arial" pitchFamily="34" charset="0"/>
                          <a:cs typeface="Arial" pitchFamily="34" charset="0"/>
                        </a:rPr>
                        <a:t>Valid</a:t>
                      </a:r>
                      <a:endParaRPr lang="en-US" sz="1100" b="0" i="0" u="none" strike="noStrike" dirty="0">
                        <a:solidFill>
                          <a:srgbClr val="000000"/>
                        </a:solidFill>
                        <a:latin typeface="Arial" pitchFamily="34" charset="0"/>
                        <a:cs typeface="Arial" pitchFamily="34" charset="0"/>
                      </a:endParaRPr>
                    </a:p>
                  </a:txBody>
                  <a:tcPr marL="9525" marR="9525" marT="9525" marB="0" anchor="ctr" anchorCtr="1"/>
                </a:tc>
              </a:tr>
              <a:tr h="254000">
                <a:tc>
                  <a:txBody>
                    <a:bodyPr/>
                    <a:lstStyle/>
                    <a:p>
                      <a:pPr algn="ctr"/>
                      <a:r>
                        <a:rPr lang="en-US" sz="1100" dirty="0" smtClean="0">
                          <a:latin typeface="Arial" pitchFamily="34" charset="0"/>
                          <a:cs typeface="Arial" pitchFamily="34" charset="0"/>
                        </a:rPr>
                        <a:t>2</a:t>
                      </a:r>
                      <a:endParaRPr lang="en-US" sz="1100" dirty="0">
                        <a:latin typeface="Arial" pitchFamily="34" charset="0"/>
                        <a:cs typeface="Arial" pitchFamily="34" charset="0"/>
                      </a:endParaRPr>
                    </a:p>
                  </a:txBody>
                  <a:tcPr anchor="ctr" anchorCtr="1"/>
                </a:tc>
                <a:tc>
                  <a:txBody>
                    <a:bodyPr/>
                    <a:lstStyle/>
                    <a:p>
                      <a:pPr algn="ctr" fontAlgn="b"/>
                      <a:r>
                        <a:rPr lang="en-US" sz="1100" b="0" i="0" u="none" strike="noStrike" dirty="0" smtClean="0">
                          <a:solidFill>
                            <a:srgbClr val="000000"/>
                          </a:solidFill>
                          <a:latin typeface="Arial" pitchFamily="34" charset="0"/>
                          <a:cs typeface="Arial" pitchFamily="34" charset="0"/>
                        </a:rPr>
                        <a:t>Blank</a:t>
                      </a:r>
                      <a:endParaRPr lang="en-US" sz="1100" b="0" i="0" u="none" strike="noStrike" dirty="0">
                        <a:solidFill>
                          <a:srgbClr val="000000"/>
                        </a:solidFill>
                        <a:latin typeface="Arial" pitchFamily="34" charset="0"/>
                        <a:cs typeface="Arial" pitchFamily="34" charset="0"/>
                      </a:endParaRPr>
                    </a:p>
                  </a:txBody>
                  <a:tcPr marL="9525" marR="9525" marT="9525" marB="0" anchor="ctr" anchorCtr="1"/>
                </a:tc>
                <a:tc>
                  <a:txBody>
                    <a:bodyPr/>
                    <a:lstStyle/>
                    <a:p>
                      <a:pPr algn="ctr" fontAlgn="b"/>
                      <a:r>
                        <a:rPr lang="en-US" sz="1100" b="0" i="0" u="none" strike="noStrike" dirty="0" smtClean="0">
                          <a:solidFill>
                            <a:srgbClr val="000000"/>
                          </a:solidFill>
                          <a:latin typeface="Arial" pitchFamily="34" charset="0"/>
                          <a:cs typeface="Arial" pitchFamily="34" charset="0"/>
                        </a:rPr>
                        <a:t>Valid</a:t>
                      </a:r>
                      <a:endParaRPr lang="en-US" sz="1100" b="0" i="0" u="none" strike="noStrike" dirty="0">
                        <a:solidFill>
                          <a:srgbClr val="000000"/>
                        </a:solidFill>
                        <a:latin typeface="Arial" pitchFamily="34" charset="0"/>
                        <a:cs typeface="Arial" pitchFamily="34" charset="0"/>
                      </a:endParaRPr>
                    </a:p>
                  </a:txBody>
                  <a:tcPr marL="9525" marR="9525" marT="9525" marB="0" anchor="ctr" anchorCtr="1"/>
                </a:tc>
                <a:tc>
                  <a:txBody>
                    <a:bodyPr/>
                    <a:lstStyle/>
                    <a:p>
                      <a:pPr algn="ctr" fontAlgn="b"/>
                      <a:r>
                        <a:rPr lang="en-US" sz="1100" b="0" i="0" u="none" strike="noStrike" dirty="0" smtClean="0">
                          <a:solidFill>
                            <a:srgbClr val="000000"/>
                          </a:solidFill>
                          <a:latin typeface="Arial" pitchFamily="34" charset="0"/>
                          <a:cs typeface="Arial" pitchFamily="34" charset="0"/>
                        </a:rPr>
                        <a:t>Valid</a:t>
                      </a:r>
                      <a:endParaRPr lang="en-US" sz="1100" b="0" i="0" u="none" strike="noStrike" dirty="0">
                        <a:solidFill>
                          <a:srgbClr val="000000"/>
                        </a:solidFill>
                        <a:latin typeface="Arial" pitchFamily="34" charset="0"/>
                        <a:cs typeface="Arial" pitchFamily="34" charset="0"/>
                      </a:endParaRPr>
                    </a:p>
                  </a:txBody>
                  <a:tcPr marL="9525" marR="9525" marT="9525" marB="0" anchor="ctr" anchorCtr="1"/>
                </a:tc>
                <a:tc>
                  <a:txBody>
                    <a:bodyPr/>
                    <a:lstStyle/>
                    <a:p>
                      <a:pPr algn="ctr" fontAlgn="b"/>
                      <a:r>
                        <a:rPr lang="en-US" sz="1100" b="0" i="0" u="none" strike="noStrike" dirty="0" smtClean="0">
                          <a:solidFill>
                            <a:srgbClr val="000000"/>
                          </a:solidFill>
                          <a:latin typeface="Arial" pitchFamily="34" charset="0"/>
                          <a:cs typeface="Arial" pitchFamily="34" charset="0"/>
                        </a:rPr>
                        <a:t>Invalid - Characters</a:t>
                      </a:r>
                      <a:endParaRPr lang="en-US" sz="1100" b="0" i="0" u="none" strike="noStrike" dirty="0">
                        <a:solidFill>
                          <a:srgbClr val="000000"/>
                        </a:solidFill>
                        <a:latin typeface="Arial" pitchFamily="34" charset="0"/>
                        <a:cs typeface="Arial" pitchFamily="34" charset="0"/>
                      </a:endParaRPr>
                    </a:p>
                  </a:txBody>
                  <a:tcPr marL="9525" marR="9525" marT="9525" marB="0" anchor="ctr" anchorCtr="1"/>
                </a:tc>
              </a:tr>
              <a:tr h="254000">
                <a:tc>
                  <a:txBody>
                    <a:bodyPr/>
                    <a:lstStyle/>
                    <a:p>
                      <a:pPr algn="ctr"/>
                      <a:r>
                        <a:rPr lang="en-US" sz="1100" dirty="0" smtClean="0">
                          <a:latin typeface="Arial" pitchFamily="34" charset="0"/>
                          <a:cs typeface="Arial" pitchFamily="34" charset="0"/>
                        </a:rPr>
                        <a:t>3</a:t>
                      </a:r>
                      <a:endParaRPr lang="en-US" sz="1100" dirty="0">
                        <a:latin typeface="Arial" pitchFamily="34" charset="0"/>
                        <a:cs typeface="Arial" pitchFamily="34" charset="0"/>
                      </a:endParaRPr>
                    </a:p>
                  </a:txBody>
                  <a:tcPr anchor="ctr" anchorCtr="1"/>
                </a:tc>
                <a:tc>
                  <a:txBody>
                    <a:bodyPr/>
                    <a:lstStyle/>
                    <a:p>
                      <a:pPr algn="ctr" fontAlgn="b"/>
                      <a:r>
                        <a:rPr lang="en-US" sz="1100" b="0" i="0" u="none" strike="noStrike" dirty="0" smtClean="0">
                          <a:solidFill>
                            <a:srgbClr val="000000"/>
                          </a:solidFill>
                          <a:latin typeface="Arial" pitchFamily="34" charset="0"/>
                          <a:cs typeface="Arial" pitchFamily="34" charset="0"/>
                        </a:rPr>
                        <a:t>Blank</a:t>
                      </a:r>
                      <a:endParaRPr lang="en-US" sz="1100" b="0" i="0" u="none" strike="noStrike" dirty="0">
                        <a:solidFill>
                          <a:srgbClr val="000000"/>
                        </a:solidFill>
                        <a:latin typeface="Arial" pitchFamily="34" charset="0"/>
                        <a:cs typeface="Arial" pitchFamily="34" charset="0"/>
                      </a:endParaRPr>
                    </a:p>
                  </a:txBody>
                  <a:tcPr marL="9525" marR="9525" marT="9525" marB="0" anchor="ctr" anchorCtr="1"/>
                </a:tc>
                <a:tc>
                  <a:txBody>
                    <a:bodyPr/>
                    <a:lstStyle/>
                    <a:p>
                      <a:pPr algn="ctr" fontAlgn="b"/>
                      <a:r>
                        <a:rPr lang="en-US" sz="1100" b="0" i="0" u="none" strike="noStrike" dirty="0" smtClean="0">
                          <a:solidFill>
                            <a:srgbClr val="000000"/>
                          </a:solidFill>
                          <a:latin typeface="Arial" pitchFamily="34" charset="0"/>
                          <a:cs typeface="Arial" pitchFamily="34" charset="0"/>
                        </a:rPr>
                        <a:t>Invalid</a:t>
                      </a:r>
                      <a:endParaRPr lang="en-US" sz="1100" b="0" i="0" u="none" strike="noStrike" dirty="0">
                        <a:solidFill>
                          <a:srgbClr val="000000"/>
                        </a:solidFill>
                        <a:latin typeface="Arial" pitchFamily="34" charset="0"/>
                        <a:cs typeface="Arial" pitchFamily="34" charset="0"/>
                      </a:endParaRPr>
                    </a:p>
                  </a:txBody>
                  <a:tcPr marL="9525" marR="9525" marT="9525" marB="0" anchor="ctr" anchorCtr="1"/>
                </a:tc>
                <a:tc>
                  <a:txBody>
                    <a:bodyPr/>
                    <a:lstStyle/>
                    <a:p>
                      <a:pPr algn="ctr" fontAlgn="b"/>
                      <a:r>
                        <a:rPr lang="en-US" sz="1100" b="0" i="0" u="none" strike="noStrike" dirty="0" smtClean="0">
                          <a:solidFill>
                            <a:srgbClr val="000000"/>
                          </a:solidFill>
                          <a:latin typeface="Arial" pitchFamily="34" charset="0"/>
                          <a:cs typeface="Arial" pitchFamily="34" charset="0"/>
                        </a:rPr>
                        <a:t>Blank</a:t>
                      </a:r>
                      <a:endParaRPr lang="en-US" sz="1100" b="0" i="0" u="none" strike="noStrike" dirty="0">
                        <a:solidFill>
                          <a:srgbClr val="000000"/>
                        </a:solidFill>
                        <a:latin typeface="Arial" pitchFamily="34" charset="0"/>
                        <a:cs typeface="Arial" pitchFamily="34" charset="0"/>
                      </a:endParaRPr>
                    </a:p>
                  </a:txBody>
                  <a:tcPr marL="9525" marR="9525" marT="9525" marB="0" anchor="ctr" anchorCtr="1"/>
                </a:tc>
                <a:tc>
                  <a:txBody>
                    <a:bodyPr/>
                    <a:lstStyle/>
                    <a:p>
                      <a:pPr algn="ctr" fontAlgn="b"/>
                      <a:r>
                        <a:rPr lang="en-US" sz="1100" b="0" i="0" u="none" strike="noStrike" dirty="0" smtClean="0">
                          <a:solidFill>
                            <a:srgbClr val="000000"/>
                          </a:solidFill>
                          <a:latin typeface="Arial" pitchFamily="34" charset="0"/>
                          <a:cs typeface="Arial" pitchFamily="34" charset="0"/>
                        </a:rPr>
                        <a:t>Blank</a:t>
                      </a:r>
                      <a:endParaRPr lang="en-US" sz="1100" b="0" i="0" u="none" strike="noStrike" dirty="0">
                        <a:solidFill>
                          <a:srgbClr val="000000"/>
                        </a:solidFill>
                        <a:latin typeface="Arial" pitchFamily="34" charset="0"/>
                        <a:cs typeface="Arial" pitchFamily="34" charset="0"/>
                      </a:endParaRPr>
                    </a:p>
                  </a:txBody>
                  <a:tcPr marL="9525" marR="9525" marT="9525" marB="0" anchor="ctr" anchorCtr="1"/>
                </a:tc>
              </a:tr>
              <a:tr h="254000">
                <a:tc>
                  <a:txBody>
                    <a:bodyPr/>
                    <a:lstStyle/>
                    <a:p>
                      <a:pPr algn="ctr"/>
                      <a:r>
                        <a:rPr lang="en-US" sz="1100" dirty="0" smtClean="0">
                          <a:latin typeface="Arial" pitchFamily="34" charset="0"/>
                          <a:cs typeface="Arial" pitchFamily="34" charset="0"/>
                        </a:rPr>
                        <a:t>4</a:t>
                      </a:r>
                      <a:endParaRPr lang="en-US" sz="1100" dirty="0">
                        <a:latin typeface="Arial" pitchFamily="34" charset="0"/>
                        <a:cs typeface="Arial" pitchFamily="34" charset="0"/>
                      </a:endParaRPr>
                    </a:p>
                  </a:txBody>
                  <a:tcPr anchor="ctr" anchorCtr="1"/>
                </a:tc>
                <a:tc>
                  <a:txBody>
                    <a:bodyPr/>
                    <a:lstStyle/>
                    <a:p>
                      <a:pPr algn="ctr" fontAlgn="b"/>
                      <a:r>
                        <a:rPr lang="en-US" sz="1100" b="0" i="0" u="none" strike="noStrike" dirty="0" smtClean="0">
                          <a:solidFill>
                            <a:srgbClr val="000000"/>
                          </a:solidFill>
                          <a:latin typeface="Arial" pitchFamily="34" charset="0"/>
                          <a:cs typeface="Arial" pitchFamily="34" charset="0"/>
                        </a:rPr>
                        <a:t>Valid</a:t>
                      </a:r>
                      <a:endParaRPr lang="en-US" sz="1100" b="0" i="0" u="none" strike="noStrike" dirty="0">
                        <a:solidFill>
                          <a:srgbClr val="000000"/>
                        </a:solidFill>
                        <a:latin typeface="Arial" pitchFamily="34" charset="0"/>
                        <a:cs typeface="Arial" pitchFamily="34" charset="0"/>
                      </a:endParaRPr>
                    </a:p>
                  </a:txBody>
                  <a:tcPr marL="9525" marR="9525" marT="9525" marB="0" anchor="ctr" anchorCtr="1"/>
                </a:tc>
                <a:tc>
                  <a:txBody>
                    <a:bodyPr/>
                    <a:lstStyle/>
                    <a:p>
                      <a:pPr algn="ctr" fontAlgn="b"/>
                      <a:r>
                        <a:rPr lang="en-US" sz="1100" b="0" i="0" u="none" strike="noStrike" dirty="0" smtClean="0">
                          <a:solidFill>
                            <a:srgbClr val="000000"/>
                          </a:solidFill>
                          <a:latin typeface="Arial" pitchFamily="34" charset="0"/>
                          <a:cs typeface="Arial" pitchFamily="34" charset="0"/>
                        </a:rPr>
                        <a:t>Blank</a:t>
                      </a:r>
                      <a:endParaRPr lang="en-US" sz="1100" b="0" i="0" u="none" strike="noStrike" dirty="0">
                        <a:solidFill>
                          <a:srgbClr val="000000"/>
                        </a:solidFill>
                        <a:latin typeface="Arial" pitchFamily="34" charset="0"/>
                        <a:cs typeface="Arial" pitchFamily="34" charset="0"/>
                      </a:endParaRPr>
                    </a:p>
                  </a:txBody>
                  <a:tcPr marL="9525" marR="9525" marT="9525" marB="0" anchor="ctr" anchorCtr="1"/>
                </a:tc>
                <a:tc>
                  <a:txBody>
                    <a:bodyPr/>
                    <a:lstStyle/>
                    <a:p>
                      <a:pPr algn="ctr" fontAlgn="b"/>
                      <a:r>
                        <a:rPr lang="en-US" sz="1100" b="0" i="0" u="none" strike="noStrike" dirty="0" smtClean="0">
                          <a:solidFill>
                            <a:srgbClr val="000000"/>
                          </a:solidFill>
                          <a:latin typeface="Arial" pitchFamily="34" charset="0"/>
                          <a:cs typeface="Arial" pitchFamily="34" charset="0"/>
                        </a:rPr>
                        <a:t>Blank</a:t>
                      </a:r>
                      <a:endParaRPr lang="en-US" sz="1100" b="0" i="0" u="none" strike="noStrike" dirty="0">
                        <a:solidFill>
                          <a:srgbClr val="000000"/>
                        </a:solidFill>
                        <a:latin typeface="Arial" pitchFamily="34" charset="0"/>
                        <a:cs typeface="Arial" pitchFamily="34" charset="0"/>
                      </a:endParaRPr>
                    </a:p>
                  </a:txBody>
                  <a:tcPr marL="9525" marR="9525" marT="9525" marB="0" anchor="ctr" anchorCtr="1"/>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latin typeface="Arial" pitchFamily="34" charset="0"/>
                          <a:cs typeface="Arial" pitchFamily="34" charset="0"/>
                        </a:rPr>
                        <a:t>Invalid – Characters</a:t>
                      </a:r>
                      <a:endParaRPr lang="en-US" sz="1100" b="0" i="0" u="none" strike="noStrike" dirty="0">
                        <a:solidFill>
                          <a:srgbClr val="000000"/>
                        </a:solidFill>
                        <a:latin typeface="Arial" pitchFamily="34" charset="0"/>
                        <a:cs typeface="Arial" pitchFamily="34" charset="0"/>
                      </a:endParaRPr>
                    </a:p>
                  </a:txBody>
                  <a:tcPr marL="9525" marR="9525" marT="9525" marB="0" anchor="ctr" anchorCtr="1"/>
                </a:tc>
              </a:tr>
              <a:tr h="254000">
                <a:tc>
                  <a:txBody>
                    <a:bodyPr/>
                    <a:lstStyle/>
                    <a:p>
                      <a:pPr algn="ctr"/>
                      <a:r>
                        <a:rPr lang="en-US" sz="1100" dirty="0" smtClean="0">
                          <a:latin typeface="Arial" pitchFamily="34" charset="0"/>
                          <a:cs typeface="Arial" pitchFamily="34" charset="0"/>
                        </a:rPr>
                        <a:t>5</a:t>
                      </a:r>
                      <a:endParaRPr lang="en-US" sz="1100" dirty="0">
                        <a:latin typeface="Arial" pitchFamily="34" charset="0"/>
                        <a:cs typeface="Arial" pitchFamily="34" charset="0"/>
                      </a:endParaRPr>
                    </a:p>
                  </a:txBody>
                  <a:tcPr anchor="ctr" anchorCtr="1"/>
                </a:tc>
                <a:tc>
                  <a:txBody>
                    <a:bodyPr/>
                    <a:lstStyle/>
                    <a:p>
                      <a:pPr algn="ctr" fontAlgn="b"/>
                      <a:r>
                        <a:rPr lang="en-US" sz="1100" b="0" i="0" u="none" strike="noStrike" dirty="0" smtClean="0">
                          <a:solidFill>
                            <a:srgbClr val="000000"/>
                          </a:solidFill>
                          <a:latin typeface="Arial" pitchFamily="34" charset="0"/>
                          <a:cs typeface="Arial" pitchFamily="34" charset="0"/>
                        </a:rPr>
                        <a:t>Valid</a:t>
                      </a:r>
                      <a:endParaRPr lang="en-US" sz="1100" b="0" i="0" u="none" strike="noStrike" dirty="0">
                        <a:solidFill>
                          <a:srgbClr val="000000"/>
                        </a:solidFill>
                        <a:latin typeface="Arial" pitchFamily="34" charset="0"/>
                        <a:cs typeface="Arial" pitchFamily="34" charset="0"/>
                      </a:endParaRPr>
                    </a:p>
                  </a:txBody>
                  <a:tcPr marL="9525" marR="9525" marT="9525" marB="0" anchor="ctr" anchorCtr="1"/>
                </a:tc>
                <a:tc>
                  <a:txBody>
                    <a:bodyPr/>
                    <a:lstStyle/>
                    <a:p>
                      <a:pPr algn="ctr" fontAlgn="b"/>
                      <a:r>
                        <a:rPr lang="en-US" sz="1100" b="0" i="0" u="none" strike="noStrike" dirty="0" smtClean="0">
                          <a:solidFill>
                            <a:srgbClr val="000000"/>
                          </a:solidFill>
                          <a:latin typeface="Arial" pitchFamily="34" charset="0"/>
                          <a:cs typeface="Arial" pitchFamily="34" charset="0"/>
                        </a:rPr>
                        <a:t>Valid</a:t>
                      </a:r>
                      <a:endParaRPr lang="en-US" sz="1100" b="0" i="0" u="none" strike="noStrike" dirty="0">
                        <a:solidFill>
                          <a:srgbClr val="000000"/>
                        </a:solidFill>
                        <a:latin typeface="Arial" pitchFamily="34" charset="0"/>
                        <a:cs typeface="Arial" pitchFamily="34" charset="0"/>
                      </a:endParaRPr>
                    </a:p>
                  </a:txBody>
                  <a:tcPr marL="9525" marR="9525" marT="9525" marB="0" anchor="ctr" anchorCtr="1"/>
                </a:tc>
                <a:tc>
                  <a:txBody>
                    <a:bodyPr/>
                    <a:lstStyle/>
                    <a:p>
                      <a:pPr algn="ctr" fontAlgn="b"/>
                      <a:r>
                        <a:rPr lang="en-US" sz="1100" b="0" i="0" u="none" strike="noStrike" dirty="0" smtClean="0">
                          <a:solidFill>
                            <a:srgbClr val="000000"/>
                          </a:solidFill>
                          <a:latin typeface="Arial" pitchFamily="34" charset="0"/>
                          <a:cs typeface="Arial" pitchFamily="34" charset="0"/>
                        </a:rPr>
                        <a:t>Invalid – Characters</a:t>
                      </a:r>
                      <a:endParaRPr lang="en-US" sz="1100" b="0" i="0" u="none" strike="noStrike" dirty="0">
                        <a:solidFill>
                          <a:srgbClr val="000000"/>
                        </a:solidFill>
                        <a:latin typeface="Arial" pitchFamily="34" charset="0"/>
                        <a:cs typeface="Arial" pitchFamily="34" charset="0"/>
                      </a:endParaRPr>
                    </a:p>
                  </a:txBody>
                  <a:tcPr marL="9525" marR="9525" marT="9525" marB="0" anchor="ctr" anchorCtr="1"/>
                </a:tc>
                <a:tc>
                  <a:txBody>
                    <a:bodyPr/>
                    <a:lstStyle/>
                    <a:p>
                      <a:pPr algn="ctr" fontAlgn="b"/>
                      <a:r>
                        <a:rPr lang="en-US" sz="1100" b="0" i="0" u="none" strike="noStrike" dirty="0" smtClean="0">
                          <a:solidFill>
                            <a:srgbClr val="000000"/>
                          </a:solidFill>
                          <a:latin typeface="Arial" pitchFamily="34" charset="0"/>
                          <a:cs typeface="Arial" pitchFamily="34" charset="0"/>
                        </a:rPr>
                        <a:t>Blank</a:t>
                      </a:r>
                      <a:endParaRPr lang="en-US" sz="1100" b="0" i="0" u="none" strike="noStrike" dirty="0">
                        <a:solidFill>
                          <a:srgbClr val="000000"/>
                        </a:solidFill>
                        <a:latin typeface="Arial" pitchFamily="34" charset="0"/>
                        <a:cs typeface="Arial" pitchFamily="34" charset="0"/>
                      </a:endParaRPr>
                    </a:p>
                  </a:txBody>
                  <a:tcPr marL="9525" marR="9525" marT="9525" marB="0" anchor="ctr" anchorCtr="1"/>
                </a:tc>
              </a:tr>
              <a:tr h="254000">
                <a:tc>
                  <a:txBody>
                    <a:bodyPr/>
                    <a:lstStyle/>
                    <a:p>
                      <a:pPr algn="ctr"/>
                      <a:r>
                        <a:rPr lang="en-US" sz="1100" dirty="0" smtClean="0">
                          <a:latin typeface="Arial" pitchFamily="34" charset="0"/>
                          <a:cs typeface="Arial" pitchFamily="34" charset="0"/>
                        </a:rPr>
                        <a:t>6</a:t>
                      </a:r>
                      <a:endParaRPr lang="en-US" sz="1100" dirty="0">
                        <a:latin typeface="Arial" pitchFamily="34" charset="0"/>
                        <a:cs typeface="Arial" pitchFamily="34" charset="0"/>
                      </a:endParaRPr>
                    </a:p>
                  </a:txBody>
                  <a:tcPr anchor="ctr" anchorCtr="1"/>
                </a:tc>
                <a:tc>
                  <a:txBody>
                    <a:bodyPr/>
                    <a:lstStyle/>
                    <a:p>
                      <a:pPr algn="ctr" fontAlgn="b"/>
                      <a:r>
                        <a:rPr lang="en-US" sz="1100" b="0" i="0" u="none" strike="noStrike" dirty="0" smtClean="0">
                          <a:solidFill>
                            <a:srgbClr val="000000"/>
                          </a:solidFill>
                          <a:latin typeface="Arial" pitchFamily="34" charset="0"/>
                          <a:cs typeface="Arial" pitchFamily="34" charset="0"/>
                        </a:rPr>
                        <a:t>Valid</a:t>
                      </a:r>
                      <a:endParaRPr lang="en-US" sz="1100" b="0" i="0" u="none" strike="noStrike" dirty="0">
                        <a:solidFill>
                          <a:srgbClr val="000000"/>
                        </a:solidFill>
                        <a:latin typeface="Arial" pitchFamily="34" charset="0"/>
                        <a:cs typeface="Arial" pitchFamily="34" charset="0"/>
                      </a:endParaRPr>
                    </a:p>
                  </a:txBody>
                  <a:tcPr marL="9525" marR="9525" marT="9525" marB="0" anchor="ctr" anchorCtr="1"/>
                </a:tc>
                <a:tc>
                  <a:txBody>
                    <a:bodyPr/>
                    <a:lstStyle/>
                    <a:p>
                      <a:pPr algn="ctr" fontAlgn="b"/>
                      <a:r>
                        <a:rPr lang="en-US" sz="1100" b="0" i="0" u="none" strike="noStrike" dirty="0" smtClean="0">
                          <a:solidFill>
                            <a:srgbClr val="000000"/>
                          </a:solidFill>
                          <a:latin typeface="Arial" pitchFamily="34" charset="0"/>
                          <a:cs typeface="Arial" pitchFamily="34" charset="0"/>
                        </a:rPr>
                        <a:t>Invalid</a:t>
                      </a:r>
                      <a:endParaRPr lang="en-US" sz="1100" b="0" i="0" u="none" strike="noStrike" dirty="0">
                        <a:solidFill>
                          <a:srgbClr val="000000"/>
                        </a:solidFill>
                        <a:latin typeface="Arial" pitchFamily="34" charset="0"/>
                        <a:cs typeface="Arial" pitchFamily="34" charset="0"/>
                      </a:endParaRPr>
                    </a:p>
                  </a:txBody>
                  <a:tcPr marL="9525" marR="9525" marT="9525" marB="0" anchor="ctr" anchorCtr="1"/>
                </a:tc>
                <a:tc>
                  <a:txBody>
                    <a:bodyPr/>
                    <a:lstStyle/>
                    <a:p>
                      <a:pPr algn="ctr" fontAlgn="b"/>
                      <a:r>
                        <a:rPr lang="en-US" sz="1100" b="0" i="0" u="none" strike="noStrike" dirty="0" smtClean="0">
                          <a:solidFill>
                            <a:srgbClr val="000000"/>
                          </a:solidFill>
                          <a:latin typeface="Arial" pitchFamily="34" charset="0"/>
                          <a:cs typeface="Arial" pitchFamily="34" charset="0"/>
                        </a:rPr>
                        <a:t>Valid</a:t>
                      </a:r>
                      <a:endParaRPr lang="en-US" sz="1100" b="0" i="0" u="none" strike="noStrike" dirty="0">
                        <a:solidFill>
                          <a:srgbClr val="000000"/>
                        </a:solidFill>
                        <a:latin typeface="Arial" pitchFamily="34" charset="0"/>
                        <a:cs typeface="Arial" pitchFamily="34" charset="0"/>
                      </a:endParaRPr>
                    </a:p>
                  </a:txBody>
                  <a:tcPr marL="9525" marR="9525" marT="9525" marB="0" anchor="ctr" anchorCtr="1"/>
                </a:tc>
                <a:tc>
                  <a:txBody>
                    <a:bodyPr/>
                    <a:lstStyle/>
                    <a:p>
                      <a:pPr algn="ctr" fontAlgn="b"/>
                      <a:r>
                        <a:rPr lang="en-US" sz="1100" b="0" i="0" u="none" strike="noStrike" dirty="0" smtClean="0">
                          <a:solidFill>
                            <a:srgbClr val="000000"/>
                          </a:solidFill>
                          <a:latin typeface="Arial" pitchFamily="34" charset="0"/>
                          <a:cs typeface="Arial" pitchFamily="34" charset="0"/>
                        </a:rPr>
                        <a:t>Valid</a:t>
                      </a:r>
                      <a:endParaRPr lang="en-US" sz="1100" b="0" i="0" u="none" strike="noStrike" dirty="0">
                        <a:solidFill>
                          <a:srgbClr val="000000"/>
                        </a:solidFill>
                        <a:latin typeface="Arial" pitchFamily="34" charset="0"/>
                        <a:cs typeface="Arial" pitchFamily="34" charset="0"/>
                      </a:endParaRPr>
                    </a:p>
                  </a:txBody>
                  <a:tcPr marL="9525" marR="9525" marT="9525" marB="0" anchor="ctr" anchorCtr="1"/>
                </a:tc>
              </a:tr>
              <a:tr h="254000">
                <a:tc>
                  <a:txBody>
                    <a:bodyPr/>
                    <a:lstStyle/>
                    <a:p>
                      <a:pPr algn="ctr"/>
                      <a:r>
                        <a:rPr lang="en-US" sz="1100" dirty="0" smtClean="0">
                          <a:latin typeface="Arial" pitchFamily="34" charset="0"/>
                          <a:cs typeface="Arial" pitchFamily="34" charset="0"/>
                        </a:rPr>
                        <a:t>7</a:t>
                      </a:r>
                      <a:endParaRPr lang="en-US" sz="1100" dirty="0">
                        <a:latin typeface="Arial" pitchFamily="34" charset="0"/>
                        <a:cs typeface="Arial" pitchFamily="34" charset="0"/>
                      </a:endParaRPr>
                    </a:p>
                  </a:txBody>
                  <a:tcPr anchor="ctr" anchorCtr="1"/>
                </a:tc>
                <a:tc>
                  <a:txBody>
                    <a:bodyPr/>
                    <a:lstStyle/>
                    <a:p>
                      <a:pPr algn="ctr" fontAlgn="b"/>
                      <a:r>
                        <a:rPr lang="en-US" sz="1100" b="0" i="0" u="none" strike="noStrike" dirty="0" smtClean="0">
                          <a:solidFill>
                            <a:srgbClr val="000000"/>
                          </a:solidFill>
                          <a:latin typeface="Arial" pitchFamily="34" charset="0"/>
                          <a:cs typeface="Arial" pitchFamily="34" charset="0"/>
                        </a:rPr>
                        <a:t>Invalid</a:t>
                      </a:r>
                      <a:endParaRPr lang="en-US" sz="1100" b="0" i="0" u="none" strike="noStrike" dirty="0">
                        <a:solidFill>
                          <a:srgbClr val="000000"/>
                        </a:solidFill>
                        <a:latin typeface="Arial" pitchFamily="34" charset="0"/>
                        <a:cs typeface="Arial" pitchFamily="34" charset="0"/>
                      </a:endParaRPr>
                    </a:p>
                  </a:txBody>
                  <a:tcPr marL="9525" marR="9525" marT="9525" marB="0" anchor="ctr" anchorCtr="1"/>
                </a:tc>
                <a:tc>
                  <a:txBody>
                    <a:bodyPr/>
                    <a:lstStyle/>
                    <a:p>
                      <a:pPr algn="ctr" fontAlgn="b"/>
                      <a:r>
                        <a:rPr lang="en-US" sz="1100" b="0" i="0" u="none" strike="noStrike" dirty="0" smtClean="0">
                          <a:solidFill>
                            <a:srgbClr val="000000"/>
                          </a:solidFill>
                          <a:latin typeface="Arial" pitchFamily="34" charset="0"/>
                          <a:cs typeface="Arial" pitchFamily="34" charset="0"/>
                        </a:rPr>
                        <a:t>Blank</a:t>
                      </a:r>
                      <a:endParaRPr lang="en-US" sz="1100" b="0" i="0" u="none" strike="noStrike" dirty="0">
                        <a:solidFill>
                          <a:srgbClr val="000000"/>
                        </a:solidFill>
                        <a:latin typeface="Arial" pitchFamily="34" charset="0"/>
                        <a:cs typeface="Arial" pitchFamily="34" charset="0"/>
                      </a:endParaRPr>
                    </a:p>
                  </a:txBody>
                  <a:tcPr marL="9525" marR="9525" marT="9525" marB="0" anchor="ctr" anchorCtr="1"/>
                </a:tc>
                <a:tc>
                  <a:txBody>
                    <a:bodyPr/>
                    <a:lstStyle/>
                    <a:p>
                      <a:pPr algn="ctr" fontAlgn="b"/>
                      <a:r>
                        <a:rPr lang="en-US" sz="1100" b="0" i="0" u="none" strike="noStrike" dirty="0" smtClean="0">
                          <a:solidFill>
                            <a:srgbClr val="000000"/>
                          </a:solidFill>
                          <a:latin typeface="Arial" pitchFamily="34" charset="0"/>
                          <a:cs typeface="Arial" pitchFamily="34" charset="0"/>
                        </a:rPr>
                        <a:t>Valid</a:t>
                      </a:r>
                      <a:endParaRPr lang="en-US" sz="1100" b="0" i="0" u="none" strike="noStrike" dirty="0">
                        <a:solidFill>
                          <a:srgbClr val="000000"/>
                        </a:solidFill>
                        <a:latin typeface="Arial" pitchFamily="34" charset="0"/>
                        <a:cs typeface="Arial" pitchFamily="34" charset="0"/>
                      </a:endParaRPr>
                    </a:p>
                  </a:txBody>
                  <a:tcPr marL="9525" marR="9525" marT="9525" marB="0" anchor="ctr" anchorCtr="1"/>
                </a:tc>
                <a:tc>
                  <a:txBody>
                    <a:bodyPr/>
                    <a:lstStyle/>
                    <a:p>
                      <a:pPr algn="ctr" fontAlgn="b"/>
                      <a:r>
                        <a:rPr lang="en-US" sz="1100" b="0" i="0" u="none" strike="noStrike" dirty="0" smtClean="0">
                          <a:solidFill>
                            <a:srgbClr val="000000"/>
                          </a:solidFill>
                          <a:latin typeface="Arial" pitchFamily="34" charset="0"/>
                          <a:cs typeface="Arial" pitchFamily="34" charset="0"/>
                        </a:rPr>
                        <a:t>Blank</a:t>
                      </a:r>
                      <a:endParaRPr lang="en-US" sz="1100" b="0" i="0" u="none" strike="noStrike" dirty="0">
                        <a:solidFill>
                          <a:srgbClr val="000000"/>
                        </a:solidFill>
                        <a:latin typeface="Arial" pitchFamily="34" charset="0"/>
                        <a:cs typeface="Arial" pitchFamily="34" charset="0"/>
                      </a:endParaRPr>
                    </a:p>
                  </a:txBody>
                  <a:tcPr marL="9525" marR="9525" marT="9525" marB="0" anchor="ctr" anchorCtr="1"/>
                </a:tc>
              </a:tr>
              <a:tr h="254000">
                <a:tc>
                  <a:txBody>
                    <a:bodyPr/>
                    <a:lstStyle/>
                    <a:p>
                      <a:pPr algn="ctr"/>
                      <a:r>
                        <a:rPr lang="en-US" sz="1100" dirty="0" smtClean="0">
                          <a:latin typeface="Arial" pitchFamily="34" charset="0"/>
                          <a:cs typeface="Arial" pitchFamily="34" charset="0"/>
                        </a:rPr>
                        <a:t>8</a:t>
                      </a:r>
                      <a:endParaRPr lang="en-US" sz="1100" dirty="0">
                        <a:latin typeface="Arial" pitchFamily="34" charset="0"/>
                        <a:cs typeface="Arial" pitchFamily="34" charset="0"/>
                      </a:endParaRPr>
                    </a:p>
                  </a:txBody>
                  <a:tcPr anchor="ctr" anchorCtr="1"/>
                </a:tc>
                <a:tc>
                  <a:txBody>
                    <a:bodyPr/>
                    <a:lstStyle/>
                    <a:p>
                      <a:pPr algn="ctr" fontAlgn="b"/>
                      <a:r>
                        <a:rPr lang="en-US" sz="1100" b="0" i="0" u="none" strike="noStrike" dirty="0" smtClean="0">
                          <a:solidFill>
                            <a:srgbClr val="000000"/>
                          </a:solidFill>
                          <a:latin typeface="Arial" pitchFamily="34" charset="0"/>
                          <a:cs typeface="Arial" pitchFamily="34" charset="0"/>
                        </a:rPr>
                        <a:t>Invalid</a:t>
                      </a:r>
                      <a:endParaRPr lang="en-US" sz="1100" b="0" i="0" u="none" strike="noStrike" dirty="0">
                        <a:solidFill>
                          <a:srgbClr val="000000"/>
                        </a:solidFill>
                        <a:latin typeface="Arial" pitchFamily="34" charset="0"/>
                        <a:cs typeface="Arial" pitchFamily="34" charset="0"/>
                      </a:endParaRPr>
                    </a:p>
                  </a:txBody>
                  <a:tcPr marL="9525" marR="9525" marT="9525" marB="0" anchor="ctr" anchorCtr="1"/>
                </a:tc>
                <a:tc>
                  <a:txBody>
                    <a:bodyPr/>
                    <a:lstStyle/>
                    <a:p>
                      <a:pPr algn="ctr" fontAlgn="b"/>
                      <a:r>
                        <a:rPr lang="en-US" sz="1100" b="0" i="0" u="none" strike="noStrike" dirty="0" smtClean="0">
                          <a:solidFill>
                            <a:srgbClr val="000000"/>
                          </a:solidFill>
                          <a:latin typeface="Arial" pitchFamily="34" charset="0"/>
                          <a:cs typeface="Arial" pitchFamily="34" charset="0"/>
                        </a:rPr>
                        <a:t>Valid</a:t>
                      </a:r>
                      <a:endParaRPr lang="en-US" sz="1100" b="0" i="0" u="none" strike="noStrike" dirty="0">
                        <a:solidFill>
                          <a:srgbClr val="000000"/>
                        </a:solidFill>
                        <a:latin typeface="Arial" pitchFamily="34" charset="0"/>
                        <a:cs typeface="Arial" pitchFamily="34" charset="0"/>
                      </a:endParaRPr>
                    </a:p>
                  </a:txBody>
                  <a:tcPr marL="9525" marR="9525" marT="9525" marB="0" anchor="ctr" anchorCtr="1"/>
                </a:tc>
                <a:tc>
                  <a:txBody>
                    <a:bodyPr/>
                    <a:lstStyle/>
                    <a:p>
                      <a:pPr algn="ctr" fontAlgn="b"/>
                      <a:r>
                        <a:rPr lang="en-US" sz="1100" b="0" i="0" u="none" strike="noStrike" dirty="0" smtClean="0">
                          <a:solidFill>
                            <a:srgbClr val="000000"/>
                          </a:solidFill>
                          <a:latin typeface="Arial" pitchFamily="34" charset="0"/>
                          <a:cs typeface="Arial" pitchFamily="34" charset="0"/>
                        </a:rPr>
                        <a:t>Blank</a:t>
                      </a:r>
                      <a:endParaRPr lang="en-US" sz="1100" b="0" i="0" u="none" strike="noStrike" dirty="0">
                        <a:solidFill>
                          <a:srgbClr val="000000"/>
                        </a:solidFill>
                        <a:latin typeface="Arial" pitchFamily="34" charset="0"/>
                        <a:cs typeface="Arial" pitchFamily="34" charset="0"/>
                      </a:endParaRPr>
                    </a:p>
                  </a:txBody>
                  <a:tcPr marL="9525" marR="9525" marT="9525" marB="0" anchor="ctr" anchorCtr="1"/>
                </a:tc>
                <a:tc>
                  <a:txBody>
                    <a:bodyPr/>
                    <a:lstStyle/>
                    <a:p>
                      <a:pPr algn="ctr" fontAlgn="b"/>
                      <a:r>
                        <a:rPr lang="en-US" sz="1100" b="0" i="0" u="none" strike="noStrike" dirty="0" smtClean="0">
                          <a:solidFill>
                            <a:srgbClr val="000000"/>
                          </a:solidFill>
                          <a:latin typeface="Arial" pitchFamily="34" charset="0"/>
                          <a:cs typeface="Arial" pitchFamily="34" charset="0"/>
                        </a:rPr>
                        <a:t>Valid</a:t>
                      </a:r>
                      <a:endParaRPr lang="en-US" sz="1100" b="0" i="0" u="none" strike="noStrike" dirty="0">
                        <a:solidFill>
                          <a:srgbClr val="000000"/>
                        </a:solidFill>
                        <a:latin typeface="Arial" pitchFamily="34" charset="0"/>
                        <a:cs typeface="Arial" pitchFamily="34" charset="0"/>
                      </a:endParaRPr>
                    </a:p>
                  </a:txBody>
                  <a:tcPr marL="9525" marR="9525" marT="9525" marB="0" anchor="ctr" anchorCtr="1"/>
                </a:tc>
              </a:tr>
              <a:tr h="254000">
                <a:tc>
                  <a:txBody>
                    <a:bodyPr/>
                    <a:lstStyle/>
                    <a:p>
                      <a:pPr algn="ctr"/>
                      <a:r>
                        <a:rPr lang="en-US" sz="1100" dirty="0" smtClean="0">
                          <a:latin typeface="Arial" pitchFamily="34" charset="0"/>
                          <a:cs typeface="Arial" pitchFamily="34" charset="0"/>
                        </a:rPr>
                        <a:t>9</a:t>
                      </a:r>
                      <a:endParaRPr lang="en-US" sz="1100" dirty="0">
                        <a:latin typeface="Arial" pitchFamily="34" charset="0"/>
                        <a:cs typeface="Arial" pitchFamily="34" charset="0"/>
                      </a:endParaRPr>
                    </a:p>
                  </a:txBody>
                  <a:tcPr anchor="ctr" anchorCtr="1"/>
                </a:tc>
                <a:tc>
                  <a:txBody>
                    <a:bodyPr/>
                    <a:lstStyle/>
                    <a:p>
                      <a:pPr algn="ctr" fontAlgn="b"/>
                      <a:r>
                        <a:rPr lang="en-US" sz="1100" b="0" i="0" u="none" strike="noStrike" dirty="0" smtClean="0">
                          <a:solidFill>
                            <a:srgbClr val="000000"/>
                          </a:solidFill>
                          <a:latin typeface="Arial" pitchFamily="34" charset="0"/>
                          <a:cs typeface="Arial" pitchFamily="34" charset="0"/>
                        </a:rPr>
                        <a:t>Invalid</a:t>
                      </a:r>
                      <a:endParaRPr lang="en-US" sz="1100" b="0" i="0" u="none" strike="noStrike" dirty="0">
                        <a:solidFill>
                          <a:srgbClr val="000000"/>
                        </a:solidFill>
                        <a:latin typeface="Arial" pitchFamily="34" charset="0"/>
                        <a:cs typeface="Arial" pitchFamily="34" charset="0"/>
                      </a:endParaRPr>
                    </a:p>
                  </a:txBody>
                  <a:tcPr marL="9525" marR="9525" marT="9525" marB="0" anchor="ctr" anchorCtr="1"/>
                </a:tc>
                <a:tc>
                  <a:txBody>
                    <a:bodyPr/>
                    <a:lstStyle/>
                    <a:p>
                      <a:pPr algn="ctr" fontAlgn="b"/>
                      <a:r>
                        <a:rPr lang="en-US" sz="1100" b="0" i="0" u="none" strike="noStrike" dirty="0" smtClean="0">
                          <a:solidFill>
                            <a:srgbClr val="000000"/>
                          </a:solidFill>
                          <a:latin typeface="Arial" pitchFamily="34" charset="0"/>
                          <a:cs typeface="Arial" pitchFamily="34" charset="0"/>
                        </a:rPr>
                        <a:t>Invalid</a:t>
                      </a:r>
                      <a:endParaRPr lang="en-US" sz="1100" b="0" i="0" u="none" strike="noStrike" dirty="0">
                        <a:solidFill>
                          <a:srgbClr val="000000"/>
                        </a:solidFill>
                        <a:latin typeface="Arial" pitchFamily="34" charset="0"/>
                        <a:cs typeface="Arial" pitchFamily="34" charset="0"/>
                      </a:endParaRPr>
                    </a:p>
                  </a:txBody>
                  <a:tcPr marL="9525" marR="9525" marT="9525" marB="0" anchor="ctr" anchorCtr="1"/>
                </a:tc>
                <a:tc>
                  <a:txBody>
                    <a:bodyPr/>
                    <a:lstStyle/>
                    <a:p>
                      <a:pPr algn="ctr" fontAlgn="b"/>
                      <a:r>
                        <a:rPr lang="en-US" sz="1100" b="0" i="0" u="none" strike="noStrike" dirty="0" smtClean="0">
                          <a:solidFill>
                            <a:srgbClr val="000000"/>
                          </a:solidFill>
                          <a:latin typeface="Arial" pitchFamily="34" charset="0"/>
                          <a:cs typeface="Arial" pitchFamily="34" charset="0"/>
                        </a:rPr>
                        <a:t>Invalid – Characters</a:t>
                      </a:r>
                      <a:endParaRPr lang="en-US" sz="1100" b="0" i="0" u="none" strike="noStrike" dirty="0">
                        <a:solidFill>
                          <a:srgbClr val="000000"/>
                        </a:solidFill>
                        <a:latin typeface="Arial" pitchFamily="34" charset="0"/>
                        <a:cs typeface="Arial" pitchFamily="34" charset="0"/>
                      </a:endParaRPr>
                    </a:p>
                  </a:txBody>
                  <a:tcPr marL="9525" marR="9525" marT="9525" marB="0" anchor="ctr" anchorCtr="1"/>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latin typeface="Arial" pitchFamily="34" charset="0"/>
                          <a:cs typeface="Arial" pitchFamily="34" charset="0"/>
                        </a:rPr>
                        <a:t>Invalid – Characters</a:t>
                      </a:r>
                      <a:endParaRPr lang="en-US" sz="1100" b="0" i="0" u="none" strike="noStrike" dirty="0">
                        <a:solidFill>
                          <a:srgbClr val="000000"/>
                        </a:solidFill>
                        <a:latin typeface="Arial" pitchFamily="34" charset="0"/>
                        <a:cs typeface="Arial" pitchFamily="34" charset="0"/>
                      </a:endParaRPr>
                    </a:p>
                  </a:txBody>
                  <a:tcPr marL="9525" marR="9525" marT="9525" marB="0" anchor="ctr" anchorCtr="1"/>
                </a:tc>
              </a:tr>
              <a:tr h="254000">
                <a:tc>
                  <a:txBody>
                    <a:bodyPr/>
                    <a:lstStyle/>
                    <a:p>
                      <a:pPr algn="ctr"/>
                      <a:r>
                        <a:rPr lang="en-US" sz="1100" dirty="0" smtClean="0">
                          <a:latin typeface="Arial" pitchFamily="34" charset="0"/>
                          <a:cs typeface="Arial" pitchFamily="34" charset="0"/>
                        </a:rPr>
                        <a:t>10</a:t>
                      </a:r>
                      <a:endParaRPr lang="en-US" sz="1100" dirty="0">
                        <a:latin typeface="Arial" pitchFamily="34" charset="0"/>
                        <a:cs typeface="Arial" pitchFamily="34" charset="0"/>
                      </a:endParaRPr>
                    </a:p>
                  </a:txBody>
                  <a:tcPr anchor="ctr" anchorCtr="1"/>
                </a:tc>
                <a:tc>
                  <a:txBody>
                    <a:bodyPr/>
                    <a:lstStyle/>
                    <a:p>
                      <a:pPr algn="ctr" fontAlgn="b"/>
                      <a:r>
                        <a:rPr lang="en-US" sz="1100" b="0" i="0" u="none" strike="noStrike" dirty="0" smtClean="0">
                          <a:solidFill>
                            <a:srgbClr val="000000"/>
                          </a:solidFill>
                          <a:latin typeface="Arial" pitchFamily="34" charset="0"/>
                          <a:cs typeface="Arial" pitchFamily="34" charset="0"/>
                        </a:rPr>
                        <a:t>Blank</a:t>
                      </a:r>
                      <a:endParaRPr lang="en-US" sz="1100" b="0" i="0" u="none" strike="noStrike" dirty="0">
                        <a:solidFill>
                          <a:srgbClr val="000000"/>
                        </a:solidFill>
                        <a:latin typeface="Arial" pitchFamily="34" charset="0"/>
                        <a:cs typeface="Arial" pitchFamily="34" charset="0"/>
                      </a:endParaRPr>
                    </a:p>
                  </a:txBody>
                  <a:tcPr marL="9525" marR="9525" marT="9525" marB="0" anchor="ctr" anchorCtr="1"/>
                </a:tc>
                <a:tc>
                  <a:txBody>
                    <a:bodyPr/>
                    <a:lstStyle/>
                    <a:p>
                      <a:pPr algn="ctr" fontAlgn="b"/>
                      <a:r>
                        <a:rPr lang="en-US" sz="1100" b="0" i="0" u="none" strike="noStrike" dirty="0" smtClean="0">
                          <a:solidFill>
                            <a:srgbClr val="000000"/>
                          </a:solidFill>
                          <a:latin typeface="Arial" pitchFamily="34" charset="0"/>
                          <a:cs typeface="Arial" pitchFamily="34" charset="0"/>
                        </a:rPr>
                        <a:t>Blank</a:t>
                      </a:r>
                      <a:endParaRPr lang="en-US" sz="1100" b="0" i="0" u="none" strike="noStrike" dirty="0">
                        <a:solidFill>
                          <a:srgbClr val="000000"/>
                        </a:solidFill>
                        <a:latin typeface="Arial" pitchFamily="34" charset="0"/>
                        <a:cs typeface="Arial" pitchFamily="34" charset="0"/>
                      </a:endParaRPr>
                    </a:p>
                  </a:txBody>
                  <a:tcPr marL="9525" marR="9525" marT="9525" marB="0" anchor="ctr" anchorCtr="1"/>
                </a:tc>
                <a:tc>
                  <a:txBody>
                    <a:bodyPr/>
                    <a:lstStyle/>
                    <a:p>
                      <a:pPr algn="ctr" fontAlgn="b"/>
                      <a:r>
                        <a:rPr lang="en-US" sz="1100" b="0" i="0" u="none" strike="noStrike" dirty="0" smtClean="0">
                          <a:solidFill>
                            <a:srgbClr val="000000"/>
                          </a:solidFill>
                          <a:latin typeface="Arial" pitchFamily="34" charset="0"/>
                          <a:cs typeface="Arial" pitchFamily="34" charset="0"/>
                        </a:rPr>
                        <a:t>Invalid – Less digits</a:t>
                      </a:r>
                      <a:endParaRPr lang="en-US" sz="1100" b="0" i="0" u="none" strike="noStrike" dirty="0">
                        <a:solidFill>
                          <a:srgbClr val="000000"/>
                        </a:solidFill>
                        <a:latin typeface="Arial" pitchFamily="34" charset="0"/>
                        <a:cs typeface="Arial" pitchFamily="34" charset="0"/>
                      </a:endParaRPr>
                    </a:p>
                  </a:txBody>
                  <a:tcPr marL="9525" marR="9525" marT="9525" marB="0" anchor="ctr" anchorCtr="1"/>
                </a:tc>
                <a:tc>
                  <a:txBody>
                    <a:bodyPr/>
                    <a:lstStyle/>
                    <a:p>
                      <a:pPr algn="ctr" fontAlgn="b"/>
                      <a:r>
                        <a:rPr lang="en-US" sz="1100" b="0" i="0" u="none" strike="noStrike" dirty="0" smtClean="0">
                          <a:solidFill>
                            <a:srgbClr val="000000"/>
                          </a:solidFill>
                          <a:latin typeface="Arial" pitchFamily="34" charset="0"/>
                          <a:cs typeface="Arial" pitchFamily="34" charset="0"/>
                        </a:rPr>
                        <a:t>Blank</a:t>
                      </a:r>
                      <a:endParaRPr lang="en-US" sz="1100" b="0" i="0" u="none" strike="noStrike" dirty="0">
                        <a:solidFill>
                          <a:srgbClr val="000000"/>
                        </a:solidFill>
                        <a:latin typeface="Arial" pitchFamily="34" charset="0"/>
                        <a:cs typeface="Arial" pitchFamily="34" charset="0"/>
                      </a:endParaRPr>
                    </a:p>
                  </a:txBody>
                  <a:tcPr marL="9525" marR="9525" marT="9525" marB="0" anchor="ctr" anchorCtr="1"/>
                </a:tc>
              </a:tr>
              <a:tr h="254000">
                <a:tc>
                  <a:txBody>
                    <a:bodyPr/>
                    <a:lstStyle/>
                    <a:p>
                      <a:pPr algn="ctr"/>
                      <a:r>
                        <a:rPr lang="en-US" sz="1100" dirty="0" smtClean="0">
                          <a:latin typeface="Arial" pitchFamily="34" charset="0"/>
                          <a:cs typeface="Arial" pitchFamily="34" charset="0"/>
                        </a:rPr>
                        <a:t>11</a:t>
                      </a:r>
                      <a:endParaRPr lang="en-US" sz="1100" dirty="0">
                        <a:latin typeface="Arial" pitchFamily="34" charset="0"/>
                        <a:cs typeface="Arial" pitchFamily="34" charset="0"/>
                      </a:endParaRPr>
                    </a:p>
                  </a:txBody>
                  <a:tcPr anchor="ctr" anchorCtr="1"/>
                </a:tc>
                <a:tc>
                  <a:txBody>
                    <a:bodyPr/>
                    <a:lstStyle/>
                    <a:p>
                      <a:pPr algn="ctr" fontAlgn="b"/>
                      <a:r>
                        <a:rPr lang="en-US" sz="1100" b="0" i="0" u="none" strike="noStrike" dirty="0" smtClean="0">
                          <a:solidFill>
                            <a:srgbClr val="000000"/>
                          </a:solidFill>
                          <a:latin typeface="Arial" pitchFamily="34" charset="0"/>
                          <a:cs typeface="Arial" pitchFamily="34" charset="0"/>
                        </a:rPr>
                        <a:t>Valid</a:t>
                      </a:r>
                      <a:endParaRPr lang="en-US" sz="1100" b="0" i="0" u="none" strike="noStrike" dirty="0">
                        <a:solidFill>
                          <a:srgbClr val="000000"/>
                        </a:solidFill>
                        <a:latin typeface="Arial" pitchFamily="34" charset="0"/>
                        <a:cs typeface="Arial" pitchFamily="34" charset="0"/>
                      </a:endParaRPr>
                    </a:p>
                  </a:txBody>
                  <a:tcPr marL="9525" marR="9525" marT="9525" marB="0" anchor="ctr" anchorCtr="1"/>
                </a:tc>
                <a:tc>
                  <a:txBody>
                    <a:bodyPr/>
                    <a:lstStyle/>
                    <a:p>
                      <a:pPr algn="ctr" fontAlgn="b"/>
                      <a:r>
                        <a:rPr lang="en-US" sz="1100" b="0" i="0" u="none" strike="noStrike" dirty="0" smtClean="0">
                          <a:solidFill>
                            <a:srgbClr val="000000"/>
                          </a:solidFill>
                          <a:latin typeface="Arial" pitchFamily="34" charset="0"/>
                          <a:cs typeface="Arial" pitchFamily="34" charset="0"/>
                        </a:rPr>
                        <a:t>Valid</a:t>
                      </a:r>
                      <a:endParaRPr lang="en-US" sz="1100" b="0" i="0" u="none" strike="noStrike" dirty="0">
                        <a:solidFill>
                          <a:srgbClr val="000000"/>
                        </a:solidFill>
                        <a:latin typeface="Arial" pitchFamily="34" charset="0"/>
                        <a:cs typeface="Arial" pitchFamily="34" charset="0"/>
                      </a:endParaRPr>
                    </a:p>
                  </a:txBody>
                  <a:tcPr marL="9525" marR="9525" marT="9525" marB="0" anchor="ctr" anchorCtr="1"/>
                </a:tc>
                <a:tc>
                  <a:txBody>
                    <a:bodyPr/>
                    <a:lstStyle/>
                    <a:p>
                      <a:pPr algn="ctr" fontAlgn="b"/>
                      <a:r>
                        <a:rPr lang="en-US" sz="1100" b="0" i="0" u="none" strike="noStrike" dirty="0" smtClean="0">
                          <a:solidFill>
                            <a:srgbClr val="000000"/>
                          </a:solidFill>
                          <a:latin typeface="Arial" pitchFamily="34" charset="0"/>
                          <a:cs typeface="Arial" pitchFamily="34" charset="0"/>
                        </a:rPr>
                        <a:t>Invalid – Less digits</a:t>
                      </a:r>
                      <a:endParaRPr lang="en-US" sz="1100" b="0" i="0" u="none" strike="noStrike" dirty="0">
                        <a:solidFill>
                          <a:srgbClr val="000000"/>
                        </a:solidFill>
                        <a:latin typeface="Arial" pitchFamily="34" charset="0"/>
                        <a:cs typeface="Arial" pitchFamily="34" charset="0"/>
                      </a:endParaRPr>
                    </a:p>
                  </a:txBody>
                  <a:tcPr marL="9525" marR="9525" marT="9525" marB="0" anchor="ctr" anchorCtr="1"/>
                </a:tc>
                <a:tc>
                  <a:txBody>
                    <a:bodyPr/>
                    <a:lstStyle/>
                    <a:p>
                      <a:pPr algn="ctr" fontAlgn="b"/>
                      <a:r>
                        <a:rPr lang="en-US" sz="1100" b="0" i="0" u="none" strike="noStrike" dirty="0" smtClean="0">
                          <a:solidFill>
                            <a:srgbClr val="000000"/>
                          </a:solidFill>
                          <a:latin typeface="Arial" pitchFamily="34" charset="0"/>
                          <a:cs typeface="Arial" pitchFamily="34" charset="0"/>
                        </a:rPr>
                        <a:t>Valid</a:t>
                      </a:r>
                      <a:endParaRPr lang="en-US" sz="1100" b="0" i="0" u="none" strike="noStrike" dirty="0">
                        <a:solidFill>
                          <a:srgbClr val="000000"/>
                        </a:solidFill>
                        <a:latin typeface="Arial" pitchFamily="34" charset="0"/>
                        <a:cs typeface="Arial" pitchFamily="34" charset="0"/>
                      </a:endParaRPr>
                    </a:p>
                  </a:txBody>
                  <a:tcPr marL="9525" marR="9525" marT="9525" marB="0" anchor="ctr" anchorCtr="1"/>
                </a:tc>
              </a:tr>
              <a:tr h="254000">
                <a:tc>
                  <a:txBody>
                    <a:bodyPr/>
                    <a:lstStyle/>
                    <a:p>
                      <a:pPr algn="ctr"/>
                      <a:r>
                        <a:rPr lang="en-US" sz="1100" dirty="0" smtClean="0">
                          <a:latin typeface="Arial" pitchFamily="34" charset="0"/>
                          <a:cs typeface="Arial" pitchFamily="34" charset="0"/>
                        </a:rPr>
                        <a:t>12</a:t>
                      </a:r>
                      <a:endParaRPr lang="en-US" sz="1100" dirty="0">
                        <a:latin typeface="Arial" pitchFamily="34" charset="0"/>
                        <a:cs typeface="Arial" pitchFamily="34" charset="0"/>
                      </a:endParaRPr>
                    </a:p>
                  </a:txBody>
                  <a:tcPr anchor="ctr" anchorCtr="1"/>
                </a:tc>
                <a:tc>
                  <a:txBody>
                    <a:bodyPr/>
                    <a:lstStyle/>
                    <a:p>
                      <a:pPr algn="ctr" fontAlgn="b"/>
                      <a:r>
                        <a:rPr lang="en-US" sz="1100" b="0" i="0" u="none" strike="noStrike" dirty="0" smtClean="0">
                          <a:solidFill>
                            <a:srgbClr val="000000"/>
                          </a:solidFill>
                          <a:latin typeface="Arial" pitchFamily="34" charset="0"/>
                          <a:cs typeface="Arial" pitchFamily="34" charset="0"/>
                        </a:rPr>
                        <a:t>Invalid</a:t>
                      </a:r>
                      <a:endParaRPr lang="en-US" sz="1100" b="0" i="0" u="none" strike="noStrike" dirty="0">
                        <a:solidFill>
                          <a:srgbClr val="000000"/>
                        </a:solidFill>
                        <a:latin typeface="Arial" pitchFamily="34" charset="0"/>
                        <a:cs typeface="Arial" pitchFamily="34" charset="0"/>
                      </a:endParaRPr>
                    </a:p>
                  </a:txBody>
                  <a:tcPr marL="9525" marR="9525" marT="9525" marB="0" anchor="ctr" anchorCtr="1"/>
                </a:tc>
                <a:tc>
                  <a:txBody>
                    <a:bodyPr/>
                    <a:lstStyle/>
                    <a:p>
                      <a:pPr algn="ctr" fontAlgn="b"/>
                      <a:r>
                        <a:rPr lang="en-US" sz="1100" b="0" i="0" u="none" strike="noStrike" dirty="0" smtClean="0">
                          <a:solidFill>
                            <a:srgbClr val="000000"/>
                          </a:solidFill>
                          <a:latin typeface="Arial" pitchFamily="34" charset="0"/>
                          <a:cs typeface="Arial" pitchFamily="34" charset="0"/>
                        </a:rPr>
                        <a:t>Invalid</a:t>
                      </a:r>
                      <a:endParaRPr lang="en-US" sz="1100" b="0" i="0" u="none" strike="noStrike" dirty="0">
                        <a:solidFill>
                          <a:srgbClr val="000000"/>
                        </a:solidFill>
                        <a:latin typeface="Arial" pitchFamily="34" charset="0"/>
                        <a:cs typeface="Arial" pitchFamily="34" charset="0"/>
                      </a:endParaRPr>
                    </a:p>
                  </a:txBody>
                  <a:tcPr marL="9525" marR="9525" marT="9525" marB="0" anchor="ctr" anchorCtr="1"/>
                </a:tc>
                <a:tc>
                  <a:txBody>
                    <a:bodyPr/>
                    <a:lstStyle/>
                    <a:p>
                      <a:pPr algn="ctr" fontAlgn="b"/>
                      <a:r>
                        <a:rPr lang="en-US" sz="1100" b="0" i="0" u="none" strike="noStrike" dirty="0" smtClean="0">
                          <a:solidFill>
                            <a:srgbClr val="000000"/>
                          </a:solidFill>
                          <a:latin typeface="Arial" pitchFamily="34" charset="0"/>
                          <a:cs typeface="Arial" pitchFamily="34" charset="0"/>
                        </a:rPr>
                        <a:t>Invalid – Less digits</a:t>
                      </a:r>
                      <a:endParaRPr lang="en-US" sz="1100" b="0" i="0" u="none" strike="noStrike" dirty="0">
                        <a:solidFill>
                          <a:srgbClr val="000000"/>
                        </a:solidFill>
                        <a:latin typeface="Arial" pitchFamily="34" charset="0"/>
                        <a:cs typeface="Arial" pitchFamily="34" charset="0"/>
                      </a:endParaRPr>
                    </a:p>
                  </a:txBody>
                  <a:tcPr marL="9525" marR="9525" marT="9525" marB="0" anchor="ctr" anchorCtr="1"/>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latin typeface="Arial" pitchFamily="34" charset="0"/>
                          <a:cs typeface="Arial" pitchFamily="34" charset="0"/>
                        </a:rPr>
                        <a:t>Invalid – Characters</a:t>
                      </a:r>
                      <a:endParaRPr lang="en-US" sz="1100" b="0" i="0" u="none" strike="noStrike" dirty="0">
                        <a:solidFill>
                          <a:srgbClr val="000000"/>
                        </a:solidFill>
                        <a:latin typeface="Arial" pitchFamily="34" charset="0"/>
                        <a:cs typeface="Arial" pitchFamily="34" charset="0"/>
                      </a:endParaRPr>
                    </a:p>
                  </a:txBody>
                  <a:tcPr marL="9525" marR="9525" marT="9525" marB="0" anchor="ctr" anchorCtr="1"/>
                </a:tc>
              </a:tr>
              <a:tr h="254000">
                <a:tc>
                  <a:txBody>
                    <a:bodyPr/>
                    <a:lstStyle/>
                    <a:p>
                      <a:pPr algn="ctr"/>
                      <a:r>
                        <a:rPr lang="en-US" sz="1100" dirty="0" smtClean="0">
                          <a:latin typeface="Arial" pitchFamily="34" charset="0"/>
                          <a:cs typeface="Arial" pitchFamily="34" charset="0"/>
                        </a:rPr>
                        <a:t>13</a:t>
                      </a:r>
                      <a:endParaRPr lang="en-US" sz="1100" dirty="0">
                        <a:latin typeface="Arial" pitchFamily="34" charset="0"/>
                        <a:cs typeface="Arial" pitchFamily="34" charset="0"/>
                      </a:endParaRPr>
                    </a:p>
                  </a:txBody>
                  <a:tcPr anchor="ctr" anchorCtr="1"/>
                </a:tc>
                <a:tc>
                  <a:txBody>
                    <a:bodyPr/>
                    <a:lstStyle/>
                    <a:p>
                      <a:pPr algn="ctr" fontAlgn="b"/>
                      <a:r>
                        <a:rPr lang="en-US" sz="1100" b="0" i="0" u="none" strike="noStrike" dirty="0" smtClean="0">
                          <a:solidFill>
                            <a:srgbClr val="000000"/>
                          </a:solidFill>
                          <a:latin typeface="Arial" pitchFamily="34" charset="0"/>
                          <a:cs typeface="Arial" pitchFamily="34" charset="0"/>
                        </a:rPr>
                        <a:t>Blank</a:t>
                      </a:r>
                      <a:endParaRPr lang="en-US" sz="1100" b="0" i="0" u="none" strike="noStrike" dirty="0">
                        <a:solidFill>
                          <a:srgbClr val="000000"/>
                        </a:solidFill>
                        <a:latin typeface="Arial" pitchFamily="34" charset="0"/>
                        <a:cs typeface="Arial" pitchFamily="34" charset="0"/>
                      </a:endParaRPr>
                    </a:p>
                  </a:txBody>
                  <a:tcPr marL="9525" marR="9525" marT="9525" marB="0" anchor="ctr" anchorCtr="1"/>
                </a:tc>
                <a:tc>
                  <a:txBody>
                    <a:bodyPr/>
                    <a:lstStyle/>
                    <a:p>
                      <a:pPr algn="ctr" fontAlgn="b"/>
                      <a:r>
                        <a:rPr lang="en-US" sz="1100" b="0" i="0" u="none" strike="noStrike" dirty="0" smtClean="0">
                          <a:solidFill>
                            <a:srgbClr val="000000"/>
                          </a:solidFill>
                          <a:latin typeface="Arial" pitchFamily="34" charset="0"/>
                          <a:cs typeface="Arial" pitchFamily="34" charset="0"/>
                        </a:rPr>
                        <a:t>Blank</a:t>
                      </a:r>
                      <a:endParaRPr lang="en-US" sz="1100" b="0" i="0" u="none" strike="noStrike" dirty="0">
                        <a:solidFill>
                          <a:srgbClr val="000000"/>
                        </a:solidFill>
                        <a:latin typeface="Arial" pitchFamily="34" charset="0"/>
                        <a:cs typeface="Arial" pitchFamily="34" charset="0"/>
                      </a:endParaRPr>
                    </a:p>
                  </a:txBody>
                  <a:tcPr marL="9525" marR="9525" marT="9525" marB="0" anchor="ctr" anchorCtr="1"/>
                </a:tc>
                <a:tc>
                  <a:txBody>
                    <a:bodyPr/>
                    <a:lstStyle/>
                    <a:p>
                      <a:pPr algn="ctr" fontAlgn="b"/>
                      <a:r>
                        <a:rPr lang="en-US" sz="1100" b="0" i="0" u="none" strike="noStrike" dirty="0" smtClean="0">
                          <a:solidFill>
                            <a:srgbClr val="000000"/>
                          </a:solidFill>
                          <a:latin typeface="Arial" pitchFamily="34" charset="0"/>
                          <a:cs typeface="Arial" pitchFamily="34" charset="0"/>
                        </a:rPr>
                        <a:t>Blank</a:t>
                      </a:r>
                      <a:endParaRPr lang="en-US" sz="1100" b="0" i="0" u="none" strike="noStrike" dirty="0">
                        <a:solidFill>
                          <a:srgbClr val="000000"/>
                        </a:solidFill>
                        <a:latin typeface="Arial" pitchFamily="34" charset="0"/>
                        <a:cs typeface="Arial" pitchFamily="34" charset="0"/>
                      </a:endParaRPr>
                    </a:p>
                  </a:txBody>
                  <a:tcPr marL="9525" marR="9525" marT="9525" marB="0" anchor="ctr" anchorCtr="1"/>
                </a:tc>
                <a:tc>
                  <a:txBody>
                    <a:bodyPr/>
                    <a:lstStyle/>
                    <a:p>
                      <a:pPr algn="ctr" fontAlgn="b"/>
                      <a:r>
                        <a:rPr lang="en-US" sz="1100" b="0" i="0" u="none" strike="noStrike" dirty="0" smtClean="0">
                          <a:solidFill>
                            <a:srgbClr val="000000"/>
                          </a:solidFill>
                          <a:latin typeface="Arial" pitchFamily="34" charset="0"/>
                          <a:cs typeface="Arial" pitchFamily="34" charset="0"/>
                        </a:rPr>
                        <a:t>Invalid – digits &gt; 100%</a:t>
                      </a:r>
                      <a:endParaRPr lang="en-US" sz="1100" b="0" i="0" u="none" strike="noStrike" dirty="0">
                        <a:solidFill>
                          <a:srgbClr val="000000"/>
                        </a:solidFill>
                        <a:latin typeface="Arial" pitchFamily="34" charset="0"/>
                        <a:cs typeface="Arial" pitchFamily="34" charset="0"/>
                      </a:endParaRPr>
                    </a:p>
                  </a:txBody>
                  <a:tcPr marL="9525" marR="9525" marT="9525" marB="0" anchor="ctr" anchorCtr="1"/>
                </a:tc>
              </a:tr>
              <a:tr h="254000">
                <a:tc>
                  <a:txBody>
                    <a:bodyPr/>
                    <a:lstStyle/>
                    <a:p>
                      <a:pPr algn="ctr"/>
                      <a:r>
                        <a:rPr lang="en-US" sz="1100" dirty="0" smtClean="0">
                          <a:latin typeface="Arial" pitchFamily="34" charset="0"/>
                          <a:cs typeface="Arial" pitchFamily="34" charset="0"/>
                        </a:rPr>
                        <a:t>14</a:t>
                      </a:r>
                      <a:endParaRPr lang="en-US" sz="1100" dirty="0">
                        <a:latin typeface="Arial" pitchFamily="34" charset="0"/>
                        <a:cs typeface="Arial" pitchFamily="34" charset="0"/>
                      </a:endParaRPr>
                    </a:p>
                  </a:txBody>
                  <a:tcPr anchor="ctr" anchorCtr="1"/>
                </a:tc>
                <a:tc>
                  <a:txBody>
                    <a:bodyPr/>
                    <a:lstStyle/>
                    <a:p>
                      <a:pPr algn="ctr" fontAlgn="b"/>
                      <a:r>
                        <a:rPr lang="en-US" sz="1100" b="0" i="0" u="none" strike="noStrike" dirty="0" smtClean="0">
                          <a:solidFill>
                            <a:srgbClr val="000000"/>
                          </a:solidFill>
                          <a:latin typeface="Arial" pitchFamily="34" charset="0"/>
                          <a:cs typeface="Arial" pitchFamily="34" charset="0"/>
                        </a:rPr>
                        <a:t>Valid</a:t>
                      </a:r>
                      <a:endParaRPr lang="en-US" sz="1100" b="0" i="0" u="none" strike="noStrike" dirty="0">
                        <a:solidFill>
                          <a:srgbClr val="000000"/>
                        </a:solidFill>
                        <a:latin typeface="Arial" pitchFamily="34" charset="0"/>
                        <a:cs typeface="Arial" pitchFamily="34" charset="0"/>
                      </a:endParaRPr>
                    </a:p>
                  </a:txBody>
                  <a:tcPr marL="9525" marR="9525" marT="9525" marB="0" anchor="ctr" anchorCtr="1"/>
                </a:tc>
                <a:tc>
                  <a:txBody>
                    <a:bodyPr/>
                    <a:lstStyle/>
                    <a:p>
                      <a:pPr algn="ctr" fontAlgn="b"/>
                      <a:r>
                        <a:rPr lang="en-US" sz="1100" b="0" i="0" u="none" strike="noStrike" dirty="0" smtClean="0">
                          <a:solidFill>
                            <a:srgbClr val="000000"/>
                          </a:solidFill>
                          <a:latin typeface="Arial" pitchFamily="34" charset="0"/>
                          <a:cs typeface="Arial" pitchFamily="34" charset="0"/>
                        </a:rPr>
                        <a:t>Valid</a:t>
                      </a:r>
                      <a:endParaRPr lang="en-US" sz="1100" b="0" i="0" u="none" strike="noStrike" dirty="0">
                        <a:solidFill>
                          <a:srgbClr val="000000"/>
                        </a:solidFill>
                        <a:latin typeface="Arial" pitchFamily="34" charset="0"/>
                        <a:cs typeface="Arial" pitchFamily="34" charset="0"/>
                      </a:endParaRPr>
                    </a:p>
                  </a:txBody>
                  <a:tcPr marL="9525" marR="9525" marT="9525" marB="0" anchor="ctr" anchorCtr="1"/>
                </a:tc>
                <a:tc>
                  <a:txBody>
                    <a:bodyPr/>
                    <a:lstStyle/>
                    <a:p>
                      <a:pPr algn="ctr" fontAlgn="b"/>
                      <a:r>
                        <a:rPr lang="en-US" sz="1100" b="0" i="0" u="none" strike="noStrike" dirty="0" smtClean="0">
                          <a:solidFill>
                            <a:srgbClr val="000000"/>
                          </a:solidFill>
                          <a:latin typeface="Arial" pitchFamily="34" charset="0"/>
                          <a:cs typeface="Arial" pitchFamily="34" charset="0"/>
                        </a:rPr>
                        <a:t>Valid</a:t>
                      </a:r>
                      <a:endParaRPr lang="en-US" sz="1100" b="0" i="0" u="none" strike="noStrike" dirty="0">
                        <a:solidFill>
                          <a:srgbClr val="000000"/>
                        </a:solidFill>
                        <a:latin typeface="Arial" pitchFamily="34" charset="0"/>
                        <a:cs typeface="Arial" pitchFamily="34" charset="0"/>
                      </a:endParaRPr>
                    </a:p>
                  </a:txBody>
                  <a:tcPr marL="9525" marR="9525" marT="9525" marB="0" anchor="ctr" anchorCtr="1"/>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latin typeface="Arial" pitchFamily="34" charset="0"/>
                          <a:cs typeface="Arial" pitchFamily="34" charset="0"/>
                        </a:rPr>
                        <a:t>Invalid – digits &gt; 100%</a:t>
                      </a:r>
                      <a:endParaRPr lang="en-US" sz="1100" b="0" i="0" u="none" strike="noStrike" dirty="0">
                        <a:solidFill>
                          <a:srgbClr val="000000"/>
                        </a:solidFill>
                        <a:latin typeface="Arial" pitchFamily="34" charset="0"/>
                        <a:cs typeface="Arial" pitchFamily="34" charset="0"/>
                      </a:endParaRPr>
                    </a:p>
                  </a:txBody>
                  <a:tcPr marL="9525" marR="9525" marT="9525" marB="0" anchor="ctr" anchorCtr="1"/>
                </a:tc>
              </a:tr>
              <a:tr h="254000">
                <a:tc>
                  <a:txBody>
                    <a:bodyPr/>
                    <a:lstStyle/>
                    <a:p>
                      <a:pPr algn="ctr"/>
                      <a:r>
                        <a:rPr lang="en-US" sz="1100" dirty="0" smtClean="0">
                          <a:latin typeface="Arial" pitchFamily="34" charset="0"/>
                          <a:cs typeface="Arial" pitchFamily="34" charset="0"/>
                        </a:rPr>
                        <a:t>15</a:t>
                      </a:r>
                      <a:endParaRPr lang="en-US" sz="1100" dirty="0">
                        <a:latin typeface="Arial" pitchFamily="34" charset="0"/>
                        <a:cs typeface="Arial" pitchFamily="34" charset="0"/>
                      </a:endParaRPr>
                    </a:p>
                  </a:txBody>
                  <a:tcPr anchor="ctr" anchorCtr="1"/>
                </a:tc>
                <a:tc>
                  <a:txBody>
                    <a:bodyPr/>
                    <a:lstStyle/>
                    <a:p>
                      <a:pPr algn="ctr" fontAlgn="b"/>
                      <a:r>
                        <a:rPr lang="en-US" sz="1100" b="0" i="0" u="none" strike="noStrike" dirty="0" smtClean="0">
                          <a:solidFill>
                            <a:srgbClr val="000000"/>
                          </a:solidFill>
                          <a:latin typeface="Arial" pitchFamily="34" charset="0"/>
                          <a:cs typeface="Arial" pitchFamily="34" charset="0"/>
                        </a:rPr>
                        <a:t>Invalid</a:t>
                      </a:r>
                      <a:endParaRPr lang="en-US" sz="1100" b="0" i="0" u="none" strike="noStrike" dirty="0">
                        <a:solidFill>
                          <a:srgbClr val="000000"/>
                        </a:solidFill>
                        <a:latin typeface="Arial" pitchFamily="34" charset="0"/>
                        <a:cs typeface="Arial" pitchFamily="34" charset="0"/>
                      </a:endParaRPr>
                    </a:p>
                  </a:txBody>
                  <a:tcPr marL="9525" marR="9525" marT="9525" marB="0" anchor="ctr" anchorCtr="1"/>
                </a:tc>
                <a:tc>
                  <a:txBody>
                    <a:bodyPr/>
                    <a:lstStyle/>
                    <a:p>
                      <a:pPr algn="ctr" fontAlgn="b"/>
                      <a:r>
                        <a:rPr lang="en-US" sz="1100" b="0" i="0" u="none" strike="noStrike" dirty="0" smtClean="0">
                          <a:solidFill>
                            <a:srgbClr val="000000"/>
                          </a:solidFill>
                          <a:latin typeface="Arial" pitchFamily="34" charset="0"/>
                          <a:cs typeface="Arial" pitchFamily="34" charset="0"/>
                        </a:rPr>
                        <a:t>Invalid</a:t>
                      </a:r>
                      <a:endParaRPr lang="en-US" sz="1100" b="0" i="0" u="none" strike="noStrike" dirty="0">
                        <a:solidFill>
                          <a:srgbClr val="000000"/>
                        </a:solidFill>
                        <a:latin typeface="Arial" pitchFamily="34" charset="0"/>
                        <a:cs typeface="Arial" pitchFamily="34" charset="0"/>
                      </a:endParaRPr>
                    </a:p>
                  </a:txBody>
                  <a:tcPr marL="9525" marR="9525" marT="9525" marB="0" anchor="ctr" anchorCtr="1"/>
                </a:tc>
                <a:tc>
                  <a:txBody>
                    <a:bodyPr/>
                    <a:lstStyle/>
                    <a:p>
                      <a:pPr algn="ctr" fontAlgn="b"/>
                      <a:r>
                        <a:rPr lang="en-US" sz="1100" b="0" i="0" u="none" strike="noStrike" dirty="0" smtClean="0">
                          <a:solidFill>
                            <a:srgbClr val="000000"/>
                          </a:solidFill>
                          <a:latin typeface="Arial" pitchFamily="34" charset="0"/>
                          <a:cs typeface="Arial" pitchFamily="34" charset="0"/>
                        </a:rPr>
                        <a:t>Invalid – Characters</a:t>
                      </a:r>
                      <a:endParaRPr lang="en-US" sz="1100" b="0" i="0" u="none" strike="noStrike" dirty="0">
                        <a:solidFill>
                          <a:srgbClr val="000000"/>
                        </a:solidFill>
                        <a:latin typeface="Arial" pitchFamily="34" charset="0"/>
                        <a:cs typeface="Arial" pitchFamily="34" charset="0"/>
                      </a:endParaRPr>
                    </a:p>
                  </a:txBody>
                  <a:tcPr marL="9525" marR="9525" marT="9525" marB="0" anchor="ctr" anchorCtr="1"/>
                </a:tc>
                <a:tc>
                  <a:txBody>
                    <a:bodyPr/>
                    <a:lstStyle/>
                    <a:p>
                      <a:pPr algn="ctr" fontAlgn="b"/>
                      <a:r>
                        <a:rPr lang="en-US" sz="1100" b="0" i="0" u="none" strike="noStrike" smtClean="0">
                          <a:solidFill>
                            <a:srgbClr val="000000"/>
                          </a:solidFill>
                          <a:latin typeface="Arial" pitchFamily="34" charset="0"/>
                          <a:cs typeface="Arial" pitchFamily="34" charset="0"/>
                        </a:rPr>
                        <a:t>Invalid – digits &gt; 100%</a:t>
                      </a:r>
                      <a:endParaRPr lang="en-US" sz="1100" b="0" i="0" u="none" strike="noStrike" dirty="0">
                        <a:solidFill>
                          <a:srgbClr val="000000"/>
                        </a:solidFill>
                        <a:latin typeface="Arial" pitchFamily="34" charset="0"/>
                        <a:cs typeface="Arial" pitchFamily="34" charset="0"/>
                      </a:endParaRPr>
                    </a:p>
                  </a:txBody>
                  <a:tcPr marL="9525" marR="9525" marT="9525" marB="0" anchor="ctr" anchorCtr="1"/>
                </a:tc>
              </a:tr>
              <a:tr h="254000">
                <a:tc>
                  <a:txBody>
                    <a:bodyPr/>
                    <a:lstStyle/>
                    <a:p>
                      <a:pPr algn="ctr"/>
                      <a:r>
                        <a:rPr lang="en-US" sz="1100" dirty="0" smtClean="0">
                          <a:latin typeface="Arial" pitchFamily="34" charset="0"/>
                          <a:cs typeface="Arial" pitchFamily="34" charset="0"/>
                        </a:rPr>
                        <a:t>16</a:t>
                      </a:r>
                      <a:endParaRPr lang="en-US" sz="1100" dirty="0">
                        <a:latin typeface="Arial" pitchFamily="34" charset="0"/>
                        <a:cs typeface="Arial" pitchFamily="34" charset="0"/>
                      </a:endParaRPr>
                    </a:p>
                  </a:txBody>
                  <a:tcPr anchor="ctr" anchorCtr="1"/>
                </a:tc>
                <a:tc>
                  <a:txBody>
                    <a:bodyPr/>
                    <a:lstStyle/>
                    <a:p>
                      <a:pPr algn="ctr" fontAlgn="b"/>
                      <a:r>
                        <a:rPr lang="en-US" sz="1100" b="0" i="0" u="none" strike="noStrike">
                          <a:solidFill>
                            <a:srgbClr val="000000"/>
                          </a:solidFill>
                          <a:latin typeface="Arial" pitchFamily="34" charset="0"/>
                          <a:cs typeface="Arial" pitchFamily="34" charset="0"/>
                        </a:rPr>
                        <a:t> </a:t>
                      </a:r>
                    </a:p>
                  </a:txBody>
                  <a:tcPr marL="9525" marR="9525" marT="9525" marB="0" anchor="ctr" anchorCtr="1"/>
                </a:tc>
                <a:tc>
                  <a:txBody>
                    <a:bodyPr/>
                    <a:lstStyle/>
                    <a:p>
                      <a:pPr algn="ctr" fontAlgn="b"/>
                      <a:r>
                        <a:rPr lang="en-US" sz="1100" b="0" i="0" u="none" strike="noStrike">
                          <a:solidFill>
                            <a:srgbClr val="000000"/>
                          </a:solidFill>
                          <a:latin typeface="Arial" pitchFamily="34" charset="0"/>
                          <a:cs typeface="Arial" pitchFamily="34" charset="0"/>
                        </a:rPr>
                        <a:t> </a:t>
                      </a:r>
                    </a:p>
                  </a:txBody>
                  <a:tcPr marL="9525" marR="9525" marT="9525" marB="0" anchor="ctr" anchorCtr="1"/>
                </a:tc>
                <a:tc>
                  <a:txBody>
                    <a:bodyPr/>
                    <a:lstStyle/>
                    <a:p>
                      <a:pPr algn="ctr" fontAlgn="b"/>
                      <a:r>
                        <a:rPr lang="en-US" sz="1100" b="0" i="0" u="none" strike="noStrike" dirty="0" smtClean="0">
                          <a:solidFill>
                            <a:srgbClr val="000000"/>
                          </a:solidFill>
                          <a:latin typeface="Arial" pitchFamily="34" charset="0"/>
                          <a:cs typeface="Arial" pitchFamily="34" charset="0"/>
                        </a:rPr>
                        <a:t>Invalid – Less digits</a:t>
                      </a:r>
                      <a:endParaRPr lang="en-US" sz="1100" b="0" i="0" u="none" strike="noStrike" dirty="0">
                        <a:solidFill>
                          <a:srgbClr val="000000"/>
                        </a:solidFill>
                        <a:latin typeface="Arial" pitchFamily="34" charset="0"/>
                        <a:cs typeface="Arial" pitchFamily="34" charset="0"/>
                      </a:endParaRPr>
                    </a:p>
                  </a:txBody>
                  <a:tcPr marL="9525" marR="9525" marT="9525" marB="0" anchor="ctr" anchorCtr="1"/>
                </a:tc>
                <a:tc>
                  <a:txBody>
                    <a:bodyPr/>
                    <a:lstStyle/>
                    <a:p>
                      <a:pPr algn="ctr" fontAlgn="b"/>
                      <a:r>
                        <a:rPr lang="en-US" sz="1100" b="0" i="0" u="none" strike="noStrike" dirty="0" smtClean="0">
                          <a:solidFill>
                            <a:srgbClr val="000000"/>
                          </a:solidFill>
                          <a:latin typeface="Arial" pitchFamily="34" charset="0"/>
                          <a:cs typeface="Arial" pitchFamily="34" charset="0"/>
                        </a:rPr>
                        <a:t>Invalid – digits &gt; 100%</a:t>
                      </a:r>
                      <a:endParaRPr lang="en-US" sz="1100" b="0" i="0" u="none" strike="noStrike" dirty="0">
                        <a:solidFill>
                          <a:srgbClr val="000000"/>
                        </a:solidFill>
                        <a:latin typeface="Arial" pitchFamily="34" charset="0"/>
                        <a:cs typeface="Arial" pitchFamily="34" charset="0"/>
                      </a:endParaRPr>
                    </a:p>
                  </a:txBody>
                  <a:tcPr marL="9525" marR="9525" marT="9525" marB="0" anchor="ctr" anchorCtr="1"/>
                </a:tc>
              </a:tr>
              <a:tr h="254000">
                <a:tc>
                  <a:txBody>
                    <a:bodyPr/>
                    <a:lstStyle/>
                    <a:p>
                      <a:pPr algn="ctr"/>
                      <a:endParaRPr lang="en-US" sz="1100" dirty="0">
                        <a:latin typeface="Arial" pitchFamily="34" charset="0"/>
                        <a:cs typeface="Arial" pitchFamily="34" charset="0"/>
                      </a:endParaRPr>
                    </a:p>
                  </a:txBody>
                  <a:tcPr anchor="ctr" anchorCtr="1"/>
                </a:tc>
                <a:tc>
                  <a:txBody>
                    <a:bodyPr/>
                    <a:lstStyle/>
                    <a:p>
                      <a:pPr algn="ctr"/>
                      <a:endParaRPr lang="en-US" sz="1100" dirty="0">
                        <a:latin typeface="Arial" pitchFamily="34" charset="0"/>
                        <a:cs typeface="Arial" pitchFamily="34" charset="0"/>
                      </a:endParaRPr>
                    </a:p>
                  </a:txBody>
                  <a:tcPr anchor="ctr" anchorCtr="1"/>
                </a:tc>
                <a:tc>
                  <a:txBody>
                    <a:bodyPr/>
                    <a:lstStyle/>
                    <a:p>
                      <a:pPr algn="ctr"/>
                      <a:endParaRPr lang="en-US" sz="1100" dirty="0">
                        <a:latin typeface="Arial" pitchFamily="34" charset="0"/>
                        <a:cs typeface="Arial" pitchFamily="34" charset="0"/>
                      </a:endParaRPr>
                    </a:p>
                  </a:txBody>
                  <a:tcPr anchor="ctr" anchorCtr="1"/>
                </a:tc>
                <a:tc>
                  <a:txBody>
                    <a:bodyPr/>
                    <a:lstStyle/>
                    <a:p>
                      <a:pPr algn="ctr"/>
                      <a:endParaRPr lang="en-US" sz="1100" dirty="0">
                        <a:latin typeface="Arial" pitchFamily="34" charset="0"/>
                        <a:cs typeface="Arial" pitchFamily="34" charset="0"/>
                      </a:endParaRPr>
                    </a:p>
                  </a:txBody>
                  <a:tcPr anchor="ctr" anchorCtr="1"/>
                </a:tc>
                <a:tc>
                  <a:txBody>
                    <a:bodyPr/>
                    <a:lstStyle/>
                    <a:p>
                      <a:pPr algn="ctr"/>
                      <a:endParaRPr lang="en-US" sz="1100" dirty="0">
                        <a:latin typeface="Arial" pitchFamily="34" charset="0"/>
                        <a:cs typeface="Arial" pitchFamily="34" charset="0"/>
                      </a:endParaRPr>
                    </a:p>
                  </a:txBody>
                  <a:tcPr anchor="ctr" anchorCtr="1"/>
                </a:tc>
              </a:tr>
            </a:tbl>
          </a:graphicData>
        </a:graphic>
      </p:graphicFrame>
      <p:sp>
        <p:nvSpPr>
          <p:cNvPr id="7" name="Rectangle 3"/>
          <p:cNvSpPr txBox="1">
            <a:spLocks noChangeArrowheads="1"/>
          </p:cNvSpPr>
          <p:nvPr/>
        </p:nvSpPr>
        <p:spPr>
          <a:xfrm>
            <a:off x="6477000" y="1219200"/>
            <a:ext cx="2362200" cy="4648200"/>
          </a:xfrm>
          <a:prstGeom prst="rect">
            <a:avLst/>
          </a:prstGeom>
        </p:spPr>
        <p:txBody>
          <a:bodyPr vert="horz" lIns="91440" tIns="45720" rIns="91440" bIns="45720" rtlCol="0">
            <a:normAutofit/>
          </a:bodyPr>
          <a:lstStyle/>
          <a:p>
            <a:pPr marL="463550" marR="0" lvl="0" indent="-238125" algn="l" defTabSz="914400" rtl="0" eaLnBrk="1" fontAlgn="auto" latinLnBrk="0" hangingPunct="1">
              <a:lnSpc>
                <a:spcPct val="120000"/>
              </a:lnSpc>
              <a:spcBef>
                <a:spcPts val="840"/>
              </a:spcBef>
              <a:spcAft>
                <a:spcPts val="0"/>
              </a:spcAft>
              <a:buClr>
                <a:srgbClr val="4D4F53"/>
              </a:buClr>
              <a:buSzPct val="110000"/>
              <a:buFont typeface="Arial" pitchFamily="34" charset="0"/>
              <a:buChar char="•"/>
              <a:tabLst/>
              <a:defRPr/>
            </a:pPr>
            <a:r>
              <a:rPr kumimoji="0" lang="en-US" sz="1600" b="0" i="0" u="none" strike="noStrike" kern="1200" cap="none" spc="0" normalizeH="0" baseline="0" noProof="0" dirty="0" smtClean="0">
                <a:ln>
                  <a:noFill/>
                </a:ln>
                <a:solidFill>
                  <a:srgbClr val="002060"/>
                </a:solidFill>
                <a:effectLst/>
                <a:uLnTx/>
                <a:uFillTx/>
                <a:latin typeface="Arial" pitchFamily="34" charset="0"/>
                <a:ea typeface="+mn-ea"/>
                <a:cs typeface="Arial" pitchFamily="34" charset="0"/>
              </a:rPr>
              <a:t>Observations</a:t>
            </a:r>
          </a:p>
          <a:p>
            <a:pPr marL="463550" marR="0" lvl="0" indent="-238125" algn="l" defTabSz="914400" rtl="0" eaLnBrk="1" fontAlgn="auto" latinLnBrk="0" hangingPunct="1">
              <a:lnSpc>
                <a:spcPct val="120000"/>
              </a:lnSpc>
              <a:spcBef>
                <a:spcPts val="840"/>
              </a:spcBef>
              <a:spcAft>
                <a:spcPts val="0"/>
              </a:spcAft>
              <a:buClr>
                <a:srgbClr val="4D4F53"/>
              </a:buClr>
              <a:buSzPct val="110000"/>
              <a:buFont typeface="Arial" pitchFamily="34" charset="0"/>
              <a:buChar char="•"/>
              <a:tabLst/>
              <a:defRPr/>
            </a:pPr>
            <a:r>
              <a:rPr kumimoji="0" lang="en-US" sz="1600" b="0" i="0" u="none" strike="noStrike" kern="1200" cap="none" spc="0" normalizeH="0" baseline="0" noProof="0" dirty="0" smtClean="0">
                <a:ln>
                  <a:noFill/>
                </a:ln>
                <a:solidFill>
                  <a:srgbClr val="002060"/>
                </a:solidFill>
                <a:effectLst/>
                <a:uLnTx/>
                <a:uFillTx/>
                <a:latin typeface="Arial" pitchFamily="34" charset="0"/>
                <a:ea typeface="+mn-ea"/>
                <a:cs typeface="Arial" pitchFamily="34" charset="0"/>
              </a:rPr>
              <a:t>Combinations of A-B, B-C, and  C-D are covered.</a:t>
            </a:r>
          </a:p>
          <a:p>
            <a:pPr marL="463550" marR="0" lvl="0" indent="-238125" algn="l" defTabSz="914400" rtl="0" eaLnBrk="1" fontAlgn="auto" latinLnBrk="0" hangingPunct="1">
              <a:lnSpc>
                <a:spcPct val="120000"/>
              </a:lnSpc>
              <a:spcBef>
                <a:spcPts val="840"/>
              </a:spcBef>
              <a:spcAft>
                <a:spcPts val="0"/>
              </a:spcAft>
              <a:buClr>
                <a:srgbClr val="4D4F53"/>
              </a:buClr>
              <a:buSzPct val="110000"/>
              <a:buFont typeface="Arial" pitchFamily="34" charset="0"/>
              <a:buChar char="•"/>
              <a:tabLst/>
              <a:defRPr/>
            </a:pPr>
            <a:r>
              <a:rPr kumimoji="0" lang="en-US" sz="1600" b="0" i="0" u="none" strike="noStrike" kern="1200" cap="none" spc="0" normalizeH="0" baseline="0" noProof="0" dirty="0" smtClean="0">
                <a:ln>
                  <a:noFill/>
                </a:ln>
                <a:solidFill>
                  <a:srgbClr val="002060"/>
                </a:solidFill>
                <a:effectLst/>
                <a:uLnTx/>
                <a:uFillTx/>
                <a:latin typeface="Arial" pitchFamily="34" charset="0"/>
                <a:ea typeface="+mn-ea"/>
                <a:cs typeface="Arial" pitchFamily="34" charset="0"/>
              </a:rPr>
              <a:t>Combinations of A-C, A-D, and  B-D are also covered.</a:t>
            </a:r>
          </a:p>
          <a:p>
            <a:pPr marL="463550" indent="-238125">
              <a:lnSpc>
                <a:spcPct val="120000"/>
              </a:lnSpc>
              <a:spcBef>
                <a:spcPts val="840"/>
              </a:spcBef>
              <a:buClr>
                <a:srgbClr val="4D4F53"/>
              </a:buClr>
              <a:buSzPct val="110000"/>
              <a:buFont typeface="Arial" pitchFamily="34" charset="0"/>
              <a:buChar char="•"/>
              <a:defRPr/>
            </a:pPr>
            <a:r>
              <a:rPr lang="en-US" sz="1600" dirty="0" smtClean="0">
                <a:solidFill>
                  <a:srgbClr val="002060"/>
                </a:solidFill>
                <a:latin typeface="Arial" pitchFamily="34" charset="0"/>
                <a:cs typeface="Arial" pitchFamily="34" charset="0"/>
              </a:rPr>
              <a:t>Pair-wise testing covers </a:t>
            </a:r>
            <a:r>
              <a:rPr lang="en-US" sz="1600" dirty="0" smtClean="0">
                <a:solidFill>
                  <a:srgbClr val="002060"/>
                </a:solidFill>
                <a:latin typeface="Arial" pitchFamily="34" charset="0"/>
                <a:cs typeface="Arial" pitchFamily="34" charset="0"/>
              </a:rPr>
              <a:t>unique pairs across </a:t>
            </a:r>
            <a:r>
              <a:rPr lang="en-US" sz="1600" dirty="0" smtClean="0">
                <a:solidFill>
                  <a:srgbClr val="002060"/>
                </a:solidFill>
                <a:latin typeface="Arial" pitchFamily="34" charset="0"/>
                <a:cs typeface="Arial" pitchFamily="34" charset="0"/>
              </a:rPr>
              <a:t>all variables, not just across continuous variables .</a:t>
            </a:r>
            <a:endParaRPr lang="en-US" sz="1600" dirty="0" smtClean="0">
              <a:solidFill>
                <a:srgbClr val="002060"/>
              </a:solidFill>
              <a:latin typeface="Arial" pitchFamily="34" charset="0"/>
              <a:cs typeface="Arial" pitchFamily="34" charset="0"/>
            </a:endParaRPr>
          </a:p>
          <a:p>
            <a:pPr marL="463550" marR="0" lvl="0" indent="-238125" algn="l" defTabSz="914400" rtl="0" eaLnBrk="1" fontAlgn="auto" latinLnBrk="0" hangingPunct="1">
              <a:lnSpc>
                <a:spcPct val="120000"/>
              </a:lnSpc>
              <a:spcBef>
                <a:spcPts val="840"/>
              </a:spcBef>
              <a:spcAft>
                <a:spcPts val="0"/>
              </a:spcAft>
              <a:buClr>
                <a:srgbClr val="4D4F53"/>
              </a:buClr>
              <a:buSzPct val="110000"/>
              <a:buFont typeface="Arial" pitchFamily="34" charset="0"/>
              <a:buChar char="•"/>
              <a:tabLst/>
              <a:defRPr/>
            </a:pPr>
            <a:endParaRPr kumimoji="0" lang="en-US" sz="1600" b="0" i="0" u="none" strike="noStrike" kern="1200" cap="none" spc="0" normalizeH="0" baseline="0" noProof="0" dirty="0" smtClean="0">
              <a:ln>
                <a:noFill/>
              </a:ln>
              <a:solidFill>
                <a:srgbClr val="002060"/>
              </a:solidFill>
              <a:effectLst/>
              <a:uLnTx/>
              <a:uFillTx/>
              <a:latin typeface="Arial" pitchFamily="34" charset="0"/>
              <a:ea typeface="+mn-ea"/>
              <a:cs typeface="Arial" pitchFamily="34" charset="0"/>
            </a:endParaRPr>
          </a:p>
          <a:p>
            <a:pPr marL="742950" marR="0" lvl="1" indent="-279400" algn="l" defTabSz="914400" rtl="0" eaLnBrk="1" fontAlgn="auto" latinLnBrk="0" hangingPunct="1">
              <a:lnSpc>
                <a:spcPct val="120000"/>
              </a:lnSpc>
              <a:spcBef>
                <a:spcPts val="840"/>
              </a:spcBef>
              <a:spcAft>
                <a:spcPts val="0"/>
              </a:spcAft>
              <a:buClr>
                <a:srgbClr val="6E267B"/>
              </a:buClr>
              <a:buSzTx/>
              <a:buFont typeface="Arial" pitchFamily="34" charset="0"/>
              <a:buChar char="•"/>
              <a:tabLst/>
              <a:defRPr/>
            </a:pPr>
            <a:endParaRPr kumimoji="0" lang="en-US" sz="1800" b="0" i="0" u="none" strike="noStrike" kern="1200" cap="none" spc="0" normalizeH="0" baseline="0" noProof="0" dirty="0" smtClean="0">
              <a:ln>
                <a:noFill/>
              </a:ln>
              <a:solidFill>
                <a:schemeClr val="tx1">
                  <a:lumMod val="50000"/>
                  <a:lumOff val="50000"/>
                </a:schemeClr>
              </a:solidFill>
              <a:effectLst/>
              <a:uLnTx/>
              <a:uFillTx/>
              <a:latin typeface="Arial" pitchFamily="34" charset="0"/>
              <a:ea typeface="+mn-ea"/>
              <a:cs typeface="Arial" pitchFamily="34" charset="0"/>
            </a:endParaRPr>
          </a:p>
          <a:p>
            <a:pPr marL="1030288" marR="0" lvl="2" indent="-284163" algn="l" defTabSz="914400" rtl="0" eaLnBrk="1" fontAlgn="auto" latinLnBrk="0" hangingPunct="1">
              <a:lnSpc>
                <a:spcPct val="120000"/>
              </a:lnSpc>
              <a:spcBef>
                <a:spcPts val="840"/>
              </a:spcBef>
              <a:spcAft>
                <a:spcPts val="0"/>
              </a:spcAft>
              <a:buClr>
                <a:srgbClr val="6E267B"/>
              </a:buClr>
              <a:buSzTx/>
              <a:buFont typeface="Arial" pitchFamily="34" charset="0"/>
              <a:buChar char="•"/>
              <a:tabLst/>
              <a:defRPr/>
            </a:pPr>
            <a:endParaRPr kumimoji="0" lang="en-US" sz="1400" b="0" i="0" u="none" strike="noStrike" kern="1200" cap="none" spc="0" normalizeH="0" baseline="0" noProof="0" dirty="0" smtClean="0">
              <a:ln>
                <a:noFill/>
              </a:ln>
              <a:solidFill>
                <a:schemeClr val="tx1">
                  <a:lumMod val="50000"/>
                  <a:lumOff val="50000"/>
                </a:schemeClr>
              </a:solidFill>
              <a:effectLst/>
              <a:uLnTx/>
              <a:uFillTx/>
              <a:latin typeface="Arial" pitchFamily="34" charset="0"/>
              <a:ea typeface="+mn-ea"/>
              <a:cs typeface="Arial" pitchFamily="34" charset="0"/>
            </a:endParaRPr>
          </a:p>
          <a:p>
            <a:pPr marL="742950" marR="0" lvl="1" indent="-279400" algn="l" defTabSz="914400" rtl="0" eaLnBrk="1" fontAlgn="auto" latinLnBrk="0" hangingPunct="1">
              <a:lnSpc>
                <a:spcPct val="120000"/>
              </a:lnSpc>
              <a:spcBef>
                <a:spcPts val="840"/>
              </a:spcBef>
              <a:spcAft>
                <a:spcPts val="0"/>
              </a:spcAft>
              <a:buClr>
                <a:srgbClr val="6E267B"/>
              </a:buClr>
              <a:buSzTx/>
              <a:buFont typeface="Arial" pitchFamily="34" charset="0"/>
              <a:buChar char="•"/>
              <a:tabLst/>
              <a:defRPr/>
            </a:pPr>
            <a:endParaRPr kumimoji="0" lang="en-US" sz="1800" b="0" i="0" u="none" strike="noStrike" kern="1200" cap="none" spc="0" normalizeH="0" baseline="0" noProof="0" dirty="0" smtClean="0">
              <a:ln>
                <a:noFill/>
              </a:ln>
              <a:solidFill>
                <a:srgbClr val="4D4F53"/>
              </a:solidFill>
              <a:effectLst/>
              <a:uLnTx/>
              <a:uFillTx/>
              <a:latin typeface="Arial" pitchFamily="34" charset="0"/>
              <a:ea typeface="+mn-ea"/>
              <a:cs typeface="Arial"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7" name="Rectangle 3"/>
          <p:cNvSpPr>
            <a:spLocks noGrp="1" noChangeArrowheads="1"/>
          </p:cNvSpPr>
          <p:nvPr>
            <p:ph type="body" idx="1"/>
          </p:nvPr>
        </p:nvSpPr>
        <p:spPr>
          <a:xfrm>
            <a:off x="533400" y="1143000"/>
            <a:ext cx="8229600" cy="4648200"/>
          </a:xfrm>
        </p:spPr>
        <p:txBody>
          <a:bodyPr>
            <a:normAutofit/>
          </a:bodyPr>
          <a:lstStyle/>
          <a:p>
            <a:pPr eaLnBrk="1" hangingPunct="1">
              <a:defRPr/>
            </a:pPr>
            <a:r>
              <a:rPr lang="en-US" dirty="0" smtClean="0">
                <a:solidFill>
                  <a:srgbClr val="002060"/>
                </a:solidFill>
              </a:rPr>
              <a:t>In the previous example </a:t>
            </a:r>
          </a:p>
          <a:p>
            <a:pPr lvl="1">
              <a:defRPr/>
            </a:pPr>
            <a:r>
              <a:rPr lang="en-US" dirty="0" smtClean="0">
                <a:solidFill>
                  <a:srgbClr val="002060"/>
                </a:solidFill>
              </a:rPr>
              <a:t>Name has 3 values, address has 3 values, mobile no. has 4 values and % compensation has 4 values</a:t>
            </a:r>
          </a:p>
          <a:p>
            <a:pPr lvl="1">
              <a:defRPr/>
            </a:pPr>
            <a:r>
              <a:rPr lang="en-US" dirty="0" smtClean="0">
                <a:solidFill>
                  <a:srgbClr val="002060"/>
                </a:solidFill>
              </a:rPr>
              <a:t>We got 16 combinations to test in both OA and pair-wise techniques</a:t>
            </a:r>
            <a:endParaRPr lang="en-US" dirty="0" smtClean="0">
              <a:solidFill>
                <a:srgbClr val="002060"/>
              </a:solidFill>
            </a:endParaRPr>
          </a:p>
          <a:p>
            <a:pPr eaLnBrk="1" hangingPunct="1">
              <a:defRPr/>
            </a:pPr>
            <a:r>
              <a:rPr lang="en-US" dirty="0" smtClean="0">
                <a:solidFill>
                  <a:srgbClr val="002060"/>
                </a:solidFill>
                <a:latin typeface="Arial" pitchFamily="34" charset="0"/>
                <a:cs typeface="Arial" pitchFamily="34" charset="0"/>
              </a:rPr>
              <a:t>Change the value of name to 6 instead of 3.</a:t>
            </a:r>
          </a:p>
          <a:p>
            <a:pPr lvl="1">
              <a:defRPr/>
            </a:pPr>
            <a:r>
              <a:rPr lang="en-US" dirty="0" smtClean="0">
                <a:solidFill>
                  <a:srgbClr val="002060"/>
                </a:solidFill>
              </a:rPr>
              <a:t>Now through OA, multiplication of name and address leads to 18, address and mobile no. leads to 12, mobile no. and % compensation leads to 16. Highest among this is 18. We get 18 cases through OA.</a:t>
            </a:r>
          </a:p>
          <a:p>
            <a:pPr lvl="1">
              <a:defRPr/>
            </a:pPr>
            <a:r>
              <a:rPr lang="en-US" dirty="0" smtClean="0">
                <a:solidFill>
                  <a:srgbClr val="002060"/>
                </a:solidFill>
                <a:latin typeface="Arial" pitchFamily="34" charset="0"/>
                <a:cs typeface="Arial" pitchFamily="34" charset="0"/>
              </a:rPr>
              <a:t>Through pair-wise testing, first highest is 6 and second highest is 4. Multiplication of these two would provide us 24 cases to test.</a:t>
            </a:r>
            <a:endParaRPr lang="en-US" dirty="0" smtClean="0">
              <a:solidFill>
                <a:srgbClr val="002060"/>
              </a:solidFill>
              <a:latin typeface="Arial" pitchFamily="34" charset="0"/>
              <a:cs typeface="Arial" pitchFamily="34" charset="0"/>
            </a:endParaRPr>
          </a:p>
          <a:p>
            <a:pPr lvl="1">
              <a:defRPr/>
            </a:pPr>
            <a:endParaRPr lang="en-US" sz="1800" dirty="0" smtClean="0">
              <a:solidFill>
                <a:schemeClr val="tx1">
                  <a:lumMod val="50000"/>
                  <a:lumOff val="50000"/>
                </a:schemeClr>
              </a:solidFill>
              <a:latin typeface="Arial" pitchFamily="34" charset="0"/>
              <a:cs typeface="Arial" pitchFamily="34" charset="0"/>
            </a:endParaRPr>
          </a:p>
          <a:p>
            <a:pPr lvl="2">
              <a:defRPr/>
            </a:pPr>
            <a:endParaRPr lang="en-US" sz="1400" dirty="0" smtClean="0">
              <a:solidFill>
                <a:schemeClr val="tx1">
                  <a:lumMod val="50000"/>
                  <a:lumOff val="50000"/>
                </a:schemeClr>
              </a:solidFill>
              <a:latin typeface="Arial" pitchFamily="34" charset="0"/>
              <a:cs typeface="Arial" pitchFamily="34" charset="0"/>
            </a:endParaRPr>
          </a:p>
          <a:p>
            <a:pPr lvl="1">
              <a:defRPr/>
            </a:pPr>
            <a:endParaRPr lang="en-US" sz="1800" dirty="0" smtClean="0">
              <a:latin typeface="Arial" pitchFamily="34" charset="0"/>
              <a:cs typeface="Arial" pitchFamily="34" charset="0"/>
            </a:endParaRPr>
          </a:p>
        </p:txBody>
      </p:sp>
      <p:sp>
        <p:nvSpPr>
          <p:cNvPr id="4" name="Title 1"/>
          <p:cNvSpPr txBox="1">
            <a:spLocks/>
          </p:cNvSpPr>
          <p:nvPr/>
        </p:nvSpPr>
        <p:spPr>
          <a:xfrm>
            <a:off x="457200" y="381000"/>
            <a:ext cx="8229600" cy="609600"/>
          </a:xfrm>
          <a:prstGeom prst="rect">
            <a:avLst/>
          </a:prstGeom>
          <a:solidFill>
            <a:schemeClr val="tx2">
              <a:lumMod val="40000"/>
              <a:lumOff val="60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tx1"/>
                </a:solidFill>
                <a:effectLst/>
                <a:uLnTx/>
                <a:uFillTx/>
                <a:latin typeface="+mj-lt"/>
                <a:ea typeface="+mj-ea"/>
                <a:cs typeface="+mj-cs"/>
              </a:rPr>
              <a:t>When OA values and Pair-wise</a:t>
            </a:r>
            <a:r>
              <a:rPr kumimoji="0" lang="en-US" sz="2800" b="1" i="0" u="none" strike="noStrike" kern="1200" cap="none" spc="0" normalizeH="0" noProof="0" dirty="0" smtClean="0">
                <a:ln>
                  <a:noFill/>
                </a:ln>
                <a:solidFill>
                  <a:schemeClr val="tx1"/>
                </a:solidFill>
                <a:effectLst/>
                <a:uLnTx/>
                <a:uFillTx/>
                <a:latin typeface="+mj-lt"/>
                <a:ea typeface="+mj-ea"/>
                <a:cs typeface="+mj-cs"/>
              </a:rPr>
              <a:t> values differ?</a:t>
            </a:r>
            <a:endParaRPr kumimoji="0" lang="en-US" sz="3600" b="1" i="0" u="none" strike="noStrike" kern="1200" cap="none" spc="0" normalizeH="0" baseline="0" noProof="0" dirty="0">
              <a:ln>
                <a:noFill/>
              </a:ln>
              <a:solidFill>
                <a:schemeClr val="tx1"/>
              </a:solidFill>
              <a:effectLst/>
              <a:uLnTx/>
              <a:uFillTx/>
              <a:latin typeface="+mj-lt"/>
              <a:ea typeface="+mj-ea"/>
              <a:cs typeface="+mj-cs"/>
            </a:endParaRPr>
          </a:p>
        </p:txBody>
      </p:sp>
      <p:sp>
        <p:nvSpPr>
          <p:cNvPr id="9" name="Slide Number Placeholder 8"/>
          <p:cNvSpPr>
            <a:spLocks noGrp="1"/>
          </p:cNvSpPr>
          <p:nvPr>
            <p:ph type="sldNum" sz="quarter" idx="4294967295"/>
          </p:nvPr>
        </p:nvSpPr>
        <p:spPr>
          <a:xfrm>
            <a:off x="6553200" y="6356350"/>
            <a:ext cx="2133600" cy="365125"/>
          </a:xfrm>
          <a:prstGeom prst="rect">
            <a:avLst/>
          </a:prstGeom>
        </p:spPr>
        <p:txBody>
          <a:bodyPr/>
          <a:lstStyle/>
          <a:p>
            <a:fld id="{CB5601B8-3A46-4376-8F24-70B71D858F34}" type="slidenum">
              <a:rPr lang="en-US" smtClean="0"/>
              <a:pPr/>
              <a:t>32</a:t>
            </a:fld>
            <a:endParaRPr lang="en-US"/>
          </a:p>
        </p:txBody>
      </p:sp>
      <p:sp>
        <p:nvSpPr>
          <p:cNvPr id="10" name="Footer Placeholder 9"/>
          <p:cNvSpPr>
            <a:spLocks noGrp="1"/>
          </p:cNvSpPr>
          <p:nvPr>
            <p:ph type="ftr" sz="quarter" idx="4294967295"/>
          </p:nvPr>
        </p:nvSpPr>
        <p:spPr>
          <a:xfrm>
            <a:off x="3124200" y="6356350"/>
            <a:ext cx="2895600" cy="365125"/>
          </a:xfrm>
          <a:prstGeom prst="rect">
            <a:avLst/>
          </a:prstGeom>
        </p:spPr>
        <p:txBody>
          <a:bodyPr/>
          <a:lstStyle/>
          <a:p>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7" name="Rectangle 3"/>
          <p:cNvSpPr>
            <a:spLocks noGrp="1" noChangeArrowheads="1"/>
          </p:cNvSpPr>
          <p:nvPr>
            <p:ph type="body" idx="1"/>
          </p:nvPr>
        </p:nvSpPr>
        <p:spPr>
          <a:xfrm>
            <a:off x="533400" y="1143000"/>
            <a:ext cx="8229600" cy="4648200"/>
          </a:xfrm>
        </p:spPr>
        <p:txBody>
          <a:bodyPr>
            <a:normAutofit lnSpcReduction="10000"/>
          </a:bodyPr>
          <a:lstStyle/>
          <a:p>
            <a:pPr eaLnBrk="1" hangingPunct="1">
              <a:defRPr/>
            </a:pPr>
            <a:r>
              <a:rPr lang="en-US" sz="2000" dirty="0" smtClean="0">
                <a:solidFill>
                  <a:srgbClr val="002060"/>
                </a:solidFill>
              </a:rPr>
              <a:t>Pair-wise testing coverage looks much better than the orthogonal array coverage with minimal extra effort</a:t>
            </a:r>
          </a:p>
          <a:p>
            <a:pPr eaLnBrk="1" hangingPunct="1">
              <a:defRPr/>
            </a:pPr>
            <a:r>
              <a:rPr lang="en-US" sz="2000" dirty="0" smtClean="0">
                <a:solidFill>
                  <a:srgbClr val="002060"/>
                </a:solidFill>
              </a:rPr>
              <a:t>Ensuring pair-wise coverage, ensures all cases of orthogonal arrays</a:t>
            </a:r>
          </a:p>
          <a:p>
            <a:pPr eaLnBrk="1" hangingPunct="1">
              <a:defRPr/>
            </a:pPr>
            <a:r>
              <a:rPr lang="en-US" sz="2000" dirty="0" smtClean="0">
                <a:solidFill>
                  <a:srgbClr val="002060"/>
                </a:solidFill>
              </a:rPr>
              <a:t>Hence, it is better to apply pair-wise testing always.</a:t>
            </a:r>
          </a:p>
          <a:p>
            <a:pPr eaLnBrk="1" hangingPunct="1">
              <a:defRPr/>
            </a:pPr>
            <a:r>
              <a:rPr lang="en-US" sz="2000" dirty="0" smtClean="0">
                <a:solidFill>
                  <a:srgbClr val="002060"/>
                </a:solidFill>
              </a:rPr>
              <a:t>Whenever you foresee risk in restricting to only the OA or pair-wise test cases, add those test cases which you feel are risky, even though there are not in the OA or pair-wise selected test cases.</a:t>
            </a:r>
          </a:p>
          <a:p>
            <a:pPr eaLnBrk="1" hangingPunct="1">
              <a:defRPr/>
            </a:pPr>
            <a:r>
              <a:rPr lang="en-US" sz="2000" dirty="0" smtClean="0">
                <a:solidFill>
                  <a:srgbClr val="002060"/>
                </a:solidFill>
              </a:rPr>
              <a:t>Even if the strategy is to test all combinations, not just OA or pair-wise selected combinations, it would be advisable to prioritize OA or pair-wise combinations as high, as they are highly likely to uncover defects</a:t>
            </a:r>
          </a:p>
          <a:p>
            <a:pPr eaLnBrk="1" hangingPunct="1">
              <a:defRPr/>
            </a:pPr>
            <a:endParaRPr lang="en-US" sz="2200" dirty="0" smtClean="0">
              <a:solidFill>
                <a:srgbClr val="002060"/>
              </a:solidFill>
            </a:endParaRPr>
          </a:p>
          <a:p>
            <a:pPr eaLnBrk="1" hangingPunct="1">
              <a:defRPr/>
            </a:pPr>
            <a:endParaRPr lang="en-US" sz="2200" dirty="0" smtClean="0">
              <a:solidFill>
                <a:srgbClr val="002060"/>
              </a:solidFill>
              <a:latin typeface="Arial" pitchFamily="34" charset="0"/>
              <a:cs typeface="Arial" pitchFamily="34" charset="0"/>
            </a:endParaRPr>
          </a:p>
          <a:p>
            <a:pPr lvl="1">
              <a:defRPr/>
            </a:pPr>
            <a:endParaRPr lang="en-US" sz="1800" dirty="0" smtClean="0">
              <a:solidFill>
                <a:schemeClr val="tx1">
                  <a:lumMod val="50000"/>
                  <a:lumOff val="50000"/>
                </a:schemeClr>
              </a:solidFill>
              <a:latin typeface="Arial" pitchFamily="34" charset="0"/>
              <a:cs typeface="Arial" pitchFamily="34" charset="0"/>
            </a:endParaRPr>
          </a:p>
          <a:p>
            <a:pPr lvl="2">
              <a:defRPr/>
            </a:pPr>
            <a:endParaRPr lang="en-US" sz="1400" dirty="0" smtClean="0">
              <a:solidFill>
                <a:schemeClr val="tx1">
                  <a:lumMod val="50000"/>
                  <a:lumOff val="50000"/>
                </a:schemeClr>
              </a:solidFill>
              <a:latin typeface="Arial" pitchFamily="34" charset="0"/>
              <a:cs typeface="Arial" pitchFamily="34" charset="0"/>
            </a:endParaRPr>
          </a:p>
          <a:p>
            <a:pPr lvl="1">
              <a:defRPr/>
            </a:pPr>
            <a:endParaRPr lang="en-US" sz="1800" dirty="0" smtClean="0">
              <a:latin typeface="Arial" pitchFamily="34" charset="0"/>
              <a:cs typeface="Arial" pitchFamily="34" charset="0"/>
            </a:endParaRPr>
          </a:p>
        </p:txBody>
      </p:sp>
      <p:sp>
        <p:nvSpPr>
          <p:cNvPr id="4" name="Title 1"/>
          <p:cNvSpPr txBox="1">
            <a:spLocks/>
          </p:cNvSpPr>
          <p:nvPr/>
        </p:nvSpPr>
        <p:spPr>
          <a:xfrm>
            <a:off x="457200" y="381000"/>
            <a:ext cx="8229600" cy="609600"/>
          </a:xfrm>
          <a:prstGeom prst="rect">
            <a:avLst/>
          </a:prstGeom>
          <a:solidFill>
            <a:schemeClr val="tx2">
              <a:lumMod val="40000"/>
              <a:lumOff val="60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tx1"/>
                </a:solidFill>
                <a:effectLst/>
                <a:uLnTx/>
                <a:uFillTx/>
                <a:latin typeface="+mj-lt"/>
                <a:ea typeface="+mj-ea"/>
                <a:cs typeface="+mj-cs"/>
              </a:rPr>
              <a:t>Conclusions</a:t>
            </a:r>
            <a:endParaRPr kumimoji="0" lang="en-US" sz="3600" b="1" i="0" u="none" strike="noStrike" kern="1200" cap="none" spc="0" normalizeH="0" baseline="0" noProof="0" dirty="0">
              <a:ln>
                <a:noFill/>
              </a:ln>
              <a:solidFill>
                <a:schemeClr val="tx1"/>
              </a:solidFill>
              <a:effectLst/>
              <a:uLnTx/>
              <a:uFillTx/>
              <a:latin typeface="+mj-lt"/>
              <a:ea typeface="+mj-ea"/>
              <a:cs typeface="+mj-cs"/>
            </a:endParaRPr>
          </a:p>
        </p:txBody>
      </p:sp>
      <p:sp>
        <p:nvSpPr>
          <p:cNvPr id="9" name="Slide Number Placeholder 8"/>
          <p:cNvSpPr>
            <a:spLocks noGrp="1"/>
          </p:cNvSpPr>
          <p:nvPr>
            <p:ph type="sldNum" sz="quarter" idx="4294967295"/>
          </p:nvPr>
        </p:nvSpPr>
        <p:spPr>
          <a:xfrm>
            <a:off x="6553200" y="6356350"/>
            <a:ext cx="2133600" cy="365125"/>
          </a:xfrm>
          <a:prstGeom prst="rect">
            <a:avLst/>
          </a:prstGeom>
        </p:spPr>
        <p:txBody>
          <a:bodyPr/>
          <a:lstStyle/>
          <a:p>
            <a:fld id="{CB5601B8-3A46-4376-8F24-70B71D858F34}" type="slidenum">
              <a:rPr lang="en-US" smtClean="0"/>
              <a:pPr/>
              <a:t>33</a:t>
            </a:fld>
            <a:endParaRPr lang="en-US"/>
          </a:p>
        </p:txBody>
      </p:sp>
      <p:sp>
        <p:nvSpPr>
          <p:cNvPr id="10" name="Footer Placeholder 9"/>
          <p:cNvSpPr>
            <a:spLocks noGrp="1"/>
          </p:cNvSpPr>
          <p:nvPr>
            <p:ph type="ftr" sz="quarter" idx="4294967295"/>
          </p:nvPr>
        </p:nvSpPr>
        <p:spPr>
          <a:xfrm>
            <a:off x="3124200" y="6356350"/>
            <a:ext cx="2895600" cy="365125"/>
          </a:xfrm>
          <a:prstGeom prst="rect">
            <a:avLst/>
          </a:prstGeom>
        </p:spPr>
        <p:txBody>
          <a:bodyPr/>
          <a:lstStyle/>
          <a:p>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7" name="Rectangle 3"/>
          <p:cNvSpPr>
            <a:spLocks noGrp="1" noChangeArrowheads="1"/>
          </p:cNvSpPr>
          <p:nvPr>
            <p:ph type="body" idx="1"/>
          </p:nvPr>
        </p:nvSpPr>
        <p:spPr>
          <a:xfrm>
            <a:off x="533400" y="1143000"/>
            <a:ext cx="8229600" cy="4648200"/>
          </a:xfrm>
        </p:spPr>
        <p:txBody>
          <a:bodyPr>
            <a:normAutofit/>
          </a:bodyPr>
          <a:lstStyle/>
          <a:p>
            <a:pPr eaLnBrk="1" hangingPunct="1">
              <a:defRPr/>
            </a:pPr>
            <a:r>
              <a:rPr lang="en-US" sz="2200" dirty="0" smtClean="0">
                <a:solidFill>
                  <a:srgbClr val="002060"/>
                </a:solidFill>
                <a:latin typeface="Arial" pitchFamily="34" charset="0"/>
                <a:cs typeface="Arial" pitchFamily="34" charset="0"/>
                <a:hlinkClick r:id="rId3"/>
              </a:rPr>
              <a:t>http://stickyminds.com</a:t>
            </a:r>
            <a:endParaRPr lang="en-US" sz="2200" dirty="0" smtClean="0">
              <a:solidFill>
                <a:srgbClr val="002060"/>
              </a:solidFill>
              <a:latin typeface="Arial" pitchFamily="34" charset="0"/>
              <a:cs typeface="Arial" pitchFamily="34" charset="0"/>
            </a:endParaRPr>
          </a:p>
          <a:p>
            <a:pPr eaLnBrk="1" hangingPunct="1">
              <a:defRPr/>
            </a:pPr>
            <a:r>
              <a:rPr lang="en-US" sz="2200" dirty="0" smtClean="0">
                <a:solidFill>
                  <a:srgbClr val="002060"/>
                </a:solidFill>
              </a:rPr>
              <a:t>Advanced ISTQB Test Analyst certification by Rex Black and others</a:t>
            </a:r>
          </a:p>
          <a:p>
            <a:pPr eaLnBrk="1" hangingPunct="1">
              <a:defRPr/>
            </a:pPr>
            <a:endParaRPr lang="en-US" sz="2200" dirty="0" smtClean="0">
              <a:solidFill>
                <a:srgbClr val="002060"/>
              </a:solidFill>
              <a:latin typeface="Arial" pitchFamily="34" charset="0"/>
              <a:cs typeface="Arial" pitchFamily="34" charset="0"/>
            </a:endParaRPr>
          </a:p>
          <a:p>
            <a:pPr lvl="1">
              <a:defRPr/>
            </a:pPr>
            <a:endParaRPr lang="en-US" sz="1800" dirty="0" smtClean="0">
              <a:solidFill>
                <a:schemeClr val="tx1">
                  <a:lumMod val="50000"/>
                  <a:lumOff val="50000"/>
                </a:schemeClr>
              </a:solidFill>
              <a:latin typeface="Arial" pitchFamily="34" charset="0"/>
              <a:cs typeface="Arial" pitchFamily="34" charset="0"/>
            </a:endParaRPr>
          </a:p>
          <a:p>
            <a:pPr lvl="2">
              <a:defRPr/>
            </a:pPr>
            <a:endParaRPr lang="en-US" sz="1400" dirty="0" smtClean="0">
              <a:solidFill>
                <a:schemeClr val="tx1">
                  <a:lumMod val="50000"/>
                  <a:lumOff val="50000"/>
                </a:schemeClr>
              </a:solidFill>
              <a:latin typeface="Arial" pitchFamily="34" charset="0"/>
              <a:cs typeface="Arial" pitchFamily="34" charset="0"/>
            </a:endParaRPr>
          </a:p>
          <a:p>
            <a:pPr lvl="1">
              <a:defRPr/>
            </a:pPr>
            <a:endParaRPr lang="en-US" sz="1800" dirty="0" smtClean="0">
              <a:latin typeface="Arial" pitchFamily="34" charset="0"/>
              <a:cs typeface="Arial" pitchFamily="34" charset="0"/>
            </a:endParaRPr>
          </a:p>
        </p:txBody>
      </p:sp>
      <p:sp>
        <p:nvSpPr>
          <p:cNvPr id="4" name="Title 1"/>
          <p:cNvSpPr txBox="1">
            <a:spLocks/>
          </p:cNvSpPr>
          <p:nvPr/>
        </p:nvSpPr>
        <p:spPr>
          <a:xfrm>
            <a:off x="457200" y="381000"/>
            <a:ext cx="8229600" cy="609600"/>
          </a:xfrm>
          <a:prstGeom prst="rect">
            <a:avLst/>
          </a:prstGeom>
          <a:solidFill>
            <a:schemeClr val="tx2">
              <a:lumMod val="40000"/>
              <a:lumOff val="60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tx1"/>
                </a:solidFill>
                <a:effectLst/>
                <a:uLnTx/>
                <a:uFillTx/>
                <a:latin typeface="+mj-lt"/>
                <a:ea typeface="+mj-ea"/>
                <a:cs typeface="+mj-cs"/>
              </a:rPr>
              <a:t>References</a:t>
            </a:r>
            <a:endParaRPr kumimoji="0" lang="en-US" sz="3600" b="1" i="0" u="none" strike="noStrike" kern="1200" cap="none" spc="0" normalizeH="0" baseline="0" noProof="0" dirty="0">
              <a:ln>
                <a:noFill/>
              </a:ln>
              <a:solidFill>
                <a:schemeClr val="tx1"/>
              </a:solidFill>
              <a:effectLst/>
              <a:uLnTx/>
              <a:uFillTx/>
              <a:latin typeface="+mj-lt"/>
              <a:ea typeface="+mj-ea"/>
              <a:cs typeface="+mj-cs"/>
            </a:endParaRPr>
          </a:p>
        </p:txBody>
      </p:sp>
      <p:sp>
        <p:nvSpPr>
          <p:cNvPr id="9" name="Slide Number Placeholder 8"/>
          <p:cNvSpPr>
            <a:spLocks noGrp="1"/>
          </p:cNvSpPr>
          <p:nvPr>
            <p:ph type="sldNum" sz="quarter" idx="4294967295"/>
          </p:nvPr>
        </p:nvSpPr>
        <p:spPr>
          <a:xfrm>
            <a:off x="6553200" y="6356350"/>
            <a:ext cx="2133600" cy="365125"/>
          </a:xfrm>
          <a:prstGeom prst="rect">
            <a:avLst/>
          </a:prstGeom>
        </p:spPr>
        <p:txBody>
          <a:bodyPr/>
          <a:lstStyle/>
          <a:p>
            <a:fld id="{CB5601B8-3A46-4376-8F24-70B71D858F34}" type="slidenum">
              <a:rPr lang="en-US" smtClean="0"/>
              <a:pPr/>
              <a:t>34</a:t>
            </a:fld>
            <a:endParaRPr lang="en-US"/>
          </a:p>
        </p:txBody>
      </p:sp>
      <p:sp>
        <p:nvSpPr>
          <p:cNvPr id="10" name="Footer Placeholder 9"/>
          <p:cNvSpPr>
            <a:spLocks noGrp="1"/>
          </p:cNvSpPr>
          <p:nvPr>
            <p:ph type="ftr" sz="quarter" idx="4294967295"/>
          </p:nvPr>
        </p:nvSpPr>
        <p:spPr>
          <a:xfrm>
            <a:off x="3124200" y="6356350"/>
            <a:ext cx="2895600" cy="365125"/>
          </a:xfrm>
          <a:prstGeom prst="rect">
            <a:avLst/>
          </a:prstGeom>
        </p:spPr>
        <p:txBody>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304800"/>
            <a:ext cx="8229600" cy="609600"/>
          </a:xfrm>
          <a:prstGeom prst="rect">
            <a:avLst/>
          </a:prstGeom>
          <a:solidFill>
            <a:schemeClr val="tx2">
              <a:lumMod val="40000"/>
              <a:lumOff val="60000"/>
            </a:schemeClr>
          </a:solidFill>
        </p:spPr>
        <p:txBody>
          <a:bodyPr vert="horz" lIns="91440" tIns="45720" rIns="91440" bIns="45720" rtlCol="0" anchor="ctr">
            <a:normAutofit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tx1"/>
                </a:solidFill>
                <a:effectLst/>
                <a:uLnTx/>
                <a:uFillTx/>
                <a:latin typeface="+mj-lt"/>
                <a:ea typeface="+mj-ea"/>
                <a:cs typeface="+mj-cs"/>
              </a:rPr>
              <a:t>      </a:t>
            </a:r>
            <a:r>
              <a:rPr lang="en-US" sz="3600" b="1" noProof="0" dirty="0" smtClean="0">
                <a:latin typeface="+mj-lt"/>
                <a:ea typeface="+mj-ea"/>
                <a:cs typeface="+mj-cs"/>
              </a:rPr>
              <a:t>Example – Microsoft Word Font </a:t>
            </a:r>
            <a:endParaRPr kumimoji="0" lang="en-US" sz="3600" b="1" i="0" u="none" strike="noStrike" kern="1200" cap="none" spc="0" normalizeH="0" baseline="0" noProof="0" dirty="0">
              <a:ln>
                <a:noFill/>
              </a:ln>
              <a:solidFill>
                <a:schemeClr val="tx1"/>
              </a:solidFill>
              <a:effectLst/>
              <a:uLnTx/>
              <a:uFillTx/>
              <a:latin typeface="+mj-lt"/>
              <a:ea typeface="+mj-ea"/>
              <a:cs typeface="+mj-cs"/>
            </a:endParaRPr>
          </a:p>
        </p:txBody>
      </p:sp>
      <p:sp>
        <p:nvSpPr>
          <p:cNvPr id="9" name="Slide Number Placeholder 8"/>
          <p:cNvSpPr>
            <a:spLocks noGrp="1"/>
          </p:cNvSpPr>
          <p:nvPr>
            <p:ph type="sldNum" sz="quarter" idx="4294967295"/>
          </p:nvPr>
        </p:nvSpPr>
        <p:spPr>
          <a:xfrm>
            <a:off x="6553200" y="6356350"/>
            <a:ext cx="2133600" cy="365125"/>
          </a:xfrm>
          <a:prstGeom prst="rect">
            <a:avLst/>
          </a:prstGeom>
        </p:spPr>
        <p:txBody>
          <a:bodyPr/>
          <a:lstStyle/>
          <a:p>
            <a:fld id="{CB5601B8-3A46-4376-8F24-70B71D858F34}" type="slidenum">
              <a:rPr lang="en-US" smtClean="0"/>
              <a:pPr/>
              <a:t>4</a:t>
            </a:fld>
            <a:endParaRPr lang="en-US"/>
          </a:p>
        </p:txBody>
      </p:sp>
      <p:sp>
        <p:nvSpPr>
          <p:cNvPr id="10" name="Footer Placeholder 9"/>
          <p:cNvSpPr>
            <a:spLocks noGrp="1"/>
          </p:cNvSpPr>
          <p:nvPr>
            <p:ph type="ftr" sz="quarter" idx="4294967295"/>
          </p:nvPr>
        </p:nvSpPr>
        <p:spPr>
          <a:xfrm>
            <a:off x="3124200" y="6356350"/>
            <a:ext cx="2895600" cy="365125"/>
          </a:xfrm>
          <a:prstGeom prst="rect">
            <a:avLst/>
          </a:prstGeom>
        </p:spPr>
        <p:txBody>
          <a:bodyPr/>
          <a:lstStyle/>
          <a:p>
            <a:endParaRPr lang="en-US"/>
          </a:p>
        </p:txBody>
      </p:sp>
      <p:pic>
        <p:nvPicPr>
          <p:cNvPr id="1026" name="Picture 2"/>
          <p:cNvPicPr>
            <a:picLocks noChangeAspect="1" noChangeArrowheads="1"/>
          </p:cNvPicPr>
          <p:nvPr/>
        </p:nvPicPr>
        <p:blipFill>
          <a:blip r:embed="rId3" cstate="print"/>
          <a:srcRect/>
          <a:stretch>
            <a:fillRect/>
          </a:stretch>
        </p:blipFill>
        <p:spPr bwMode="auto">
          <a:xfrm>
            <a:off x="1371600" y="990600"/>
            <a:ext cx="6172200" cy="510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7" name="Rectangle 3"/>
          <p:cNvSpPr>
            <a:spLocks noGrp="1" noChangeArrowheads="1"/>
          </p:cNvSpPr>
          <p:nvPr>
            <p:ph type="body" idx="1"/>
          </p:nvPr>
        </p:nvSpPr>
        <p:spPr>
          <a:xfrm>
            <a:off x="533400" y="1295400"/>
            <a:ext cx="8229600" cy="4525963"/>
          </a:xfrm>
        </p:spPr>
        <p:txBody>
          <a:bodyPr>
            <a:normAutofit/>
          </a:bodyPr>
          <a:lstStyle/>
          <a:p>
            <a:pPr>
              <a:defRPr/>
            </a:pPr>
            <a:r>
              <a:rPr lang="en-US" sz="2200" dirty="0" smtClean="0">
                <a:solidFill>
                  <a:srgbClr val="002060"/>
                </a:solidFill>
                <a:latin typeface="Arial" pitchFamily="34" charset="0"/>
                <a:cs typeface="Arial" pitchFamily="34" charset="0"/>
              </a:rPr>
              <a:t>Initial level optimization</a:t>
            </a:r>
          </a:p>
          <a:p>
            <a:pPr lvl="1">
              <a:defRPr/>
            </a:pPr>
            <a:r>
              <a:rPr lang="en-US" dirty="0" smtClean="0">
                <a:solidFill>
                  <a:srgbClr val="002060"/>
                </a:solidFill>
              </a:rPr>
              <a:t>In the previous example, suppose we have 3 different test cases separately written to test </a:t>
            </a:r>
          </a:p>
          <a:p>
            <a:pPr lvl="2">
              <a:defRPr/>
            </a:pPr>
            <a:r>
              <a:rPr lang="en-US" dirty="0" smtClean="0">
                <a:solidFill>
                  <a:srgbClr val="002060"/>
                </a:solidFill>
              </a:rPr>
              <a:t>Font </a:t>
            </a:r>
            <a:r>
              <a:rPr lang="en-US" dirty="0" err="1" smtClean="0">
                <a:solidFill>
                  <a:srgbClr val="002060"/>
                </a:solidFill>
              </a:rPr>
              <a:t>verdana</a:t>
            </a:r>
            <a:r>
              <a:rPr lang="en-US" dirty="0" smtClean="0">
                <a:solidFill>
                  <a:srgbClr val="002060"/>
                </a:solidFill>
              </a:rPr>
              <a:t> with size 16. </a:t>
            </a:r>
          </a:p>
          <a:p>
            <a:pPr lvl="2">
              <a:defRPr/>
            </a:pPr>
            <a:r>
              <a:rPr lang="en-US" dirty="0" smtClean="0">
                <a:solidFill>
                  <a:srgbClr val="002060"/>
                </a:solidFill>
              </a:rPr>
              <a:t>Font </a:t>
            </a:r>
            <a:r>
              <a:rPr lang="en-US" dirty="0" err="1" smtClean="0">
                <a:solidFill>
                  <a:srgbClr val="002060"/>
                </a:solidFill>
              </a:rPr>
              <a:t>verdana</a:t>
            </a:r>
            <a:r>
              <a:rPr lang="en-US" dirty="0" smtClean="0">
                <a:solidFill>
                  <a:srgbClr val="002060"/>
                </a:solidFill>
              </a:rPr>
              <a:t> with bold font style</a:t>
            </a:r>
          </a:p>
          <a:p>
            <a:pPr lvl="2">
              <a:defRPr/>
            </a:pPr>
            <a:r>
              <a:rPr lang="en-US" dirty="0" smtClean="0">
                <a:solidFill>
                  <a:srgbClr val="002060"/>
                </a:solidFill>
              </a:rPr>
              <a:t>Font </a:t>
            </a:r>
            <a:r>
              <a:rPr lang="en-US" dirty="0" err="1" smtClean="0">
                <a:solidFill>
                  <a:srgbClr val="002060"/>
                </a:solidFill>
              </a:rPr>
              <a:t>verdana</a:t>
            </a:r>
            <a:r>
              <a:rPr lang="en-US" dirty="0" smtClean="0">
                <a:solidFill>
                  <a:srgbClr val="002060"/>
                </a:solidFill>
              </a:rPr>
              <a:t> with underline</a:t>
            </a:r>
          </a:p>
          <a:p>
            <a:pPr lvl="1">
              <a:defRPr/>
            </a:pPr>
            <a:r>
              <a:rPr lang="en-US" sz="2000" dirty="0" smtClean="0">
                <a:solidFill>
                  <a:srgbClr val="002060"/>
                </a:solidFill>
              </a:rPr>
              <a:t>These independently written test cases can be tested in one test case itself. Coverage does not suffer here.</a:t>
            </a:r>
          </a:p>
          <a:p>
            <a:pPr lvl="1">
              <a:defRPr/>
            </a:pPr>
            <a:r>
              <a:rPr lang="en-US" sz="2000" dirty="0" smtClean="0">
                <a:solidFill>
                  <a:srgbClr val="002060"/>
                </a:solidFill>
              </a:rPr>
              <a:t>Of course, we need to test with other variations i.e. for e.g. font </a:t>
            </a:r>
            <a:r>
              <a:rPr lang="en-US" sz="2000" dirty="0" err="1" smtClean="0">
                <a:solidFill>
                  <a:srgbClr val="002060"/>
                </a:solidFill>
              </a:rPr>
              <a:t>verdana</a:t>
            </a:r>
            <a:r>
              <a:rPr lang="en-US" sz="2000" dirty="0" smtClean="0">
                <a:solidFill>
                  <a:srgbClr val="002060"/>
                </a:solidFill>
              </a:rPr>
              <a:t> with italic and no underline and many more.</a:t>
            </a:r>
          </a:p>
          <a:p>
            <a:pPr lvl="1">
              <a:defRPr/>
            </a:pPr>
            <a:endParaRPr lang="en-US" sz="2200" dirty="0" smtClean="0">
              <a:latin typeface="Arial" pitchFamily="34" charset="0"/>
              <a:cs typeface="Arial" pitchFamily="34" charset="0"/>
            </a:endParaRPr>
          </a:p>
          <a:p>
            <a:pPr eaLnBrk="1" hangingPunct="1">
              <a:defRPr/>
            </a:pPr>
            <a:endParaRPr lang="en-US" dirty="0" smtClean="0"/>
          </a:p>
        </p:txBody>
      </p:sp>
      <p:sp>
        <p:nvSpPr>
          <p:cNvPr id="4" name="Title 1"/>
          <p:cNvSpPr txBox="1">
            <a:spLocks/>
          </p:cNvSpPr>
          <p:nvPr/>
        </p:nvSpPr>
        <p:spPr>
          <a:xfrm>
            <a:off x="457200" y="381000"/>
            <a:ext cx="8229600" cy="762000"/>
          </a:xfrm>
          <a:prstGeom prst="rect">
            <a:avLst/>
          </a:prstGeom>
          <a:solidFill>
            <a:schemeClr val="tx2">
              <a:lumMod val="40000"/>
              <a:lumOff val="60000"/>
            </a:schemeClr>
          </a:solidFill>
        </p:spPr>
        <p:txBody>
          <a:bodyPr vert="horz" lIns="91440" tIns="45720" rIns="91440" bIns="45720" rtlCol="0" anchor="ctr">
            <a:normAutofit fontScale="92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tx1"/>
                </a:solidFill>
                <a:effectLst/>
                <a:uLnTx/>
                <a:uFillTx/>
                <a:latin typeface="+mj-lt"/>
                <a:ea typeface="+mj-ea"/>
                <a:cs typeface="+mj-cs"/>
              </a:rPr>
              <a:t>      </a:t>
            </a:r>
            <a:r>
              <a:rPr lang="en-US" sz="3600" b="1" noProof="0" dirty="0" smtClean="0">
                <a:latin typeface="+mj-lt"/>
                <a:ea typeface="+mj-ea"/>
                <a:cs typeface="+mj-cs"/>
              </a:rPr>
              <a:t>How can we achieve test case optimization</a:t>
            </a:r>
            <a:endParaRPr kumimoji="0" lang="en-US" sz="3600" b="1" i="0" u="none" strike="noStrike" kern="1200" cap="none" spc="0" normalizeH="0" baseline="0" noProof="0" dirty="0">
              <a:ln>
                <a:noFill/>
              </a:ln>
              <a:solidFill>
                <a:schemeClr val="tx1"/>
              </a:solidFill>
              <a:effectLst/>
              <a:uLnTx/>
              <a:uFillTx/>
              <a:latin typeface="+mj-lt"/>
              <a:ea typeface="+mj-ea"/>
              <a:cs typeface="+mj-cs"/>
            </a:endParaRPr>
          </a:p>
        </p:txBody>
      </p:sp>
      <p:sp>
        <p:nvSpPr>
          <p:cNvPr id="9" name="Slide Number Placeholder 8"/>
          <p:cNvSpPr>
            <a:spLocks noGrp="1"/>
          </p:cNvSpPr>
          <p:nvPr>
            <p:ph type="sldNum" sz="quarter" idx="4294967295"/>
          </p:nvPr>
        </p:nvSpPr>
        <p:spPr>
          <a:xfrm>
            <a:off x="6553200" y="6356350"/>
            <a:ext cx="2133600" cy="365125"/>
          </a:xfrm>
          <a:prstGeom prst="rect">
            <a:avLst/>
          </a:prstGeom>
        </p:spPr>
        <p:txBody>
          <a:bodyPr/>
          <a:lstStyle/>
          <a:p>
            <a:fld id="{CB5601B8-3A46-4376-8F24-70B71D858F34}" type="slidenum">
              <a:rPr lang="en-US" smtClean="0"/>
              <a:pPr/>
              <a:t>5</a:t>
            </a:fld>
            <a:endParaRPr lang="en-US"/>
          </a:p>
        </p:txBody>
      </p:sp>
      <p:sp>
        <p:nvSpPr>
          <p:cNvPr id="10" name="Footer Placeholder 9"/>
          <p:cNvSpPr>
            <a:spLocks noGrp="1"/>
          </p:cNvSpPr>
          <p:nvPr>
            <p:ph type="ftr" sz="quarter" idx="4294967295"/>
          </p:nvPr>
        </p:nvSpPr>
        <p:spPr>
          <a:xfrm>
            <a:off x="3124200" y="6356350"/>
            <a:ext cx="2895600" cy="365125"/>
          </a:xfrm>
          <a:prstGeom prst="rect">
            <a:avLst/>
          </a:prstGeom>
        </p:spPr>
        <p:txBody>
          <a:bodyPr/>
          <a:lstStyle/>
          <a:p>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7" name="Rectangle 3"/>
          <p:cNvSpPr>
            <a:spLocks noGrp="1" noChangeArrowheads="1"/>
          </p:cNvSpPr>
          <p:nvPr>
            <p:ph type="body" idx="1"/>
          </p:nvPr>
        </p:nvSpPr>
        <p:spPr>
          <a:xfrm>
            <a:off x="533400" y="1295400"/>
            <a:ext cx="8229600" cy="4525963"/>
          </a:xfrm>
        </p:spPr>
        <p:txBody>
          <a:bodyPr>
            <a:normAutofit/>
          </a:bodyPr>
          <a:lstStyle/>
          <a:p>
            <a:pPr>
              <a:defRPr/>
            </a:pPr>
            <a:r>
              <a:rPr lang="en-US" sz="2000" dirty="0" smtClean="0">
                <a:solidFill>
                  <a:srgbClr val="002060"/>
                </a:solidFill>
              </a:rPr>
              <a:t>When we continue optimizing in the same fashion, we achieve a stage where no more optimization would be possible</a:t>
            </a:r>
          </a:p>
          <a:p>
            <a:pPr>
              <a:defRPr/>
            </a:pPr>
            <a:endParaRPr lang="en-US" sz="2000" dirty="0" smtClean="0">
              <a:solidFill>
                <a:srgbClr val="002060"/>
              </a:solidFill>
            </a:endParaRPr>
          </a:p>
          <a:p>
            <a:pPr>
              <a:defRPr/>
            </a:pPr>
            <a:r>
              <a:rPr lang="en-US" sz="2000" dirty="0" smtClean="0">
                <a:solidFill>
                  <a:srgbClr val="002060"/>
                </a:solidFill>
              </a:rPr>
              <a:t>In the process of optimization, it leads us to testing each unique pair across two different variables. Variables are font, font style, etc in this example.</a:t>
            </a:r>
          </a:p>
          <a:p>
            <a:pPr>
              <a:defRPr/>
            </a:pPr>
            <a:endParaRPr lang="en-US" sz="2000" dirty="0" smtClean="0">
              <a:solidFill>
                <a:srgbClr val="002060"/>
              </a:solidFill>
            </a:endParaRPr>
          </a:p>
          <a:p>
            <a:pPr>
              <a:defRPr/>
            </a:pPr>
            <a:r>
              <a:rPr lang="en-US" sz="2000" dirty="0" smtClean="0">
                <a:solidFill>
                  <a:srgbClr val="002060"/>
                </a:solidFill>
              </a:rPr>
              <a:t>That is how, it leads to an optimization technique termed as “Orthogonal arrays” which existed in statistics long ago, brought to apply in software testing very recently</a:t>
            </a:r>
          </a:p>
          <a:p>
            <a:pPr lvl="1">
              <a:defRPr/>
            </a:pPr>
            <a:endParaRPr lang="en-US" sz="2200" dirty="0" smtClean="0">
              <a:latin typeface="Arial" pitchFamily="34" charset="0"/>
              <a:cs typeface="Arial" pitchFamily="34" charset="0"/>
            </a:endParaRPr>
          </a:p>
          <a:p>
            <a:pPr eaLnBrk="1" hangingPunct="1">
              <a:defRPr/>
            </a:pPr>
            <a:endParaRPr lang="en-US" dirty="0" smtClean="0"/>
          </a:p>
        </p:txBody>
      </p:sp>
      <p:sp>
        <p:nvSpPr>
          <p:cNvPr id="4" name="Title 1"/>
          <p:cNvSpPr txBox="1">
            <a:spLocks/>
          </p:cNvSpPr>
          <p:nvPr/>
        </p:nvSpPr>
        <p:spPr>
          <a:xfrm>
            <a:off x="457200" y="381000"/>
            <a:ext cx="8229600" cy="762000"/>
          </a:xfrm>
          <a:prstGeom prst="rect">
            <a:avLst/>
          </a:prstGeom>
          <a:solidFill>
            <a:schemeClr val="tx2">
              <a:lumMod val="40000"/>
              <a:lumOff val="60000"/>
            </a:schemeClr>
          </a:solidFill>
        </p:spPr>
        <p:txBody>
          <a:bodyPr vert="horz" lIns="91440" tIns="45720" rIns="91440" bIns="45720" rtlCol="0" anchor="ctr">
            <a:normAutofit fontScale="92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tx1"/>
                </a:solidFill>
                <a:effectLst/>
                <a:uLnTx/>
                <a:uFillTx/>
                <a:latin typeface="+mj-lt"/>
                <a:ea typeface="+mj-ea"/>
                <a:cs typeface="+mj-cs"/>
              </a:rPr>
              <a:t>      </a:t>
            </a:r>
            <a:r>
              <a:rPr lang="en-US" sz="3600" b="1" noProof="0" dirty="0" smtClean="0">
                <a:latin typeface="+mj-lt"/>
                <a:ea typeface="+mj-ea"/>
                <a:cs typeface="+mj-cs"/>
              </a:rPr>
              <a:t>How can we achieve test case optimization</a:t>
            </a:r>
            <a:endParaRPr kumimoji="0" lang="en-US" sz="3600" b="1" i="0" u="none" strike="noStrike" kern="1200" cap="none" spc="0" normalizeH="0" baseline="0" noProof="0" dirty="0">
              <a:ln>
                <a:noFill/>
              </a:ln>
              <a:solidFill>
                <a:schemeClr val="tx1"/>
              </a:solidFill>
              <a:effectLst/>
              <a:uLnTx/>
              <a:uFillTx/>
              <a:latin typeface="+mj-lt"/>
              <a:ea typeface="+mj-ea"/>
              <a:cs typeface="+mj-cs"/>
            </a:endParaRPr>
          </a:p>
        </p:txBody>
      </p:sp>
      <p:sp>
        <p:nvSpPr>
          <p:cNvPr id="9" name="Slide Number Placeholder 8"/>
          <p:cNvSpPr>
            <a:spLocks noGrp="1"/>
          </p:cNvSpPr>
          <p:nvPr>
            <p:ph type="sldNum" sz="quarter" idx="4294967295"/>
          </p:nvPr>
        </p:nvSpPr>
        <p:spPr>
          <a:xfrm>
            <a:off x="6553200" y="6356350"/>
            <a:ext cx="2133600" cy="365125"/>
          </a:xfrm>
          <a:prstGeom prst="rect">
            <a:avLst/>
          </a:prstGeom>
        </p:spPr>
        <p:txBody>
          <a:bodyPr/>
          <a:lstStyle/>
          <a:p>
            <a:fld id="{CB5601B8-3A46-4376-8F24-70B71D858F34}" type="slidenum">
              <a:rPr lang="en-US" smtClean="0"/>
              <a:pPr/>
              <a:t>6</a:t>
            </a:fld>
            <a:endParaRPr lang="en-US"/>
          </a:p>
        </p:txBody>
      </p:sp>
      <p:sp>
        <p:nvSpPr>
          <p:cNvPr id="10" name="Footer Placeholder 9"/>
          <p:cNvSpPr>
            <a:spLocks noGrp="1"/>
          </p:cNvSpPr>
          <p:nvPr>
            <p:ph type="ftr" sz="quarter" idx="4294967295"/>
          </p:nvPr>
        </p:nvSpPr>
        <p:spPr>
          <a:xfrm>
            <a:off x="3124200" y="6356350"/>
            <a:ext cx="2895600" cy="365125"/>
          </a:xfrm>
          <a:prstGeom prst="rect">
            <a:avLst/>
          </a:prstGeom>
        </p:spPr>
        <p:txBody>
          <a:bodyPr/>
          <a:lstStyle/>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304800"/>
            <a:ext cx="8229600" cy="609600"/>
          </a:xfrm>
          <a:prstGeom prst="rect">
            <a:avLst/>
          </a:prstGeom>
          <a:solidFill>
            <a:schemeClr val="tx2">
              <a:lumMod val="40000"/>
              <a:lumOff val="60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tx1"/>
                </a:solidFill>
                <a:effectLst/>
                <a:uLnTx/>
                <a:uFillTx/>
                <a:latin typeface="+mj-lt"/>
                <a:ea typeface="+mj-ea"/>
                <a:cs typeface="+mj-cs"/>
              </a:rPr>
              <a:t>      Revisit</a:t>
            </a:r>
            <a:r>
              <a:rPr kumimoji="0" lang="en-US" sz="2800" b="1" i="0" u="none" strike="noStrike" kern="1200" cap="none" spc="0" normalizeH="0" noProof="0" dirty="0" smtClean="0">
                <a:ln>
                  <a:noFill/>
                </a:ln>
                <a:solidFill>
                  <a:schemeClr val="tx1"/>
                </a:solidFill>
                <a:effectLst/>
                <a:uLnTx/>
                <a:uFillTx/>
                <a:latin typeface="+mj-lt"/>
                <a:ea typeface="+mj-ea"/>
                <a:cs typeface="+mj-cs"/>
              </a:rPr>
              <a:t> the same example </a:t>
            </a:r>
            <a:r>
              <a:rPr lang="en-US" sz="2800" b="1" noProof="0" dirty="0" smtClean="0">
                <a:latin typeface="+mj-lt"/>
                <a:ea typeface="+mj-ea"/>
                <a:cs typeface="+mj-cs"/>
              </a:rPr>
              <a:t>– Microsoft Word Font </a:t>
            </a:r>
            <a:endParaRPr kumimoji="0" lang="en-US" sz="2800" b="1" i="0" u="none" strike="noStrike" kern="1200" cap="none" spc="0" normalizeH="0" baseline="0" noProof="0" dirty="0">
              <a:ln>
                <a:noFill/>
              </a:ln>
              <a:solidFill>
                <a:schemeClr val="tx1"/>
              </a:solidFill>
              <a:effectLst/>
              <a:uLnTx/>
              <a:uFillTx/>
              <a:latin typeface="+mj-lt"/>
              <a:ea typeface="+mj-ea"/>
              <a:cs typeface="+mj-cs"/>
            </a:endParaRPr>
          </a:p>
        </p:txBody>
      </p:sp>
      <p:sp>
        <p:nvSpPr>
          <p:cNvPr id="9" name="Slide Number Placeholder 8"/>
          <p:cNvSpPr>
            <a:spLocks noGrp="1"/>
          </p:cNvSpPr>
          <p:nvPr>
            <p:ph type="sldNum" sz="quarter" idx="4294967295"/>
          </p:nvPr>
        </p:nvSpPr>
        <p:spPr>
          <a:xfrm>
            <a:off x="6553200" y="6356350"/>
            <a:ext cx="2133600" cy="365125"/>
          </a:xfrm>
          <a:prstGeom prst="rect">
            <a:avLst/>
          </a:prstGeom>
        </p:spPr>
        <p:txBody>
          <a:bodyPr/>
          <a:lstStyle/>
          <a:p>
            <a:fld id="{CB5601B8-3A46-4376-8F24-70B71D858F34}" type="slidenum">
              <a:rPr lang="en-US" smtClean="0"/>
              <a:pPr/>
              <a:t>7</a:t>
            </a:fld>
            <a:endParaRPr lang="en-US"/>
          </a:p>
        </p:txBody>
      </p:sp>
      <p:sp>
        <p:nvSpPr>
          <p:cNvPr id="10" name="Footer Placeholder 9"/>
          <p:cNvSpPr>
            <a:spLocks noGrp="1"/>
          </p:cNvSpPr>
          <p:nvPr>
            <p:ph type="ftr" sz="quarter" idx="4294967295"/>
          </p:nvPr>
        </p:nvSpPr>
        <p:spPr>
          <a:xfrm>
            <a:off x="3124200" y="6356350"/>
            <a:ext cx="2895600" cy="365125"/>
          </a:xfrm>
          <a:prstGeom prst="rect">
            <a:avLst/>
          </a:prstGeom>
        </p:spPr>
        <p:txBody>
          <a:bodyPr/>
          <a:lstStyle/>
          <a:p>
            <a:endParaRPr lang="en-US"/>
          </a:p>
        </p:txBody>
      </p:sp>
      <p:pic>
        <p:nvPicPr>
          <p:cNvPr id="1026" name="Picture 2"/>
          <p:cNvPicPr>
            <a:picLocks noChangeAspect="1" noChangeArrowheads="1"/>
          </p:cNvPicPr>
          <p:nvPr/>
        </p:nvPicPr>
        <p:blipFill>
          <a:blip r:embed="rId3" cstate="print"/>
          <a:srcRect/>
          <a:stretch>
            <a:fillRect/>
          </a:stretch>
        </p:blipFill>
        <p:spPr bwMode="auto">
          <a:xfrm>
            <a:off x="1371600" y="990600"/>
            <a:ext cx="6172200" cy="510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7" name="Rectangle 3"/>
          <p:cNvSpPr>
            <a:spLocks noGrp="1" noChangeArrowheads="1"/>
          </p:cNvSpPr>
          <p:nvPr>
            <p:ph type="body" idx="1"/>
          </p:nvPr>
        </p:nvSpPr>
        <p:spPr>
          <a:xfrm>
            <a:off x="533400" y="1066800"/>
            <a:ext cx="3810000" cy="3733800"/>
          </a:xfrm>
        </p:spPr>
        <p:txBody>
          <a:bodyPr>
            <a:normAutofit fontScale="85000" lnSpcReduction="20000"/>
          </a:bodyPr>
          <a:lstStyle/>
          <a:p>
            <a:pPr>
              <a:defRPr/>
            </a:pPr>
            <a:r>
              <a:rPr lang="en-US" sz="2200" dirty="0" smtClean="0">
                <a:latin typeface="Arial" pitchFamily="34" charset="0"/>
                <a:cs typeface="Arial" pitchFamily="34" charset="0"/>
              </a:rPr>
              <a:t>Variables (Factors)</a:t>
            </a:r>
          </a:p>
          <a:p>
            <a:pPr lvl="1">
              <a:defRPr/>
            </a:pPr>
            <a:r>
              <a:rPr lang="en-US" sz="1800" dirty="0" smtClean="0">
                <a:latin typeface="Arial" pitchFamily="34" charset="0"/>
                <a:cs typeface="Arial" pitchFamily="34" charset="0"/>
              </a:rPr>
              <a:t>Font (250)  </a:t>
            </a:r>
          </a:p>
          <a:p>
            <a:pPr lvl="1">
              <a:defRPr/>
            </a:pPr>
            <a:r>
              <a:rPr lang="en-US" sz="1800" dirty="0" smtClean="0">
                <a:latin typeface="Arial" pitchFamily="34" charset="0"/>
                <a:cs typeface="Arial" pitchFamily="34" charset="0"/>
              </a:rPr>
              <a:t>Font style (4)</a:t>
            </a:r>
          </a:p>
          <a:p>
            <a:pPr lvl="1">
              <a:defRPr/>
            </a:pPr>
            <a:r>
              <a:rPr lang="en-US" sz="1800" dirty="0" smtClean="0">
                <a:latin typeface="Arial" pitchFamily="34" charset="0"/>
                <a:cs typeface="Arial" pitchFamily="34" charset="0"/>
              </a:rPr>
              <a:t>Font Size (72)</a:t>
            </a:r>
          </a:p>
          <a:p>
            <a:pPr lvl="1">
              <a:defRPr/>
            </a:pPr>
            <a:r>
              <a:rPr lang="en-US" sz="1800" dirty="0" smtClean="0">
                <a:latin typeface="Arial" pitchFamily="34" charset="0"/>
                <a:cs typeface="Arial" pitchFamily="34" charset="0"/>
              </a:rPr>
              <a:t>Font color (60)</a:t>
            </a:r>
          </a:p>
          <a:p>
            <a:pPr lvl="1">
              <a:defRPr/>
            </a:pPr>
            <a:r>
              <a:rPr lang="en-US" sz="1800" dirty="0" smtClean="0">
                <a:latin typeface="Arial" pitchFamily="34" charset="0"/>
                <a:cs typeface="Arial" pitchFamily="34" charset="0"/>
              </a:rPr>
              <a:t>Underline style (25)</a:t>
            </a:r>
          </a:p>
          <a:p>
            <a:pPr lvl="1">
              <a:defRPr/>
            </a:pPr>
            <a:r>
              <a:rPr lang="en-US" sz="1800" dirty="0" smtClean="0">
                <a:latin typeface="Arial" pitchFamily="34" charset="0"/>
                <a:cs typeface="Arial" pitchFamily="34" charset="0"/>
              </a:rPr>
              <a:t>Underline color ( 60)</a:t>
            </a:r>
          </a:p>
          <a:p>
            <a:pPr lvl="1">
              <a:defRPr/>
            </a:pPr>
            <a:r>
              <a:rPr lang="en-US" sz="1800" dirty="0" smtClean="0">
                <a:latin typeface="Arial" pitchFamily="34" charset="0"/>
                <a:cs typeface="Arial" pitchFamily="34" charset="0"/>
              </a:rPr>
              <a:t>Strikethrough (2)</a:t>
            </a:r>
          </a:p>
          <a:p>
            <a:pPr lvl="1">
              <a:defRPr/>
            </a:pPr>
            <a:r>
              <a:rPr lang="en-US" sz="1800" dirty="0" smtClean="0">
                <a:latin typeface="Arial" pitchFamily="34" charset="0"/>
                <a:cs typeface="Arial" pitchFamily="34" charset="0"/>
              </a:rPr>
              <a:t>Double strikethrough (2)</a:t>
            </a:r>
          </a:p>
          <a:p>
            <a:pPr lvl="1">
              <a:defRPr/>
            </a:pPr>
            <a:r>
              <a:rPr lang="en-US" sz="1800" dirty="0" smtClean="0">
                <a:latin typeface="Arial" pitchFamily="34" charset="0"/>
                <a:cs typeface="Arial" pitchFamily="34" charset="0"/>
              </a:rPr>
              <a:t>Strikethrough (2)</a:t>
            </a:r>
          </a:p>
          <a:p>
            <a:pPr lvl="1">
              <a:defRPr/>
            </a:pPr>
            <a:r>
              <a:rPr lang="en-US" sz="1800" dirty="0" smtClean="0">
                <a:latin typeface="Arial" pitchFamily="34" charset="0"/>
                <a:cs typeface="Arial" pitchFamily="34" charset="0"/>
              </a:rPr>
              <a:t>Double strikethrough (2)</a:t>
            </a:r>
          </a:p>
          <a:p>
            <a:pPr lvl="1">
              <a:defRPr/>
            </a:pPr>
            <a:endParaRPr lang="en-US" sz="1800" dirty="0" smtClean="0">
              <a:latin typeface="Arial" pitchFamily="34" charset="0"/>
              <a:cs typeface="Arial" pitchFamily="34" charset="0"/>
            </a:endParaRPr>
          </a:p>
          <a:p>
            <a:pPr eaLnBrk="1" hangingPunct="1">
              <a:defRPr/>
            </a:pPr>
            <a:endParaRPr lang="en-US" sz="2400" dirty="0" smtClean="0">
              <a:latin typeface="Arial" pitchFamily="34" charset="0"/>
              <a:cs typeface="Arial" pitchFamily="34" charset="0"/>
            </a:endParaRPr>
          </a:p>
        </p:txBody>
      </p:sp>
      <p:sp>
        <p:nvSpPr>
          <p:cNvPr id="4" name="Title 1"/>
          <p:cNvSpPr txBox="1">
            <a:spLocks/>
          </p:cNvSpPr>
          <p:nvPr/>
        </p:nvSpPr>
        <p:spPr>
          <a:xfrm>
            <a:off x="457200" y="304800"/>
            <a:ext cx="8229600" cy="762000"/>
          </a:xfrm>
          <a:prstGeom prst="rect">
            <a:avLst/>
          </a:prstGeom>
          <a:solidFill>
            <a:schemeClr val="tx2">
              <a:lumMod val="40000"/>
              <a:lumOff val="60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tx1"/>
                </a:solidFill>
                <a:effectLst/>
                <a:uLnTx/>
                <a:uFillTx/>
                <a:latin typeface="+mj-lt"/>
                <a:ea typeface="+mj-ea"/>
                <a:cs typeface="+mj-cs"/>
              </a:rPr>
              <a:t>      </a:t>
            </a:r>
            <a:r>
              <a:rPr lang="en-US" sz="3600" b="1" noProof="0" dirty="0" smtClean="0">
                <a:latin typeface="+mj-lt"/>
                <a:ea typeface="+mj-ea"/>
                <a:cs typeface="+mj-cs"/>
              </a:rPr>
              <a:t>I</a:t>
            </a:r>
            <a:r>
              <a:rPr kumimoji="0" lang="en-US" sz="3600" b="1" i="0" u="none" strike="noStrike" kern="1200" cap="none" spc="0" normalizeH="0" baseline="0" noProof="0" dirty="0" smtClean="0">
                <a:ln>
                  <a:noFill/>
                </a:ln>
                <a:solidFill>
                  <a:schemeClr val="tx1"/>
                </a:solidFill>
                <a:effectLst/>
                <a:uLnTx/>
                <a:uFillTx/>
                <a:latin typeface="+mj-lt"/>
                <a:ea typeface="+mj-ea"/>
                <a:cs typeface="+mj-cs"/>
              </a:rPr>
              <a:t>ntroduction to Orthogonal Arrays</a:t>
            </a:r>
            <a:endParaRPr kumimoji="0" lang="en-US" sz="3600" b="1" i="0" u="none" strike="noStrike" kern="1200" cap="none" spc="0" normalizeH="0" baseline="0" noProof="0" dirty="0">
              <a:ln>
                <a:noFill/>
              </a:ln>
              <a:solidFill>
                <a:schemeClr val="tx1"/>
              </a:solidFill>
              <a:effectLst/>
              <a:uLnTx/>
              <a:uFillTx/>
              <a:latin typeface="+mj-lt"/>
              <a:ea typeface="+mj-ea"/>
              <a:cs typeface="+mj-cs"/>
            </a:endParaRPr>
          </a:p>
        </p:txBody>
      </p:sp>
      <p:sp>
        <p:nvSpPr>
          <p:cNvPr id="9" name="Slide Number Placeholder 8"/>
          <p:cNvSpPr>
            <a:spLocks noGrp="1"/>
          </p:cNvSpPr>
          <p:nvPr>
            <p:ph type="sldNum" sz="quarter" idx="4294967295"/>
          </p:nvPr>
        </p:nvSpPr>
        <p:spPr>
          <a:xfrm>
            <a:off x="6553200" y="6356350"/>
            <a:ext cx="2133600" cy="365125"/>
          </a:xfrm>
          <a:prstGeom prst="rect">
            <a:avLst/>
          </a:prstGeom>
        </p:spPr>
        <p:txBody>
          <a:bodyPr/>
          <a:lstStyle/>
          <a:p>
            <a:fld id="{CB5601B8-3A46-4376-8F24-70B71D858F34}" type="slidenum">
              <a:rPr lang="en-US" smtClean="0"/>
              <a:pPr/>
              <a:t>8</a:t>
            </a:fld>
            <a:endParaRPr lang="en-US"/>
          </a:p>
        </p:txBody>
      </p:sp>
      <p:sp>
        <p:nvSpPr>
          <p:cNvPr id="10" name="Footer Placeholder 9"/>
          <p:cNvSpPr>
            <a:spLocks noGrp="1"/>
          </p:cNvSpPr>
          <p:nvPr>
            <p:ph type="ftr" sz="quarter" idx="4294967295"/>
          </p:nvPr>
        </p:nvSpPr>
        <p:spPr>
          <a:xfrm>
            <a:off x="3124200" y="6356350"/>
            <a:ext cx="2895600" cy="365125"/>
          </a:xfrm>
          <a:prstGeom prst="rect">
            <a:avLst/>
          </a:prstGeom>
        </p:spPr>
        <p:txBody>
          <a:bodyPr/>
          <a:lstStyle/>
          <a:p>
            <a:endParaRPr lang="en-US"/>
          </a:p>
        </p:txBody>
      </p:sp>
      <p:sp>
        <p:nvSpPr>
          <p:cNvPr id="7" name="Rectangle 3"/>
          <p:cNvSpPr txBox="1">
            <a:spLocks noChangeArrowheads="1"/>
          </p:cNvSpPr>
          <p:nvPr/>
        </p:nvSpPr>
        <p:spPr>
          <a:xfrm>
            <a:off x="4572000" y="1219200"/>
            <a:ext cx="3352800" cy="3581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2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p:txBody>
      </p:sp>
      <p:sp>
        <p:nvSpPr>
          <p:cNvPr id="11" name="Rectangle 3"/>
          <p:cNvSpPr txBox="1">
            <a:spLocks noChangeArrowheads="1"/>
          </p:cNvSpPr>
          <p:nvPr/>
        </p:nvSpPr>
        <p:spPr>
          <a:xfrm>
            <a:off x="4572000" y="1219200"/>
            <a:ext cx="3733800" cy="41148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Variables (Factors)</a:t>
            </a:r>
          </a:p>
          <a:p>
            <a:pPr marL="742950" lvl="1" indent="-285750">
              <a:spcBef>
                <a:spcPct val="20000"/>
              </a:spcBef>
              <a:buFont typeface="Arial" pitchFamily="34" charset="0"/>
              <a:buChar char="–"/>
              <a:defRPr/>
            </a:pPr>
            <a:r>
              <a:rPr lang="en-US" dirty="0" smtClean="0">
                <a:latin typeface="Arial" pitchFamily="34" charset="0"/>
                <a:cs typeface="Arial" pitchFamily="34" charset="0"/>
              </a:rPr>
              <a:t>Superscript (2)</a:t>
            </a:r>
          </a:p>
          <a:p>
            <a:pPr marL="742950" lvl="1" indent="-285750">
              <a:spcBef>
                <a:spcPct val="20000"/>
              </a:spcBef>
              <a:buFont typeface="Arial" pitchFamily="34" charset="0"/>
              <a:buChar char="–"/>
              <a:defRPr/>
            </a:pPr>
            <a:r>
              <a:rPr lang="en-US" dirty="0" smtClean="0">
                <a:latin typeface="Arial" pitchFamily="34" charset="0"/>
                <a:cs typeface="Arial" pitchFamily="34" charset="0"/>
              </a:rPr>
              <a:t>Subscript (2)</a:t>
            </a:r>
          </a:p>
          <a:p>
            <a:pPr marL="742950" lvl="1" indent="-285750">
              <a:spcBef>
                <a:spcPct val="20000"/>
              </a:spcBef>
              <a:buFont typeface="Arial" pitchFamily="34" charset="0"/>
              <a:buChar char="–"/>
              <a:defRPr/>
            </a:pPr>
            <a:r>
              <a:rPr lang="en-US" dirty="0" smtClean="0">
                <a:latin typeface="Arial" pitchFamily="34" charset="0"/>
                <a:cs typeface="Arial" pitchFamily="34" charset="0"/>
              </a:rPr>
              <a:t>Shadow (2)</a:t>
            </a:r>
          </a:p>
          <a:p>
            <a:pPr marL="742950" lvl="1" indent="-285750">
              <a:spcBef>
                <a:spcPct val="20000"/>
              </a:spcBef>
              <a:buFont typeface="Arial" pitchFamily="34" charset="0"/>
              <a:buChar char="–"/>
              <a:defRPr/>
            </a:pPr>
            <a:r>
              <a:rPr lang="en-US" dirty="0" smtClean="0">
                <a:latin typeface="Arial" pitchFamily="34" charset="0"/>
                <a:cs typeface="Arial" pitchFamily="34" charset="0"/>
              </a:rPr>
              <a:t>Outline (2)</a:t>
            </a:r>
          </a:p>
          <a:p>
            <a:pPr marL="742950" lvl="1" indent="-285750">
              <a:spcBef>
                <a:spcPct val="20000"/>
              </a:spcBef>
              <a:buFont typeface="Arial" pitchFamily="34" charset="0"/>
              <a:buChar char="–"/>
              <a:defRPr/>
            </a:pPr>
            <a:r>
              <a:rPr lang="en-US" dirty="0" smtClean="0">
                <a:latin typeface="Arial" pitchFamily="34" charset="0"/>
                <a:cs typeface="Arial" pitchFamily="34" charset="0"/>
              </a:rPr>
              <a:t>Emboss (2)</a:t>
            </a:r>
          </a:p>
          <a:p>
            <a:pPr marL="742950" lvl="1" indent="-285750">
              <a:spcBef>
                <a:spcPct val="20000"/>
              </a:spcBef>
              <a:buFont typeface="Arial" pitchFamily="34" charset="0"/>
              <a:buChar char="–"/>
              <a:defRPr/>
            </a:pPr>
            <a:r>
              <a:rPr lang="en-US" dirty="0" smtClean="0">
                <a:latin typeface="Arial" pitchFamily="34" charset="0"/>
                <a:cs typeface="Arial" pitchFamily="34" charset="0"/>
              </a:rPr>
              <a:t>Engrave (2)</a:t>
            </a:r>
          </a:p>
          <a:p>
            <a:pPr marL="742950" lvl="1" indent="-285750">
              <a:spcBef>
                <a:spcPct val="20000"/>
              </a:spcBef>
              <a:buFont typeface="Arial" pitchFamily="34" charset="0"/>
              <a:buChar char="–"/>
              <a:defRPr/>
            </a:pPr>
            <a:r>
              <a:rPr lang="en-US" dirty="0" smtClean="0">
                <a:latin typeface="Arial" pitchFamily="34" charset="0"/>
                <a:cs typeface="Arial" pitchFamily="34" charset="0"/>
              </a:rPr>
              <a:t>Small caps (2)</a:t>
            </a:r>
          </a:p>
          <a:p>
            <a:pPr marL="742950" lvl="1" indent="-285750">
              <a:spcBef>
                <a:spcPct val="20000"/>
              </a:spcBef>
              <a:buFont typeface="Arial" pitchFamily="34" charset="0"/>
              <a:buChar char="–"/>
              <a:defRPr/>
            </a:pPr>
            <a:r>
              <a:rPr lang="en-US" dirty="0" smtClean="0">
                <a:latin typeface="Arial" pitchFamily="34" charset="0"/>
                <a:cs typeface="Arial" pitchFamily="34" charset="0"/>
              </a:rPr>
              <a:t>All caps (2)</a:t>
            </a:r>
          </a:p>
          <a:p>
            <a:pPr marL="742950" lvl="1" indent="-285750">
              <a:spcBef>
                <a:spcPct val="20000"/>
              </a:spcBef>
              <a:buFont typeface="Arial" pitchFamily="34" charset="0"/>
              <a:buChar char="–"/>
              <a:defRPr/>
            </a:pPr>
            <a:r>
              <a:rPr lang="en-US" dirty="0" smtClean="0">
                <a:latin typeface="Arial" pitchFamily="34" charset="0"/>
                <a:cs typeface="Arial" pitchFamily="34" charset="0"/>
              </a:rPr>
              <a:t>Hidden (2)</a:t>
            </a:r>
          </a:p>
        </p:txBody>
      </p:sp>
      <p:sp>
        <p:nvSpPr>
          <p:cNvPr id="12" name="Rectangle 3"/>
          <p:cNvSpPr txBox="1">
            <a:spLocks noChangeArrowheads="1"/>
          </p:cNvSpPr>
          <p:nvPr/>
        </p:nvSpPr>
        <p:spPr>
          <a:xfrm>
            <a:off x="838200" y="5105400"/>
            <a:ext cx="7239000" cy="762000"/>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rgbClr val="FF0000"/>
                </a:solidFill>
                <a:effectLst/>
                <a:uLnTx/>
                <a:uFillTx/>
                <a:latin typeface="Arial" pitchFamily="34" charset="0"/>
                <a:ea typeface="+mn-ea"/>
                <a:cs typeface="Arial" pitchFamily="34" charset="0"/>
              </a:rPr>
              <a:t>Total</a:t>
            </a:r>
            <a:r>
              <a:rPr kumimoji="0" lang="en-US" sz="2400" b="0" i="0" u="none" strike="noStrike" kern="1200" cap="none" spc="0" normalizeH="0" noProof="0" dirty="0" smtClean="0">
                <a:ln>
                  <a:noFill/>
                </a:ln>
                <a:solidFill>
                  <a:srgbClr val="FF0000"/>
                </a:solidFill>
                <a:effectLst/>
                <a:uLnTx/>
                <a:uFillTx/>
                <a:latin typeface="Arial" pitchFamily="34" charset="0"/>
                <a:ea typeface="+mn-ea"/>
                <a:cs typeface="Arial" pitchFamily="34" charset="0"/>
              </a:rPr>
              <a:t> No. of combinations : 13271040000000 (Takes life time to test.. Still may not complete)</a:t>
            </a:r>
            <a:endParaRPr kumimoji="0" lang="en-US" sz="2400" b="0" i="0" u="none" strike="noStrike" kern="1200" cap="none" spc="0" normalizeH="0" baseline="0" noProof="0" dirty="0" smtClean="0">
              <a:ln>
                <a:noFill/>
              </a:ln>
              <a:solidFill>
                <a:srgbClr val="FF0000"/>
              </a:solidFill>
              <a:effectLst/>
              <a:uLnTx/>
              <a:uFillTx/>
              <a:latin typeface="Arial" pitchFamily="34" charset="0"/>
              <a:ea typeface="+mn-ea"/>
              <a:cs typeface="Arial" pitchFamily="34" charset="0"/>
            </a:endParaRPr>
          </a:p>
        </p:txBody>
      </p:sp>
      <p:sp>
        <p:nvSpPr>
          <p:cNvPr id="13" name="Rectangle 3"/>
          <p:cNvSpPr txBox="1">
            <a:spLocks noChangeArrowheads="1"/>
          </p:cNvSpPr>
          <p:nvPr/>
        </p:nvSpPr>
        <p:spPr>
          <a:xfrm>
            <a:off x="838200" y="4953000"/>
            <a:ext cx="7620000" cy="11430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304800"/>
            <a:ext cx="8229600" cy="609600"/>
          </a:xfrm>
          <a:prstGeom prst="rect">
            <a:avLst/>
          </a:prstGeom>
          <a:solidFill>
            <a:schemeClr val="tx2">
              <a:lumMod val="40000"/>
              <a:lumOff val="60000"/>
            </a:schemeClr>
          </a:solidFill>
        </p:spPr>
        <p:txBody>
          <a:bodyPr vert="horz" lIns="91440" tIns="45720" rIns="91440" bIns="45720" rtlCol="0" anchor="ctr">
            <a:normAutofit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tx1"/>
                </a:solidFill>
                <a:effectLst/>
                <a:uLnTx/>
                <a:uFillTx/>
                <a:latin typeface="+mj-lt"/>
                <a:ea typeface="+mj-ea"/>
                <a:cs typeface="+mj-cs"/>
              </a:rPr>
              <a:t>      </a:t>
            </a:r>
            <a:r>
              <a:rPr lang="en-US" sz="3600" b="1" noProof="0" dirty="0" smtClean="0">
                <a:latin typeface="+mj-lt"/>
                <a:ea typeface="+mj-ea"/>
                <a:cs typeface="+mj-cs"/>
              </a:rPr>
              <a:t>Theory behind orthogonal arrays</a:t>
            </a:r>
            <a:endParaRPr kumimoji="0" lang="en-US" sz="3600" b="1" i="0" u="none" strike="noStrike" kern="1200" cap="none" spc="0" normalizeH="0" baseline="0" noProof="0" dirty="0">
              <a:ln>
                <a:noFill/>
              </a:ln>
              <a:solidFill>
                <a:schemeClr val="tx1"/>
              </a:solidFill>
              <a:effectLst/>
              <a:uLnTx/>
              <a:uFillTx/>
              <a:latin typeface="+mj-lt"/>
              <a:ea typeface="+mj-ea"/>
              <a:cs typeface="+mj-cs"/>
            </a:endParaRPr>
          </a:p>
        </p:txBody>
      </p:sp>
      <p:sp>
        <p:nvSpPr>
          <p:cNvPr id="9" name="Slide Number Placeholder 8"/>
          <p:cNvSpPr>
            <a:spLocks noGrp="1"/>
          </p:cNvSpPr>
          <p:nvPr>
            <p:ph type="sldNum" sz="quarter" idx="4294967295"/>
          </p:nvPr>
        </p:nvSpPr>
        <p:spPr>
          <a:xfrm>
            <a:off x="6553200" y="6356350"/>
            <a:ext cx="2133600" cy="365125"/>
          </a:xfrm>
          <a:prstGeom prst="rect">
            <a:avLst/>
          </a:prstGeom>
        </p:spPr>
        <p:txBody>
          <a:bodyPr/>
          <a:lstStyle/>
          <a:p>
            <a:fld id="{CB5601B8-3A46-4376-8F24-70B71D858F34}" type="slidenum">
              <a:rPr lang="en-US" smtClean="0"/>
              <a:pPr/>
              <a:t>9</a:t>
            </a:fld>
            <a:endParaRPr lang="en-US"/>
          </a:p>
        </p:txBody>
      </p:sp>
      <p:sp>
        <p:nvSpPr>
          <p:cNvPr id="10" name="Footer Placeholder 9"/>
          <p:cNvSpPr>
            <a:spLocks noGrp="1"/>
          </p:cNvSpPr>
          <p:nvPr>
            <p:ph type="ftr" sz="quarter" idx="4294967295"/>
          </p:nvPr>
        </p:nvSpPr>
        <p:spPr>
          <a:xfrm>
            <a:off x="3124200" y="6356350"/>
            <a:ext cx="2895600" cy="365125"/>
          </a:xfrm>
          <a:prstGeom prst="rect">
            <a:avLst/>
          </a:prstGeom>
        </p:spPr>
        <p:txBody>
          <a:bodyPr/>
          <a:lstStyle/>
          <a:p>
            <a:endParaRPr lang="en-US"/>
          </a:p>
        </p:txBody>
      </p:sp>
      <p:sp>
        <p:nvSpPr>
          <p:cNvPr id="12" name="Content Placeholder 7"/>
          <p:cNvSpPr>
            <a:spLocks noGrp="1"/>
          </p:cNvSpPr>
          <p:nvPr>
            <p:ph idx="1"/>
          </p:nvPr>
        </p:nvSpPr>
        <p:spPr>
          <a:xfrm>
            <a:off x="457200" y="990600"/>
            <a:ext cx="8229600" cy="4525963"/>
          </a:xfrm>
        </p:spPr>
        <p:txBody>
          <a:bodyPr>
            <a:normAutofit fontScale="92500" lnSpcReduction="10000"/>
          </a:bodyPr>
          <a:lstStyle/>
          <a:p>
            <a:r>
              <a:rPr lang="en-US" sz="2400" dirty="0" smtClean="0">
                <a:cs typeface="Tahoma" pitchFamily="34" charset="0"/>
              </a:rPr>
              <a:t>Challenges in software testing</a:t>
            </a:r>
          </a:p>
          <a:p>
            <a:pPr lvl="1"/>
            <a:r>
              <a:rPr lang="en-US" sz="1800" dirty="0" smtClean="0">
                <a:latin typeface="Arial" pitchFamily="34" charset="0"/>
                <a:cs typeface="Arial" pitchFamily="34" charset="0"/>
              </a:rPr>
              <a:t>How to choose the combinations out of all the possibilities from a risk based perspective where it may not be feasible to test all possible combinations? </a:t>
            </a:r>
          </a:p>
          <a:p>
            <a:pPr lvl="1"/>
            <a:endParaRPr lang="en-US" sz="1800" dirty="0" smtClean="0">
              <a:latin typeface="Arial" pitchFamily="34" charset="0"/>
              <a:cs typeface="Arial" pitchFamily="34" charset="0"/>
            </a:endParaRPr>
          </a:p>
          <a:p>
            <a:pPr lvl="1"/>
            <a:r>
              <a:rPr lang="en-US" sz="1800" dirty="0" smtClean="0">
                <a:latin typeface="Arial" pitchFamily="34" charset="0"/>
                <a:cs typeface="Arial" pitchFamily="34" charset="0"/>
              </a:rPr>
              <a:t>Industry has a lot of evidence to suggest that most software defects occur from simple interactions between the variables of 2 parameters </a:t>
            </a:r>
          </a:p>
          <a:p>
            <a:pPr lvl="1"/>
            <a:endParaRPr lang="en-US" sz="1800" dirty="0" smtClean="0">
              <a:latin typeface="Arial" pitchFamily="34" charset="0"/>
              <a:cs typeface="Arial" pitchFamily="34" charset="0"/>
            </a:endParaRPr>
          </a:p>
          <a:p>
            <a:pPr lvl="1"/>
            <a:r>
              <a:rPr lang="en-US" sz="1800" dirty="0" smtClean="0">
                <a:latin typeface="Arial" pitchFamily="34" charset="0"/>
                <a:cs typeface="Arial" pitchFamily="34" charset="0"/>
              </a:rPr>
              <a:t>The Orthogonal Arrays Test System enables test-cases to be determined efficiently and uniformly</a:t>
            </a:r>
          </a:p>
          <a:p>
            <a:pPr lvl="1"/>
            <a:endParaRPr lang="en-US" sz="1800" dirty="0" smtClean="0">
              <a:latin typeface="Arial" pitchFamily="34" charset="0"/>
              <a:cs typeface="Arial" pitchFamily="34" charset="0"/>
            </a:endParaRPr>
          </a:p>
          <a:p>
            <a:pPr lvl="1"/>
            <a:r>
              <a:rPr lang="en-US" sz="1800" dirty="0" smtClean="0">
                <a:latin typeface="Arial" pitchFamily="34" charset="0"/>
                <a:cs typeface="Arial" pitchFamily="34" charset="0"/>
              </a:rPr>
              <a:t>Possible to select combinations of test parameters that provide maximum coverage with minimum number of test cases</a:t>
            </a:r>
          </a:p>
          <a:p>
            <a:pPr lvl="1"/>
            <a:endParaRPr lang="en-US" sz="20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indtree_Power_Point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B4B4B4"/>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4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400" dirty="0">
            <a:solidFill>
              <a:srgbClr val="4D4F53"/>
            </a:solidFill>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CTDocLibrary" ma:contentTypeID="0x010100C5D5EC2DEF914E3897774E287F80A8FB00B5A95AB084ED07489973DB3CB473A120" ma:contentTypeVersion="8" ma:contentTypeDescription="My Content Type" ma:contentTypeScope="" ma:versionID="5e4bf1dce83dcfb6d306bde586c7511f">
  <xsd:schema xmlns:xsd="http://www.w3.org/2001/XMLSchema" xmlns:xs="http://www.w3.org/2001/XMLSchema" xmlns:p="http://schemas.microsoft.com/office/2006/metadata/properties" xmlns:ns1="http://schemas.microsoft.com/sharepoint/v3" xmlns:ns2="bd583839-ff44-4778-a7fe-9330b3853ffe" targetNamespace="http://schemas.microsoft.com/office/2006/metadata/properties" ma:root="true" ma:fieldsID="5dd42be87258a39d6af7b8f4fa5c3df8" ns1:_="" ns2:_="">
    <xsd:import namespace="http://schemas.microsoft.com/sharepoint/v3"/>
    <xsd:import namespace="bd583839-ff44-4778-a7fe-9330b3853ffe"/>
    <xsd:element name="properties">
      <xsd:complexType>
        <xsd:sequence>
          <xsd:element name="documentManagement">
            <xsd:complexType>
              <xsd:all>
                <xsd:element ref="ns2:ProjectName" minOccurs="0"/>
                <xsd:element ref="ns2:ProjectIGName" minOccurs="0"/>
                <xsd:element ref="ns2:ProjectAccountName" minOccurs="0"/>
                <xsd:element ref="ns1:RatingCount" minOccurs="0"/>
                <xsd:element ref="ns1:AverageRating" minOccurs="0"/>
                <xsd:element ref="ns1:RatedBy" minOccurs="0"/>
                <xsd:element ref="ns1:Ratings" minOccurs="0"/>
                <xsd:element ref="ns1:LikesCount" minOccurs="0"/>
                <xsd:element ref="ns1:LikedB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atingCount" ma:index="11" nillable="true" ma:displayName="Number of Ratings" ma:decimals="0" ma:description="Number of ratings submitted" ma:internalName="RatingCount" ma:readOnly="true">
      <xsd:simpleType>
        <xsd:restriction base="dms:Number"/>
      </xsd:simpleType>
    </xsd:element>
    <xsd:element name="AverageRating" ma:index="12" nillable="true" ma:displayName="Rating (0-5)" ma:decimals="2" ma:description="Average value of all the ratings that have been submitted" ma:internalName="AverageRating" ma:readOnly="true">
      <xsd:simpleType>
        <xsd:restriction base="dms:Number"/>
      </xsd:simpleType>
    </xsd:element>
    <xsd:element name="RatedBy" ma:index="13"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14" nillable="true" ma:displayName="User ratings" ma:description="User ratings for the item" ma:hidden="true" ma:internalName="Ratings">
      <xsd:simpleType>
        <xsd:restriction base="dms:Note"/>
      </xsd:simpleType>
    </xsd:element>
    <xsd:element name="LikesCount" ma:index="15" nillable="true" ma:displayName="Number of Likes" ma:internalName="LikesCount">
      <xsd:simpleType>
        <xsd:restriction base="dms:Unknown"/>
      </xsd:simpleType>
    </xsd:element>
    <xsd:element name="LikedBy" ma:index="16"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bd583839-ff44-4778-a7fe-9330b3853ffe" elementFormDefault="qualified">
    <xsd:import namespace="http://schemas.microsoft.com/office/2006/documentManagement/types"/>
    <xsd:import namespace="http://schemas.microsoft.com/office/infopath/2007/PartnerControls"/>
    <xsd:element name="ProjectName" ma:index="8" nillable="true" ma:displayName="ProjectName" ma:internalName="ProjectName">
      <xsd:simpleType>
        <xsd:restriction base="dms:Text"/>
      </xsd:simpleType>
    </xsd:element>
    <xsd:element name="ProjectIGName" ma:index="9" nillable="true" ma:displayName="ProjectIGName" ma:internalName="ProjectIGName">
      <xsd:simpleType>
        <xsd:restriction base="dms:Text"/>
      </xsd:simpleType>
    </xsd:element>
    <xsd:element name="ProjectAccountName" ma:index="10" nillable="true" ma:displayName="ProjectAccountName" ma:internalName="ProjectAccountNam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rojectIGName xmlns="bd583839-ff44-4778-a7fe-9330b3853ffe">Mindtree</ProjectIGName>
    <LikesCount xmlns="http://schemas.microsoft.com/sharepoint/v3" xsi:nil="true"/>
    <Ratings xmlns="http://schemas.microsoft.com/sharepoint/v3">5,</Ratings>
    <ProjectAccountName xmlns="bd583839-ff44-4778-a7fe-9330b3853ffe">Mindtree</ProjectAccountName>
    <LikedBy xmlns="http://schemas.microsoft.com/sharepoint/v3">
      <UserInfo>
        <DisplayName/>
        <AccountId xsi:nil="true"/>
        <AccountType/>
      </UserInfo>
    </LikedBy>
    <ProjectName xmlns="bd583839-ff44-4778-a7fe-9330b3853ffe">Orchard</ProjectName>
    <RatedBy xmlns="http://schemas.microsoft.com/sharepoint/v3">
      <UserInfo>
        <DisplayName>i:0#.w|mindtree\m1036104</DisplayName>
        <AccountId>964</AccountId>
        <AccountType/>
      </UserInfo>
    </RatedBy>
    <RatingCount xmlns="http://schemas.microsoft.com/sharepoint/v3">1</RatingCount>
    <AverageRating xmlns="http://schemas.microsoft.com/sharepoint/v3">5</AverageRating>
  </documentManagement>
</p:properties>
</file>

<file path=customXml/itemProps1.xml><?xml version="1.0" encoding="utf-8"?>
<ds:datastoreItem xmlns:ds="http://schemas.openxmlformats.org/officeDocument/2006/customXml" ds:itemID="{56FF5AF2-593D-41E6-A744-79FC47C15234}"/>
</file>

<file path=customXml/itemProps2.xml><?xml version="1.0" encoding="utf-8"?>
<ds:datastoreItem xmlns:ds="http://schemas.openxmlformats.org/officeDocument/2006/customXml" ds:itemID="{38A30BD5-2577-418B-8823-86D7CBA81581}"/>
</file>

<file path=customXml/itemProps3.xml><?xml version="1.0" encoding="utf-8"?>
<ds:datastoreItem xmlns:ds="http://schemas.openxmlformats.org/officeDocument/2006/customXml" ds:itemID="{3C98EEF8-6E8F-4EB5-97CC-C087D1FFE2E1}"/>
</file>

<file path=docProps/app.xml><?xml version="1.0" encoding="utf-8"?>
<Properties xmlns="http://schemas.openxmlformats.org/officeDocument/2006/extended-properties" xmlns:vt="http://schemas.openxmlformats.org/officeDocument/2006/docPropsVTypes">
  <Template>Mindtree_Power_Point_Template</Template>
  <TotalTime>1828</TotalTime>
  <Words>5684</Words>
  <Application>Microsoft Office PowerPoint</Application>
  <PresentationFormat>On-screen Show (4:3)</PresentationFormat>
  <Paragraphs>988</Paragraphs>
  <Slides>34</Slides>
  <Notes>34</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Mindtree_Power_Point_Template</vt:lpstr>
      <vt:lpstr>  Test case optimization using Orthogonal Arrays and Pair wise Testing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201</cp:revision>
  <dcterms:created xsi:type="dcterms:W3CDTF">2013-01-29T06:57:19Z</dcterms:created>
  <dcterms:modified xsi:type="dcterms:W3CDTF">2014-07-08T09:38:54Z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0x010100C5D5EC2DEF914E3897774E287F80A8FB00B5A95AB084ED07489973DB3CB473A120</vt:lpwstr>
  </property>
</Properties>
</file>