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handoutMasterIdLst>
    <p:handoutMasterId r:id="rId17"/>
  </p:handoutMasterIdLst>
  <p:sldIdLst>
    <p:sldId id="263" r:id="rId5"/>
    <p:sldId id="296" r:id="rId6"/>
    <p:sldId id="264" r:id="rId7"/>
    <p:sldId id="265" r:id="rId8"/>
    <p:sldId id="300" r:id="rId9"/>
    <p:sldId id="266" r:id="rId10"/>
    <p:sldId id="267" r:id="rId11"/>
    <p:sldId id="268" r:id="rId12"/>
    <p:sldId id="269" r:id="rId13"/>
    <p:sldId id="270" r:id="rId14"/>
    <p:sldId id="29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267B"/>
    <a:srgbClr val="4D4F53"/>
    <a:srgbClr val="000000"/>
    <a:srgbClr val="B4B4B4"/>
    <a:srgbClr val="898989"/>
    <a:srgbClr val="999999"/>
    <a:srgbClr val="830051"/>
    <a:srgbClr val="ABC785"/>
    <a:srgbClr val="C7D28A"/>
    <a:srgbClr val="D1D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895" autoAdjust="0"/>
  </p:normalViewPr>
  <p:slideViewPr>
    <p:cSldViewPr showGuides="1">
      <p:cViewPr>
        <p:scale>
          <a:sx n="80" d="100"/>
          <a:sy n="80" d="100"/>
        </p:scale>
        <p:origin x="1704" y="240"/>
      </p:cViewPr>
      <p:guideLst>
        <p:guide orient="horz"/>
        <p:guide/>
      </p:guideLst>
    </p:cSldViewPr>
  </p:slideViewPr>
  <p:notesTextViewPr>
    <p:cViewPr>
      <p:scale>
        <a:sx n="1" d="1"/>
        <a:sy n="1" d="1"/>
      </p:scale>
      <p:origin x="0" y="0"/>
    </p:cViewPr>
  </p:notesTextViewPr>
  <p:notesViewPr>
    <p:cSldViewPr showGuides="1">
      <p:cViewPr>
        <p:scale>
          <a:sx n="98" d="100"/>
          <a:sy n="98" d="100"/>
        </p:scale>
        <p:origin x="26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2AFDB-8B56-433D-8DAA-9CBA4461E909}" type="datetimeFigureOut">
              <a:rPr lang="en-US" smtClean="0"/>
              <a:pPr/>
              <a:t>12/14/2017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F6A2A2-022B-420B-A313-FFD44CE18285}" type="slidenum">
              <a:rPr lang="en-US" smtClean="0"/>
              <a:pPr/>
              <a:t>‹#›</a:t>
            </a:fld>
            <a:endParaRPr lang="en-US"/>
          </a:p>
        </p:txBody>
      </p:sp>
    </p:spTree>
    <p:extLst>
      <p:ext uri="{BB962C8B-B14F-4D97-AF65-F5344CB8AC3E}">
        <p14:creationId xmlns:p14="http://schemas.microsoft.com/office/powerpoint/2010/main" val="130303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8B32A-E9F4-4486-975F-C9AD8A3CF37F}" type="datetimeFigureOut">
              <a:rPr lang="en-US" smtClean="0"/>
              <a:pPr/>
              <a:t>12/14/2017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A3354-9A0B-49EE-95FD-23EABDFEF6CF}" type="slidenum">
              <a:rPr lang="en-US" smtClean="0"/>
              <a:pPr/>
              <a:t>‹#›</a:t>
            </a:fld>
            <a:endParaRPr lang="en-US"/>
          </a:p>
        </p:txBody>
      </p:sp>
    </p:spTree>
    <p:extLst>
      <p:ext uri="{BB962C8B-B14F-4D97-AF65-F5344CB8AC3E}">
        <p14:creationId xmlns:p14="http://schemas.microsoft.com/office/powerpoint/2010/main" val="19910482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Speaker notes:</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This chapter introduces the participants to testing strategy and planning. As the target audience are inexperienced, the content addresses higher level details. At the end, there are no exercises to derive a strategy and plan but however quiz and exercises are built to validate the learning and identify the missing parts of the test plan.</a:t>
            </a:r>
          </a:p>
          <a:p>
            <a:pPr algn="just"/>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D0504DD-2CA5-4F5E-8EFF-897254D797AB}" type="slidenum">
              <a:rPr lang="en-US" smtClean="0">
                <a:latin typeface="Arial" pitchFamily="34" charset="0"/>
              </a:rPr>
              <a:pPr/>
              <a:t>10</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z="1100" dirty="0" smtClean="0">
                <a:latin typeface="Arial" pitchFamily="34" charset="0"/>
                <a:cs typeface="Arial" pitchFamily="34" charset="0"/>
              </a:rPr>
              <a:t>Specify the relation between test strategy and test approach.</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Test strategy is a broad level document outlining the phases, types, methodologies, tools, techniques.  Test approach on the other side, provides minute details of the strategy specified. The key differences are listed on the next slide. </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Testing approach is focused towards achieving the goals or objectives of testing for the project in hand.</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Mainly addresses what phases are applicable, what types of testing to be carried out at each phase, and the methodologies to be applied. Provide the below example how the strategy looks like. </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Unit testing phase</a:t>
            </a:r>
          </a:p>
          <a:p>
            <a:pPr eaLnBrk="1" hangingPunct="1"/>
            <a:r>
              <a:rPr lang="en-US" sz="1100" dirty="0" smtClean="0">
                <a:latin typeface="Arial" pitchFamily="34" charset="0"/>
                <a:cs typeface="Arial" pitchFamily="34" charset="0"/>
              </a:rPr>
              <a:t>Methodologies: White box and Black Box</a:t>
            </a:r>
          </a:p>
          <a:p>
            <a:pPr eaLnBrk="1" hangingPunct="1"/>
            <a:r>
              <a:rPr lang="en-US" sz="1100" dirty="0" smtClean="0">
                <a:latin typeface="Arial" pitchFamily="34" charset="0"/>
                <a:cs typeface="Arial" pitchFamily="34" charset="0"/>
              </a:rPr>
              <a:t>Types of testing: Functional, memory leak, code coverage, code complexity</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Integration testing phase</a:t>
            </a:r>
          </a:p>
          <a:p>
            <a:r>
              <a:rPr lang="en-US" sz="1100" dirty="0" smtClean="0">
                <a:latin typeface="Arial" pitchFamily="34" charset="0"/>
                <a:cs typeface="Arial" pitchFamily="34" charset="0"/>
              </a:rPr>
              <a:t>Methodologies: White box and Black Box</a:t>
            </a:r>
          </a:p>
          <a:p>
            <a:r>
              <a:rPr lang="en-US" sz="1100" dirty="0" smtClean="0">
                <a:latin typeface="Arial" pitchFamily="34" charset="0"/>
                <a:cs typeface="Arial" pitchFamily="34" charset="0"/>
              </a:rPr>
              <a:t>Types of testing: Functional, integration points across modules, performance, security, compatibility</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System testing phase</a:t>
            </a:r>
          </a:p>
          <a:p>
            <a:r>
              <a:rPr lang="en-US" sz="1100" dirty="0" smtClean="0">
                <a:latin typeface="Arial" pitchFamily="34" charset="0"/>
                <a:cs typeface="Arial" pitchFamily="34" charset="0"/>
              </a:rPr>
              <a:t>Methodologies: Black Box</a:t>
            </a:r>
          </a:p>
          <a:p>
            <a:r>
              <a:rPr lang="en-US" sz="1100" dirty="0" smtClean="0">
                <a:latin typeface="Arial" pitchFamily="34" charset="0"/>
                <a:cs typeface="Arial" pitchFamily="34" charset="0"/>
              </a:rPr>
              <a:t>Types of testing: Functional, performance, usability, portability, security, compatibility, compliance to standards</a:t>
            </a:r>
          </a:p>
          <a:p>
            <a:endParaRPr lang="en-US" sz="1100" dirty="0"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D0504DD-2CA5-4F5E-8EFF-897254D797AB}" type="slidenum">
              <a:rPr lang="en-US" smtClean="0">
                <a:latin typeface="Arial" pitchFamily="34" charset="0"/>
              </a:rPr>
              <a:pPr/>
              <a:t>11</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685800" y="4343400"/>
            <a:ext cx="5486400" cy="4343400"/>
          </a:xfrm>
          <a:noFill/>
          <a:ln/>
        </p:spPr>
        <p:txBody>
          <a:bodyPr/>
          <a:lstStyle/>
          <a:p>
            <a:r>
              <a:rPr lang="en-US" sz="1100" dirty="0" smtClean="0">
                <a:latin typeface="Arial" pitchFamily="34" charset="0"/>
                <a:cs typeface="Arial" pitchFamily="34" charset="0"/>
              </a:rPr>
              <a:t>Speaker notes:</a:t>
            </a:r>
          </a:p>
          <a:p>
            <a:r>
              <a:rPr lang="en-US" sz="1100" dirty="0" smtClean="0">
                <a:latin typeface="Arial" pitchFamily="34" charset="0"/>
                <a:cs typeface="Arial" pitchFamily="34" charset="0"/>
              </a:rPr>
              <a:t>As discussed in the previous slide, test strategy is a higher level document which outlines the phases, types, tools, techniques, methodologies and risks.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Explain that this strategy document can be at organizational level, if the whole organization is into very similar nature of projects. It can be at program level, if the organization has multiple programs (define a program here… healthcare related products, insurance related products etc). If it is into services, where every project is of a new kind, it would be at the project level.</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If it is at project level, the strategy document is at a higher level indicating the factors discussed above. Test approach document details out the test strategy applicable, may have an approach document for each type of testing like performance ,security etc.</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Strategy addresses common factors regarding handling change requests, and enhancements. Approach will provide specific and precise steps to be performed during validation of change requests and enhancements.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Strategy addresses risks that impacts the whole phase of testing. Approach addresses the risks that are specific to the type of testing, for which the approach is built.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Also inform that there is a possibility of having only one strategy document, where all </a:t>
            </a:r>
            <a:r>
              <a:rPr lang="en-US" sz="1100" dirty="0" err="1" smtClean="0">
                <a:latin typeface="Arial" pitchFamily="34" charset="0"/>
                <a:cs typeface="Arial" pitchFamily="34" charset="0"/>
              </a:rPr>
              <a:t>all</a:t>
            </a:r>
            <a:r>
              <a:rPr lang="en-US" sz="1100" dirty="0" smtClean="0">
                <a:latin typeface="Arial" pitchFamily="34" charset="0"/>
                <a:cs typeface="Arial" pitchFamily="34" charset="0"/>
              </a:rPr>
              <a:t> the high level information is directly detailed 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p:spPr>
        <p:txBody>
          <a:bodyPr/>
          <a:lstStyle/>
          <a:p>
            <a:pPr defTabSz="904165"/>
            <a:r>
              <a:rPr lang="en-US" dirty="0" smtClean="0">
                <a:latin typeface="Arial" pitchFamily="34" charset="0"/>
              </a:rPr>
              <a:t>QSIT copyright</a:t>
            </a:r>
          </a:p>
        </p:txBody>
      </p:sp>
      <p:sp>
        <p:nvSpPr>
          <p:cNvPr id="108547" name="Rectangle 3"/>
          <p:cNvSpPr>
            <a:spLocks noGrp="1" noChangeArrowheads="1"/>
          </p:cNvSpPr>
          <p:nvPr>
            <p:ph type="dt" sz="quarter" idx="1"/>
          </p:nvPr>
        </p:nvSpPr>
        <p:spPr>
          <a:noFill/>
        </p:spPr>
        <p:txBody>
          <a:bodyPr/>
          <a:lstStyle/>
          <a:p>
            <a:pPr defTabSz="904165"/>
            <a:r>
              <a:rPr lang="en-US" dirty="0" smtClean="0">
                <a:latin typeface="Arial" pitchFamily="34" charset="0"/>
              </a:rPr>
              <a:t>ISTQB Foundation Level</a:t>
            </a:r>
          </a:p>
        </p:txBody>
      </p:sp>
      <p:sp>
        <p:nvSpPr>
          <p:cNvPr id="108548" name="Rectangle 6"/>
          <p:cNvSpPr>
            <a:spLocks noGrp="1" noChangeArrowheads="1"/>
          </p:cNvSpPr>
          <p:nvPr>
            <p:ph type="ftr" sz="quarter" idx="4"/>
          </p:nvPr>
        </p:nvSpPr>
        <p:spPr>
          <a:noFill/>
        </p:spPr>
        <p:txBody>
          <a:bodyPr/>
          <a:lstStyle/>
          <a:p>
            <a:pPr defTabSz="904165"/>
            <a:r>
              <a:rPr lang="en-US" dirty="0" smtClean="0">
                <a:latin typeface="Arial" pitchFamily="34" charset="0"/>
              </a:rPr>
              <a:t>Draft  16 </a:t>
            </a:r>
            <a:r>
              <a:rPr lang="en-US" dirty="0" err="1" smtClean="0">
                <a:latin typeface="Arial" pitchFamily="34" charset="0"/>
              </a:rPr>
              <a:t>jul</a:t>
            </a:r>
            <a:r>
              <a:rPr lang="en-US" dirty="0" smtClean="0">
                <a:latin typeface="Arial" pitchFamily="34" charset="0"/>
              </a:rPr>
              <a:t> 2009</a:t>
            </a:r>
          </a:p>
        </p:txBody>
      </p:sp>
      <p:sp>
        <p:nvSpPr>
          <p:cNvPr id="108549" name="Rectangle 7"/>
          <p:cNvSpPr>
            <a:spLocks noGrp="1" noChangeArrowheads="1"/>
          </p:cNvSpPr>
          <p:nvPr>
            <p:ph type="sldNum" sz="quarter" idx="5"/>
          </p:nvPr>
        </p:nvSpPr>
        <p:spPr>
          <a:noFill/>
        </p:spPr>
        <p:txBody>
          <a:bodyPr/>
          <a:lstStyle/>
          <a:p>
            <a:pPr defTabSz="904165"/>
            <a:fld id="{29D56DD8-8BB4-4B9A-8199-FD49ECBC4398}" type="slidenum">
              <a:rPr lang="en-US" smtClean="0">
                <a:latin typeface="Arial" pitchFamily="34" charset="0"/>
              </a:rPr>
              <a:pPr defTabSz="904165"/>
              <a:t>2</a:t>
            </a:fld>
            <a:endParaRPr lang="en-US" dirty="0" smtClean="0">
              <a:latin typeface="Arial" pitchFamily="34" charset="0"/>
            </a:endParaRPr>
          </a:p>
        </p:txBody>
      </p:sp>
      <p:sp>
        <p:nvSpPr>
          <p:cNvPr id="108550" name="Rectangle 2"/>
          <p:cNvSpPr>
            <a:spLocks noGrp="1" noRot="1" noChangeAspect="1" noChangeArrowheads="1" noTextEdit="1"/>
          </p:cNvSpPr>
          <p:nvPr>
            <p:ph type="sldImg"/>
          </p:nvPr>
        </p:nvSpPr>
        <p:spPr>
          <a:ln/>
        </p:spPr>
      </p:sp>
      <p:sp>
        <p:nvSpPr>
          <p:cNvPr id="108551" name="Rectangle 3"/>
          <p:cNvSpPr>
            <a:spLocks noGrp="1" noChangeArrowheads="1"/>
          </p:cNvSpPr>
          <p:nvPr>
            <p:ph type="body" idx="1"/>
          </p:nvPr>
        </p:nvSpPr>
        <p:spPr>
          <a:noFill/>
          <a:ln/>
        </p:spPr>
        <p:txBody>
          <a:bodyPr/>
          <a:lstStyle/>
          <a:p>
            <a:r>
              <a:rPr lang="en-US" sz="1100" dirty="0" smtClean="0">
                <a:latin typeface="Arial" pitchFamily="34" charset="0"/>
                <a:cs typeface="Arial" pitchFamily="34" charset="0"/>
              </a:rPr>
              <a:t>Speaker notes:</a:t>
            </a:r>
          </a:p>
          <a:p>
            <a:endParaRPr lang="en-US" dirty="0" smtClean="0">
              <a:latin typeface="Arial" pitchFamily="34" charset="0"/>
              <a:cs typeface="Arial" pitchFamily="34" charset="0"/>
            </a:endParaRPr>
          </a:p>
          <a:p>
            <a:pPr algn="just"/>
            <a:r>
              <a:rPr lang="en-US" sz="1100" dirty="0" smtClean="0">
                <a:latin typeface="Arial" pitchFamily="34" charset="0"/>
                <a:cs typeface="Arial" pitchFamily="34" charset="0"/>
              </a:rPr>
              <a:t>This chapter covers what is testing strategy, defining strategy for a new application, a maintenance application. Relation between the test strategy and the plan. The contents of the test plan are discussed in this chapter. At the end, metrics is covered with details of different kind of metrics and their respective usage.</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65205B4-A586-433F-B236-0335AD485AD5}" type="slidenum">
              <a:rPr lang="en-US" smtClean="0">
                <a:latin typeface="Arial" pitchFamily="34" charset="0"/>
              </a:rPr>
              <a:pPr/>
              <a:t>3</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xfrm>
            <a:off x="1152525" y="690563"/>
            <a:ext cx="4554538" cy="3417887"/>
          </a:xfrm>
          <a:ln w="12700" cap="flat">
            <a:solidFill>
              <a:schemeClr val="tx1"/>
            </a:solidFill>
          </a:ln>
        </p:spPr>
      </p:sp>
      <p:sp>
        <p:nvSpPr>
          <p:cNvPr id="37892" name="Rectangle 3"/>
          <p:cNvSpPr>
            <a:spLocks noGrp="1" noChangeArrowheads="1"/>
          </p:cNvSpPr>
          <p:nvPr>
            <p:ph type="body" idx="1"/>
          </p:nvPr>
        </p:nvSpPr>
        <p:spPr>
          <a:xfrm>
            <a:off x="914607" y="4342777"/>
            <a:ext cx="5028787" cy="4115111"/>
          </a:xfrm>
          <a:noFill/>
          <a:ln/>
        </p:spPr>
        <p:txBody>
          <a:bodyPr lIns="90977" tIns="45488" rIns="90977" bIns="45488"/>
          <a:lstStyle/>
          <a:p>
            <a:pPr eaLnBrk="1" hangingPunct="1"/>
            <a:r>
              <a:rPr lang="en-US" sz="1100" dirty="0" smtClean="0">
                <a:latin typeface="Arial" pitchFamily="34" charset="0"/>
                <a:cs typeface="Arial" pitchFamily="34" charset="0"/>
              </a:rPr>
              <a:t>Speaker notes:</a:t>
            </a:r>
          </a:p>
          <a:p>
            <a:pPr eaLnBrk="1" hangingPunct="1"/>
            <a:endParaRPr lang="en-US" sz="1100" dirty="0" smtClean="0">
              <a:latin typeface="Arial" pitchFamily="34" charset="0"/>
              <a:cs typeface="Arial" pitchFamily="34" charset="0"/>
            </a:endParaRPr>
          </a:p>
          <a:p>
            <a:pPr eaLnBrk="1" hangingPunct="1"/>
            <a:r>
              <a:rPr lang="en-US" sz="1100" dirty="0" smtClean="0">
                <a:latin typeface="Arial" pitchFamily="34" charset="0"/>
                <a:cs typeface="Arial" pitchFamily="34" charset="0"/>
              </a:rPr>
              <a:t>Contents of the testing strategy are addressed in this slide. Indicate to the participants that each of these topics would be covered in the subsequent slides.</a:t>
            </a:r>
          </a:p>
          <a:p>
            <a:pPr eaLnBrk="1" hangingPunct="1"/>
            <a:endParaRPr lang="en-US" sz="1100" dirty="0" smtClean="0">
              <a:latin typeface="Arial" pitchFamily="34" charset="0"/>
              <a:cs typeface="Arial" pitchFamily="34" charset="0"/>
            </a:endParaRPr>
          </a:p>
          <a:p>
            <a:pPr eaLnBrk="1" hangingPunct="1"/>
            <a:endParaRPr lang="en-US" sz="1100" dirty="0"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smtClean="0">
                <a:latin typeface="Arial" pitchFamily="34" charset="0"/>
              </a:rPr>
              <a:t>CDOT-ALCATEL</a:t>
            </a:r>
          </a:p>
        </p:txBody>
      </p:sp>
      <p:sp>
        <p:nvSpPr>
          <p:cNvPr id="38915" name="Rectangle 6"/>
          <p:cNvSpPr>
            <a:spLocks noGrp="1" noChangeArrowheads="1"/>
          </p:cNvSpPr>
          <p:nvPr>
            <p:ph type="ftr" sz="quarter" idx="4"/>
          </p:nvPr>
        </p:nvSpPr>
        <p:spPr>
          <a:noFill/>
        </p:spPr>
        <p:txBody>
          <a:bodyPr/>
          <a:lstStyle/>
          <a:p>
            <a:r>
              <a:rPr lang="en-US" smtClean="0">
                <a:latin typeface="Arial" pitchFamily="34" charset="0"/>
              </a:rPr>
              <a:t>QSIT Copyright</a:t>
            </a:r>
          </a:p>
        </p:txBody>
      </p:sp>
      <p:sp>
        <p:nvSpPr>
          <p:cNvPr id="38916" name="Rectangle 7"/>
          <p:cNvSpPr>
            <a:spLocks noGrp="1" noChangeArrowheads="1"/>
          </p:cNvSpPr>
          <p:nvPr>
            <p:ph type="sldNum" sz="quarter" idx="5"/>
          </p:nvPr>
        </p:nvSpPr>
        <p:spPr>
          <a:noFill/>
        </p:spPr>
        <p:txBody>
          <a:bodyPr/>
          <a:lstStyle/>
          <a:p>
            <a:fld id="{A3350D74-287F-410E-86F4-84C7AE1BC67E}" type="slidenum">
              <a:rPr lang="en-US" smtClean="0">
                <a:latin typeface="Arial" pitchFamily="34" charset="0"/>
              </a:rPr>
              <a:pPr/>
              <a:t>4</a:t>
            </a:fld>
            <a:endParaRPr lang="en-US" smtClean="0">
              <a:latin typeface="Arial" pitchFamily="34" charset="0"/>
            </a:endParaRPr>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r>
              <a:rPr lang="en-US" sz="1100" dirty="0" smtClean="0">
                <a:latin typeface="Arial" pitchFamily="34" charset="0"/>
                <a:cs typeface="Arial" pitchFamily="34" charset="0"/>
              </a:rPr>
              <a:t>Speaker notes:</a:t>
            </a:r>
          </a:p>
          <a:p>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Strategy defines the general direction, approach for testing. Strategy addresses all technical aspects of testing the application. We have already seen the principle “Early testing” while studying the fundamentals. To achieve the same, the strategy built must facilitate early testing and appropriate type and level of testing at every stage. </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Should identify the phases of testing, types of testing, level of participation for the stakeholders. In order to begin test design, test strategy is a prerequisite as it defines the techniques to be applied, tools to be used, type, phases applicable.</a:t>
            </a:r>
          </a:p>
          <a:p>
            <a:endParaRPr lang="en-US" sz="1100" dirty="0"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smtClean="0">
                <a:latin typeface="Arial" pitchFamily="34" charset="0"/>
              </a:rPr>
              <a:t>CDOT-ALCATEL</a:t>
            </a:r>
          </a:p>
        </p:txBody>
      </p:sp>
      <p:sp>
        <p:nvSpPr>
          <p:cNvPr id="38915" name="Rectangle 6"/>
          <p:cNvSpPr>
            <a:spLocks noGrp="1" noChangeArrowheads="1"/>
          </p:cNvSpPr>
          <p:nvPr>
            <p:ph type="ftr" sz="quarter" idx="4"/>
          </p:nvPr>
        </p:nvSpPr>
        <p:spPr>
          <a:noFill/>
        </p:spPr>
        <p:txBody>
          <a:bodyPr/>
          <a:lstStyle/>
          <a:p>
            <a:r>
              <a:rPr lang="en-US" smtClean="0">
                <a:latin typeface="Arial" pitchFamily="34" charset="0"/>
              </a:rPr>
              <a:t>QSIT Copyright</a:t>
            </a:r>
          </a:p>
        </p:txBody>
      </p:sp>
      <p:sp>
        <p:nvSpPr>
          <p:cNvPr id="38916" name="Rectangle 7"/>
          <p:cNvSpPr>
            <a:spLocks noGrp="1" noChangeArrowheads="1"/>
          </p:cNvSpPr>
          <p:nvPr>
            <p:ph type="sldNum" sz="quarter" idx="5"/>
          </p:nvPr>
        </p:nvSpPr>
        <p:spPr>
          <a:noFill/>
        </p:spPr>
        <p:txBody>
          <a:bodyPr/>
          <a:lstStyle/>
          <a:p>
            <a:fld id="{A3350D74-287F-410E-86F4-84C7AE1BC67E}" type="slidenum">
              <a:rPr lang="en-US" smtClean="0">
                <a:latin typeface="Arial" pitchFamily="34" charset="0"/>
              </a:rPr>
              <a:pPr/>
              <a:t>5</a:t>
            </a:fld>
            <a:endParaRPr lang="en-US" smtClean="0">
              <a:latin typeface="Arial" pitchFamily="34" charset="0"/>
            </a:endParaRPr>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r>
              <a:rPr lang="en-US" sz="1100" dirty="0" smtClean="0">
                <a:latin typeface="Arial" pitchFamily="34" charset="0"/>
                <a:cs typeface="Arial" pitchFamily="34" charset="0"/>
              </a:rPr>
              <a:t>Speaker notes: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This slide defines when do you begin with the test strategy in the project life cycle. To define the strategy, it is very important that you know what kind of an application it is, whether it is client server, embedded, internet based, only browser interface etc.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 underlying architecture helps define the strategy. That is why development platform details are useful.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Strategy must be practical in nature. There are many projects which run on a stringent deadline today. Hence there any constraints on the timeline, then the strategy can be defined in a more practical fashion.</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 criticality and success criteria for the project must be known. Strategy is defined to achieve the level of accuracy that the success criteria of the project demands.</a:t>
            </a: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latin typeface="Arial" pitchFamily="34" charset="0"/>
              </a:rPr>
              <a:t>CDOT-ALCATEL</a:t>
            </a:r>
          </a:p>
        </p:txBody>
      </p:sp>
      <p:sp>
        <p:nvSpPr>
          <p:cNvPr id="39939" name="Rectangle 6"/>
          <p:cNvSpPr>
            <a:spLocks noGrp="1" noChangeArrowheads="1"/>
          </p:cNvSpPr>
          <p:nvPr>
            <p:ph type="ftr" sz="quarter" idx="4"/>
          </p:nvPr>
        </p:nvSpPr>
        <p:spPr>
          <a:noFill/>
        </p:spPr>
        <p:txBody>
          <a:bodyPr/>
          <a:lstStyle/>
          <a:p>
            <a:r>
              <a:rPr lang="en-US" smtClean="0">
                <a:latin typeface="Arial" pitchFamily="34" charset="0"/>
              </a:rPr>
              <a:t>QSIT Copyright</a:t>
            </a:r>
          </a:p>
        </p:txBody>
      </p:sp>
      <p:sp>
        <p:nvSpPr>
          <p:cNvPr id="39940" name="Rectangle 7"/>
          <p:cNvSpPr>
            <a:spLocks noGrp="1" noChangeArrowheads="1"/>
          </p:cNvSpPr>
          <p:nvPr>
            <p:ph type="sldNum" sz="quarter" idx="5"/>
          </p:nvPr>
        </p:nvSpPr>
        <p:spPr>
          <a:noFill/>
        </p:spPr>
        <p:txBody>
          <a:bodyPr/>
          <a:lstStyle/>
          <a:p>
            <a:fld id="{B3C1DC51-0DA1-4826-B9BE-D007DB25944E}" type="slidenum">
              <a:rPr lang="en-US" smtClean="0">
                <a:latin typeface="Arial" pitchFamily="34" charset="0"/>
              </a:rPr>
              <a:pPr/>
              <a:t>6</a:t>
            </a:fld>
            <a:endParaRPr lang="en-US" smtClean="0">
              <a:latin typeface="Arial"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p:spPr>
        <p:txBody>
          <a:bodyPr/>
          <a:lstStyle/>
          <a:p>
            <a:r>
              <a:rPr lang="en-US" sz="1100" dirty="0" smtClean="0">
                <a:latin typeface="Arial" pitchFamily="34" charset="0"/>
                <a:cs typeface="Arial" pitchFamily="34" charset="0"/>
              </a:rPr>
              <a:t>Speaker notes:</a:t>
            </a:r>
          </a:p>
          <a:p>
            <a:endParaRPr lang="en-US" dirty="0" smtClean="0">
              <a:latin typeface="Arial" pitchFamily="34" charset="0"/>
              <a:cs typeface="Arial" pitchFamily="34" charset="0"/>
            </a:endParaRPr>
          </a:p>
          <a:p>
            <a:r>
              <a:rPr lang="en-US" sz="1100" dirty="0" smtClean="0">
                <a:latin typeface="Arial" pitchFamily="34" charset="0"/>
                <a:cs typeface="Arial" pitchFamily="34" charset="0"/>
              </a:rPr>
              <a:t>As said earlier, we should aim at identifying defects at the earliest stage. Even better than that, we must try to prevent defects from occurring. </a:t>
            </a:r>
          </a:p>
          <a:p>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Examination of constraints from the development perspective leads to understanding the context better and results in setting the right expectation out of the software. Early test involvement results in identification and resolution of defects at the earliest stage. Use of checklists / standards helps in appropriate evaluation of the deliverables produced. Inspections and walkthroughs are carried out with the help of checklists. Constant approvals at every stage leads to preventing defects at further stages.</a:t>
            </a:r>
          </a:p>
          <a:p>
            <a:pPr algn="just"/>
            <a:endParaRPr lang="en-US" dirty="0" smtClean="0"/>
          </a:p>
          <a:p>
            <a:pPr algn="just"/>
            <a:r>
              <a:rPr lang="en-US" sz="1100" dirty="0" smtClean="0">
                <a:latin typeface="Arial" pitchFamily="34" charset="0"/>
                <a:cs typeface="Arial" pitchFamily="34" charset="0"/>
              </a:rPr>
              <a:t>Inspections and walkthrough on one hand help identify defects at the current stage and help prevent similar nature of defects in the future. Hence it is on both the sides. Testing every build, helps in identification and elimination of defects. Adherence to the test process and use of automated tools helps in identification of defects.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latin typeface="Arial" pitchFamily="34" charset="0"/>
              </a:rPr>
              <a:t>CDOT-ALCATEL</a:t>
            </a:r>
          </a:p>
        </p:txBody>
      </p:sp>
      <p:sp>
        <p:nvSpPr>
          <p:cNvPr id="40963" name="Rectangle 6"/>
          <p:cNvSpPr>
            <a:spLocks noGrp="1" noChangeArrowheads="1"/>
          </p:cNvSpPr>
          <p:nvPr>
            <p:ph type="ftr" sz="quarter" idx="4"/>
          </p:nvPr>
        </p:nvSpPr>
        <p:spPr>
          <a:noFill/>
        </p:spPr>
        <p:txBody>
          <a:bodyPr/>
          <a:lstStyle/>
          <a:p>
            <a:r>
              <a:rPr lang="en-US" smtClean="0">
                <a:latin typeface="Arial" pitchFamily="34" charset="0"/>
              </a:rPr>
              <a:t>QSIT Copyright</a:t>
            </a:r>
          </a:p>
        </p:txBody>
      </p:sp>
      <p:sp>
        <p:nvSpPr>
          <p:cNvPr id="40964" name="Rectangle 7"/>
          <p:cNvSpPr>
            <a:spLocks noGrp="1" noChangeArrowheads="1"/>
          </p:cNvSpPr>
          <p:nvPr>
            <p:ph type="sldNum" sz="quarter" idx="5"/>
          </p:nvPr>
        </p:nvSpPr>
        <p:spPr>
          <a:noFill/>
        </p:spPr>
        <p:txBody>
          <a:bodyPr/>
          <a:lstStyle/>
          <a:p>
            <a:fld id="{94740D42-7F61-408B-880C-46CECBC8E69B}" type="slidenum">
              <a:rPr lang="en-US" smtClean="0">
                <a:latin typeface="Arial" pitchFamily="34" charset="0"/>
              </a:rPr>
              <a:pPr/>
              <a:t>7</a:t>
            </a:fld>
            <a:endParaRPr lang="en-US" smtClean="0">
              <a:latin typeface="Arial"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914607" y="4345896"/>
            <a:ext cx="5028787" cy="4111993"/>
          </a:xfrm>
          <a:noFill/>
          <a:ln/>
        </p:spPr>
        <p:txBody>
          <a:bodyPr/>
          <a:lstStyle/>
          <a:p>
            <a:pPr algn="just"/>
            <a:r>
              <a:rPr lang="en-US" sz="1100" dirty="0" smtClean="0">
                <a:latin typeface="Arial" pitchFamily="34" charset="0"/>
                <a:cs typeface="Arial" pitchFamily="34" charset="0"/>
              </a:rPr>
              <a:t>Testing strategy is generally defined keeping in mind the type of the application (web, embedded, client server), priority and criticality (healthcare, banking, satellite launching) and the project success criteria (quality related measures).</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The types of testing differ based on the type of the application. The criticality differs based on the domain and project success criteria depends on the quality related measured provided by the customer.</a:t>
            </a:r>
          </a:p>
          <a:p>
            <a:pPr algn="just"/>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Generally the time to perform testing, kind of resources required to test, how many rounds of testing may be required to stabilize the builds, entry and exit criteria for phases, suspension and resumption criteria for testing are arrived at based on these inputs.</a:t>
            </a:r>
          </a:p>
          <a:p>
            <a:endParaRPr lang="en-US" sz="1100" dirty="0"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D097683-844A-428F-A210-E8A93D3ACF1D}" type="slidenum">
              <a:rPr lang="en-US" smtClean="0">
                <a:latin typeface="Arial" pitchFamily="34" charset="0"/>
              </a:rPr>
              <a:pPr/>
              <a:t>8</a:t>
            </a:fld>
            <a:endParaRPr lang="en-US" smtClean="0">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algn="just" eaLnBrk="1" hangingPunct="1"/>
            <a:r>
              <a:rPr lang="en-US" sz="1100" dirty="0" smtClean="0">
                <a:latin typeface="Arial" pitchFamily="34" charset="0"/>
                <a:cs typeface="Arial" pitchFamily="34" charset="0"/>
              </a:rPr>
              <a:t>The testing strategy comprises of the sections addressed in the slide. Indicate to the participants that they will be covered in the subsequent slides.</a:t>
            </a:r>
          </a:p>
          <a:p>
            <a:pPr algn="just" eaLnBrk="1" hangingPunct="1"/>
            <a:endParaRPr lang="en-US" sz="1100" dirty="0" smtClean="0">
              <a:latin typeface="Arial" pitchFamily="34" charset="0"/>
              <a:cs typeface="Arial" pitchFamily="34" charset="0"/>
            </a:endParaRPr>
          </a:p>
          <a:p>
            <a:pPr algn="just" eaLnBrk="1" hangingPunct="1"/>
            <a:endParaRPr lang="en-US" sz="1100" dirty="0"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80D5DCF-0FF6-46F3-AA2B-ADB04ED76F15}" type="slidenum">
              <a:rPr lang="en-US" smtClean="0">
                <a:latin typeface="Arial" pitchFamily="34" charset="0"/>
              </a:rPr>
              <a:pPr/>
              <a:t>9</a:t>
            </a:fld>
            <a:endParaRPr lang="en-US" smtClean="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algn="just" eaLnBrk="1" hangingPunct="1"/>
            <a:r>
              <a:rPr lang="en-US" sz="1100" dirty="0" smtClean="0">
                <a:latin typeface="Arial" pitchFamily="34" charset="0"/>
                <a:cs typeface="Arial" pitchFamily="34" charset="0"/>
              </a:rPr>
              <a:t>Business objectives of the software under development can be viewed in the business requirements document. Those business objectives of testing become the primary objectives of testing. They are detailed out in the testing strategy. </a:t>
            </a:r>
          </a:p>
          <a:p>
            <a:pPr algn="just" eaLnBrk="1" hangingPunct="1"/>
            <a:endParaRPr lang="en-US" sz="1100" dirty="0" smtClean="0">
              <a:latin typeface="Arial" pitchFamily="34" charset="0"/>
              <a:cs typeface="Arial" pitchFamily="34" charset="0"/>
            </a:endParaRPr>
          </a:p>
          <a:p>
            <a:pPr algn="just" eaLnBrk="1" hangingPunct="1"/>
            <a:r>
              <a:rPr lang="en-US" sz="1100" dirty="0" smtClean="0">
                <a:latin typeface="Arial" pitchFamily="34" charset="0"/>
                <a:cs typeface="Arial" pitchFamily="34" charset="0"/>
              </a:rPr>
              <a:t>Testing strategy is prepared at the requirement stage of the project. As discussed earlier, defines the phases, types, tools and techniques for testing the application.</a:t>
            </a:r>
          </a:p>
          <a:p>
            <a:pPr algn="just" eaLnBrk="1" hangingPunct="1"/>
            <a:endParaRPr lang="en-US" sz="1100" dirty="0" smtClean="0">
              <a:latin typeface="Arial" pitchFamily="34" charset="0"/>
              <a:cs typeface="Arial" pitchFamily="34" charset="0"/>
            </a:endParaRPr>
          </a:p>
          <a:p>
            <a:pPr algn="just" eaLnBrk="1" hangingPunct="1"/>
            <a:r>
              <a:rPr lang="en-US" sz="1100" dirty="0" smtClean="0">
                <a:latin typeface="Arial" pitchFamily="34" charset="0"/>
                <a:cs typeface="Arial" pitchFamily="34" charset="0"/>
              </a:rPr>
              <a:t>Sometimes, if the organization is into the similar nature of application development i.e. a single platform, single domain then there need not be discussion on strategy, every time a new project starts. The strategy more or less remains the same with minor changes.</a:t>
            </a:r>
          </a:p>
          <a:p>
            <a:pPr algn="just" eaLnBrk="1" hangingPunct="1"/>
            <a:endParaRPr lang="en-US" sz="1100" dirty="0" smtClean="0">
              <a:latin typeface="Arial" pitchFamily="34" charset="0"/>
              <a:cs typeface="Arial" pitchFamily="34" charset="0"/>
            </a:endParaRPr>
          </a:p>
          <a:p>
            <a:pPr algn="just" eaLnBrk="1" hangingPunct="1"/>
            <a:r>
              <a:rPr lang="en-US" sz="1100" dirty="0" smtClean="0">
                <a:latin typeface="Arial" pitchFamily="34" charset="0"/>
                <a:cs typeface="Arial" pitchFamily="34" charset="0"/>
              </a:rPr>
              <a:t>Defining an appropriate strategy is crucial to the organization for the success in projects. A well defined strategy helps in planning better.</a:t>
            </a:r>
          </a:p>
          <a:p>
            <a:pPr algn="just" eaLnBrk="1" hangingPunct="1"/>
            <a:endParaRPr lang="en-US" sz="1100" dirty="0" smtClean="0">
              <a:latin typeface="Arial" pitchFamily="34" charset="0"/>
              <a:cs typeface="Arial" pitchFamily="34" charset="0"/>
            </a:endParaRPr>
          </a:p>
          <a:p>
            <a:pPr algn="just" eaLnBrk="1" hangingPunct="1"/>
            <a:endParaRPr lang="en-US" sz="1100" dirty="0"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66975"/>
            <a:ext cx="9144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57200" y="2743200"/>
            <a:ext cx="5791200" cy="1066800"/>
          </a:xfrm>
        </p:spPr>
        <p:txBody>
          <a:bodyPr anchor="t">
            <a:normAutofit/>
          </a:bodyPr>
          <a:lstStyle>
            <a:lvl1pPr>
              <a:defRPr sz="2700" baseline="0">
                <a:solidFill>
                  <a:schemeClr val="bg1"/>
                </a:solidFill>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457200" y="4572000"/>
            <a:ext cx="5791200" cy="457200"/>
          </a:xfrm>
        </p:spPr>
        <p:txBody>
          <a:bodyPr>
            <a:normAutofit/>
          </a:bodyPr>
          <a:lstStyle>
            <a:lvl1pPr marL="173736"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userDrawn="1"/>
        </p:nvSpPr>
        <p:spPr>
          <a:xfrm>
            <a:off x="533400" y="6477000"/>
            <a:ext cx="1404552" cy="230832"/>
          </a:xfrm>
          <a:prstGeom prst="rect">
            <a:avLst/>
          </a:prstGeom>
          <a:noFill/>
        </p:spPr>
        <p:txBody>
          <a:bodyPr wrap="none" rtlCol="0">
            <a:spAutoFit/>
          </a:bodyPr>
          <a:lstStyle/>
          <a:p>
            <a:r>
              <a:rPr lang="en-US" sz="900" dirty="0" smtClean="0">
                <a:solidFill>
                  <a:schemeClr val="bg1">
                    <a:lumMod val="65000"/>
                  </a:schemeClr>
                </a:solidFill>
                <a:latin typeface="Arial" pitchFamily="34" charset="0"/>
                <a:cs typeface="Arial" pitchFamily="34" charset="0"/>
              </a:rPr>
              <a:t>© Mindtree limited 2012</a:t>
            </a:r>
            <a:endParaRPr lang="en-US" sz="900" dirty="0">
              <a:solidFill>
                <a:schemeClr val="bg1">
                  <a:lumMod val="65000"/>
                </a:schemeClr>
              </a:solidFill>
              <a:latin typeface="Arial" pitchFamily="34" charset="0"/>
              <a:cs typeface="Arial" pitchFamily="34" charset="0"/>
            </a:endParaRPr>
          </a:p>
        </p:txBody>
      </p:sp>
      <p:pic>
        <p:nvPicPr>
          <p:cNvPr id="1026" name="Picture 2" descr="D:\MT - Marketing\Corporate\Brand Council\VI\Final Guidelines\MT_Logo_Artwork\Regular_Size\RGB\Positive\MT_Logo_Reg_Full_Pos_Tag_RG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800" y="832104"/>
            <a:ext cx="2446646" cy="76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958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2561888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17710456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Layout">
    <p:spTree>
      <p:nvGrpSpPr>
        <p:cNvPr id="1" name=""/>
        <p:cNvGrpSpPr/>
        <p:nvPr/>
      </p:nvGrpSpPr>
      <p:grpSpPr>
        <a:xfrm>
          <a:off x="0" y="0"/>
          <a:ext cx="0" cy="0"/>
          <a:chOff x="0" y="0"/>
          <a:chExt cx="0" cy="0"/>
        </a:xfrm>
      </p:grpSpPr>
      <p:sp>
        <p:nvSpPr>
          <p:cNvPr id="5" name="TextBox 4"/>
          <p:cNvSpPr txBox="1"/>
          <p:nvPr userDrawn="1"/>
        </p:nvSpPr>
        <p:spPr>
          <a:xfrm>
            <a:off x="1409531" y="6428601"/>
            <a:ext cx="6058069" cy="230832"/>
          </a:xfrm>
          <a:prstGeom prst="rect">
            <a:avLst/>
          </a:prstGeom>
          <a:noFill/>
        </p:spPr>
        <p:txBody>
          <a:bodyPr wrap="none" rtlCol="0">
            <a:spAutoFit/>
          </a:bodyPr>
          <a:lstStyle/>
          <a:p>
            <a:r>
              <a:rPr lang="en-US" sz="900" dirty="0" smtClean="0">
                <a:solidFill>
                  <a:srgbClr val="898989"/>
                </a:solidFill>
                <a:latin typeface="Arial" pitchFamily="34" charset="0"/>
                <a:cs typeface="Arial" pitchFamily="34" charset="0"/>
              </a:rPr>
              <a:t>India | USA | UK | Germany | Sweden | Belgium | France | Switzerland | UAE | Singapore | Australia | Japan | China</a:t>
            </a:r>
            <a:endParaRPr lang="en-US" sz="900" dirty="0">
              <a:solidFill>
                <a:srgbClr val="898989"/>
              </a:solidFill>
              <a:latin typeface="Arial" pitchFamily="34" charset="0"/>
              <a:cs typeface="Arial" pitchFamily="34" charset="0"/>
            </a:endParaRPr>
          </a:p>
        </p:txBody>
      </p:sp>
      <p:pic>
        <p:nvPicPr>
          <p:cNvPr id="1033"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00275"/>
            <a:ext cx="9144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590072"/>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pPr/>
              <a:t>‹#›</a:t>
            </a:fld>
            <a:endParaRPr lang="en-US" dirty="0"/>
          </a:p>
        </p:txBody>
      </p:sp>
      <p:sp>
        <p:nvSpPr>
          <p:cNvPr id="4" name="Title 4"/>
          <p:cNvSpPr>
            <a:spLocks noGrp="1"/>
          </p:cNvSpPr>
          <p:nvPr>
            <p:ph type="title"/>
          </p:nvPr>
        </p:nvSpPr>
        <p:spPr>
          <a:xfrm>
            <a:off x="457200" y="457200"/>
            <a:ext cx="8229600" cy="639762"/>
          </a:xfrm>
        </p:spPr>
        <p:txBody>
          <a:bodyPr/>
          <a:lstStyle/>
          <a:p>
            <a:r>
              <a:rPr lang="en-US" smtClean="0"/>
              <a:t>Click to edit Master title style</a:t>
            </a:r>
            <a:endParaRPr lang="en-US" dirty="0"/>
          </a:p>
        </p:txBody>
      </p:sp>
      <p:sp>
        <p:nvSpPr>
          <p:cNvPr id="5" name="Rounded Rectangle 4"/>
          <p:cNvSpPr/>
          <p:nvPr userDrawn="1"/>
        </p:nvSpPr>
        <p:spPr>
          <a:xfrm>
            <a:off x="780143" y="1634490"/>
            <a:ext cx="2286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- 167.25.48</a:t>
            </a:r>
            <a:endParaRPr lang="en-US" sz="1400" dirty="0">
              <a:solidFill>
                <a:schemeClr val="bg1"/>
              </a:solidFill>
              <a:latin typeface="Arial" pitchFamily="34" charset="0"/>
              <a:cs typeface="Arial" pitchFamily="34" charset="0"/>
            </a:endParaRPr>
          </a:p>
        </p:txBody>
      </p:sp>
      <p:sp>
        <p:nvSpPr>
          <p:cNvPr id="6" name="Rounded Rectangle 5"/>
          <p:cNvSpPr/>
          <p:nvPr userDrawn="1"/>
        </p:nvSpPr>
        <p:spPr>
          <a:xfrm>
            <a:off x="780143" y="2493645"/>
            <a:ext cx="2286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- 227.114.34</a:t>
            </a:r>
            <a:endParaRPr lang="en-US" sz="1400" dirty="0">
              <a:solidFill>
                <a:schemeClr val="bg1"/>
              </a:solidFill>
              <a:latin typeface="Arial" pitchFamily="34" charset="0"/>
              <a:cs typeface="Arial" pitchFamily="34" charset="0"/>
            </a:endParaRPr>
          </a:p>
        </p:txBody>
      </p:sp>
      <p:sp>
        <p:nvSpPr>
          <p:cNvPr id="7" name="Rounded Rectangle 6"/>
          <p:cNvSpPr/>
          <p:nvPr userDrawn="1"/>
        </p:nvSpPr>
        <p:spPr>
          <a:xfrm>
            <a:off x="3276600" y="1634490"/>
            <a:ext cx="2286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RGB - 199.210.138</a:t>
            </a:r>
            <a:endParaRPr lang="en-US" sz="1400" dirty="0">
              <a:solidFill>
                <a:schemeClr val="tx1"/>
              </a:solidFill>
              <a:latin typeface="Arial" pitchFamily="34" charset="0"/>
              <a:cs typeface="Arial" pitchFamily="34" charset="0"/>
            </a:endParaRPr>
          </a:p>
        </p:txBody>
      </p:sp>
      <p:sp>
        <p:nvSpPr>
          <p:cNvPr id="8" name="Rounded Rectangle 7"/>
          <p:cNvSpPr/>
          <p:nvPr userDrawn="1"/>
        </p:nvSpPr>
        <p:spPr>
          <a:xfrm>
            <a:off x="3276600" y="2493645"/>
            <a:ext cx="2286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RGB - 180.180.180</a:t>
            </a:r>
            <a:endParaRPr lang="en-US" sz="1400" dirty="0">
              <a:solidFill>
                <a:schemeClr val="tx1"/>
              </a:solidFill>
              <a:latin typeface="Arial" pitchFamily="34" charset="0"/>
              <a:cs typeface="Arial" pitchFamily="34" charset="0"/>
            </a:endParaRPr>
          </a:p>
        </p:txBody>
      </p:sp>
      <p:sp>
        <p:nvSpPr>
          <p:cNvPr id="9" name="Rounded Rectangle 8"/>
          <p:cNvSpPr/>
          <p:nvPr userDrawn="1"/>
        </p:nvSpPr>
        <p:spPr>
          <a:xfrm>
            <a:off x="3276600" y="3352800"/>
            <a:ext cx="2286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- 77.79.83</a:t>
            </a:r>
            <a:endParaRPr lang="en-US" sz="1400" dirty="0">
              <a:solidFill>
                <a:schemeClr val="bg1"/>
              </a:solidFill>
              <a:latin typeface="Arial" pitchFamily="34" charset="0"/>
              <a:cs typeface="Arial" pitchFamily="34" charset="0"/>
            </a:endParaRPr>
          </a:p>
        </p:txBody>
      </p:sp>
      <p:sp>
        <p:nvSpPr>
          <p:cNvPr id="10" name="Rounded Rectangle 9"/>
          <p:cNvSpPr/>
          <p:nvPr userDrawn="1"/>
        </p:nvSpPr>
        <p:spPr>
          <a:xfrm>
            <a:off x="780143" y="3320143"/>
            <a:ext cx="2286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- 131.0.81</a:t>
            </a:r>
            <a:endParaRPr lang="en-US" sz="1400" dirty="0">
              <a:solidFill>
                <a:schemeClr val="bg1"/>
              </a:solidFill>
              <a:latin typeface="Arial" pitchFamily="34" charset="0"/>
              <a:cs typeface="Arial" pitchFamily="34" charset="0"/>
            </a:endParaRPr>
          </a:p>
        </p:txBody>
      </p:sp>
      <p:sp>
        <p:nvSpPr>
          <p:cNvPr id="11" name="TextBox 10"/>
          <p:cNvSpPr txBox="1"/>
          <p:nvPr userDrawn="1"/>
        </p:nvSpPr>
        <p:spPr>
          <a:xfrm>
            <a:off x="673665" y="5029200"/>
            <a:ext cx="6336735" cy="738664"/>
          </a:xfrm>
          <a:prstGeom prst="rect">
            <a:avLst/>
          </a:prstGeom>
          <a:noFill/>
        </p:spPr>
        <p:txBody>
          <a:bodyPr wrap="none" rtlCol="0">
            <a:spAutoFit/>
          </a:bodyPr>
          <a:lstStyle/>
          <a:p>
            <a:r>
              <a:rPr lang="en-US" sz="1400" dirty="0" smtClean="0">
                <a:solidFill>
                  <a:srgbClr val="4D4F53"/>
                </a:solidFill>
                <a:latin typeface="Arial" pitchFamily="34" charset="0"/>
                <a:cs typeface="Arial" pitchFamily="34" charset="0"/>
              </a:rPr>
              <a:t>Guidelines</a:t>
            </a:r>
            <a:r>
              <a:rPr lang="en-US" sz="1400" baseline="0" dirty="0" smtClean="0">
                <a:solidFill>
                  <a:srgbClr val="4D4F53"/>
                </a:solidFill>
                <a:latin typeface="Arial" pitchFamily="34" charset="0"/>
                <a:cs typeface="Arial" pitchFamily="34" charset="0"/>
              </a:rPr>
              <a:t> available at </a:t>
            </a:r>
          </a:p>
          <a:p>
            <a:endParaRPr lang="en-US" sz="1400" baseline="0" dirty="0" smtClean="0">
              <a:solidFill>
                <a:srgbClr val="4D4F53"/>
              </a:solidFill>
              <a:latin typeface="Arial" pitchFamily="34" charset="0"/>
              <a:cs typeface="Arial" pitchFamily="34" charset="0"/>
            </a:endParaRPr>
          </a:p>
          <a:p>
            <a:r>
              <a:rPr lang="en-US" sz="1400" baseline="0" dirty="0" err="1" smtClean="0">
                <a:solidFill>
                  <a:srgbClr val="4D4F53"/>
                </a:solidFill>
                <a:latin typeface="Arial" pitchFamily="34" charset="0"/>
                <a:cs typeface="Arial" pitchFamily="34" charset="0"/>
              </a:rPr>
              <a:t>PeopleHub</a:t>
            </a:r>
            <a:r>
              <a:rPr lang="en-US" sz="1400" baseline="0" dirty="0" smtClean="0">
                <a:solidFill>
                  <a:srgbClr val="4D4F53"/>
                </a:solidFill>
                <a:latin typeface="Arial" pitchFamily="34" charset="0"/>
                <a:cs typeface="Arial" pitchFamily="34" charset="0"/>
              </a:rPr>
              <a:t> &gt; Inside Mindtree &gt;Communication &gt;Publications &gt;Marketing Net</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3917402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ce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B1AB395-38E6-4B95-819F-EA717C9E08FB}" type="slidenum">
              <a:rPr lang="en-US" smtClean="0"/>
              <a:pPr/>
              <a:t>‹#›</a:t>
            </a:fld>
            <a:endParaRPr lang="en-US" dirty="0"/>
          </a:p>
        </p:txBody>
      </p:sp>
      <p:graphicFrame>
        <p:nvGraphicFramePr>
          <p:cNvPr id="4" name="Table 3"/>
          <p:cNvGraphicFramePr>
            <a:graphicFrameLocks noGrp="1"/>
          </p:cNvGraphicFramePr>
          <p:nvPr userDrawn="1">
            <p:extLst>
              <p:ext uri="{D42A27DB-BD31-4B8C-83A1-F6EECF244321}">
                <p14:modId xmlns:p14="http://schemas.microsoft.com/office/powerpoint/2010/main" val="522068606"/>
              </p:ext>
            </p:extLst>
          </p:nvPr>
        </p:nvGraphicFramePr>
        <p:xfrm>
          <a:off x="762000" y="1371600"/>
          <a:ext cx="7696200" cy="2133600"/>
        </p:xfrm>
        <a:graphic>
          <a:graphicData uri="http://schemas.openxmlformats.org/drawingml/2006/table">
            <a:tbl>
              <a:tblPr firstRow="1" bandRow="1">
                <a:tableStyleId>{073A0DAA-6AF3-43AB-8588-CEC1D06C72B9}</a:tableStyleId>
              </a:tblPr>
              <a:tblGrid>
                <a:gridCol w="1924050">
                  <a:extLst>
                    <a:ext uri="{9D8B030D-6E8A-4147-A177-3AD203B41FA5}">
                      <a16:colId xmlns:a16="http://schemas.microsoft.com/office/drawing/2014/main" val="20000"/>
                    </a:ext>
                  </a:extLst>
                </a:gridCol>
                <a:gridCol w="192405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33400">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extLst>
                  <a:ext uri="{0D108BD9-81ED-4DB2-BD59-A6C34878D82A}">
                    <a16:rowId xmlns:a16="http://schemas.microsoft.com/office/drawing/2014/main" val="10000"/>
                  </a:ext>
                </a:extLst>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4514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39762"/>
          </a:xfrm>
        </p:spPr>
        <p:txBody>
          <a:bodyPr/>
          <a:lstStyle>
            <a:lvl1pPr marL="176213" indent="0">
              <a:defRPr/>
            </a:lvl1pPr>
          </a:lstStyle>
          <a:p>
            <a:r>
              <a:rPr lang="en-US" smtClean="0"/>
              <a:t>Click to edit Master title style</a:t>
            </a:r>
            <a:endParaRPr lang="en-US" dirty="0"/>
          </a:p>
        </p:txBody>
      </p:sp>
      <p:sp>
        <p:nvSpPr>
          <p:cNvPr id="3" name="Content Placeholder 2"/>
          <p:cNvSpPr>
            <a:spLocks noGrp="1"/>
          </p:cNvSpPr>
          <p:nvPr>
            <p:ph idx="1"/>
          </p:nvPr>
        </p:nvSpPr>
        <p:spPr>
          <a:xfrm>
            <a:off x="429064" y="1295400"/>
            <a:ext cx="8229600" cy="4724400"/>
          </a:xfrm>
        </p:spPr>
        <p:txBody>
          <a:bodyPr>
            <a:normAutofit/>
          </a:bodyPr>
          <a:lstStyle>
            <a:lvl1pPr>
              <a:lnSpc>
                <a:spcPct val="120000"/>
              </a:lnSpc>
              <a:spcBef>
                <a:spcPts val="840"/>
              </a:spcBef>
              <a:defRPr sz="1800"/>
            </a:lvl1pPr>
            <a:lvl2pPr>
              <a:lnSpc>
                <a:spcPct val="120000"/>
              </a:lnSpc>
              <a:spcBef>
                <a:spcPts val="840"/>
              </a:spcBef>
              <a:defRPr sz="1800"/>
            </a:lvl2pPr>
            <a:lvl3pPr>
              <a:lnSpc>
                <a:spcPct val="120000"/>
              </a:lnSpc>
              <a:spcBef>
                <a:spcPts val="840"/>
              </a:spcBef>
              <a:defRPr sz="1800"/>
            </a:lvl3pPr>
            <a:lvl4pPr>
              <a:lnSpc>
                <a:spcPct val="120000"/>
              </a:lnSpc>
              <a:spcBef>
                <a:spcPts val="840"/>
              </a:spcBef>
              <a:defRPr sz="1800"/>
            </a:lvl4pPr>
            <a:lvl5pPr>
              <a:lnSpc>
                <a:spcPct val="120000"/>
              </a:lnSpc>
              <a:spcBef>
                <a:spcPts val="84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4"/>
          </p:nvPr>
        </p:nvSpPr>
        <p:spPr>
          <a:xfrm>
            <a:off x="6400800" y="6416675"/>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6243748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32" y="2209800"/>
            <a:ext cx="5181600" cy="639762"/>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981200"/>
            <a:ext cx="9144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6400800" y="6416675"/>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914047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457200" y="1600200"/>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4648200" y="1600200"/>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1365420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57200" y="1535113"/>
            <a:ext cx="4040188"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457200" y="2174875"/>
            <a:ext cx="4040188"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4645025" y="1535113"/>
            <a:ext cx="4041775"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4645025" y="2174875"/>
            <a:ext cx="4041775"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a:spLocks noGrp="1"/>
          </p:cNvSpPr>
          <p:nvPr>
            <p:ph type="sldNum" sz="quarter" idx="10"/>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32296213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4249355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5872582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575050" y="273050"/>
            <a:ext cx="5111750" cy="5853113"/>
          </a:xfrm>
        </p:spPr>
        <p:txBody>
          <a:bodyPr>
            <a:normAutofit/>
          </a:bodyPr>
          <a:lstStyle>
            <a:lvl1pPr>
              <a:defRPr sz="2100"/>
            </a:lvl1pPr>
            <a:lvl2pPr>
              <a:defRPr sz="2100"/>
            </a:lvl2pPr>
            <a:lvl3pPr>
              <a:defRPr sz="2100"/>
            </a:lvl3pPr>
            <a:lvl4pPr>
              <a:defRPr sz="2100"/>
            </a:lvl4pPr>
            <a:lvl5pPr>
              <a:defRPr sz="21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3955540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62991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8229600" cy="6397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9064" y="12954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cxnSp>
        <p:nvCxnSpPr>
          <p:cNvPr id="9" name="Straight Connector 8"/>
          <p:cNvCxnSpPr/>
          <p:nvPr/>
        </p:nvCxnSpPr>
        <p:spPr>
          <a:xfrm>
            <a:off x="762000" y="6172200"/>
            <a:ext cx="76809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9144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D:\MT - Marketing\Corporate\Brand Council\VI\Final Guidelines\MT_Logo_Artwork\Regular_Size\RGB\Positive\MT_Logo_Reg_Full_Pos_RGB.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47252" y="6365212"/>
            <a:ext cx="1352550" cy="32632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6400800" y="6402607"/>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71113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iming>
    <p:tnLst>
      <p:par>
        <p:cTn id="1" dur="indefinite" restart="never" nodeType="tmRoot"/>
      </p:par>
    </p:tnLst>
  </p:timing>
  <p:hf hdr="0" ftr="0" dt="0"/>
  <p:txStyles>
    <p:title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463550" indent="-238125" algn="l" defTabSz="914400" rtl="0" eaLnBrk="1" latinLnBrk="0" hangingPunct="1">
        <a:lnSpc>
          <a:spcPct val="120000"/>
        </a:lnSpc>
        <a:spcBef>
          <a:spcPts val="840"/>
        </a:spcBef>
        <a:spcAft>
          <a:spcPts val="0"/>
        </a:spcAft>
        <a:buClr>
          <a:srgbClr val="4D4F53"/>
        </a:buClr>
        <a:buSzPct val="110000"/>
        <a:buFont typeface="Arial" pitchFamily="34" charset="0"/>
        <a:buChar char="•"/>
        <a:defRPr sz="1800" kern="1200">
          <a:solidFill>
            <a:srgbClr val="4D4F53"/>
          </a:solidFill>
          <a:latin typeface="Arial" pitchFamily="34" charset="0"/>
          <a:ea typeface="+mn-ea"/>
          <a:cs typeface="Arial" pitchFamily="34" charset="0"/>
        </a:defRPr>
      </a:lvl1pPr>
      <a:lvl2pPr marL="742950"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2pPr>
      <a:lvl3pPr marL="1030288" indent="-284163"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3pPr>
      <a:lvl4pPr marL="1306513"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752600"/>
            <a:ext cx="7772400" cy="1143000"/>
          </a:xfrm>
          <a:noFill/>
        </p:spPr>
        <p:txBody>
          <a:bodyPr>
            <a:normAutofit fontScale="90000"/>
          </a:bodyPr>
          <a:lstStyle/>
          <a:p>
            <a:pPr>
              <a:lnSpc>
                <a:spcPct val="80000"/>
              </a:lnSpc>
            </a:pPr>
            <a:r>
              <a:rPr lang="en-US" sz="5400" dirty="0" smtClean="0"/>
              <a:t/>
            </a:r>
            <a:br>
              <a:rPr lang="en-US" sz="5400" dirty="0" smtClean="0"/>
            </a:br>
            <a:r>
              <a:rPr lang="en-US" sz="5400" dirty="0" smtClean="0"/>
              <a:t/>
            </a:r>
            <a:br>
              <a:rPr lang="en-US" sz="5400" dirty="0" smtClean="0"/>
            </a:br>
            <a:r>
              <a:rPr lang="en-US" sz="5400" dirty="0" smtClean="0"/>
              <a:t>Performance engineering and Testing</a:t>
            </a:r>
            <a:endParaRPr lang="en-US" sz="54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76200" y="1219200"/>
            <a:ext cx="9067800" cy="4343400"/>
          </a:xfrm>
          <a:prstGeom prst="rect">
            <a:avLst/>
          </a:prstGeom>
          <a:noFill/>
          <a:ln w="9525">
            <a:noFill/>
            <a:miter lim="800000"/>
            <a:headEnd/>
            <a:tailEnd/>
          </a:ln>
        </p:spPr>
        <p:txBody>
          <a:bodyPr/>
          <a:lstStyle/>
          <a:p>
            <a:pPr marL="342900" indent="-342900">
              <a:lnSpc>
                <a:spcPct val="120000"/>
              </a:lnSpc>
              <a:spcBef>
                <a:spcPct val="20000"/>
              </a:spcBef>
              <a:buFont typeface="Wingdings" pitchFamily="2" charset="2"/>
              <a:buChar char="v"/>
            </a:pPr>
            <a:r>
              <a:rPr lang="en-US" sz="2000" dirty="0" smtClean="0"/>
              <a:t>Client </a:t>
            </a:r>
            <a:r>
              <a:rPr lang="en-US" sz="2000" dirty="0"/>
              <a:t>Server testing runs on two more computers</a:t>
            </a:r>
            <a:r>
              <a:rPr lang="en-US" sz="2000" dirty="0" smtClean="0"/>
              <a:t>.</a:t>
            </a:r>
          </a:p>
          <a:p>
            <a:pPr marL="342900" indent="-342900">
              <a:lnSpc>
                <a:spcPct val="120000"/>
              </a:lnSpc>
              <a:spcBef>
                <a:spcPct val="20000"/>
              </a:spcBef>
              <a:buFont typeface="Wingdings" pitchFamily="2" charset="2"/>
              <a:buChar char="v"/>
            </a:pPr>
            <a:r>
              <a:rPr lang="en-US" sz="2000" dirty="0" smtClean="0"/>
              <a:t>There </a:t>
            </a:r>
            <a:r>
              <a:rPr lang="en-US" sz="2000" dirty="0"/>
              <a:t>are two or more systems in which one is server and other is client. The application is loaded on server and an executable file is installed on the client </a:t>
            </a:r>
            <a:r>
              <a:rPr lang="en-US" sz="2000" dirty="0" smtClean="0"/>
              <a:t>machine.</a:t>
            </a:r>
          </a:p>
          <a:p>
            <a:pPr marL="342900" indent="-342900">
              <a:lnSpc>
                <a:spcPct val="120000"/>
              </a:lnSpc>
              <a:spcBef>
                <a:spcPct val="20000"/>
              </a:spcBef>
              <a:buFont typeface="Wingdings" pitchFamily="2" charset="2"/>
              <a:buChar char="v"/>
            </a:pPr>
            <a:r>
              <a:rPr lang="en-US" sz="2000" dirty="0" smtClean="0"/>
              <a:t>It </a:t>
            </a:r>
            <a:r>
              <a:rPr lang="en-US" sz="2000" dirty="0"/>
              <a:t>has multiple user but limited number</a:t>
            </a:r>
            <a:r>
              <a:rPr lang="en-US" sz="2000" dirty="0" smtClean="0"/>
              <a:t>.</a:t>
            </a:r>
          </a:p>
          <a:p>
            <a:pPr marL="342900" indent="-342900">
              <a:lnSpc>
                <a:spcPct val="120000"/>
              </a:lnSpc>
              <a:spcBef>
                <a:spcPct val="20000"/>
              </a:spcBef>
              <a:buFont typeface="Wingdings" pitchFamily="2" charset="2"/>
              <a:buChar char="v"/>
            </a:pPr>
            <a:r>
              <a:rPr lang="en-US" sz="2000" dirty="0" smtClean="0"/>
              <a:t>In </a:t>
            </a:r>
            <a:r>
              <a:rPr lang="en-US" sz="2000" dirty="0"/>
              <a:t>Client Server we test features of applications like GUI on both sides, </a:t>
            </a:r>
            <a:r>
              <a:rPr lang="en-US" sz="2000" dirty="0" smtClean="0"/>
              <a:t>functionality.</a:t>
            </a:r>
          </a:p>
          <a:p>
            <a:pPr marL="342900" indent="-342900">
              <a:lnSpc>
                <a:spcPct val="120000"/>
              </a:lnSpc>
              <a:spcBef>
                <a:spcPct val="20000"/>
              </a:spcBef>
              <a:buFont typeface="Wingdings" pitchFamily="2" charset="2"/>
              <a:buChar char="v"/>
            </a:pPr>
            <a:r>
              <a:rPr lang="en-US" sz="2000" dirty="0" smtClean="0"/>
              <a:t>These </a:t>
            </a:r>
            <a:r>
              <a:rPr lang="en-US" sz="2000" dirty="0"/>
              <a:t>are menu driven application testing</a:t>
            </a:r>
            <a:r>
              <a:rPr lang="en-US" sz="2000" dirty="0" smtClean="0"/>
              <a:t>.</a:t>
            </a:r>
          </a:p>
          <a:p>
            <a:pPr marL="342900" indent="-342900">
              <a:lnSpc>
                <a:spcPct val="120000"/>
              </a:lnSpc>
              <a:spcBef>
                <a:spcPct val="20000"/>
              </a:spcBef>
              <a:buFont typeface="Wingdings" pitchFamily="2" charset="2"/>
              <a:buChar char="v"/>
            </a:pPr>
            <a:r>
              <a:rPr lang="en-US" sz="2000" dirty="0"/>
              <a:t>In Client Server application there are limited users and the application user are already known before. They might have an username/password to access the application.</a:t>
            </a:r>
            <a:endParaRPr lang="en-US" sz="2000" dirty="0">
              <a:solidFill>
                <a:srgbClr val="4D4F53"/>
              </a:solidFill>
              <a:latin typeface="Arial" pitchFamily="34" charset="0"/>
              <a:cs typeface="Arial" pitchFamily="34" charset="0"/>
            </a:endParaRPr>
          </a:p>
        </p:txBody>
      </p:sp>
      <p:sp>
        <p:nvSpPr>
          <p:cNvPr id="5" name="Rectangle 2"/>
          <p:cNvSpPr txBox="1">
            <a:spLocks noChangeArrowheads="1"/>
          </p:cNvSpPr>
          <p:nvPr/>
        </p:nvSpPr>
        <p:spPr>
          <a:xfrm>
            <a:off x="457200" y="381000"/>
            <a:ext cx="8229600" cy="639762"/>
          </a:xfrm>
          <a:prstGeom prst="rect">
            <a:avLst/>
          </a:prstGeom>
        </p:spPr>
        <p:txBody>
          <a:bodyPr/>
          <a:lstStyle/>
          <a:p>
            <a:pPr marL="176213" marR="0" lvl="0" indent="0" algn="l" defTabSz="914400" rtl="0" eaLnBrk="1" fontAlgn="auto" latinLnBrk="0" hangingPunct="1">
              <a:lnSpc>
                <a:spcPct val="100000"/>
              </a:lnSpc>
              <a:spcBef>
                <a:spcPct val="0"/>
              </a:spcBef>
              <a:spcAft>
                <a:spcPts val="0"/>
              </a:spcAft>
              <a:buClrTx/>
              <a:buSzTx/>
              <a:buFontTx/>
              <a:buNone/>
              <a:tabLst/>
              <a:defRPr/>
            </a:pPr>
            <a:r>
              <a:rPr kumimoji="0" lang="en-US" sz="2700" b="0" i="0" u="none" strike="noStrike" kern="1200" cap="none" spc="0" normalizeH="0" baseline="0" noProof="0" dirty="0" smtClean="0">
                <a:ln>
                  <a:noFill/>
                </a:ln>
                <a:solidFill>
                  <a:srgbClr val="6E267B"/>
                </a:solidFill>
                <a:effectLst/>
                <a:uLnTx/>
                <a:uFillTx/>
                <a:latin typeface="Arial" pitchFamily="34" charset="0"/>
                <a:ea typeface="+mj-ea"/>
                <a:cs typeface="Arial" pitchFamily="34" charset="0"/>
              </a:rPr>
              <a:t>Client site</a:t>
            </a:r>
            <a:r>
              <a:rPr lang="en-US" sz="2700" noProof="0" dirty="0" smtClean="0">
                <a:solidFill>
                  <a:srgbClr val="6E267B"/>
                </a:solidFill>
                <a:latin typeface="Arial" pitchFamily="34" charset="0"/>
                <a:ea typeface="+mj-ea"/>
                <a:cs typeface="Arial" pitchFamily="34" charset="0"/>
              </a:rPr>
              <a:t> – Server site Testing</a:t>
            </a:r>
            <a:endParaRPr kumimoji="0" lang="en-US" sz="2700" b="0" i="0" u="none" strike="noStrike" kern="1200" cap="none" spc="0" normalizeH="0" baseline="0" noProof="0" dirty="0" smtClean="0">
              <a:ln>
                <a:noFill/>
              </a:ln>
              <a:solidFill>
                <a:srgbClr val="6E267B"/>
              </a:solidFill>
              <a:effectLst/>
              <a:uLnTx/>
              <a:uFillTx/>
              <a:latin typeface="Arial" pitchFamily="34" charset="0"/>
              <a:ea typeface="+mj-ea"/>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76200" y="1066800"/>
            <a:ext cx="9067800" cy="4953000"/>
          </a:xfrm>
          <a:prstGeom prst="rect">
            <a:avLst/>
          </a:prstGeom>
          <a:noFill/>
          <a:ln w="9525">
            <a:noFill/>
            <a:miter lim="800000"/>
            <a:headEnd/>
            <a:tailEnd/>
          </a:ln>
        </p:spPr>
        <p:txBody>
          <a:bodyPr/>
          <a:lstStyle/>
          <a:p>
            <a:pPr marL="342900" indent="-342900" algn="just">
              <a:lnSpc>
                <a:spcPct val="120000"/>
              </a:lnSpc>
              <a:spcBef>
                <a:spcPct val="20000"/>
              </a:spcBef>
              <a:buFont typeface="Wingdings" pitchFamily="2" charset="2"/>
              <a:buChar char="v"/>
            </a:pPr>
            <a:endParaRPr lang="en-US" dirty="0">
              <a:solidFill>
                <a:srgbClr val="4D4F53"/>
              </a:solidFill>
              <a:latin typeface="Arial" pitchFamily="34" charset="0"/>
              <a:cs typeface="Arial" pitchFamily="34" charset="0"/>
            </a:endParaRPr>
          </a:p>
        </p:txBody>
      </p:sp>
      <p:sp>
        <p:nvSpPr>
          <p:cNvPr id="5" name="Rectangle 2"/>
          <p:cNvSpPr txBox="1">
            <a:spLocks noChangeArrowheads="1"/>
          </p:cNvSpPr>
          <p:nvPr/>
        </p:nvSpPr>
        <p:spPr>
          <a:xfrm>
            <a:off x="457200" y="381000"/>
            <a:ext cx="8229600" cy="639762"/>
          </a:xfrm>
          <a:prstGeom prst="rect">
            <a:avLst/>
          </a:prstGeom>
        </p:spPr>
        <p:txBody>
          <a:bodyPr/>
          <a:lstStyle/>
          <a:p>
            <a:pPr marL="176213">
              <a:spcBef>
                <a:spcPct val="0"/>
              </a:spcBef>
              <a:defRPr/>
            </a:pPr>
            <a:r>
              <a:rPr kumimoji="0" lang="en-US" sz="2700" b="0" i="0" u="none" strike="noStrike" kern="1200" cap="none" spc="0" normalizeH="0" baseline="0" noProof="0" dirty="0" smtClean="0">
                <a:ln>
                  <a:noFill/>
                </a:ln>
                <a:solidFill>
                  <a:srgbClr val="6E267B"/>
                </a:solidFill>
                <a:effectLst/>
                <a:uLnTx/>
                <a:uFillTx/>
                <a:latin typeface="Arial" pitchFamily="34" charset="0"/>
                <a:ea typeface="+mj-ea"/>
                <a:cs typeface="Arial" pitchFamily="34" charset="0"/>
              </a:rPr>
              <a:t>Web Protocols</a:t>
            </a:r>
            <a:endParaRPr kumimoji="0" lang="en-US" sz="2700" b="0" i="0" u="none" strike="noStrike" kern="1200" cap="none" spc="0" normalizeH="0" baseline="0" noProof="0" dirty="0" smtClean="0">
              <a:ln>
                <a:noFill/>
              </a:ln>
              <a:solidFill>
                <a:srgbClr val="6E267B"/>
              </a:solidFill>
              <a:effectLst/>
              <a:uLnTx/>
              <a:uFillTx/>
              <a:latin typeface="Arial" pitchFamily="34" charset="0"/>
              <a:ea typeface="+mj-ea"/>
              <a:cs typeface="Arial" pitchFamily="34" charset="0"/>
            </a:endParaRPr>
          </a:p>
        </p:txBody>
      </p:sp>
      <p:sp>
        <p:nvSpPr>
          <p:cNvPr id="4" name="Content Placeholder 3"/>
          <p:cNvSpPr>
            <a:spLocks noGrp="1"/>
          </p:cNvSpPr>
          <p:nvPr>
            <p:ph idx="1"/>
          </p:nvPr>
        </p:nvSpPr>
        <p:spPr/>
        <p:txBody>
          <a:bodyPr>
            <a:normAutofit fontScale="85000" lnSpcReduction="20000"/>
          </a:bodyPr>
          <a:lstStyle/>
          <a:p>
            <a:r>
              <a:rPr lang="en-US" b="1" dirty="0">
                <a:solidFill>
                  <a:schemeClr val="tx1"/>
                </a:solidFill>
              </a:rPr>
              <a:t>TCP/IP</a:t>
            </a:r>
            <a:r>
              <a:rPr lang="en-US" dirty="0">
                <a:solidFill>
                  <a:schemeClr val="tx1"/>
                </a:solidFill>
              </a:rPr>
              <a:t>, stands for Transmission Control Protocol/Internet Protocol</a:t>
            </a:r>
            <a:r>
              <a:rPr lang="en-US" dirty="0" smtClean="0">
                <a:solidFill>
                  <a:schemeClr val="tx1"/>
                </a:solidFill>
              </a:rPr>
              <a:t>.</a:t>
            </a:r>
          </a:p>
          <a:p>
            <a:r>
              <a:rPr lang="en-US" altLang="en-US" b="1" dirty="0">
                <a:solidFill>
                  <a:schemeClr val="tx1"/>
                </a:solidFill>
              </a:rPr>
              <a:t>UDP</a:t>
            </a:r>
            <a:r>
              <a:rPr lang="en-US" altLang="en-US" dirty="0">
                <a:solidFill>
                  <a:schemeClr val="tx1"/>
                </a:solidFill>
              </a:rPr>
              <a:t> protocol is a simple, connectionless alternative to </a:t>
            </a:r>
            <a:r>
              <a:rPr lang="en-US" altLang="en-US" dirty="0" smtClean="0">
                <a:solidFill>
                  <a:schemeClr val="tx1"/>
                </a:solidFill>
              </a:rPr>
              <a:t>TCP.</a:t>
            </a:r>
          </a:p>
          <a:p>
            <a:r>
              <a:rPr lang="en-US" altLang="en-US" b="1" dirty="0">
                <a:solidFill>
                  <a:schemeClr val="tx1"/>
                </a:solidFill>
              </a:rPr>
              <a:t>Hypertext Transfer Protocol (HTTP</a:t>
            </a:r>
            <a:r>
              <a:rPr lang="en-US" altLang="en-US" b="1" dirty="0" smtClean="0">
                <a:solidFill>
                  <a:schemeClr val="tx1"/>
                </a:solidFill>
              </a:rPr>
              <a:t>):</a:t>
            </a:r>
            <a:r>
              <a:rPr lang="en-US" altLang="en-US" dirty="0" smtClean="0">
                <a:solidFill>
                  <a:schemeClr val="tx1"/>
                </a:solidFill>
              </a:rPr>
              <a:t>application-level </a:t>
            </a:r>
            <a:r>
              <a:rPr lang="en-US" altLang="en-US" dirty="0">
                <a:solidFill>
                  <a:schemeClr val="tx1"/>
                </a:solidFill>
              </a:rPr>
              <a:t>protocol for distributed, collaborative, hypermedia information systems</a:t>
            </a:r>
          </a:p>
          <a:p>
            <a:r>
              <a:rPr lang="en-US" b="1" dirty="0" smtClean="0">
                <a:solidFill>
                  <a:schemeClr val="tx1"/>
                </a:solidFill>
              </a:rPr>
              <a:t>https</a:t>
            </a:r>
            <a:r>
              <a:rPr lang="en-US" b="1" dirty="0">
                <a:solidFill>
                  <a:schemeClr val="tx1"/>
                </a:solidFill>
              </a:rPr>
              <a:t> </a:t>
            </a:r>
            <a:r>
              <a:rPr lang="en-US" dirty="0">
                <a:solidFill>
                  <a:schemeClr val="tx1"/>
                </a:solidFill>
              </a:rPr>
              <a:t>Hypertext Transfer Protocol Secured</a:t>
            </a:r>
          </a:p>
          <a:p>
            <a:r>
              <a:rPr lang="en-US" b="1" dirty="0" smtClean="0">
                <a:solidFill>
                  <a:schemeClr val="tx1"/>
                </a:solidFill>
              </a:rPr>
              <a:t>ftp</a:t>
            </a:r>
            <a:r>
              <a:rPr lang="en-US" b="1" dirty="0">
                <a:solidFill>
                  <a:schemeClr val="tx1"/>
                </a:solidFill>
              </a:rPr>
              <a:t> </a:t>
            </a:r>
            <a:r>
              <a:rPr lang="en-US" dirty="0">
                <a:solidFill>
                  <a:schemeClr val="tx1"/>
                </a:solidFill>
              </a:rPr>
              <a:t>File Transfer Protocol</a:t>
            </a:r>
          </a:p>
          <a:p>
            <a:r>
              <a:rPr lang="en-US" b="1" dirty="0">
                <a:solidFill>
                  <a:schemeClr val="tx1"/>
                </a:solidFill>
              </a:rPr>
              <a:t>IMAP </a:t>
            </a:r>
            <a:r>
              <a:rPr lang="en-US" dirty="0">
                <a:solidFill>
                  <a:schemeClr val="tx1"/>
                </a:solidFill>
              </a:rPr>
              <a:t>Internet Message Access Protocol</a:t>
            </a:r>
          </a:p>
          <a:p>
            <a:r>
              <a:rPr lang="en-US" b="1" dirty="0">
                <a:solidFill>
                  <a:schemeClr val="tx1"/>
                </a:solidFill>
              </a:rPr>
              <a:t>POP </a:t>
            </a:r>
            <a:r>
              <a:rPr lang="en-US" dirty="0">
                <a:solidFill>
                  <a:schemeClr val="tx1"/>
                </a:solidFill>
              </a:rPr>
              <a:t>Post Office Protocol</a:t>
            </a:r>
          </a:p>
          <a:p>
            <a:r>
              <a:rPr lang="en-US" b="1" dirty="0">
                <a:solidFill>
                  <a:schemeClr val="tx1"/>
                </a:solidFill>
              </a:rPr>
              <a:t>SMTP </a:t>
            </a:r>
            <a:r>
              <a:rPr lang="en-US" dirty="0">
                <a:solidFill>
                  <a:schemeClr val="tx1"/>
                </a:solidFill>
              </a:rPr>
              <a:t>Simple Mail Transfer Protocol</a:t>
            </a:r>
          </a:p>
          <a:p>
            <a:r>
              <a:rPr lang="en-US" b="1" dirty="0">
                <a:solidFill>
                  <a:schemeClr val="tx1"/>
                </a:solidFill>
              </a:rPr>
              <a:t>telnet </a:t>
            </a:r>
            <a:r>
              <a:rPr lang="en-US" dirty="0">
                <a:solidFill>
                  <a:schemeClr val="tx1"/>
                </a:solidFill>
              </a:rPr>
              <a:t>Terminal Network protocol</a:t>
            </a:r>
          </a:p>
          <a:p>
            <a:r>
              <a:rPr lang="en-US" b="1" dirty="0" smtClean="0">
                <a:solidFill>
                  <a:schemeClr val="tx1"/>
                </a:solidFill>
              </a:rPr>
              <a:t>nntp</a:t>
            </a:r>
            <a:r>
              <a:rPr lang="en-US" b="1" dirty="0">
                <a:solidFill>
                  <a:schemeClr val="tx1"/>
                </a:solidFill>
              </a:rPr>
              <a:t> </a:t>
            </a:r>
            <a:r>
              <a:rPr lang="en-US" dirty="0">
                <a:solidFill>
                  <a:schemeClr val="tx1"/>
                </a:solidFill>
              </a:rPr>
              <a:t>Network News Transfer Protocol</a:t>
            </a:r>
          </a:p>
          <a:p>
            <a:r>
              <a:rPr lang="en-US" b="1" dirty="0">
                <a:solidFill>
                  <a:schemeClr val="tx1"/>
                </a:solidFill>
              </a:rPr>
              <a:t>MAC </a:t>
            </a:r>
            <a:r>
              <a:rPr lang="en-US" dirty="0">
                <a:solidFill>
                  <a:schemeClr val="tx1"/>
                </a:solidFill>
              </a:rPr>
              <a:t>Media Access Control protocol</a:t>
            </a:r>
          </a:p>
          <a:p>
            <a:r>
              <a:rPr lang="en-US" b="1" dirty="0">
                <a:solidFill>
                  <a:schemeClr val="tx1"/>
                </a:solidFill>
              </a:rPr>
              <a:t>DNS </a:t>
            </a:r>
            <a:r>
              <a:rPr lang="en-US" dirty="0">
                <a:solidFill>
                  <a:schemeClr val="tx1"/>
                </a:solidFill>
              </a:rPr>
              <a:t>Domain Name System protocol</a:t>
            </a:r>
          </a:p>
          <a:p>
            <a:r>
              <a:rPr lang="en-US" b="1" dirty="0">
                <a:solidFill>
                  <a:schemeClr val="tx1"/>
                </a:solidFill>
              </a:rPr>
              <a:t>DHCP</a:t>
            </a:r>
            <a:r>
              <a:rPr lang="en-US" dirty="0">
                <a:solidFill>
                  <a:schemeClr val="tx1"/>
                </a:solidFill>
              </a:rPr>
              <a:t> Dynamic Host Configuration Protocol</a:t>
            </a:r>
          </a:p>
          <a:p>
            <a:endParaRPr lang="en-US"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81000"/>
            <a:ext cx="8229600" cy="639763"/>
          </a:xfrm>
        </p:spPr>
        <p:txBody>
          <a:bodyPr/>
          <a:lstStyle/>
          <a:p>
            <a:pPr eaLnBrk="1" hangingPunct="1"/>
            <a:r>
              <a:rPr lang="en-US" dirty="0" smtClean="0"/>
              <a:t>Learning Objective</a:t>
            </a:r>
          </a:p>
        </p:txBody>
      </p:sp>
      <p:sp>
        <p:nvSpPr>
          <p:cNvPr id="4" name="Rectangle 3"/>
          <p:cNvSpPr txBox="1">
            <a:spLocks noChangeArrowheads="1"/>
          </p:cNvSpPr>
          <p:nvPr/>
        </p:nvSpPr>
        <p:spPr bwMode="auto">
          <a:xfrm>
            <a:off x="228600" y="1295400"/>
            <a:ext cx="8610600" cy="3581400"/>
          </a:xfrm>
          <a:prstGeom prst="rect">
            <a:avLst/>
          </a:prstGeom>
          <a:noFill/>
          <a:ln>
            <a:noFill/>
          </a:ln>
          <a:extLst/>
        </p:spPr>
        <p:txBody>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1800" b="1">
                <a:solidFill>
                  <a:srgbClr val="003399"/>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tx1"/>
              </a:buClr>
              <a:buSzPct val="75000"/>
              <a:buChar char="–"/>
              <a:defRPr sz="1800" b="1">
                <a:solidFill>
                  <a:srgbClr val="FF0000"/>
                </a:solidFill>
                <a:latin typeface="Arial" pitchFamily="34" charset="0"/>
                <a:cs typeface="Arial" pitchFamily="34" charset="0"/>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1800" b="1">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chemeClr val="tx1"/>
              </a:buClr>
              <a:buSzPct val="80000"/>
              <a:buChar char="–"/>
              <a:defRPr sz="1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1800">
                <a:solidFill>
                  <a:schemeClr val="tx1"/>
                </a:solidFill>
                <a:latin typeface="Arial" pitchFamily="34" charset="0"/>
                <a:cs typeface="Arial" pitchFamily="34" charset="0"/>
              </a:defRPr>
            </a:lvl5pPr>
            <a:lvl6pPr marL="2514600" indent="-228600" algn="l" rtl="0" fontAlgn="base">
              <a:spcBef>
                <a:spcPct val="20000"/>
              </a:spcBef>
              <a:spcAft>
                <a:spcPct val="0"/>
              </a:spcAft>
              <a:buClr>
                <a:schemeClr val="tx1"/>
              </a:buClr>
              <a:buSzPct val="65000"/>
              <a:buFont typeface="Wingdings" pitchFamily="2" charset="2"/>
              <a:buChar char="l"/>
              <a:defRPr sz="2400">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sz="2400">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sz="2400">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sz="2400">
                <a:solidFill>
                  <a:schemeClr val="tx1"/>
                </a:solidFill>
                <a:latin typeface="+mn-lt"/>
              </a:defRPr>
            </a:lvl9pPr>
          </a:lstStyle>
          <a:p>
            <a:pPr marL="0" indent="0" eaLnBrk="1" hangingPunct="1">
              <a:buFont typeface="Wingdings" pitchFamily="2" charset="2"/>
              <a:buNone/>
              <a:defRPr/>
            </a:pPr>
            <a:endParaRPr lang="en-US" b="0" kern="0" dirty="0" smtClean="0">
              <a:latin typeface="Arial" charset="0"/>
              <a:cs typeface="Arial" charset="0"/>
            </a:endParaRPr>
          </a:p>
          <a:p>
            <a:pPr marL="0" indent="0" eaLnBrk="1" hangingPunct="1">
              <a:buFont typeface="Wingdings" pitchFamily="2" charset="2"/>
              <a:buNone/>
              <a:defRPr/>
            </a:pPr>
            <a:r>
              <a:rPr lang="en-US" b="0" dirty="0">
                <a:solidFill>
                  <a:srgbClr val="6E267B"/>
                </a:solidFill>
              </a:rPr>
              <a:t>Learning Objective:</a:t>
            </a:r>
          </a:p>
          <a:p>
            <a:pPr lvl="0"/>
            <a:r>
              <a:rPr lang="en-US" dirty="0"/>
              <a:t>What is performance engineering and testing </a:t>
            </a:r>
          </a:p>
          <a:p>
            <a:pPr lvl="0"/>
            <a:r>
              <a:rPr lang="en-US" dirty="0"/>
              <a:t>Need of performance testing</a:t>
            </a:r>
          </a:p>
          <a:p>
            <a:pPr lvl="0"/>
            <a:r>
              <a:rPr lang="en-US" dirty="0"/>
              <a:t>Types of performance testing and their need</a:t>
            </a:r>
          </a:p>
          <a:p>
            <a:pPr lvl="0"/>
            <a:r>
              <a:rPr lang="en-US" dirty="0"/>
              <a:t>What are performance metrics and goals</a:t>
            </a:r>
          </a:p>
          <a:p>
            <a:pPr lvl="0"/>
            <a:r>
              <a:rPr lang="en-US" dirty="0"/>
              <a:t>What is client site and server site testing</a:t>
            </a:r>
          </a:p>
          <a:p>
            <a:pPr lvl="0"/>
            <a:r>
              <a:rPr lang="en-US" dirty="0"/>
              <a:t>Difference between client site and server site testing</a:t>
            </a:r>
          </a:p>
          <a:p>
            <a:pPr lvl="0"/>
            <a:r>
              <a:rPr lang="en-US" dirty="0" smtClean="0"/>
              <a:t>Web </a:t>
            </a:r>
            <a:r>
              <a:rPr lang="en-US" dirty="0"/>
              <a:t>protocols understanding </a:t>
            </a:r>
          </a:p>
          <a:p>
            <a:pPr eaLnBrk="1" hangingPunct="1">
              <a:defRPr/>
            </a:pPr>
            <a:endParaRPr lang="en-US" b="0" dirty="0" smtClean="0">
              <a:solidFill>
                <a:schemeClr val="tx1"/>
              </a:solidFill>
            </a:endParaRPr>
          </a:p>
          <a:p>
            <a:pPr eaLnBrk="1" hangingPunct="1">
              <a:defRPr/>
            </a:pPr>
            <a:endParaRPr lang="en-US" b="0" dirty="0" smtClean="0">
              <a:solidFill>
                <a:schemeClr val="tx1"/>
              </a:solidFill>
            </a:endParaRPr>
          </a:p>
          <a:p>
            <a:pPr eaLnBrk="1" hangingPunct="1">
              <a:defRPr/>
            </a:pPr>
            <a:endParaRPr lang="en-US" b="0" dirty="0" smtClean="0">
              <a:solidFill>
                <a:schemeClr val="tx1"/>
              </a:solidFill>
            </a:endParaRPr>
          </a:p>
          <a:p>
            <a:pPr eaLnBrk="1" hangingPunct="1">
              <a:defRPr/>
            </a:pPr>
            <a:endParaRPr lang="en-US" b="0" dirty="0" smtClean="0">
              <a:solidFill>
                <a:schemeClr val="tx1"/>
              </a:solidFill>
            </a:endParaRPr>
          </a:p>
          <a:p>
            <a:pPr eaLnBrk="1" hangingPunct="1">
              <a:defRPr/>
            </a:pPr>
            <a:endParaRPr lang="en-US" dirty="0">
              <a:solidFill>
                <a:schemeClr val="tx1"/>
              </a:solidFill>
              <a:latin typeface="+mn-lt"/>
              <a:cs typeface="+mn-cs"/>
            </a:endParaRPr>
          </a:p>
          <a:p>
            <a:pPr eaLnBrk="1" hangingPunct="1">
              <a:defRPr/>
            </a:pPr>
            <a:endParaRPr lang="en-US" b="0" kern="0" dirty="0" smtClean="0">
              <a:latin typeface="Arial" charset="0"/>
              <a:cs typeface="Arial" charset="0"/>
            </a:endParaRPr>
          </a:p>
          <a:p>
            <a:pPr eaLnBrk="1" hangingPunct="1">
              <a:defRPr/>
            </a:pPr>
            <a:endParaRPr lang="en-US" b="0" kern="0" dirty="0">
              <a:latin typeface="Arial" charset="0"/>
              <a:cs typeface="Arial" charset="0"/>
            </a:endParaRPr>
          </a:p>
          <a:p>
            <a:pPr eaLnBrk="1" hangingPunct="1">
              <a:defRPr/>
            </a:pPr>
            <a:endParaRPr lang="en-IN" dirty="0">
              <a:solidFill>
                <a:srgbClr val="FF0000"/>
              </a:solidFill>
              <a:latin typeface="Arial" charset="0"/>
              <a:cs typeface="Arial" charset="0"/>
            </a:endParaRPr>
          </a:p>
          <a:p>
            <a:pPr eaLnBrk="1" hangingPunct="1">
              <a:defRPr/>
            </a:pPr>
            <a:endParaRPr lang="en-US" b="0" kern="0" dirty="0" smtClean="0">
              <a:latin typeface="Arial" charset="0"/>
              <a:cs typeface="Arial" charset="0"/>
            </a:endParaRPr>
          </a:p>
          <a:p>
            <a:pPr eaLnBrk="1" hangingPunct="1">
              <a:defRPr/>
            </a:pPr>
            <a:endParaRPr lang="en-US" b="0" kern="0" dirty="0" smtClean="0">
              <a:latin typeface="Arial" charset="0"/>
              <a:cs typeface="Arial" charset="0"/>
            </a:endParaRPr>
          </a:p>
          <a:p>
            <a:pPr eaLnBrk="1" hangingPunct="1">
              <a:defRPr/>
            </a:pPr>
            <a:endParaRPr lang="en-US" b="0" kern="0" dirty="0" smtClean="0">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Performance engineering</a:t>
            </a:r>
            <a:endParaRPr lang="en-US" dirty="0" smtClean="0"/>
          </a:p>
        </p:txBody>
      </p:sp>
      <p:sp>
        <p:nvSpPr>
          <p:cNvPr id="5123" name="Rectangle 3"/>
          <p:cNvSpPr>
            <a:spLocks noGrp="1" noChangeArrowheads="1"/>
          </p:cNvSpPr>
          <p:nvPr>
            <p:ph type="body" idx="1"/>
          </p:nvPr>
        </p:nvSpPr>
        <p:spPr>
          <a:xfrm>
            <a:off x="228600" y="1143000"/>
            <a:ext cx="8610600" cy="5105400"/>
          </a:xfrm>
        </p:spPr>
        <p:txBody>
          <a:bodyPr>
            <a:normAutofit/>
          </a:bodyPr>
          <a:lstStyle/>
          <a:p>
            <a:endParaRPr lang="en-US" dirty="0" smtClean="0"/>
          </a:p>
          <a:p>
            <a:r>
              <a:rPr lang="en-US" dirty="0" smtClean="0"/>
              <a:t>Performance </a:t>
            </a:r>
            <a:r>
              <a:rPr lang="en-US" dirty="0"/>
              <a:t>engineering is a specialty systems engineering discipline that applies scientific, mathematical, engineering, and measurement concepts, principles, and methods to deliver a system that meets its nonfunctional performance-related requirements.</a:t>
            </a:r>
          </a:p>
          <a:p>
            <a:endParaRPr lang="en-US" b="1" dirty="0" smtClean="0"/>
          </a:p>
          <a:p>
            <a:r>
              <a:rPr lang="en-US" b="1" dirty="0" smtClean="0"/>
              <a:t>Keywords</a:t>
            </a:r>
            <a:r>
              <a:rPr lang="en-US" b="1" dirty="0"/>
              <a:t>: </a:t>
            </a:r>
            <a:r>
              <a:rPr lang="en-US" dirty="0"/>
              <a:t>capacity </a:t>
            </a:r>
            <a:r>
              <a:rPr lang="en-US" dirty="0" smtClean="0"/>
              <a:t>planning, design </a:t>
            </a:r>
            <a:r>
              <a:rPr lang="en-US" dirty="0"/>
              <a:t>validation, feasibility, instrumentation, load testing, measurement, modeling and simulation, monitoring, requirements validation, response time, scalability, stress testing, </a:t>
            </a:r>
            <a:r>
              <a:rPr lang="en-US" dirty="0" smtClean="0"/>
              <a:t>throughput.</a:t>
            </a:r>
            <a:endParaRPr lang="en-US" dirty="0"/>
          </a:p>
          <a:p>
            <a:pPr marL="225425" indent="0" algn="just">
              <a:buNone/>
            </a:pPr>
            <a:endParaRPr lang="en-AU" b="0" dirty="0" smtClean="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Performance </a:t>
            </a:r>
            <a:r>
              <a:rPr lang="en-US" dirty="0" smtClean="0"/>
              <a:t>Testing</a:t>
            </a:r>
            <a:endParaRPr lang="en-US" dirty="0" smtClean="0"/>
          </a:p>
        </p:txBody>
      </p:sp>
      <p:sp>
        <p:nvSpPr>
          <p:cNvPr id="6147" name="Rectangle 3"/>
          <p:cNvSpPr>
            <a:spLocks noGrp="1" noChangeArrowheads="1"/>
          </p:cNvSpPr>
          <p:nvPr>
            <p:ph type="body" idx="1"/>
          </p:nvPr>
        </p:nvSpPr>
        <p:spPr>
          <a:xfrm>
            <a:off x="381000" y="1219200"/>
            <a:ext cx="8229600" cy="4724400"/>
          </a:xfrm>
        </p:spPr>
        <p:txBody>
          <a:bodyPr>
            <a:normAutofit fontScale="92500" lnSpcReduction="10000"/>
          </a:bodyPr>
          <a:lstStyle/>
          <a:p>
            <a:pPr marL="225425" indent="0" algn="just">
              <a:buNone/>
            </a:pPr>
            <a:r>
              <a:rPr lang="en-US" dirty="0"/>
              <a:t>Performance testing is a type of testing that simulates the realistic end user load and access pattern in a controlled environment in order to identify the responsiveness, speed, and stability of the system. </a:t>
            </a:r>
            <a:r>
              <a:rPr lang="en-US" dirty="0" smtClean="0"/>
              <a:t>It </a:t>
            </a:r>
            <a:r>
              <a:rPr lang="en-US" dirty="0"/>
              <a:t>usually requires reporting of system performance metrics like transaction response time, concurrent user loads supported, server throughput, etc., along with additional metrics reporting the software and hardware layer-specific performance metrics like browser performance, code performance, server resource utilizations, etc.,  that help in analyzing the potential bottlenecks that affects the system performance and scalability.</a:t>
            </a:r>
            <a:endParaRPr lang="en-AU" dirty="0"/>
          </a:p>
          <a:p>
            <a:pPr marL="225425" indent="0">
              <a:buNone/>
            </a:pPr>
            <a:r>
              <a:rPr lang="en-US" dirty="0"/>
              <a:t>The focus of Performance Testing is checking a software program's</a:t>
            </a:r>
          </a:p>
          <a:p>
            <a:r>
              <a:rPr lang="en-US" dirty="0"/>
              <a:t>Speed - Determines whether the application responds quickly</a:t>
            </a:r>
          </a:p>
          <a:p>
            <a:r>
              <a:rPr lang="en-US" dirty="0"/>
              <a:t>Scalability - Determines maximum user load the software application can handle.</a:t>
            </a:r>
          </a:p>
          <a:p>
            <a:r>
              <a:rPr lang="en-US" dirty="0"/>
              <a:t>Stability - Determines if the application is stable under varying loads</a:t>
            </a:r>
          </a:p>
          <a:p>
            <a:pPr marL="225425" indent="0" algn="just">
              <a:buNone/>
            </a:pPr>
            <a:endParaRPr lang="en-A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Need for Performance Testing</a:t>
            </a:r>
            <a:endParaRPr lang="en-US" dirty="0" smtClean="0"/>
          </a:p>
        </p:txBody>
      </p:sp>
      <p:sp>
        <p:nvSpPr>
          <p:cNvPr id="6147" name="Rectangle 3"/>
          <p:cNvSpPr>
            <a:spLocks noGrp="1" noChangeArrowheads="1"/>
          </p:cNvSpPr>
          <p:nvPr>
            <p:ph type="body" idx="1"/>
          </p:nvPr>
        </p:nvSpPr>
        <p:spPr>
          <a:xfrm>
            <a:off x="381000" y="1219200"/>
            <a:ext cx="8229600" cy="4724400"/>
          </a:xfrm>
        </p:spPr>
        <p:txBody>
          <a:bodyPr>
            <a:normAutofit lnSpcReduction="10000"/>
          </a:bodyPr>
          <a:lstStyle/>
          <a:p>
            <a:pPr>
              <a:buFont typeface="Wingdings" panose="05000000000000000000" pitchFamily="2" charset="2"/>
              <a:buChar char="ü"/>
            </a:pPr>
            <a:r>
              <a:rPr lang="en-US" dirty="0"/>
              <a:t>It creates a baseline for future regression testing</a:t>
            </a:r>
          </a:p>
          <a:p>
            <a:pPr>
              <a:buFont typeface="Wingdings" panose="05000000000000000000" pitchFamily="2" charset="2"/>
              <a:buChar char="ü"/>
            </a:pPr>
            <a:r>
              <a:rPr lang="en-US" dirty="0"/>
              <a:t>It determines compliance with performance goals and requirements.</a:t>
            </a:r>
          </a:p>
          <a:p>
            <a:pPr>
              <a:buFont typeface="Wingdings" panose="05000000000000000000" pitchFamily="2" charset="2"/>
              <a:buChar char="q"/>
            </a:pPr>
            <a:r>
              <a:rPr lang="en-US" dirty="0" smtClean="0"/>
              <a:t>Performance </a:t>
            </a:r>
            <a:r>
              <a:rPr lang="en-US" dirty="0"/>
              <a:t>objectives are usually specified in terms of the following:</a:t>
            </a:r>
          </a:p>
          <a:p>
            <a:r>
              <a:rPr lang="en-US" b="1" dirty="0" smtClean="0"/>
              <a:t>Response </a:t>
            </a:r>
            <a:r>
              <a:rPr lang="en-US" b="1" dirty="0"/>
              <a:t>time</a:t>
            </a:r>
            <a:r>
              <a:rPr lang="en-US" dirty="0"/>
              <a:t>. Response time is the amount of time that it takes for a server to respond to a request.</a:t>
            </a:r>
          </a:p>
          <a:p>
            <a:r>
              <a:rPr lang="en-US" b="1" dirty="0"/>
              <a:t>Throughput</a:t>
            </a:r>
            <a:r>
              <a:rPr lang="en-US" dirty="0"/>
              <a:t>. Throughput is the number of requests that can be served by your application per unit time. Throughput is frequently measured as requests or logical transactions per second.</a:t>
            </a:r>
          </a:p>
          <a:p>
            <a:r>
              <a:rPr lang="en-US" b="1" dirty="0"/>
              <a:t>Resource utilization</a:t>
            </a:r>
            <a:r>
              <a:rPr lang="en-US" dirty="0"/>
              <a:t>. Resource utilization is the measure of how much server and network resources are consumed by your application. Resources include CPU, memory, disk I/O, and network I/O.</a:t>
            </a:r>
          </a:p>
          <a:p>
            <a:r>
              <a:rPr lang="en-US" b="1" dirty="0"/>
              <a:t>Workload</a:t>
            </a:r>
            <a:r>
              <a:rPr lang="en-US" dirty="0"/>
              <a:t>. Workload includes the total number of users and concurrent active users, data volumes, and transaction volumes.</a:t>
            </a:r>
          </a:p>
          <a:p>
            <a:pPr>
              <a:lnSpc>
                <a:spcPct val="80000"/>
              </a:lnSpc>
            </a:pPr>
            <a:endParaRPr lang="en-US" sz="2200" dirty="0" smtClean="0"/>
          </a:p>
          <a:p>
            <a:pPr>
              <a:lnSpc>
                <a:spcPct val="80000"/>
              </a:lnSpc>
            </a:pPr>
            <a:endParaRPr lang="en-US" sz="2200" dirty="0" smtClean="0"/>
          </a:p>
          <a:p>
            <a:pPr>
              <a:lnSpc>
                <a:spcPct val="80000"/>
              </a:lnSpc>
            </a:pPr>
            <a:endParaRPr lang="en-US" sz="2200" dirty="0" smtClean="0"/>
          </a:p>
          <a:p>
            <a:pPr>
              <a:lnSpc>
                <a:spcPct val="80000"/>
              </a:lnSpc>
            </a:pPr>
            <a:endParaRPr lang="en-US" sz="2200" dirty="0" smtClean="0"/>
          </a:p>
          <a:p>
            <a:pPr>
              <a:lnSpc>
                <a:spcPct val="80000"/>
              </a:lnSpc>
            </a:pPr>
            <a:endParaRPr lang="en-US" sz="2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Types of Performance Testing</a:t>
            </a:r>
            <a:endParaRPr lang="en-US" dirty="0" smtClean="0"/>
          </a:p>
        </p:txBody>
      </p:sp>
      <p:sp>
        <p:nvSpPr>
          <p:cNvPr id="7171" name="Rectangle 3"/>
          <p:cNvSpPr>
            <a:spLocks noGrp="1" noChangeArrowheads="1"/>
          </p:cNvSpPr>
          <p:nvPr>
            <p:ph type="body" sz="half" idx="1"/>
          </p:nvPr>
        </p:nvSpPr>
        <p:spPr>
          <a:xfrm>
            <a:off x="152400" y="1219200"/>
            <a:ext cx="8534400" cy="5181600"/>
          </a:xfrm>
        </p:spPr>
        <p:txBody>
          <a:bodyPr>
            <a:noAutofit/>
          </a:bodyPr>
          <a:lstStyle/>
          <a:p>
            <a:r>
              <a:rPr lang="en-US" sz="1500" b="1" dirty="0" smtClean="0"/>
              <a:t>Load </a:t>
            </a:r>
            <a:r>
              <a:rPr lang="en-US" sz="1500" b="1" dirty="0"/>
              <a:t>testing -</a:t>
            </a:r>
            <a:r>
              <a:rPr lang="en-US" sz="1500" dirty="0"/>
              <a:t> checks the application's ability to perform under anticipated user loads. The objective is to identify performance bottlenecks before the software application goes live.</a:t>
            </a:r>
          </a:p>
          <a:p>
            <a:r>
              <a:rPr lang="en-US" sz="1500" b="1" dirty="0"/>
              <a:t>Stress testing -</a:t>
            </a:r>
            <a:r>
              <a:rPr lang="en-US" sz="1500" dirty="0"/>
              <a:t> involves testing an application under extreme workloads to see how it handles high traffic or data processing. The objective is to identify breaking point of an application.</a:t>
            </a:r>
          </a:p>
          <a:p>
            <a:r>
              <a:rPr lang="en-US" sz="1500" b="1" dirty="0"/>
              <a:t>Endurance testing -</a:t>
            </a:r>
            <a:r>
              <a:rPr lang="en-US" sz="1500" dirty="0"/>
              <a:t> is done to make sure the software can handle the expected load over a long period of time.</a:t>
            </a:r>
          </a:p>
          <a:p>
            <a:r>
              <a:rPr lang="en-US" sz="1500" b="1" dirty="0"/>
              <a:t>Spike testing -</a:t>
            </a:r>
            <a:r>
              <a:rPr lang="en-US" sz="1500" dirty="0"/>
              <a:t> tests the software's reaction to sudden large spikes in the load generated by users.</a:t>
            </a:r>
          </a:p>
          <a:p>
            <a:r>
              <a:rPr lang="en-US" sz="1500" b="1" dirty="0"/>
              <a:t>Volume testing</a:t>
            </a:r>
            <a:r>
              <a:rPr lang="en-US" sz="1500" dirty="0"/>
              <a:t> - Under Volume Testing large no. of. Data is populated in database and the overall software system's behavior is monitored. The objective is to check software application's performance under varying database volumes.</a:t>
            </a:r>
          </a:p>
          <a:p>
            <a:r>
              <a:rPr lang="en-US" sz="1500" b="1" dirty="0"/>
              <a:t>Scalability testing </a:t>
            </a:r>
            <a:r>
              <a:rPr lang="en-US" sz="1500" dirty="0"/>
              <a:t>- The objective of scalability testing is to determine the software application's effectiveness in "scaling up" to support an increase in user load. It helps plan capacity addition to your software system.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Grp="1" noChangeArrowheads="1"/>
          </p:cNvSpPr>
          <p:nvPr>
            <p:ph type="title"/>
          </p:nvPr>
        </p:nvSpPr>
        <p:spPr/>
        <p:txBody>
          <a:bodyPr/>
          <a:lstStyle/>
          <a:p>
            <a:r>
              <a:rPr lang="en-US" dirty="0"/>
              <a:t>performance metrics and goals</a:t>
            </a:r>
            <a:endParaRPr lang="en-US" dirty="0" smtClean="0"/>
          </a:p>
        </p:txBody>
      </p:sp>
      <p:sp>
        <p:nvSpPr>
          <p:cNvPr id="3" name="Content Placeholder 2"/>
          <p:cNvSpPr>
            <a:spLocks noGrp="1"/>
          </p:cNvSpPr>
          <p:nvPr>
            <p:ph idx="1"/>
          </p:nvPr>
        </p:nvSpPr>
        <p:spPr/>
        <p:txBody>
          <a:bodyPr>
            <a:normAutofit/>
          </a:bodyPr>
          <a:lstStyle/>
          <a:p>
            <a:pPr marL="225425" indent="0">
              <a:buNone/>
            </a:pPr>
            <a:r>
              <a:rPr lang="en-US" dirty="0" smtClean="0"/>
              <a:t>Quantitative results always provide the best outcome of an activity and metrics help in getting these quantitative results. Following points also highlight the importance of performance testing metrics.</a:t>
            </a:r>
            <a:endParaRPr lang="en-US" dirty="0"/>
          </a:p>
          <a:p>
            <a:pPr fontAlgn="base"/>
            <a:r>
              <a:rPr lang="en-US" dirty="0"/>
              <a:t>Metrics are used to improve the product quality to achieve better customer satisfaction</a:t>
            </a:r>
          </a:p>
          <a:p>
            <a:pPr fontAlgn="base"/>
            <a:r>
              <a:rPr lang="en-US" dirty="0"/>
              <a:t>Metrics provide easy and clear output of the activity and identify areas which need more attention</a:t>
            </a:r>
          </a:p>
          <a:p>
            <a:pPr fontAlgn="base"/>
            <a:r>
              <a:rPr lang="en-US" dirty="0"/>
              <a:t>Metrics help in comparing the results of different test to find out the impact of any change in application</a:t>
            </a:r>
          </a:p>
          <a:p>
            <a:pPr fontAlgn="base"/>
            <a:r>
              <a:rPr lang="en-US" dirty="0"/>
              <a:t>Metrics are monitors which provide the exact cause of problem</a:t>
            </a:r>
          </a:p>
          <a:p>
            <a:pPr fontAlgn="base"/>
            <a:r>
              <a:rPr lang="en-US" dirty="0"/>
              <a:t>Metrics establish baseline for all tests</a:t>
            </a:r>
          </a:p>
          <a:p>
            <a:pPr fontAlgn="base"/>
            <a:r>
              <a:rPr lang="en-US" dirty="0"/>
              <a:t>Metrics track project progress</a:t>
            </a:r>
          </a:p>
          <a:p>
            <a:pPr marL="225425" indent="0">
              <a:buNone/>
            </a:pP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Performance Metrics</a:t>
            </a:r>
            <a:endParaRPr lang="en-US" dirty="0" smtClean="0"/>
          </a:p>
        </p:txBody>
      </p:sp>
      <p:sp>
        <p:nvSpPr>
          <p:cNvPr id="9219" name="Rectangle 3"/>
          <p:cNvSpPr>
            <a:spLocks noGrp="1" noChangeArrowheads="1"/>
          </p:cNvSpPr>
          <p:nvPr>
            <p:ph sz="half" idx="1"/>
          </p:nvPr>
        </p:nvSpPr>
        <p:spPr/>
        <p:txBody>
          <a:bodyPr>
            <a:normAutofit/>
          </a:bodyPr>
          <a:lstStyle/>
          <a:p>
            <a:pPr lvl="1" eaLnBrk="1" hangingPunct="1">
              <a:lnSpc>
                <a:spcPct val="150000"/>
              </a:lnSpc>
            </a:pPr>
            <a:endParaRPr lang="en-US" b="0" dirty="0" smtClean="0"/>
          </a:p>
          <a:p>
            <a:pPr eaLnBrk="1" hangingPunct="1"/>
            <a:endParaRPr lang="en-US" dirty="0" smtClean="0"/>
          </a:p>
        </p:txBody>
      </p:sp>
      <p:sp>
        <p:nvSpPr>
          <p:cNvPr id="2" name="Content Placeholder 1"/>
          <p:cNvSpPr>
            <a:spLocks noGrp="1"/>
          </p:cNvSpPr>
          <p:nvPr>
            <p:ph sz="half" idx="2"/>
          </p:nvPr>
        </p:nvSpPr>
        <p:spPr>
          <a:xfrm>
            <a:off x="457200" y="1600200"/>
            <a:ext cx="8229600" cy="4525963"/>
          </a:xfrm>
        </p:spPr>
        <p:txBody>
          <a:bodyPr/>
          <a:lstStyle/>
          <a:p>
            <a:pPr fontAlgn="base"/>
            <a:r>
              <a:rPr lang="en-US" dirty="0"/>
              <a:t>Performance Test Requirement Gathering </a:t>
            </a:r>
            <a:r>
              <a:rPr lang="en-US" dirty="0" smtClean="0"/>
              <a:t>Metrics</a:t>
            </a:r>
          </a:p>
          <a:p>
            <a:pPr fontAlgn="base"/>
            <a:r>
              <a:rPr lang="en-US" dirty="0" smtClean="0"/>
              <a:t>Client-Side </a:t>
            </a:r>
            <a:r>
              <a:rPr lang="en-US" dirty="0"/>
              <a:t>Requirement Gathering Metrics</a:t>
            </a:r>
          </a:p>
          <a:p>
            <a:pPr fontAlgn="base"/>
            <a:r>
              <a:rPr lang="en-US" dirty="0" smtClean="0"/>
              <a:t>Web </a:t>
            </a:r>
            <a:r>
              <a:rPr lang="en-US" dirty="0"/>
              <a:t>Server Performance Metrics</a:t>
            </a:r>
          </a:p>
          <a:p>
            <a:pPr fontAlgn="base"/>
            <a:r>
              <a:rPr lang="en-US" dirty="0" smtClean="0"/>
              <a:t>Application </a:t>
            </a:r>
            <a:r>
              <a:rPr lang="en-US" dirty="0"/>
              <a:t>Server Performance Metrics</a:t>
            </a:r>
          </a:p>
          <a:p>
            <a:pPr fontAlgn="base"/>
            <a:r>
              <a:rPr lang="en-US" dirty="0" smtClean="0"/>
              <a:t>Data </a:t>
            </a:r>
            <a:r>
              <a:rPr lang="en-US" dirty="0"/>
              <a:t>Base Server</a:t>
            </a:r>
          </a:p>
          <a:p>
            <a:pPr fontAlgn="base"/>
            <a:r>
              <a:rPr lang="en-US" dirty="0"/>
              <a:t>Network Configurations Metrics</a:t>
            </a:r>
          </a:p>
          <a:p>
            <a:pPr fontAlgn="base"/>
            <a:r>
              <a:rPr lang="en-US" dirty="0"/>
              <a:t>Client Side Performance Metrics</a:t>
            </a:r>
          </a:p>
          <a:p>
            <a:pPr fontAlgn="base"/>
            <a:endParaRPr lang="en-US"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dirty="0" smtClean="0"/>
              <a:t>Client site and Server site Testing</a:t>
            </a:r>
            <a:r>
              <a:rPr lang="en-US" dirty="0"/>
              <a:t/>
            </a:r>
            <a:br>
              <a:rPr lang="en-US" dirty="0"/>
            </a:br>
            <a:endParaRPr lang="en-US" dirty="0" smtClean="0"/>
          </a:p>
        </p:txBody>
      </p:sp>
      <p:sp>
        <p:nvSpPr>
          <p:cNvPr id="10243" name="Rectangle 3"/>
          <p:cNvSpPr>
            <a:spLocks noGrp="1" noChangeArrowheads="1"/>
          </p:cNvSpPr>
          <p:nvPr>
            <p:ph type="body" idx="1"/>
          </p:nvPr>
        </p:nvSpPr>
        <p:spPr>
          <a:xfrm>
            <a:off x="152400" y="1143000"/>
            <a:ext cx="8991600" cy="5410200"/>
          </a:xfrm>
        </p:spPr>
        <p:txBody>
          <a:bodyPr>
            <a:normAutofit/>
          </a:bodyPr>
          <a:lstStyle/>
          <a:p>
            <a:r>
              <a:rPr lang="en-US" dirty="0"/>
              <a:t>This type of testing usually done for 2 tier applications (usually developed for LAN)</a:t>
            </a:r>
            <a:br>
              <a:rPr lang="en-US" dirty="0"/>
            </a:br>
            <a:r>
              <a:rPr lang="en-US" dirty="0"/>
              <a:t>Here we will be having front-end and backend.</a:t>
            </a:r>
          </a:p>
          <a:p>
            <a:r>
              <a:rPr lang="en-US" dirty="0"/>
              <a:t>The application launched on front-end will be having forms and reports which will be monitoring and manipulating data</a:t>
            </a:r>
          </a:p>
          <a:p>
            <a:r>
              <a:rPr lang="en-US" b="1" dirty="0" err="1"/>
              <a:t>E.g</a:t>
            </a:r>
            <a:r>
              <a:rPr lang="en-US" b="1" dirty="0"/>
              <a:t>:</a:t>
            </a:r>
            <a:r>
              <a:rPr lang="en-US" dirty="0"/>
              <a:t> applications developed in VB, VC++, Core Java, C, C</a:t>
            </a:r>
            <a:r>
              <a:rPr lang="en-US" dirty="0" smtClean="0"/>
              <a:t>++, PHP  </a:t>
            </a:r>
            <a:r>
              <a:rPr lang="en-US" dirty="0"/>
              <a:t>etc.,</a:t>
            </a:r>
            <a:br>
              <a:rPr lang="en-US" dirty="0"/>
            </a:br>
            <a:r>
              <a:rPr lang="en-US" dirty="0"/>
              <a:t>The backend for these applications would be MS Access, SQL Server, Oracle, Sybase, </a:t>
            </a:r>
            <a:r>
              <a:rPr lang="en-US" dirty="0" err="1" smtClean="0"/>
              <a:t>Mysql</a:t>
            </a:r>
            <a:r>
              <a:rPr lang="en-US" dirty="0" smtClean="0"/>
              <a:t>.</a:t>
            </a:r>
          </a:p>
          <a:p>
            <a:r>
              <a:rPr lang="en-US" b="1" dirty="0" smtClean="0"/>
              <a:t>The </a:t>
            </a:r>
            <a:r>
              <a:rPr lang="en-US" b="1" dirty="0"/>
              <a:t>tests performed on these types of applications would be</a:t>
            </a:r>
            <a:r>
              <a:rPr lang="en-US" dirty="0"/>
              <a:t/>
            </a:r>
            <a:br>
              <a:rPr lang="en-US" dirty="0"/>
            </a:br>
            <a:r>
              <a:rPr lang="en-US" dirty="0"/>
              <a:t>– User interface testing</a:t>
            </a:r>
            <a:br>
              <a:rPr lang="en-US" dirty="0"/>
            </a:br>
            <a:r>
              <a:rPr lang="en-US" dirty="0"/>
              <a:t>– Manual support testing</a:t>
            </a:r>
            <a:br>
              <a:rPr lang="en-US" dirty="0"/>
            </a:br>
            <a:r>
              <a:rPr lang="en-US" dirty="0"/>
              <a:t>– Functionality testing</a:t>
            </a:r>
            <a:br>
              <a:rPr lang="en-US" dirty="0"/>
            </a:br>
            <a:r>
              <a:rPr lang="en-US" dirty="0" smtClean="0"/>
              <a:t>– Compatibility testing &amp; </a:t>
            </a:r>
            <a:r>
              <a:rPr lang="en-US" dirty="0"/>
              <a:t>configuration testing</a:t>
            </a:r>
            <a:br>
              <a:rPr lang="en-US" dirty="0"/>
            </a:br>
            <a:r>
              <a:rPr lang="en-US" dirty="0"/>
              <a:t>– Intersystem testing</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Mindtree_Power_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ojectIGName xmlns="bd583839-ff44-4778-a7fe-9330b3853ffe">Mindtree</ProjectIGName>
    <LikesCount xmlns="http://schemas.microsoft.com/sharepoint/v3" xsi:nil="true"/>
    <Ratings xmlns="http://schemas.microsoft.com/sharepoint/v3" xsi:nil="true"/>
    <ProjectAccountName xmlns="bd583839-ff44-4778-a7fe-9330b3853ffe">Mindtree</ProjectAccountName>
    <LikedBy xmlns="http://schemas.microsoft.com/sharepoint/v3">
      <UserInfo>
        <DisplayName/>
        <AccountId xsi:nil="true"/>
        <AccountType/>
      </UserInfo>
    </LikedBy>
    <ProjectName xmlns="bd583839-ff44-4778-a7fe-9330b3853ffe">Orchard</ProjectName>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CTDocLibrary" ma:contentTypeID="0x010100C5D5EC2DEF914E3897774E287F80A8FB00B5A95AB084ED07489973DB3CB473A120" ma:contentTypeVersion="8" ma:contentTypeDescription="My Content Type" ma:contentTypeScope="" ma:versionID="5e4bf1dce83dcfb6d306bde586c7511f">
  <xsd:schema xmlns:xsd="http://www.w3.org/2001/XMLSchema" xmlns:xs="http://www.w3.org/2001/XMLSchema" xmlns:p="http://schemas.microsoft.com/office/2006/metadata/properties" xmlns:ns1="http://schemas.microsoft.com/sharepoint/v3" xmlns:ns2="bd583839-ff44-4778-a7fe-9330b3853ffe" targetNamespace="http://schemas.microsoft.com/office/2006/metadata/properties" ma:root="true" ma:fieldsID="5dd42be87258a39d6af7b8f4fa5c3df8" ns1:_="" ns2:_="">
    <xsd:import namespace="http://schemas.microsoft.com/sharepoint/v3"/>
    <xsd:import namespace="bd583839-ff44-4778-a7fe-9330b3853ffe"/>
    <xsd:element name="properties">
      <xsd:complexType>
        <xsd:sequence>
          <xsd:element name="documentManagement">
            <xsd:complexType>
              <xsd:all>
                <xsd:element ref="ns2:ProjectName" minOccurs="0"/>
                <xsd:element ref="ns2:ProjectIGName" minOccurs="0"/>
                <xsd:element ref="ns2:ProjectAccountName" minOccurs="0"/>
                <xsd:element ref="ns1:RatingCount" minOccurs="0"/>
                <xsd:element ref="ns1:AverageRating"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atingCount" ma:index="11" nillable="true" ma:displayName="Number of Ratings" ma:decimals="0" ma:description="Number of ratings submitted" ma:internalName="RatingCount" ma:readOnly="true">
      <xsd:simpleType>
        <xsd:restriction base="dms:Number"/>
      </xsd:simpleType>
    </xsd:element>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d583839-ff44-4778-a7fe-9330b3853ffe" elementFormDefault="qualified">
    <xsd:import namespace="http://schemas.microsoft.com/office/2006/documentManagement/types"/>
    <xsd:import namespace="http://schemas.microsoft.com/office/infopath/2007/PartnerControls"/>
    <xsd:element name="ProjectName" ma:index="8" nillable="true" ma:displayName="ProjectName" ma:internalName="ProjectName">
      <xsd:simpleType>
        <xsd:restriction base="dms:Text"/>
      </xsd:simpleType>
    </xsd:element>
    <xsd:element name="ProjectIGName" ma:index="9" nillable="true" ma:displayName="ProjectIGName" ma:internalName="ProjectIGName">
      <xsd:simpleType>
        <xsd:restriction base="dms:Text"/>
      </xsd:simpleType>
    </xsd:element>
    <xsd:element name="ProjectAccountName" ma:index="10" nillable="true" ma:displayName="ProjectAccountName" ma:internalName="ProjectAccountNam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9D10C7-1CBB-4428-B509-11FEC335023F}">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bd583839-ff44-4778-a7fe-9330b3853ffe"/>
    <ds:schemaRef ds:uri="http://www.w3.org/XML/1998/namespace"/>
  </ds:schemaRefs>
</ds:datastoreItem>
</file>

<file path=customXml/itemProps2.xml><?xml version="1.0" encoding="utf-8"?>
<ds:datastoreItem xmlns:ds="http://schemas.openxmlformats.org/officeDocument/2006/customXml" ds:itemID="{8343D064-4F8E-4359-A04E-29D460F1B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d583839-ff44-4778-a7fe-9330b3853f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5A3E5B-A64C-4961-8299-0DEC72AC60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Mindtree_Power_Point_Template</Template>
  <TotalTime>1153</TotalTime>
  <Words>1942</Words>
  <Application>Microsoft Office PowerPoint</Application>
  <PresentationFormat>On-screen Show (4:3)</PresentationFormat>
  <Paragraphs>187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Mindtree_Power_Point_Template</vt:lpstr>
      <vt:lpstr>  Performance engineering and Testing</vt:lpstr>
      <vt:lpstr>Learning Objective</vt:lpstr>
      <vt:lpstr>Performance engineering</vt:lpstr>
      <vt:lpstr>Performance Testing</vt:lpstr>
      <vt:lpstr>Need for Performance Testing</vt:lpstr>
      <vt:lpstr>Types of Performance Testing</vt:lpstr>
      <vt:lpstr>performance metrics and goals</vt:lpstr>
      <vt:lpstr>Performance Metrics</vt:lpstr>
      <vt:lpstr>Client site and Server site Testing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Bhagwat Prajapati</cp:lastModifiedBy>
  <cp:revision>129</cp:revision>
  <dcterms:created xsi:type="dcterms:W3CDTF">2013-01-29T06:57:19Z</dcterms:created>
  <dcterms:modified xsi:type="dcterms:W3CDTF">2017-12-14T16:37:51Z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0x010100C5D5EC2DEF914E3897774E287F80A8FB00B5A95AB084ED07489973DB3CB473A120</vt:lpwstr>
  </property>
</Properties>
</file>