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5" r:id="rId3"/>
    <p:sldId id="266" r:id="rId4"/>
    <p:sldId id="261" r:id="rId5"/>
    <p:sldId id="259" r:id="rId6"/>
    <p:sldId id="260" r:id="rId7"/>
    <p:sldId id="257" r:id="rId8"/>
    <p:sldId id="258" r:id="rId9"/>
    <p:sldId id="25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85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CB4F3-D329-44DB-A970-3FBCBBA351E4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CC5C-0C15-4649-875E-8F6DF31A6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1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WordVisi_MSFontService"/>
              </a:rPr>
              <a:t>Cross validation approaches are general approach for estimating true performance of statically learning methods . Bootstrap is a useful method to quantify the uncertainty associated with a given estimator or statistical learning method . After using both the methods on random forest, we get the less RMSE for bootstrap method.  So less the RMSE, fit the model.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1CC5C-0C15-4649-875E-8F6DF31A669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75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8A4D-E94C-4679-A83A-EF93E5C17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BCDA6-2B80-4513-94DA-2607C4E8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18E-FFAB-4B67-BAFD-FF467679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E48C-C50A-49A0-88FD-8D380D2C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6FA7-126F-4E56-8A86-AAB4B7DE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38BC-53E4-4778-B3BA-7401CFC9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53C7C-9200-431A-8528-881968B5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AC99-1BDF-4CBE-9726-DBF5A082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98E9-D024-4104-8582-885DECB8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7C4F-5F58-4273-93AA-859D6A6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B82B7-ABF5-458E-B9CC-870CFBEEC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A5F4E-DA87-4939-B837-78AA5318C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3157-3729-4C1B-A761-232A31CF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28F6-EDCF-4ADF-83A0-15312CD9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A8CE-713A-4F5C-A86A-380A83C6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50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F5DB-7DB4-40C4-8685-BC104DA7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AAEE-8DCC-41D4-902C-C792E002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AA57-8F8A-4459-86F5-46C315E6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C7A1-CA24-490B-808F-47D9124F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0770-CEE3-4E83-A354-2DA3B3A0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90B3-B344-40BE-94EF-1AEAA0A0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19DD8-7963-4ADA-8006-46FBE0148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7283-843B-4AA1-ABC1-6B457F75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5513-5C4B-495C-B2B2-F61162CC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1036-D384-41C3-9B09-274A3566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4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109A-5922-4658-9E58-4A00FF98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2781-F74C-4F11-A9C8-283209178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9197E-E676-45F5-AD56-656219BD3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9FD43-D5A7-4060-AA23-CD281FFC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579E6-1C68-4A8F-9D0C-7D11EFCA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C4A4-9889-4BCF-82D7-7D323FB3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D08C-84FA-4391-91C0-7ABFC285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DADB-6B50-46BC-B03C-A2896B1B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1913C-9284-4A48-B1D1-E5714FB85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5CC82-D7A1-4D8B-AD21-064926125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7C933-5F05-4BDE-9C50-5543D6A5A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502F3-E39C-43E9-9B76-E8AB1D48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10928-6C78-4196-B58B-6216AD63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0C31E-8144-4B2D-93FA-814BDE78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F4FE-7CCD-47D8-922A-E3100362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5169C-83D3-4E22-909D-6655620B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FB272-5D32-4A15-8561-963A3454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00ECA-9838-4DC1-996D-447D2FF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7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2F9CA-3D76-46BB-871B-A1176610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D1751-EC28-435C-824E-A544AA46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B2FA1-5FAF-4075-8751-7D50482E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4490-C3DB-479B-9221-7519FA84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72F1-4C7F-44D1-AD54-EBCD6F2B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9A288-5FC6-4970-A51C-FC447B12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A3D1-9570-48C8-876F-339C010B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2D4FB-174F-4159-9400-ACF1D086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51F40-D5C8-4CDC-A27D-9F35E191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84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7DFA-9CDD-491F-AAC4-F4FEBF5E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1DBCE-A123-43AF-AB35-D5AE8D732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59CBB-4805-4710-AF83-C7FF6336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8BED-6CFE-4419-9248-4BC078C6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F30EA-05E1-419A-9993-61B1C560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28A18-F5AA-4B36-B8D8-AA1231B1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3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C8073-A569-4787-A8CF-ACCDE3EF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4CC1-08E8-4CAE-AE0D-70C8BA49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5880-6A08-456A-9C20-20AF993D9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D3B0-60E7-41D1-812E-47C47C528DFC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F34B-E9A6-4987-9C0F-BC6856D2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2F79-84F2-4081-A832-849EA5886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82E8-674A-46AF-BE72-E561712A4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7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84FD-BDF2-4C16-9465-5439B3AD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2495"/>
            <a:ext cx="9001328" cy="236382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House Price Prediction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F2E01-4326-492A-BB27-B04B93F01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8751" y="4581728"/>
            <a:ext cx="2872902" cy="2276272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Ananya </a:t>
            </a:r>
            <a:r>
              <a:rPr lang="en-IN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Devaraju</a:t>
            </a:r>
            <a:endParaRPr lang="en-IN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Jagapthi</a:t>
            </a: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Raju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IN" sz="1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Ossai</a:t>
            </a:r>
            <a:r>
              <a:rPr lang="en-I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Oge</a:t>
            </a:r>
            <a:endParaRPr lang="en-IN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Priyanka Bhagwat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Rathan Narayana Raju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I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Sagar </a:t>
            </a:r>
            <a:r>
              <a:rPr lang="en-IN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Gondaliya</a:t>
            </a:r>
            <a:endParaRPr lang="en-IN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buFont typeface="+mj-lt"/>
              <a:buAutoNum type="arabicPeriod"/>
            </a:pPr>
            <a:endParaRPr lang="en-IN" sz="1400" b="0" i="0" dirty="0">
              <a:solidFill>
                <a:srgbClr val="32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4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A1184C-53DC-48F2-8A94-60CF6F609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325"/>
            <a:ext cx="9144000" cy="1019981"/>
          </a:xfrm>
        </p:spPr>
        <p:txBody>
          <a:bodyPr/>
          <a:lstStyle/>
          <a:p>
            <a:r>
              <a:rPr lang="en-US" sz="4800" u="sng" dirty="0"/>
              <a:t>Methodology</a:t>
            </a:r>
            <a:endParaRPr lang="en-IN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0CAEE-52BC-4EBA-B41F-C9D9B6887930}"/>
              </a:ext>
            </a:extLst>
          </p:cNvPr>
          <p:cNvSpPr/>
          <p:nvPr/>
        </p:nvSpPr>
        <p:spPr>
          <a:xfrm>
            <a:off x="664749" y="1600200"/>
            <a:ext cx="2649415" cy="11279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 data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2CEC8-CA06-489F-92F5-9C49C353E7A5}"/>
              </a:ext>
            </a:extLst>
          </p:cNvPr>
          <p:cNvSpPr/>
          <p:nvPr/>
        </p:nvSpPr>
        <p:spPr>
          <a:xfrm>
            <a:off x="3885127" y="1600200"/>
            <a:ext cx="2649415" cy="11279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 data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4EDE4-FE9B-427F-AFAF-2DA54FBDE32B}"/>
              </a:ext>
            </a:extLst>
          </p:cNvPr>
          <p:cNvSpPr/>
          <p:nvPr/>
        </p:nvSpPr>
        <p:spPr>
          <a:xfrm>
            <a:off x="7169834" y="1600200"/>
            <a:ext cx="2649415" cy="11279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Determine variable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0BB02-6E8B-4E30-9223-D3B7B0C9ABDC}"/>
              </a:ext>
            </a:extLst>
          </p:cNvPr>
          <p:cNvSpPr/>
          <p:nvPr/>
        </p:nvSpPr>
        <p:spPr>
          <a:xfrm>
            <a:off x="8711898" y="2944068"/>
            <a:ext cx="2649415" cy="11279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variable using PSO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A4D62-3C98-4EC6-8714-BC1AB60AAA94}"/>
              </a:ext>
            </a:extLst>
          </p:cNvPr>
          <p:cNvSpPr/>
          <p:nvPr/>
        </p:nvSpPr>
        <p:spPr>
          <a:xfrm>
            <a:off x="8791087" y="4470042"/>
            <a:ext cx="2649415" cy="11279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variable using </a:t>
            </a:r>
          </a:p>
          <a:p>
            <a:pPr algn="ctr"/>
            <a:r>
              <a:rPr lang="en-US" dirty="0"/>
              <a:t>Regression analysis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80CF2-F3BC-4C0B-8966-6ECE20EFC9ED}"/>
              </a:ext>
            </a:extLst>
          </p:cNvPr>
          <p:cNvSpPr/>
          <p:nvPr/>
        </p:nvSpPr>
        <p:spPr>
          <a:xfrm>
            <a:off x="5542573" y="4470042"/>
            <a:ext cx="2649415" cy="11279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(Body)"/>
              </a:rPr>
              <a:t>Prediction using </a:t>
            </a:r>
          </a:p>
          <a:p>
            <a:pPr algn="ctr"/>
            <a:r>
              <a:rPr lang="en-US" sz="1600" b="0" i="0" dirty="0">
                <a:solidFill>
                  <a:schemeClr val="tx1"/>
                </a:solidFill>
                <a:effectLst/>
                <a:latin typeface="Calibri (Body)"/>
              </a:rPr>
              <a:t>mean absolute percentage error (MAPE)</a:t>
            </a:r>
            <a:r>
              <a:rPr lang="en-US" sz="1600" dirty="0">
                <a:solidFill>
                  <a:schemeClr val="tx1"/>
                </a:solidFill>
                <a:latin typeface="Calibri (Body)"/>
              </a:rPr>
              <a:t> &amp;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libri (Body)"/>
              </a:rPr>
              <a:t>root mean squared error (RMSE).</a:t>
            </a:r>
            <a:endParaRPr lang="en-IN" sz="1600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4AB01-FD86-4F78-89E2-29A803D8D907}"/>
              </a:ext>
            </a:extLst>
          </p:cNvPr>
          <p:cNvSpPr/>
          <p:nvPr/>
        </p:nvSpPr>
        <p:spPr>
          <a:xfrm>
            <a:off x="2294059" y="4470042"/>
            <a:ext cx="2649415" cy="11279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prediction 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7200-2CCD-4734-96AA-C1422BB8C91F}"/>
              </a:ext>
            </a:extLst>
          </p:cNvPr>
          <p:cNvCxnSpPr/>
          <p:nvPr/>
        </p:nvCxnSpPr>
        <p:spPr>
          <a:xfrm>
            <a:off x="3314164" y="2164190"/>
            <a:ext cx="57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6C7E1B-9260-4980-83C0-AE95615D0C8A}"/>
              </a:ext>
            </a:extLst>
          </p:cNvPr>
          <p:cNvCxnSpPr/>
          <p:nvPr/>
        </p:nvCxnSpPr>
        <p:spPr>
          <a:xfrm>
            <a:off x="6534542" y="2164190"/>
            <a:ext cx="57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4BD5A5-8828-4166-A062-951AE0963E16}"/>
              </a:ext>
            </a:extLst>
          </p:cNvPr>
          <p:cNvCxnSpPr/>
          <p:nvPr/>
        </p:nvCxnSpPr>
        <p:spPr>
          <a:xfrm>
            <a:off x="9819249" y="2164190"/>
            <a:ext cx="664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CDFE7D-A880-40A0-BBE3-6D0FEDFB3497}"/>
              </a:ext>
            </a:extLst>
          </p:cNvPr>
          <p:cNvCxnSpPr>
            <a:cxnSpLocks/>
          </p:cNvCxnSpPr>
          <p:nvPr/>
        </p:nvCxnSpPr>
        <p:spPr>
          <a:xfrm flipH="1">
            <a:off x="10454541" y="2240390"/>
            <a:ext cx="1" cy="70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917487-2103-44C7-844C-EF3091590751}"/>
              </a:ext>
            </a:extLst>
          </p:cNvPr>
          <p:cNvCxnSpPr>
            <a:cxnSpLocks/>
          </p:cNvCxnSpPr>
          <p:nvPr/>
        </p:nvCxnSpPr>
        <p:spPr>
          <a:xfrm flipH="1">
            <a:off x="10454541" y="4084198"/>
            <a:ext cx="2" cy="38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B8D138-56CB-4C16-B3B6-228C3539C2E7}"/>
              </a:ext>
            </a:extLst>
          </p:cNvPr>
          <p:cNvCxnSpPr>
            <a:cxnSpLocks/>
          </p:cNvCxnSpPr>
          <p:nvPr/>
        </p:nvCxnSpPr>
        <p:spPr>
          <a:xfrm flipH="1">
            <a:off x="8227063" y="5034032"/>
            <a:ext cx="551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054052-4D8F-4C79-BD6D-645997C4AC90}"/>
              </a:ext>
            </a:extLst>
          </p:cNvPr>
          <p:cNvCxnSpPr>
            <a:cxnSpLocks/>
          </p:cNvCxnSpPr>
          <p:nvPr/>
        </p:nvCxnSpPr>
        <p:spPr>
          <a:xfrm flipH="1">
            <a:off x="4947573" y="5034032"/>
            <a:ext cx="551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0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7742-AC40-4E4E-94D3-472CE9C1E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698"/>
            <a:ext cx="9144000" cy="9679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sz="6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F5C59-0E48-4E04-8BE1-DDC3D3C21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0629"/>
            <a:ext cx="9144000" cy="37305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we can conclude that Random forest regression model performed much better than SVM because random forests are made up of decision trees, each of which draws a sample of random data, they are extremely accurate.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result, random forests have a higher R squared forecast.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using resampling methods of Bootstrapping and cross validation, we can say bootstrap gives better fit to the model.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93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8AB8-4A46-4CFB-91D5-986DE664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44" y="365126"/>
            <a:ext cx="9087255" cy="413088"/>
          </a:xfrm>
        </p:spPr>
        <p:txBody>
          <a:bodyPr>
            <a:noAutofit/>
          </a:bodyPr>
          <a:lstStyle/>
          <a:p>
            <a:r>
              <a:rPr lang="en-US" sz="2800" b="1" dirty="0"/>
              <a:t>Numerical and Graphical Representation of House Price Data</a:t>
            </a:r>
            <a:endParaRPr lang="en-GB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18BE53-6B72-45D1-A992-9704C21FC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111" y="1147865"/>
            <a:ext cx="6439223" cy="5466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5F579-C5F3-43E5-AA59-33AE30E9452B}"/>
              </a:ext>
            </a:extLst>
          </p:cNvPr>
          <p:cNvSpPr txBox="1"/>
          <p:nvPr/>
        </p:nvSpPr>
        <p:spPr>
          <a:xfrm>
            <a:off x="341192" y="645815"/>
            <a:ext cx="39719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DESCRIPTIVE STATISTICS: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house data consists of 1460 rows and  51 columns.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the data, the sales price is the predictor variable and  remaining are response variables.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Almost all these variables in statistics describe the properties of the house.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mean of variables </a:t>
            </a:r>
            <a:r>
              <a:rPr lang="en-GB" dirty="0" err="1"/>
              <a:t>YrBuilt</a:t>
            </a:r>
            <a:r>
              <a:rPr lang="en-GB" dirty="0"/>
              <a:t> is 1972 and </a:t>
            </a:r>
            <a:r>
              <a:rPr lang="en-GB" dirty="0" err="1"/>
              <a:t>YrSold</a:t>
            </a:r>
            <a:r>
              <a:rPr lang="en-GB" dirty="0"/>
              <a:t> is 2007. there is almost 15 years difference.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median and mean of these two variables has only 1 year difference.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medians of the variables 2ndflrsf,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LowqualFinsf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Miscval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Mosold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zero which is strange.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5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FD131-EE4A-4089-B13E-7241217DC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016" y="230819"/>
            <a:ext cx="7016885" cy="2736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1F536F-C5F7-496B-B989-AF04A1FD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68" y="3531140"/>
            <a:ext cx="5526932" cy="31923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C8367A-D884-4575-9DDC-9DAE93A982FB}"/>
              </a:ext>
            </a:extLst>
          </p:cNvPr>
          <p:cNvSpPr txBox="1">
            <a:spLocks/>
          </p:cNvSpPr>
          <p:nvPr/>
        </p:nvSpPr>
        <p:spPr>
          <a:xfrm>
            <a:off x="292963" y="230819"/>
            <a:ext cx="4394447" cy="594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GRAPHICAL REPRESENTATION:</a:t>
            </a:r>
          </a:p>
          <a:p>
            <a:pPr algn="just"/>
            <a:r>
              <a:rPr lang="en-IN" sz="1800">
                <a:solidFill>
                  <a:srgbClr val="000000"/>
                </a:solidFill>
                <a:ea typeface="Calibri" panose="020F0502020204030204" pitchFamily="34" charset="0"/>
              </a:rPr>
              <a:t>The sales Price is high at 1,63,000 and after that it decreases very rapidly and stops at 7,55,000.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180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algn="just"/>
            <a:r>
              <a:rPr lang="en-IN" sz="1800">
                <a:ea typeface="Calibri" panose="020F0502020204030204" pitchFamily="34" charset="0"/>
              </a:rPr>
              <a:t>the boxplots of each variable is drawn against the sales price to observe, how each variable affects the sales price of the house.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1800">
              <a:ea typeface="Calibri" panose="020F0502020204030204" pitchFamily="34" charset="0"/>
            </a:endParaRPr>
          </a:p>
          <a:p>
            <a:pPr algn="just"/>
            <a:r>
              <a:rPr lang="en-IN" sz="1800">
                <a:ea typeface="Calibri" panose="020F0502020204030204" pitchFamily="34" charset="0"/>
              </a:rPr>
              <a:t> The sales price of the 1story and 2story house style are high when compared to the other styles.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1800">
              <a:ea typeface="Calibri" panose="020F0502020204030204" pitchFamily="34" charset="0"/>
            </a:endParaRPr>
          </a:p>
          <a:p>
            <a:pPr algn="just"/>
            <a:r>
              <a:rPr lang="en-IN" sz="1800">
                <a:ea typeface="Calibri" panose="020F0502020204030204" pitchFamily="34" charset="0"/>
              </a:rPr>
              <a:t>There are no outliers in 1.5Unf housestyle and it has low sales price. There are more outliers present in only one attribute.</a:t>
            </a:r>
          </a:p>
          <a:p>
            <a:pPr algn="just"/>
            <a:r>
              <a:rPr lang="en-IN" sz="1800">
                <a:ea typeface="Calibri" panose="020F0502020204030204" pitchFamily="34" charset="0"/>
              </a:rPr>
              <a:t>outliers are observed after plottinf all the variables against salesprice.</a:t>
            </a:r>
            <a:endParaRPr lang="en-IN" sz="18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504C3-4586-4D5C-A374-571C6D3EB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3877"/>
            <a:ext cx="9144000" cy="11441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Logistic Regression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66DFBB-9DA1-4EB4-967D-3879DA704A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9054" y="1293778"/>
            <a:ext cx="4730885" cy="5210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find logistic regression the program ISLR and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multinomial logistic regression is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predict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possiblity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outcome. </a:t>
            </a:r>
          </a:p>
          <a:p>
            <a:pPr marL="34290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multinominal logistic regression was used when working out the overall condition of the houses. </a:t>
            </a:r>
          </a:p>
          <a:p>
            <a:pPr marL="342900" indent="-28575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condition is mostly average and so the average was used as the reference. 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DDEDF5B-21A9-479F-AA03-EDEC1EEC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321" y="1293778"/>
            <a:ext cx="5595407" cy="4241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B8DE3-8811-4604-A151-9BB631B32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00" r="68593" b="78897"/>
          <a:stretch/>
        </p:blipFill>
        <p:spPr>
          <a:xfrm>
            <a:off x="5844320" y="5705210"/>
            <a:ext cx="5595407" cy="879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746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D5D-E4E9-4C0D-A128-4CFD1C000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514" y="216058"/>
            <a:ext cx="8098302" cy="1044062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house condition using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355E5-17BB-488B-B888-A8CAFAAE3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4395"/>
            <a:ext cx="4848665" cy="4557622"/>
          </a:xfrm>
        </p:spPr>
        <p:txBody>
          <a:bodyPr>
            <a:noAutofit/>
          </a:bodyPr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missing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class of predictor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Model: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Decision tree on train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on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578BF-9688-4A92-8FF6-7F606619C7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15" y="1644394"/>
            <a:ext cx="3965356" cy="4557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663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6707-ACEA-4694-85E0-6A110036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682487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house condition using Decision Tree (Continued)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32EB1-F8DC-4B4B-896A-D61D46C6B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6721"/>
            <a:ext cx="3932237" cy="30543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pruning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CV to get best alpha (subtrees)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on test data : 82.9%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metrics: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Sensitivity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Specificity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Balanced accuracy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B0935-328E-49AF-B8DF-186AC45531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875" y="1707355"/>
            <a:ext cx="3269615" cy="451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9C4D6B-9038-4D19-8FE5-332D9C570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52892"/>
              </p:ext>
            </p:extLst>
          </p:nvPr>
        </p:nvGraphicFramePr>
        <p:xfrm>
          <a:off x="8437342" y="2266721"/>
          <a:ext cx="3165475" cy="1237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691298121"/>
                    </a:ext>
                  </a:extLst>
                </a:gridCol>
                <a:gridCol w="861717">
                  <a:extLst>
                    <a:ext uri="{9D8B030D-6E8A-4147-A177-3AD203B41FA5}">
                      <a16:colId xmlns:a16="http://schemas.microsoft.com/office/drawing/2014/main" val="2535633162"/>
                    </a:ext>
                  </a:extLst>
                </a:gridCol>
                <a:gridCol w="795633">
                  <a:extLst>
                    <a:ext uri="{9D8B030D-6E8A-4147-A177-3AD203B41FA5}">
                      <a16:colId xmlns:a16="http://schemas.microsoft.com/office/drawing/2014/main" val="253563480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75353756"/>
                    </a:ext>
                  </a:extLst>
                </a:gridCol>
              </a:tblGrid>
              <a:tr h="3181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Average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Good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Poor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453125"/>
                  </a:ext>
                </a:extLst>
              </a:tr>
              <a:tr h="3005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Average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47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222451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Good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34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3793359"/>
                  </a:ext>
                </a:extLst>
              </a:tr>
              <a:tr h="3005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Poor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4568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08744C-4ADB-416C-8EB7-22EBBD2E9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95978"/>
              </p:ext>
            </p:extLst>
          </p:nvPr>
        </p:nvGraphicFramePr>
        <p:xfrm>
          <a:off x="8491796" y="4386262"/>
          <a:ext cx="3240088" cy="1249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022">
                  <a:extLst>
                    <a:ext uri="{9D8B030D-6E8A-4147-A177-3AD203B41FA5}">
                      <a16:colId xmlns:a16="http://schemas.microsoft.com/office/drawing/2014/main" val="3001203707"/>
                    </a:ext>
                  </a:extLst>
                </a:gridCol>
                <a:gridCol w="810022">
                  <a:extLst>
                    <a:ext uri="{9D8B030D-6E8A-4147-A177-3AD203B41FA5}">
                      <a16:colId xmlns:a16="http://schemas.microsoft.com/office/drawing/2014/main" val="1572664306"/>
                    </a:ext>
                  </a:extLst>
                </a:gridCol>
                <a:gridCol w="810022">
                  <a:extLst>
                    <a:ext uri="{9D8B030D-6E8A-4147-A177-3AD203B41FA5}">
                      <a16:colId xmlns:a16="http://schemas.microsoft.com/office/drawing/2014/main" val="271587862"/>
                    </a:ext>
                  </a:extLst>
                </a:gridCol>
                <a:gridCol w="810022">
                  <a:extLst>
                    <a:ext uri="{9D8B030D-6E8A-4147-A177-3AD203B41FA5}">
                      <a16:colId xmlns:a16="http://schemas.microsoft.com/office/drawing/2014/main" val="253135606"/>
                    </a:ext>
                  </a:extLst>
                </a:gridCol>
              </a:tblGrid>
              <a:tr h="3029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Average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Good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Poor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335419"/>
                  </a:ext>
                </a:extLst>
              </a:tr>
              <a:tr h="2663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Sensitivity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96.67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41.46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33.33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584674"/>
                  </a:ext>
                </a:extLst>
              </a:tr>
              <a:tr h="28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Specificity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97.46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99.15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9494660"/>
                  </a:ext>
                </a:extLst>
              </a:tr>
              <a:tr h="3979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Balanced 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69.36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69.46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66.24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5889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73386F-7FA6-4133-B27E-E7E95F0B794A}"/>
              </a:ext>
            </a:extLst>
          </p:cNvPr>
          <p:cNvSpPr txBox="1"/>
          <p:nvPr/>
        </p:nvSpPr>
        <p:spPr>
          <a:xfrm>
            <a:off x="9098444" y="1910651"/>
            <a:ext cx="178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11326-6F35-4133-8054-E6CBE7C4BEE6}"/>
              </a:ext>
            </a:extLst>
          </p:cNvPr>
          <p:cNvSpPr txBox="1"/>
          <p:nvPr/>
        </p:nvSpPr>
        <p:spPr>
          <a:xfrm>
            <a:off x="9157683" y="3963192"/>
            <a:ext cx="1908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Statistics by class</a:t>
            </a:r>
          </a:p>
        </p:txBody>
      </p:sp>
    </p:spTree>
    <p:extLst>
      <p:ext uri="{BB962C8B-B14F-4D97-AF65-F5344CB8AC3E}">
        <p14:creationId xmlns:p14="http://schemas.microsoft.com/office/powerpoint/2010/main" val="87550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5373-8FBA-4BBF-A77E-A032B1D4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Predictor using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8A59-8CBC-4B93-92BE-C055A8A3CD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 is a supervised learning algorithm for regression that employs the ensemble learning process.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squared score tells us how well our model is fitted. In this case, it is around 90 percent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A5C03-5419-4169-952C-FBE51E452EF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14791"/>
            <a:ext cx="5364804" cy="45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2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964B-BCF7-4D0B-A44E-6E77CC3E6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680" y="1605064"/>
            <a:ext cx="5181600" cy="4922195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 is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multiple separating hyperplanes, dividing the data into segments with only one type of data in each segment.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R  Squared is around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66 percent which is not a great fit.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6F128-17CF-4912-9A09-1CA8D079676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9437" y="1439693"/>
            <a:ext cx="5330757" cy="5252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21DC9-EC1D-4E20-BBC7-4F5CC70E0378}"/>
              </a:ext>
            </a:extLst>
          </p:cNvPr>
          <p:cNvSpPr txBox="1"/>
          <p:nvPr/>
        </p:nvSpPr>
        <p:spPr>
          <a:xfrm>
            <a:off x="1371600" y="642126"/>
            <a:ext cx="9737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Predictor using Regression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373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3E1F-04CD-4935-8D61-B2391190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3207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methods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99CBE-426C-4E1B-AF28-75C82AA82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4038" cy="4351338"/>
          </a:xfrm>
          <a:ln>
            <a:solidFill>
              <a:schemeClr val="tx1"/>
            </a:solidFill>
            <a:prstDash val="solid"/>
          </a:ln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Cross Validation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𝐾-Fold Cross-Validation is a popular choice, usually 𝐾 selected as 5 or 10 according to empirical experience.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resamples without replacement.</a:t>
            </a:r>
          </a:p>
          <a:p>
            <a:pPr algn="l" rtl="0" fontAlgn="base"/>
            <a:endParaRPr lang="en-US" sz="1800" b="1" i="1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800" b="1" i="1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cross-validation estimator of root mean squared error </a:t>
            </a:r>
          </a:p>
          <a:p>
            <a:pPr algn="l" rtl="0" fontAlgn="base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error:  32407.43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D8C7EA-0D89-4508-8EE2-583A07E7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54038" cy="4351338"/>
          </a:xfrm>
          <a:ln>
            <a:solidFill>
              <a:schemeClr val="tx1"/>
            </a:solidFill>
            <a:prstDash val="solid"/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Bootstrapping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evaluating the performance of statistical learning methods, bootstrap has comparable performance as 𝐾-fold cross validation.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resamples with replacement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estimator of root mean squared error   with 25 bootstrap replications </a:t>
            </a:r>
          </a:p>
          <a:p>
            <a:pPr algn="l" rtl="0" fontAlgn="base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error:  31378.4 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1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754</Words>
  <Application>Microsoft Office PowerPoint</Application>
  <PresentationFormat>Widescreen</PresentationFormat>
  <Paragraphs>143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Times New Roman</vt:lpstr>
      <vt:lpstr>WordVisi_MSFontService</vt:lpstr>
      <vt:lpstr>Office Theme</vt:lpstr>
      <vt:lpstr>House Price Prediction</vt:lpstr>
      <vt:lpstr>Numerical and Graphical Representation of House Price Data</vt:lpstr>
      <vt:lpstr>PowerPoint Presentation</vt:lpstr>
      <vt:lpstr>Multinomial Logistic Regression</vt:lpstr>
      <vt:lpstr>Classifying house condition using Decision Tree</vt:lpstr>
      <vt:lpstr>Classifying house condition using Decision Tree (Continued)</vt:lpstr>
      <vt:lpstr>House Price Predictor using Regression</vt:lpstr>
      <vt:lpstr>PowerPoint Presentation</vt:lpstr>
      <vt:lpstr>Resampling methods</vt:lpstr>
      <vt:lpstr>Methodology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Resampling methods</dc:title>
  <dc:creator>Priyanka Bhagwat</dc:creator>
  <cp:lastModifiedBy>Jagapathiraju Bollepally</cp:lastModifiedBy>
  <cp:revision>30</cp:revision>
  <dcterms:created xsi:type="dcterms:W3CDTF">2021-03-25T17:07:15Z</dcterms:created>
  <dcterms:modified xsi:type="dcterms:W3CDTF">2021-03-26T11:22:27Z</dcterms:modified>
</cp:coreProperties>
</file>