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5" r:id="rId2"/>
    <p:sldId id="264" r:id="rId3"/>
    <p:sldId id="256" r:id="rId4"/>
    <p:sldId id="257" r:id="rId5"/>
    <p:sldId id="259" r:id="rId6"/>
    <p:sldId id="260" r:id="rId7"/>
    <p:sldId id="261" r:id="rId8"/>
    <p:sldId id="262" r:id="rId9"/>
    <p:sldId id="263" r:id="rId10"/>
    <p:sldId id="25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640" autoAdjust="0"/>
  </p:normalViewPr>
  <p:slideViewPr>
    <p:cSldViewPr snapToGrid="0">
      <p:cViewPr varScale="1">
        <p:scale>
          <a:sx n="75" d="100"/>
          <a:sy n="75" d="100"/>
        </p:scale>
        <p:origin x="974"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C0523-4A48-4567-83AE-A349FF2ECDC9}" type="datetimeFigureOut">
              <a:rPr lang="en-IN" smtClean="0"/>
              <a:t>26-03-2021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C22F48-C2BF-49E8-8496-1D2C26E04FE8}" type="slidenum">
              <a:rPr lang="en-IN" smtClean="0"/>
              <a:t>‹#›</a:t>
            </a:fld>
            <a:endParaRPr lang="en-IN"/>
          </a:p>
        </p:txBody>
      </p:sp>
    </p:spTree>
    <p:extLst>
      <p:ext uri="{BB962C8B-B14F-4D97-AF65-F5344CB8AC3E}">
        <p14:creationId xmlns:p14="http://schemas.microsoft.com/office/powerpoint/2010/main" val="269090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C22F48-C2BF-49E8-8496-1D2C26E04FE8}" type="slidenum">
              <a:rPr lang="en-IN" smtClean="0"/>
              <a:t>1</a:t>
            </a:fld>
            <a:endParaRPr lang="en-IN"/>
          </a:p>
        </p:txBody>
      </p:sp>
    </p:spTree>
    <p:extLst>
      <p:ext uri="{BB962C8B-B14F-4D97-AF65-F5344CB8AC3E}">
        <p14:creationId xmlns:p14="http://schemas.microsoft.com/office/powerpoint/2010/main" val="21940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cb99faa13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cb99faa1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b99faa13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b99faa13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b99faa13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b99faa13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T-test increases the chances of Type-1 error, but </a:t>
            </a:r>
            <a:r>
              <a:rPr lang="en-US" dirty="0" err="1"/>
              <a:t>Anova</a:t>
            </a:r>
            <a:r>
              <a:rPr lang="en-US" dirty="0"/>
              <a:t> overcomes this by comparing all means simultaneously and maintaining type 1 error probability at designated level.  We have different continents as our categorical independent variable and Life expectancy as dependent variable. After performing </a:t>
            </a:r>
            <a:r>
              <a:rPr lang="en-US" dirty="0" err="1"/>
              <a:t>Anova</a:t>
            </a:r>
            <a:r>
              <a:rPr lang="en-US" dirty="0"/>
              <a:t>, We see that our p value is less than CI, so we reject the null hypothesis. </a:t>
            </a:r>
            <a:r>
              <a:rPr lang="en-US" dirty="0" err="1"/>
              <a:t>Anova</a:t>
            </a:r>
            <a:r>
              <a:rPr lang="en-US" dirty="0"/>
              <a:t> tell us if there are any differences among the continents but not which continents. So we performed Tukey post hoc test.  After performing this test, we got to know there are pairs of  3 continents –Oceania, Asia and America are not statistically significant. </a:t>
            </a:r>
          </a:p>
        </p:txBody>
      </p:sp>
      <p:sp>
        <p:nvSpPr>
          <p:cNvPr id="4" name="Slide Number Placeholder 3"/>
          <p:cNvSpPr>
            <a:spLocks noGrp="1"/>
          </p:cNvSpPr>
          <p:nvPr>
            <p:ph type="sldNum" sz="quarter" idx="5"/>
          </p:nvPr>
        </p:nvSpPr>
        <p:spPr/>
        <p:txBody>
          <a:bodyPr/>
          <a:lstStyle/>
          <a:p>
            <a:fld id="{97C22F48-C2BF-49E8-8496-1D2C26E04FE8}" type="slidenum">
              <a:rPr lang="en-IN" smtClean="0"/>
              <a:t>10</a:t>
            </a:fld>
            <a:endParaRPr lang="en-IN"/>
          </a:p>
        </p:txBody>
      </p:sp>
    </p:spTree>
    <p:extLst>
      <p:ext uri="{BB962C8B-B14F-4D97-AF65-F5344CB8AC3E}">
        <p14:creationId xmlns:p14="http://schemas.microsoft.com/office/powerpoint/2010/main" val="150209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7C22F48-C2BF-49E8-8496-1D2C26E04FE8}" type="slidenum">
              <a:rPr lang="en-IN" smtClean="0"/>
              <a:t>11</a:t>
            </a:fld>
            <a:endParaRPr lang="en-IN"/>
          </a:p>
        </p:txBody>
      </p:sp>
    </p:spTree>
    <p:extLst>
      <p:ext uri="{BB962C8B-B14F-4D97-AF65-F5344CB8AC3E}">
        <p14:creationId xmlns:p14="http://schemas.microsoft.com/office/powerpoint/2010/main" val="73221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F149-B576-4158-A54E-BC8E96058B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890733-985C-4567-9AEB-4185BA57F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173727-AE8F-4828-BFE0-732C0DAFC0C3}"/>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5" name="Footer Placeholder 4">
            <a:extLst>
              <a:ext uri="{FF2B5EF4-FFF2-40B4-BE49-F238E27FC236}">
                <a16:creationId xmlns:a16="http://schemas.microsoft.com/office/drawing/2014/main" id="{9DDF6D59-C596-42A7-9680-916D100172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3D88A-3931-4664-BF6C-B3EE97DFED12}"/>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1019631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3506-7688-4BC9-B47F-A7AADB20B9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24ED01-921E-4760-B5A8-FB051BD9B6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FA31B-3B3F-4C92-AA2B-568D2C6206D5}"/>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5" name="Footer Placeholder 4">
            <a:extLst>
              <a:ext uri="{FF2B5EF4-FFF2-40B4-BE49-F238E27FC236}">
                <a16:creationId xmlns:a16="http://schemas.microsoft.com/office/drawing/2014/main" id="{2204D350-F5A7-4994-8738-9D93FE5D9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B2FCEC-38CC-4375-8893-76278018F7C3}"/>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114086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73A7E5-40FB-4B72-AF98-F6166A148A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8EF19C-83BE-4ABA-B9A3-FC3EB4087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DC1D0-2ECF-4993-A756-AA3DE3903508}"/>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5" name="Footer Placeholder 4">
            <a:extLst>
              <a:ext uri="{FF2B5EF4-FFF2-40B4-BE49-F238E27FC236}">
                <a16:creationId xmlns:a16="http://schemas.microsoft.com/office/drawing/2014/main" id="{F2E0FA7C-2B44-4570-A5C4-F921F46F1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25A85C-FFD6-46AF-B33E-69365C0B7D2E}"/>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2496233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1255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FF54-C650-499E-A03C-3B0468D017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19A00B-A0D9-4613-BD02-694602430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4AE7DB-2408-4237-BCB1-AB64463239FB}"/>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5" name="Footer Placeholder 4">
            <a:extLst>
              <a:ext uri="{FF2B5EF4-FFF2-40B4-BE49-F238E27FC236}">
                <a16:creationId xmlns:a16="http://schemas.microsoft.com/office/drawing/2014/main" id="{A50ACD36-A5E3-4864-932B-CAA8C914C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E930F-C653-4CEC-A92C-BAE21264AC06}"/>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202191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7C4B-A681-4EBE-9A42-0914B1C64C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1F34D1-50DF-47A5-96EC-0B56EAC5F7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AC0D44-7BD3-4B12-9D07-6C7716792D71}"/>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5" name="Footer Placeholder 4">
            <a:extLst>
              <a:ext uri="{FF2B5EF4-FFF2-40B4-BE49-F238E27FC236}">
                <a16:creationId xmlns:a16="http://schemas.microsoft.com/office/drawing/2014/main" id="{5EFB141E-476A-4409-A624-91475444B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D160CF-880F-464F-A800-B5D55542462C}"/>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362907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F624-3FB0-4034-83BA-8B13ACEFFB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D7A549-5911-474F-9FED-A0340EB19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922BEF-06EC-465A-A5A9-E07BCFF215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6D6D61-8078-4FC7-A189-961FB37376EC}"/>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6" name="Footer Placeholder 5">
            <a:extLst>
              <a:ext uri="{FF2B5EF4-FFF2-40B4-BE49-F238E27FC236}">
                <a16:creationId xmlns:a16="http://schemas.microsoft.com/office/drawing/2014/main" id="{62F627FB-E69A-414D-A7E5-B37089F15C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A1B3CA-1DA1-4FB0-97BD-3AEB94AF12DD}"/>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74126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120C-B774-466E-BCFE-77947148FB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D854C2-DAAB-40F0-B17C-356FAB5520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79479-083C-41FE-8E61-4DD35602F5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228BC7-ADE8-4AFE-A856-34AE8C711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B055C8-D5A5-4408-BB81-FD02147C8A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54B2E4-94A7-4C7C-B907-2CFB5CE43BA7}"/>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8" name="Footer Placeholder 7">
            <a:extLst>
              <a:ext uri="{FF2B5EF4-FFF2-40B4-BE49-F238E27FC236}">
                <a16:creationId xmlns:a16="http://schemas.microsoft.com/office/drawing/2014/main" id="{AEFE9F7F-B33D-4FCB-BEDA-AA3AA3FC6D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00B4BA-4816-4B8E-A8BA-83E7A5EBDA19}"/>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18405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817F-8E6A-4669-9D2C-CB151DD567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51FBC8-3496-42B2-A4D0-4A8068B1B889}"/>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4" name="Footer Placeholder 3">
            <a:extLst>
              <a:ext uri="{FF2B5EF4-FFF2-40B4-BE49-F238E27FC236}">
                <a16:creationId xmlns:a16="http://schemas.microsoft.com/office/drawing/2014/main" id="{4C784800-2ED4-4A3C-89DC-2BB415D7D4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F24079-303F-4FDC-8D5C-19E98C20B796}"/>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1593778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12EF8-9A0B-4312-8790-6E72CADEBB0F}"/>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3" name="Footer Placeholder 2">
            <a:extLst>
              <a:ext uri="{FF2B5EF4-FFF2-40B4-BE49-F238E27FC236}">
                <a16:creationId xmlns:a16="http://schemas.microsoft.com/office/drawing/2014/main" id="{8A9C445C-3EC0-4872-A563-A3ABEE21C0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AC17EB-62B2-4DAB-89F2-DEB2722EA53E}"/>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2869462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E024-07B1-4F81-A2C7-68B9423A7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57AC84-597E-40B8-B468-2833C507A2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A508B7-509F-4908-A5C5-F8CEF9021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D07F2-0C55-411E-8F4B-647E16465AAA}"/>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6" name="Footer Placeholder 5">
            <a:extLst>
              <a:ext uri="{FF2B5EF4-FFF2-40B4-BE49-F238E27FC236}">
                <a16:creationId xmlns:a16="http://schemas.microsoft.com/office/drawing/2014/main" id="{41FA1DC1-F3DE-42C4-B1C1-ADC461B809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8B954-26E6-4AC4-8EB5-FC18209E2A0D}"/>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428171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D4C0D-DAEF-45FB-A26C-2AF3F24BF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FE633B-3DDA-4DB6-837C-33EA1E241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8F5E65-BCFA-45E2-B267-FBA85F2AB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E044A-54A0-4CBA-8E97-52D4BD53061C}"/>
              </a:ext>
            </a:extLst>
          </p:cNvPr>
          <p:cNvSpPr>
            <a:spLocks noGrp="1"/>
          </p:cNvSpPr>
          <p:nvPr>
            <p:ph type="dt" sz="half" idx="10"/>
          </p:nvPr>
        </p:nvSpPr>
        <p:spPr/>
        <p:txBody>
          <a:bodyPr/>
          <a:lstStyle/>
          <a:p>
            <a:fld id="{069E7FF5-CF69-438D-8984-255B611BCC8F}" type="datetimeFigureOut">
              <a:rPr lang="en-IN" smtClean="0"/>
              <a:t>26-03-2021</a:t>
            </a:fld>
            <a:endParaRPr lang="en-IN"/>
          </a:p>
        </p:txBody>
      </p:sp>
      <p:sp>
        <p:nvSpPr>
          <p:cNvPr id="6" name="Footer Placeholder 5">
            <a:extLst>
              <a:ext uri="{FF2B5EF4-FFF2-40B4-BE49-F238E27FC236}">
                <a16:creationId xmlns:a16="http://schemas.microsoft.com/office/drawing/2014/main" id="{87044C13-AAD1-42F6-A208-A11FF5FF58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B755C-D6CD-4A08-BD62-A6B79D60BC61}"/>
              </a:ext>
            </a:extLst>
          </p:cNvPr>
          <p:cNvSpPr>
            <a:spLocks noGrp="1"/>
          </p:cNvSpPr>
          <p:nvPr>
            <p:ph type="sldNum" sz="quarter" idx="12"/>
          </p:nvPr>
        </p:nvSpPr>
        <p:spPr/>
        <p:txBody>
          <a:bodyPr/>
          <a:lstStyle/>
          <a:p>
            <a:fld id="{28148C92-9A9E-46E1-97CE-CC6E9B1848E6}" type="slidenum">
              <a:rPr lang="en-IN" smtClean="0"/>
              <a:t>‹#›</a:t>
            </a:fld>
            <a:endParaRPr lang="en-IN"/>
          </a:p>
        </p:txBody>
      </p:sp>
    </p:spTree>
    <p:extLst>
      <p:ext uri="{BB962C8B-B14F-4D97-AF65-F5344CB8AC3E}">
        <p14:creationId xmlns:p14="http://schemas.microsoft.com/office/powerpoint/2010/main" val="105639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A98656-6E9A-4FC1-9F34-F056320CE2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13F74B-B67B-4F7E-BF1C-E8AE8C047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27E2C-CBDD-456D-AC84-8DBF643A5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E7FF5-CF69-438D-8984-255B611BCC8F}" type="datetimeFigureOut">
              <a:rPr lang="en-IN" smtClean="0"/>
              <a:t>26-03-2021</a:t>
            </a:fld>
            <a:endParaRPr lang="en-IN"/>
          </a:p>
        </p:txBody>
      </p:sp>
      <p:sp>
        <p:nvSpPr>
          <p:cNvPr id="5" name="Footer Placeholder 4">
            <a:extLst>
              <a:ext uri="{FF2B5EF4-FFF2-40B4-BE49-F238E27FC236}">
                <a16:creationId xmlns:a16="http://schemas.microsoft.com/office/drawing/2014/main" id="{3D68E4C4-87FC-483E-86E0-206456847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63D7C5-6186-41F7-B1D3-A5F23AA2A6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48C92-9A9E-46E1-97CE-CC6E9B1848E6}" type="slidenum">
              <a:rPr lang="en-IN" smtClean="0"/>
              <a:t>‹#›</a:t>
            </a:fld>
            <a:endParaRPr lang="en-IN"/>
          </a:p>
        </p:txBody>
      </p:sp>
    </p:spTree>
    <p:extLst>
      <p:ext uri="{BB962C8B-B14F-4D97-AF65-F5344CB8AC3E}">
        <p14:creationId xmlns:p14="http://schemas.microsoft.com/office/powerpoint/2010/main" val="12995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401D-8B48-4C73-82E6-637C6FD22CA1}"/>
              </a:ext>
            </a:extLst>
          </p:cNvPr>
          <p:cNvSpPr>
            <a:spLocks noGrp="1"/>
          </p:cNvSpPr>
          <p:nvPr>
            <p:ph type="ctrTitle"/>
          </p:nvPr>
        </p:nvSpPr>
        <p:spPr>
          <a:xfrm>
            <a:off x="1524000" y="684213"/>
            <a:ext cx="9144000" cy="2860357"/>
          </a:xfrm>
        </p:spPr>
        <p:style>
          <a:lnRef idx="3">
            <a:schemeClr val="lt1"/>
          </a:lnRef>
          <a:fillRef idx="1">
            <a:schemeClr val="accent1"/>
          </a:fillRef>
          <a:effectRef idx="1">
            <a:schemeClr val="accent1"/>
          </a:effectRef>
          <a:fontRef idx="minor">
            <a:schemeClr val="lt1"/>
          </a:fontRef>
        </p:style>
        <p:txBody>
          <a:bodyPr>
            <a:normAutofit/>
          </a:bodyPr>
          <a:lstStyle/>
          <a:p>
            <a:r>
              <a:rPr lang="en-US" dirty="0">
                <a:latin typeface="Times New Roman" panose="02020603050405020304" pitchFamily="18" charset="0"/>
                <a:cs typeface="Times New Roman" panose="02020603050405020304" pitchFamily="18" charset="0"/>
              </a:rPr>
              <a:t>Predictive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of</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Life Expectancy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CA9045E-009F-4DDF-94B4-349730DA5FAB}"/>
              </a:ext>
            </a:extLst>
          </p:cNvPr>
          <p:cNvSpPr>
            <a:spLocks noGrp="1"/>
          </p:cNvSpPr>
          <p:nvPr>
            <p:ph type="subTitle" idx="1"/>
          </p:nvPr>
        </p:nvSpPr>
        <p:spPr>
          <a:xfrm>
            <a:off x="9306560" y="4110043"/>
            <a:ext cx="2885440" cy="2747957"/>
          </a:xfrm>
        </p:spPr>
        <p:txBody>
          <a:bodyPr>
            <a:normAutofit/>
          </a:bodyPr>
          <a:lstStyle/>
          <a:p>
            <a:pPr algn="l"/>
            <a:r>
              <a:rPr lang="en-US" sz="1800" dirty="0">
                <a:latin typeface="Times New Roman" panose="02020603050405020304" pitchFamily="18" charset="0"/>
                <a:cs typeface="Times New Roman" panose="02020603050405020304" pitchFamily="18" charset="0"/>
              </a:rPr>
              <a:t>By-</a:t>
            </a:r>
          </a:p>
          <a:p>
            <a:pPr marL="457200" indent="-457200" algn="l">
              <a:buFont typeface="+mj-lt"/>
              <a:buAutoNum type="arabicPeriod"/>
            </a:pPr>
            <a:r>
              <a:rPr lang="en-IN" sz="1800" dirty="0">
                <a:solidFill>
                  <a:srgbClr val="000000"/>
                </a:solidFill>
                <a:effectLst/>
                <a:latin typeface="Times New Roman" panose="02020603050405020304" pitchFamily="18" charset="0"/>
                <a:cs typeface="Times New Roman" panose="02020603050405020304" pitchFamily="18" charset="0"/>
              </a:rPr>
              <a:t>Ananya </a:t>
            </a:r>
            <a:r>
              <a:rPr lang="en-IN" sz="1800" dirty="0" err="1">
                <a:solidFill>
                  <a:srgbClr val="000000"/>
                </a:solidFill>
                <a:effectLst/>
                <a:latin typeface="Times New Roman" panose="02020603050405020304" pitchFamily="18" charset="0"/>
                <a:cs typeface="Times New Roman" panose="02020603050405020304" pitchFamily="18" charset="0"/>
              </a:rPr>
              <a:t>Devaraju</a:t>
            </a:r>
            <a:endParaRPr lang="en-IN" sz="180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err="1">
                <a:solidFill>
                  <a:srgbClr val="000000"/>
                </a:solidFill>
                <a:effectLst/>
                <a:latin typeface="Times New Roman" panose="02020603050405020304" pitchFamily="18" charset="0"/>
                <a:cs typeface="Times New Roman" panose="02020603050405020304" pitchFamily="18" charset="0"/>
              </a:rPr>
              <a:t>Jagapthi</a:t>
            </a:r>
            <a:r>
              <a:rPr lang="en-IN" sz="1800" dirty="0">
                <a:solidFill>
                  <a:srgbClr val="000000"/>
                </a:solidFill>
                <a:effectLst/>
                <a:latin typeface="Times New Roman" panose="02020603050405020304" pitchFamily="18" charset="0"/>
                <a:cs typeface="Times New Roman" panose="02020603050405020304" pitchFamily="18" charset="0"/>
              </a:rPr>
              <a:t> Raju</a:t>
            </a:r>
            <a:endParaRPr lang="en-IN" sz="180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err="1">
                <a:latin typeface="Times New Roman" panose="02020603050405020304" pitchFamily="18" charset="0"/>
                <a:cs typeface="Times New Roman" panose="02020603050405020304" pitchFamily="18" charset="0"/>
              </a:rPr>
              <a:t>Nazeeha</a:t>
            </a:r>
            <a:endParaRPr lang="en-IN" sz="1800" dirty="0">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IN" sz="1800" dirty="0">
                <a:solidFill>
                  <a:srgbClr val="000000"/>
                </a:solidFill>
                <a:effectLst/>
                <a:latin typeface="Times New Roman" panose="02020603050405020304" pitchFamily="18" charset="0"/>
                <a:cs typeface="Times New Roman" panose="02020603050405020304" pitchFamily="18" charset="0"/>
              </a:rPr>
              <a:t>Priyanka Bhagwat</a:t>
            </a:r>
          </a:p>
          <a:p>
            <a:pPr marL="457200" indent="-457200" algn="l">
              <a:buFont typeface="+mj-lt"/>
              <a:buAutoNum type="arabicPeriod"/>
            </a:pPr>
            <a:r>
              <a:rPr lang="en-IN" sz="1800" dirty="0">
                <a:solidFill>
                  <a:srgbClr val="000000"/>
                </a:solidFill>
                <a:effectLst/>
                <a:latin typeface="Times New Roman" panose="02020603050405020304" pitchFamily="18" charset="0"/>
                <a:cs typeface="Times New Roman" panose="02020603050405020304" pitchFamily="18" charset="0"/>
              </a:rPr>
              <a:t>Rathan Narayana Raju</a:t>
            </a:r>
          </a:p>
          <a:p>
            <a:pPr marL="457200" indent="-457200" algn="l">
              <a:buFont typeface="+mj-lt"/>
              <a:buAutoNum type="arabicPeriod"/>
            </a:pPr>
            <a:r>
              <a:rPr lang="en-IN" sz="1800" dirty="0">
                <a:solidFill>
                  <a:srgbClr val="000000"/>
                </a:solidFill>
                <a:effectLst/>
                <a:latin typeface="Times New Roman" panose="02020603050405020304" pitchFamily="18" charset="0"/>
                <a:cs typeface="Times New Roman" panose="02020603050405020304" pitchFamily="18" charset="0"/>
              </a:rPr>
              <a:t>Sagar </a:t>
            </a:r>
            <a:r>
              <a:rPr lang="en-IN" sz="1800" dirty="0" err="1">
                <a:solidFill>
                  <a:srgbClr val="000000"/>
                </a:solidFill>
                <a:effectLst/>
                <a:latin typeface="Times New Roman" panose="02020603050405020304" pitchFamily="18" charset="0"/>
                <a:cs typeface="Times New Roman" panose="02020603050405020304" pitchFamily="18" charset="0"/>
              </a:rPr>
              <a:t>Gondaliya</a:t>
            </a:r>
            <a:endParaRPr lang="en-IN" sz="180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180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180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1800"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B8013FAD-EAF5-4704-8668-37D7A4A5AC45}"/>
              </a:ext>
            </a:extLst>
          </p:cNvPr>
          <p:cNvSpPr>
            <a:spLocks noChangeArrowheads="1"/>
          </p:cNvSpPr>
          <p:nvPr/>
        </p:nvSpPr>
        <p:spPr bwMode="auto">
          <a:xfrm>
            <a:off x="-1102360" y="29902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138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4770-1386-4EE3-BEC8-3239807BA2F8}"/>
              </a:ext>
            </a:extLst>
          </p:cNvPr>
          <p:cNvSpPr txBox="1">
            <a:spLocks/>
          </p:cNvSpPr>
          <p:nvPr/>
        </p:nvSpPr>
        <p:spPr>
          <a:xfrm>
            <a:off x="1524000" y="598488"/>
            <a:ext cx="9144000" cy="83978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u="sng" dirty="0">
                <a:latin typeface="Times New Roman" panose="02020603050405020304" pitchFamily="18" charset="0"/>
                <a:cs typeface="Times New Roman" panose="02020603050405020304" pitchFamily="18" charset="0"/>
              </a:rPr>
              <a:t>One-way</a:t>
            </a:r>
            <a:r>
              <a:rPr lang="en-US" sz="4000" u="sng"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Analysis</a:t>
            </a:r>
            <a:r>
              <a:rPr lang="en-US" sz="4000" u="sng"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of</a:t>
            </a:r>
            <a:r>
              <a:rPr lang="en-US" sz="4000" u="sng"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Variance (ANOVA)</a:t>
            </a:r>
            <a:endParaRPr lang="en-IN" sz="4000"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C2C326D-FDA8-40E0-917C-18875906E819}"/>
              </a:ext>
            </a:extLst>
          </p:cNvPr>
          <p:cNvSpPr txBox="1">
            <a:spLocks/>
          </p:cNvSpPr>
          <p:nvPr/>
        </p:nvSpPr>
        <p:spPr>
          <a:xfrm>
            <a:off x="899603" y="1666875"/>
            <a:ext cx="5057313" cy="40126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400" dirty="0">
                <a:solidFill>
                  <a:srgbClr val="000000"/>
                </a:solidFill>
                <a:latin typeface="Times New Roman" panose="02020603050405020304" pitchFamily="18" charset="0"/>
                <a:cs typeface="Times New Roman" panose="02020603050405020304" pitchFamily="18" charset="0"/>
              </a:rPr>
              <a:t>ANOVA compares all means simultaneously and maintains the type I error probability at the designated level.</a:t>
            </a:r>
          </a:p>
          <a:p>
            <a:pPr marL="285750" indent="-285750"/>
            <a:r>
              <a:rPr lang="en-US" sz="1400" dirty="0">
                <a:latin typeface="Times New Roman" panose="02020603050405020304" pitchFamily="18" charset="0"/>
                <a:cs typeface="Times New Roman" panose="02020603050405020304" pitchFamily="18" charset="0"/>
              </a:rPr>
              <a:t>One categorical independent variable (Continents)</a:t>
            </a:r>
          </a:p>
          <a:p>
            <a:pPr marL="285750" indent="-285750"/>
            <a:r>
              <a:rPr lang="en-US" sz="1400" dirty="0">
                <a:latin typeface="Times New Roman" panose="02020603050405020304" pitchFamily="18" charset="0"/>
                <a:cs typeface="Times New Roman" panose="02020603050405020304" pitchFamily="18" charset="0"/>
              </a:rPr>
              <a:t>One quantitative dependent variable (Life </a:t>
            </a:r>
            <a:r>
              <a:rPr lang="en-US" sz="1400" dirty="0" err="1">
                <a:latin typeface="Times New Roman" panose="02020603050405020304" pitchFamily="18" charset="0"/>
                <a:cs typeface="Times New Roman" panose="02020603050405020304" pitchFamily="18" charset="0"/>
              </a:rPr>
              <a:t>Expectency</a:t>
            </a:r>
            <a:r>
              <a:rPr lang="en-US" sz="1400" dirty="0">
                <a:latin typeface="Times New Roman" panose="02020603050405020304" pitchFamily="18" charset="0"/>
                <a:cs typeface="Times New Roman" panose="02020603050405020304" pitchFamily="18" charset="0"/>
              </a:rPr>
              <a:t>)</a:t>
            </a:r>
          </a:p>
          <a:p>
            <a:pPr marL="285750" indent="-285750" fontAlgn="base"/>
            <a:r>
              <a:rPr lang="en-US" sz="1400" dirty="0">
                <a:solidFill>
                  <a:srgbClr val="333333"/>
                </a:solidFill>
                <a:latin typeface="Times New Roman" panose="02020603050405020304" pitchFamily="18" charset="0"/>
                <a:cs typeface="Times New Roman" panose="02020603050405020304" pitchFamily="18" charset="0"/>
              </a:rPr>
              <a:t>The ANOVA (formula: SP.DYN.LE00.IN ~ Continents) suggests that:  - The main effect of Continents is significant and large (F(4, 179) = 61.45, p &lt; .001, 90% CI [0.50, 0.64]) </a:t>
            </a:r>
          </a:p>
          <a:p>
            <a:pPr marL="285750" indent="-285750"/>
            <a:r>
              <a:rPr lang="en-US" sz="1400" dirty="0">
                <a:latin typeface="Times New Roman" panose="02020603050405020304" pitchFamily="18" charset="0"/>
                <a:cs typeface="Times New Roman" panose="02020603050405020304" pitchFamily="18" charset="0"/>
              </a:rPr>
              <a:t>ANOVA will tell you if there are differences among the levels of the independent variable, but not which differences are significant.</a:t>
            </a:r>
          </a:p>
          <a:p>
            <a:pPr marL="285750" indent="-285750"/>
            <a:r>
              <a:rPr lang="en-IN" sz="1400" b="1" dirty="0">
                <a:latin typeface="Times New Roman" panose="02020603050405020304" pitchFamily="18" charset="0"/>
                <a:cs typeface="Times New Roman" panose="02020603050405020304" pitchFamily="18" charset="0"/>
              </a:rPr>
              <a:t>Post-hoc testing : </a:t>
            </a:r>
            <a:r>
              <a:rPr lang="en-IN" sz="1400" dirty="0" err="1">
                <a:latin typeface="Times New Roman" panose="02020603050405020304" pitchFamily="18" charset="0"/>
                <a:cs typeface="Times New Roman" panose="02020603050405020304" pitchFamily="18" charset="0"/>
              </a:rPr>
              <a:t>TukeyHSD</a:t>
            </a:r>
            <a:r>
              <a:rPr lang="en-IN" sz="1400" dirty="0">
                <a:latin typeface="Times New Roman" panose="02020603050405020304" pitchFamily="18" charset="0"/>
                <a:cs typeface="Times New Roman" panose="02020603050405020304" pitchFamily="18" charset="0"/>
              </a:rPr>
              <a:t> (Tukey’s Honestly-Significant Difference):</a:t>
            </a:r>
            <a:endParaRPr lang="en-US" sz="1400" dirty="0">
              <a:latin typeface="Times New Roman" panose="02020603050405020304" pitchFamily="18" charset="0"/>
              <a:cs typeface="Times New Roman" panose="02020603050405020304" pitchFamily="18" charset="0"/>
            </a:endParaRPr>
          </a:p>
          <a:p>
            <a:pPr marL="285750" indent="-285750"/>
            <a:r>
              <a:rPr lang="en-US" sz="1400" dirty="0">
                <a:solidFill>
                  <a:srgbClr val="333333"/>
                </a:solidFill>
                <a:latin typeface="Times New Roman" panose="02020603050405020304" pitchFamily="18" charset="0"/>
              </a:rPr>
              <a:t>The confidence intervals for the pairs of Asia-Americas, Oceania-Americas , Oceania-Asia of means all include zero, which indicates that the differences are not statistically significant. </a:t>
            </a:r>
            <a:endParaRPr lang="en-US" sz="1400" dirty="0">
              <a:solidFill>
                <a:srgbClr val="0D405F"/>
              </a:solidFill>
              <a:latin typeface="Times New Roman" panose="02020603050405020304" pitchFamily="18" charset="0"/>
              <a:cs typeface="Times New Roman" panose="02020603050405020304" pitchFamily="18" charset="0"/>
            </a:endParaRPr>
          </a:p>
          <a:p>
            <a:pPr marL="285750" indent="-285750"/>
            <a:endParaRPr lang="en-US" sz="1400" dirty="0">
              <a:latin typeface="Times New Roman" panose="02020603050405020304" pitchFamily="18" charset="0"/>
              <a:cs typeface="Times New Roman" panose="02020603050405020304" pitchFamily="18" charset="0"/>
            </a:endParaRPr>
          </a:p>
          <a:p>
            <a:pPr marL="285750" indent="-285750"/>
            <a:endParaRPr lang="en-IN" sz="1400" b="1" dirty="0">
              <a:solidFill>
                <a:srgbClr val="1B2B68"/>
              </a:solidFill>
              <a:latin typeface="Times New Roman" panose="02020603050405020304" pitchFamily="18" charset="0"/>
              <a:cs typeface="Times New Roman" panose="02020603050405020304" pitchFamily="18" charset="0"/>
            </a:endParaRPr>
          </a:p>
          <a:p>
            <a:pPr marL="285750" indent="-285750"/>
            <a:endParaRPr lang="en-US" sz="1400" dirty="0">
              <a:solidFill>
                <a:srgbClr val="000000"/>
              </a:solidFill>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ABD61187-898D-462C-A6F5-E9D9F603C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086" y="1666875"/>
            <a:ext cx="5474932" cy="393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15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53CB-D3FB-494B-A41F-AEC4405CD228}"/>
              </a:ext>
            </a:extLst>
          </p:cNvPr>
          <p:cNvSpPr>
            <a:spLocks noGrp="1"/>
          </p:cNvSpPr>
          <p:nvPr>
            <p:ph type="ctrTitle"/>
          </p:nvPr>
        </p:nvSpPr>
        <p:spPr>
          <a:xfrm>
            <a:off x="1524000" y="736283"/>
            <a:ext cx="9144000" cy="736917"/>
          </a:xfrm>
        </p:spPr>
        <p:txBody>
          <a:bodyPr>
            <a:normAutofit fontScale="90000"/>
          </a:bodyPr>
          <a:lstStyle/>
          <a:p>
            <a:r>
              <a:rPr lang="en-US" sz="5400"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13276D1-80AA-45ED-AB35-3A0CBDBDCADF}"/>
              </a:ext>
            </a:extLst>
          </p:cNvPr>
          <p:cNvSpPr>
            <a:spLocks noGrp="1"/>
          </p:cNvSpPr>
          <p:nvPr>
            <p:ph type="subTitle" idx="1"/>
          </p:nvPr>
        </p:nvSpPr>
        <p:spPr>
          <a:xfrm>
            <a:off x="1524000" y="2047558"/>
            <a:ext cx="9144000" cy="3520122"/>
          </a:xfrm>
        </p:spPr>
        <p:txBody>
          <a:bodyPr>
            <a:normAutofit fontScale="92500" lnSpcReduction="10000"/>
          </a:bodyPr>
          <a:lstStyle/>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rPr>
              <a:t>The missing values were removed using multiple imputations.</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rPr>
              <a:t>Multicollinearity was detected between variables, namely, GDP per capita and Mortality Rate (Female) and Mortality Rate. </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rPr>
              <a:t>The feature selection rendered a model with AIC around 859 and containing 11 predictor variables, considered as the best model. However, the model was further defined for predictions taking into account collinearity between few variables, leaving us with nine predictor variables. </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rPr>
              <a:t>The model fit value shows good significance measures and the predictions for eleven countries are obtained. </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rPr>
              <a:t>Three continents – Asia, Oceania and Americas has differences in average life expectancies which are not statistically significant. So, we rejected the null hypothesis which says all populations means are equal.</a:t>
            </a:r>
            <a:endParaRPr lang="en-IN" sz="2000" dirty="0"/>
          </a:p>
        </p:txBody>
      </p:sp>
    </p:spTree>
    <p:extLst>
      <p:ext uri="{BB962C8B-B14F-4D97-AF65-F5344CB8AC3E}">
        <p14:creationId xmlns:p14="http://schemas.microsoft.com/office/powerpoint/2010/main" val="407436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7664-7110-4AB6-B1E5-AE511BB4CFAD}"/>
              </a:ext>
            </a:extLst>
          </p:cNvPr>
          <p:cNvSpPr txBox="1">
            <a:spLocks/>
          </p:cNvSpPr>
          <p:nvPr/>
        </p:nvSpPr>
        <p:spPr>
          <a:xfrm>
            <a:off x="790113" y="399495"/>
            <a:ext cx="9712170" cy="99059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t>Analyzation of Data using Graphical &amp; Numerical Representations</a:t>
            </a:r>
            <a:endParaRPr lang="en-GB" sz="2800" b="1" u="sng" dirty="0"/>
          </a:p>
        </p:txBody>
      </p:sp>
      <p:sp>
        <p:nvSpPr>
          <p:cNvPr id="3" name="TextBox 4">
            <a:extLst>
              <a:ext uri="{FF2B5EF4-FFF2-40B4-BE49-F238E27FC236}">
                <a16:creationId xmlns:a16="http://schemas.microsoft.com/office/drawing/2014/main" id="{98EBC6F7-1EB9-4D30-B034-78553F1880F1}"/>
              </a:ext>
            </a:extLst>
          </p:cNvPr>
          <p:cNvSpPr txBox="1"/>
          <p:nvPr/>
        </p:nvSpPr>
        <p:spPr>
          <a:xfrm>
            <a:off x="301841" y="949310"/>
            <a:ext cx="3609978" cy="550919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000000"/>
                </a:solidFill>
                <a:uFillTx/>
                <a:latin typeface="Calibri"/>
              </a:rPr>
              <a:t>DESCRIPTIVE STATISTICS: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dirty="0">
              <a:solidFill>
                <a:srgbClr val="000000"/>
              </a:solidFill>
              <a:uFillTx/>
              <a:latin typeface="Calibri"/>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The data consists of 232 rows and 23 columns. The rows represents the information about 232 countries .</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Calibri"/>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In 23 column variables Life expectancy variable is the response variable and remaining are predictor variables.</a:t>
            </a: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Calibri"/>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As per the mean values of the mortality rate variable, the male(197.2) has higher mortality rate than female (134.05).</a:t>
            </a: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Calibri"/>
            </a:endParaRPr>
          </a:p>
          <a:p>
            <a:pPr marL="285750" marR="0" lvl="0" indent="-285750" algn="just"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alibri"/>
              </a:rPr>
              <a:t>Each variable in dataset has NA values.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dirty="0">
              <a:solidFill>
                <a:srgbClr val="000000"/>
              </a:solidFill>
              <a:uFillTx/>
              <a:latin typeface="Calibri"/>
            </a:endParaRPr>
          </a:p>
        </p:txBody>
      </p:sp>
      <p:pic>
        <p:nvPicPr>
          <p:cNvPr id="4" name="Picture 6">
            <a:extLst>
              <a:ext uri="{FF2B5EF4-FFF2-40B4-BE49-F238E27FC236}">
                <a16:creationId xmlns:a16="http://schemas.microsoft.com/office/drawing/2014/main" id="{D22E702A-DF9A-443F-9F48-408176AF3D41}"/>
              </a:ext>
            </a:extLst>
          </p:cNvPr>
          <p:cNvPicPr>
            <a:picLocks noChangeAspect="1"/>
          </p:cNvPicPr>
          <p:nvPr/>
        </p:nvPicPr>
        <p:blipFill>
          <a:blip r:embed="rId2"/>
          <a:stretch>
            <a:fillRect/>
          </a:stretch>
        </p:blipFill>
        <p:spPr>
          <a:xfrm>
            <a:off x="4148369" y="949310"/>
            <a:ext cx="7886700" cy="5591171"/>
          </a:xfrm>
          <a:prstGeom prst="rect">
            <a:avLst/>
          </a:prstGeom>
          <a:noFill/>
          <a:ln cap="flat">
            <a:solidFill>
              <a:schemeClr val="tx1"/>
            </a:solidFill>
          </a:ln>
        </p:spPr>
      </p:pic>
    </p:spTree>
    <p:extLst>
      <p:ext uri="{BB962C8B-B14F-4D97-AF65-F5344CB8AC3E}">
        <p14:creationId xmlns:p14="http://schemas.microsoft.com/office/powerpoint/2010/main" val="62709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EF41-A238-4871-820B-BD29D975845F}"/>
              </a:ext>
            </a:extLst>
          </p:cNvPr>
          <p:cNvSpPr>
            <a:spLocks noGrp="1"/>
          </p:cNvSpPr>
          <p:nvPr>
            <p:ph type="ctrTitle"/>
          </p:nvPr>
        </p:nvSpPr>
        <p:spPr>
          <a:xfrm>
            <a:off x="1524000" y="627954"/>
            <a:ext cx="9144000" cy="593895"/>
          </a:xfrm>
        </p:spPr>
        <p:txBody>
          <a:bodyPr>
            <a:normAutofit/>
          </a:bodyPr>
          <a:lstStyle/>
          <a:p>
            <a:r>
              <a:rPr lang="en-IN" sz="3200" u="sng" dirty="0">
                <a:latin typeface="Times New Roman" panose="02020603050405020304" pitchFamily="18" charset="0"/>
                <a:cs typeface="Times New Roman" panose="02020603050405020304" pitchFamily="18" charset="0"/>
              </a:rPr>
              <a:t>Dealing with Missing Values</a:t>
            </a:r>
          </a:p>
        </p:txBody>
      </p:sp>
      <p:sp>
        <p:nvSpPr>
          <p:cNvPr id="3" name="Subtitle 2">
            <a:extLst>
              <a:ext uri="{FF2B5EF4-FFF2-40B4-BE49-F238E27FC236}">
                <a16:creationId xmlns:a16="http://schemas.microsoft.com/office/drawing/2014/main" id="{76E06C09-3663-4D13-8C12-788F151BF58A}"/>
              </a:ext>
            </a:extLst>
          </p:cNvPr>
          <p:cNvSpPr>
            <a:spLocks noGrp="1"/>
          </p:cNvSpPr>
          <p:nvPr>
            <p:ph type="subTitle" idx="1"/>
          </p:nvPr>
        </p:nvSpPr>
        <p:spPr>
          <a:xfrm>
            <a:off x="1327052" y="2082726"/>
            <a:ext cx="3973818" cy="4022651"/>
          </a:xfrm>
        </p:spPr>
        <p:txBody>
          <a:bodyPr>
            <a:normAutofit/>
          </a:bodyPr>
          <a:lstStyle/>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893 NA’s out of 5336 values in the dataset</a:t>
            </a:r>
          </a:p>
          <a:p>
            <a:pPr marL="342900" indent="-342900" algn="l">
              <a:buFont typeface="Arial" panose="020B0604020202020204" pitchFamily="34" charset="0"/>
              <a:buChar char="•"/>
            </a:pPr>
            <a:r>
              <a:rPr lang="en-IN" sz="2000" dirty="0">
                <a:effectLst/>
                <a:latin typeface="Calibri" panose="020F0502020204030204" pitchFamily="34" charset="0"/>
                <a:ea typeface="Calibri" panose="020F0502020204030204" pitchFamily="34" charset="0"/>
                <a:cs typeface="Times New Roman" panose="02020603050405020304" pitchFamily="18" charset="0"/>
              </a:rPr>
              <a:t>“</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Gov.Exp.Edu</a:t>
            </a:r>
            <a:r>
              <a:rPr lang="en-IN"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has 90% NA’s</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12 cases with 50% NA’s</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1 case with missing response</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7 cases without any NA’s</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Complete case analysis is not feasible</a:t>
            </a:r>
          </a:p>
          <a:p>
            <a:pPr marL="342900" indent="-342900" algn="l">
              <a:buFont typeface="Arial" panose="020B0604020202020204" pitchFamily="34" charset="0"/>
              <a:buChar char="•"/>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Single imputation – imputes single value &amp; reduces variability in data</a:t>
            </a:r>
          </a:p>
        </p:txBody>
      </p:sp>
      <p:pic>
        <p:nvPicPr>
          <p:cNvPr id="4" name="Picture 3">
            <a:extLst>
              <a:ext uri="{FF2B5EF4-FFF2-40B4-BE49-F238E27FC236}">
                <a16:creationId xmlns:a16="http://schemas.microsoft.com/office/drawing/2014/main" id="{5248135C-DF7A-4CCE-8A69-C87E6B61AC4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17943"/>
            <a:ext cx="5234609" cy="4712103"/>
          </a:xfrm>
          <a:prstGeom prst="rect">
            <a:avLst/>
          </a:prstGeom>
          <a:noFill/>
          <a:ln>
            <a:solidFill>
              <a:schemeClr val="tx1"/>
            </a:solidFill>
          </a:ln>
        </p:spPr>
      </p:pic>
    </p:spTree>
    <p:extLst>
      <p:ext uri="{BB962C8B-B14F-4D97-AF65-F5344CB8AC3E}">
        <p14:creationId xmlns:p14="http://schemas.microsoft.com/office/powerpoint/2010/main" val="298915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9880-509A-4F80-8313-9D29B522AC23}"/>
              </a:ext>
            </a:extLst>
          </p:cNvPr>
          <p:cNvSpPr>
            <a:spLocks noGrp="1"/>
          </p:cNvSpPr>
          <p:nvPr>
            <p:ph type="title"/>
          </p:nvPr>
        </p:nvSpPr>
        <p:spPr>
          <a:xfrm>
            <a:off x="838200" y="365126"/>
            <a:ext cx="10515600" cy="893832"/>
          </a:xfrm>
        </p:spPr>
        <p:txBody>
          <a:bodyPr>
            <a:normAutofit/>
          </a:bodyPr>
          <a:lstStyle/>
          <a:p>
            <a:pPr algn="ctr"/>
            <a:r>
              <a:rPr lang="en-IN" sz="3200" u="sng" dirty="0">
                <a:latin typeface="Times New Roman" panose="02020603050405020304" pitchFamily="18" charset="0"/>
                <a:cs typeface="Times New Roman" panose="02020603050405020304" pitchFamily="18" charset="0"/>
              </a:rPr>
              <a:t>Multiple Imputation</a:t>
            </a:r>
          </a:p>
        </p:txBody>
      </p:sp>
      <p:sp>
        <p:nvSpPr>
          <p:cNvPr id="3" name="Content Placeholder 2">
            <a:extLst>
              <a:ext uri="{FF2B5EF4-FFF2-40B4-BE49-F238E27FC236}">
                <a16:creationId xmlns:a16="http://schemas.microsoft.com/office/drawing/2014/main" id="{0E42D8CC-40F9-4A4C-90A4-9F185A6BDE25}"/>
              </a:ext>
            </a:extLst>
          </p:cNvPr>
          <p:cNvSpPr>
            <a:spLocks noGrp="1"/>
          </p:cNvSpPr>
          <p:nvPr>
            <p:ph idx="1"/>
          </p:nvPr>
        </p:nvSpPr>
        <p:spPr>
          <a:xfrm>
            <a:off x="1143002" y="1614329"/>
            <a:ext cx="4581939" cy="4351338"/>
          </a:xfrm>
        </p:spPr>
        <p:txBody>
          <a:bodyPr>
            <a:normAutofit/>
          </a:bodyPr>
          <a:lstStyle/>
          <a:p>
            <a:pPr marL="0" indent="0">
              <a:buNone/>
            </a:pPr>
            <a:r>
              <a:rPr lang="en-IN" sz="2000" dirty="0">
                <a:latin typeface="Calibri" panose="020F0502020204030204" pitchFamily="34" charset="0"/>
                <a:ea typeface="Calibri" panose="020F0502020204030204" pitchFamily="34" charset="0"/>
                <a:cs typeface="Times New Roman" panose="02020603050405020304" pitchFamily="18" charset="0"/>
              </a:rPr>
              <a:t>U</a:t>
            </a:r>
            <a:r>
              <a:rPr lang="en-IN" sz="2000" dirty="0">
                <a:effectLst/>
                <a:latin typeface="Calibri" panose="020F0502020204030204" pitchFamily="34" charset="0"/>
                <a:ea typeface="Calibri" panose="020F0502020204030204" pitchFamily="34" charset="0"/>
                <a:cs typeface="Times New Roman" panose="02020603050405020304" pitchFamily="18" charset="0"/>
              </a:rPr>
              <a:t>ses the distribution of observed data to estimate missing values, by imputing m times.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Three stages:</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Imputation </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Analysis</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Pooling : </a:t>
            </a:r>
          </a:p>
          <a:p>
            <a:pPr marL="0" indent="0">
              <a:buNone/>
            </a:pPr>
            <a:r>
              <a:rPr lang="en-IN" sz="2000" dirty="0">
                <a:latin typeface="Times New Roman" panose="02020603050405020304" pitchFamily="18" charset="0"/>
                <a:cs typeface="Times New Roman" panose="02020603050405020304" pitchFamily="18" charset="0"/>
              </a:rPr>
              <a:t>       R^2 = 0.959</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E16D22-CEC2-4F27-8139-882089EB69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58958"/>
            <a:ext cx="5661079" cy="4918005"/>
          </a:xfrm>
          <a:prstGeom prst="rect">
            <a:avLst/>
          </a:prstGeom>
          <a:noFill/>
          <a:ln>
            <a:solidFill>
              <a:schemeClr val="tx1"/>
            </a:solidFill>
          </a:ln>
        </p:spPr>
      </p:pic>
    </p:spTree>
    <p:extLst>
      <p:ext uri="{BB962C8B-B14F-4D97-AF65-F5344CB8AC3E}">
        <p14:creationId xmlns:p14="http://schemas.microsoft.com/office/powerpoint/2010/main" val="93916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C10C26-1EE1-4AF5-A4BD-87106B4682B8}"/>
              </a:ext>
            </a:extLst>
          </p:cNvPr>
          <p:cNvPicPr>
            <a:picLocks noGrp="1" noChangeAspect="1"/>
          </p:cNvPicPr>
          <p:nvPr>
            <p:ph idx="1"/>
          </p:nvPr>
        </p:nvPicPr>
        <p:blipFill>
          <a:blip r:embed="rId2"/>
          <a:stretch>
            <a:fillRect/>
          </a:stretch>
        </p:blipFill>
        <p:spPr>
          <a:xfrm>
            <a:off x="6506362" y="1825625"/>
            <a:ext cx="4847438" cy="4351338"/>
          </a:xfrm>
          <a:prstGeom prst="rect">
            <a:avLst/>
          </a:prstGeom>
          <a:ln>
            <a:solidFill>
              <a:schemeClr val="tx1"/>
            </a:solidFill>
          </a:ln>
        </p:spPr>
      </p:pic>
      <p:sp>
        <p:nvSpPr>
          <p:cNvPr id="74" name="Title 1">
            <a:extLst>
              <a:ext uri="{FF2B5EF4-FFF2-40B4-BE49-F238E27FC236}">
                <a16:creationId xmlns:a16="http://schemas.microsoft.com/office/drawing/2014/main" id="{2520F02C-4480-4F6D-B5F9-801F2EB22B66}"/>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                             </a:t>
            </a:r>
            <a:r>
              <a:rPr lang="en-IN" b="1" u="sng" dirty="0"/>
              <a:t>Collinearity</a:t>
            </a:r>
            <a:r>
              <a:rPr lang="en-IN" b="1" dirty="0"/>
              <a:t> </a:t>
            </a:r>
          </a:p>
        </p:txBody>
      </p:sp>
      <p:sp>
        <p:nvSpPr>
          <p:cNvPr id="75" name="TextBox 74">
            <a:extLst>
              <a:ext uri="{FF2B5EF4-FFF2-40B4-BE49-F238E27FC236}">
                <a16:creationId xmlns:a16="http://schemas.microsoft.com/office/drawing/2014/main" id="{EE7BF82C-2461-430D-97C2-481FA0EC758F}"/>
              </a:ext>
            </a:extLst>
          </p:cNvPr>
          <p:cNvSpPr txBox="1"/>
          <p:nvPr/>
        </p:nvSpPr>
        <p:spPr>
          <a:xfrm>
            <a:off x="990600" y="2636668"/>
            <a:ext cx="4906392"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(Multi)collinearity can be identified using variance inflation factor (VIF)  </a:t>
            </a:r>
          </a:p>
          <a:p>
            <a:pPr marL="285750" indent="-285750">
              <a:lnSpc>
                <a:spcPct val="150000"/>
              </a:lnSpc>
              <a:buFont typeface="Arial" panose="020B0604020202020204" pitchFamily="34" charset="0"/>
              <a:buChar char="•"/>
            </a:pPr>
            <a:r>
              <a:rPr lang="en-US" dirty="0"/>
              <a:t>Values of VIF that exceed 10 are often regarded as indicating multicollinearity.</a:t>
            </a:r>
          </a:p>
          <a:p>
            <a:pPr marL="285750" indent="-285750">
              <a:lnSpc>
                <a:spcPct val="150000"/>
              </a:lnSpc>
              <a:buFont typeface="Arial" panose="020B0604020202020204" pitchFamily="34" charset="0"/>
              <a:buChar char="•"/>
            </a:pPr>
            <a:r>
              <a:rPr lang="en-IN" dirty="0"/>
              <a:t>Multi-collinearity is eliminated using step-by-step variable selection.</a:t>
            </a:r>
          </a:p>
        </p:txBody>
      </p:sp>
    </p:spTree>
    <p:extLst>
      <p:ext uri="{BB962C8B-B14F-4D97-AF65-F5344CB8AC3E}">
        <p14:creationId xmlns:p14="http://schemas.microsoft.com/office/powerpoint/2010/main" val="222577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lgn="ctr"/>
            <a:r>
              <a:rPr lang="en" u="sng" dirty="0">
                <a:latin typeface="Times New Roman" panose="02020603050405020304" pitchFamily="18" charset="0"/>
                <a:cs typeface="Times New Roman" panose="02020603050405020304" pitchFamily="18" charset="0"/>
              </a:rPr>
              <a:t>Feature Selection</a:t>
            </a:r>
            <a:endParaRPr u="sng"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body" idx="1"/>
          </p:nvPr>
        </p:nvSpPr>
        <p:spPr>
          <a:xfrm>
            <a:off x="415600" y="1536633"/>
            <a:ext cx="5333200" cy="4555200"/>
          </a:xfrm>
          <a:prstGeom prst="rect">
            <a:avLst/>
          </a:prstGeom>
        </p:spPr>
        <p:txBody>
          <a:bodyPr spcFirstLastPara="1" vert="horz" wrap="square" lIns="121900" tIns="121900" rIns="121900" bIns="121900" rtlCol="0" anchor="t" anchorCtr="0">
            <a:normAutofit/>
          </a:bodyPr>
          <a:lstStyle/>
          <a:p>
            <a:r>
              <a:rPr lang="en" sz="2000" dirty="0">
                <a:latin typeface="Times New Roman" panose="02020603050405020304" pitchFamily="18" charset="0"/>
                <a:cs typeface="Times New Roman" panose="02020603050405020304" pitchFamily="18" charset="0"/>
              </a:rPr>
              <a:t>Wrapper Method</a:t>
            </a:r>
            <a:endParaRPr sz="2000" dirty="0">
              <a:latin typeface="Times New Roman" panose="02020603050405020304" pitchFamily="18" charset="0"/>
              <a:cs typeface="Times New Roman" panose="02020603050405020304" pitchFamily="18" charset="0"/>
            </a:endParaRPr>
          </a:p>
          <a:p>
            <a:r>
              <a:rPr lang="en" sz="2000" dirty="0">
                <a:latin typeface="Times New Roman" panose="02020603050405020304" pitchFamily="18" charset="0"/>
                <a:cs typeface="Times New Roman" panose="02020603050405020304" pitchFamily="18" charset="0"/>
              </a:rPr>
              <a:t>Forward ,backward and stepwise </a:t>
            </a:r>
            <a:endParaRPr sz="2000" dirty="0">
              <a:latin typeface="Times New Roman" panose="02020603050405020304" pitchFamily="18" charset="0"/>
              <a:cs typeface="Times New Roman" panose="02020603050405020304" pitchFamily="18" charset="0"/>
            </a:endParaRPr>
          </a:p>
          <a:p>
            <a:r>
              <a:rPr lang="en" sz="2000" dirty="0">
                <a:latin typeface="Times New Roman" panose="02020603050405020304" pitchFamily="18" charset="0"/>
                <a:cs typeface="Times New Roman" panose="02020603050405020304" pitchFamily="18" charset="0"/>
              </a:rPr>
              <a:t>We use stepwise</a:t>
            </a:r>
            <a:endParaRPr sz="2000" dirty="0">
              <a:latin typeface="Times New Roman" panose="02020603050405020304" pitchFamily="18" charset="0"/>
              <a:cs typeface="Times New Roman" panose="02020603050405020304" pitchFamily="18" charset="0"/>
            </a:endParaRPr>
          </a:p>
          <a:p>
            <a:r>
              <a:rPr lang="en" sz="2000" dirty="0">
                <a:latin typeface="Times New Roman" panose="02020603050405020304" pitchFamily="18" charset="0"/>
                <a:cs typeface="Times New Roman" panose="02020603050405020304" pitchFamily="18" charset="0"/>
              </a:rPr>
              <a:t>step() in R</a:t>
            </a:r>
            <a:endParaRPr sz="2000" dirty="0">
              <a:latin typeface="Times New Roman" panose="02020603050405020304" pitchFamily="18" charset="0"/>
              <a:cs typeface="Times New Roman" panose="02020603050405020304" pitchFamily="18" charset="0"/>
            </a:endParaRPr>
          </a:p>
          <a:p>
            <a:r>
              <a:rPr lang="en" sz="2000" dirty="0">
                <a:latin typeface="Times New Roman" panose="02020603050405020304" pitchFamily="18" charset="0"/>
                <a:cs typeface="Times New Roman" panose="02020603050405020304" pitchFamily="18" charset="0"/>
              </a:rPr>
              <a:t>Uses A.I.C as measuring criteria</a:t>
            </a:r>
            <a:endParaRPr sz="2000" dirty="0">
              <a:latin typeface="Times New Roman" panose="02020603050405020304" pitchFamily="18" charset="0"/>
              <a:cs typeface="Times New Roman" panose="02020603050405020304" pitchFamily="18" charset="0"/>
            </a:endParaRPr>
          </a:p>
          <a:p>
            <a:r>
              <a:rPr lang="en" sz="2000" dirty="0">
                <a:latin typeface="Times New Roman" panose="02020603050405020304" pitchFamily="18" charset="0"/>
                <a:cs typeface="Times New Roman" panose="02020603050405020304" pitchFamily="18" charset="0"/>
              </a:rPr>
              <a:t>Akaike information criteria </a:t>
            </a:r>
            <a:endParaRPr sz="2000" dirty="0">
              <a:latin typeface="Times New Roman" panose="02020603050405020304" pitchFamily="18" charset="0"/>
              <a:cs typeface="Times New Roman" panose="02020603050405020304" pitchFamily="18" charset="0"/>
            </a:endParaRPr>
          </a:p>
          <a:p>
            <a:r>
              <a:rPr lang="en" sz="2000" dirty="0">
                <a:latin typeface="Times New Roman" panose="02020603050405020304" pitchFamily="18" charset="0"/>
                <a:cs typeface="Times New Roman" panose="02020603050405020304" pitchFamily="18" charset="0"/>
              </a:rPr>
              <a:t>Returns the best model with the lowest A.I.C</a:t>
            </a:r>
            <a:endParaRPr sz="2000" dirty="0">
              <a:latin typeface="Times New Roman" panose="02020603050405020304" pitchFamily="18" charset="0"/>
              <a:cs typeface="Times New Roman" panose="02020603050405020304" pitchFamily="18" charset="0"/>
            </a:endParaRPr>
          </a:p>
        </p:txBody>
      </p:sp>
      <p:sp>
        <p:nvSpPr>
          <p:cNvPr id="56" name="Google Shape;56;p13"/>
          <p:cNvSpPr txBox="1">
            <a:spLocks noGrp="1"/>
          </p:cNvSpPr>
          <p:nvPr>
            <p:ph type="body" idx="2"/>
          </p:nvPr>
        </p:nvSpPr>
        <p:spPr>
          <a:xfrm>
            <a:off x="822567" y="4094560"/>
            <a:ext cx="5273433" cy="2170073"/>
          </a:xfrm>
          <a:prstGeom prst="rect">
            <a:avLst/>
          </a:prstGeom>
        </p:spPr>
        <p:txBody>
          <a:bodyPr spcFirstLastPara="1" vert="horz" wrap="square" lIns="121900" tIns="121900" rIns="121900" bIns="121900" rtlCol="0" anchor="t" anchorCtr="0">
            <a:normAutofit fontScale="85000" lnSpcReduction="20000"/>
          </a:bodyPr>
          <a:lstStyle/>
          <a:p>
            <a:pPr marL="0" indent="0">
              <a:buNone/>
            </a:pPr>
            <a:r>
              <a:rPr lang="en" sz="2400" dirty="0">
                <a:latin typeface="Times New Roman" panose="02020603050405020304" pitchFamily="18" charset="0"/>
                <a:cs typeface="Times New Roman" panose="02020603050405020304" pitchFamily="18" charset="0"/>
              </a:rPr>
              <a:t>Model  :</a:t>
            </a:r>
            <a:endParaRPr sz="2400" dirty="0">
              <a:latin typeface="Times New Roman" panose="02020603050405020304" pitchFamily="18" charset="0"/>
              <a:cs typeface="Times New Roman" panose="02020603050405020304" pitchFamily="18" charset="0"/>
            </a:endParaRPr>
          </a:p>
          <a:p>
            <a:pPr marL="0" indent="0">
              <a:spcBef>
                <a:spcPts val="1600"/>
              </a:spcBef>
              <a:buNone/>
            </a:pPr>
            <a:endParaRPr sz="2400" dirty="0">
              <a:latin typeface="Times New Roman" panose="02020603050405020304" pitchFamily="18" charset="0"/>
              <a:cs typeface="Times New Roman" panose="02020603050405020304" pitchFamily="18" charset="0"/>
            </a:endParaRPr>
          </a:p>
          <a:p>
            <a:pPr marL="0" indent="0">
              <a:spcBef>
                <a:spcPts val="1600"/>
              </a:spcBef>
              <a:buNone/>
            </a:pPr>
            <a:r>
              <a:rPr lang="en" sz="2000" dirty="0">
                <a:solidFill>
                  <a:schemeClr val="dk1"/>
                </a:solidFill>
                <a:latin typeface="Times New Roman" panose="02020603050405020304" pitchFamily="18" charset="0"/>
                <a:cs typeface="Times New Roman" panose="02020603050405020304" pitchFamily="18" charset="0"/>
              </a:rPr>
              <a:t>glm(formula = Life.exp ~ Adj.Nni.Per + Mor.rate + Pop.grow + Pri.Comp.Rate + Cur.Ht.Exp + cur.Ht.PPP + Mor.Rate.F + Mor.Rate.M +  GDP.PPP + Bir.Rate + GNI.PPP) </a:t>
            </a:r>
            <a:endParaRPr sz="2000" dirty="0">
              <a:solidFill>
                <a:schemeClr val="dk1"/>
              </a:solidFill>
              <a:latin typeface="Times New Roman" panose="02020603050405020304" pitchFamily="18" charset="0"/>
              <a:cs typeface="Times New Roman" panose="02020603050405020304" pitchFamily="18" charset="0"/>
            </a:endParaRPr>
          </a:p>
          <a:p>
            <a:pPr marL="0" indent="0">
              <a:buNone/>
            </a:pPr>
            <a:endParaRPr sz="2000" dirty="0">
              <a:solidFill>
                <a:schemeClr val="dk1"/>
              </a:solidFill>
              <a:latin typeface="Times New Roman" panose="02020603050405020304" pitchFamily="18" charset="0"/>
              <a:cs typeface="Times New Roman" panose="02020603050405020304" pitchFamily="18" charset="0"/>
            </a:endParaRPr>
          </a:p>
          <a:p>
            <a:pPr marL="0" indent="0">
              <a:buClr>
                <a:schemeClr val="dk1"/>
              </a:buClr>
              <a:buSzPts val="1100"/>
              <a:buNone/>
            </a:pPr>
            <a:r>
              <a:rPr lang="en" sz="2000" dirty="0">
                <a:solidFill>
                  <a:schemeClr val="dk1"/>
                </a:solidFill>
                <a:latin typeface="Times New Roman" panose="02020603050405020304" pitchFamily="18" charset="0"/>
                <a:cs typeface="Times New Roman" panose="02020603050405020304" pitchFamily="18" charset="0"/>
              </a:rPr>
              <a:t>A.I.C = 859.2</a:t>
            </a:r>
            <a:endParaRPr sz="2000" dirty="0">
              <a:solidFill>
                <a:schemeClr val="dk1"/>
              </a:solidFill>
              <a:latin typeface="Times New Roman" panose="02020603050405020304" pitchFamily="18" charset="0"/>
              <a:cs typeface="Times New Roman" panose="02020603050405020304" pitchFamily="18" charset="0"/>
            </a:endParaRPr>
          </a:p>
          <a:p>
            <a:pPr marL="0" indent="0">
              <a:spcAft>
                <a:spcPts val="1600"/>
              </a:spcAft>
              <a:buNone/>
            </a:pP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C7CF760-D1F3-4031-A55A-33BC2A1099E3}"/>
              </a:ext>
            </a:extLst>
          </p:cNvPr>
          <p:cNvPicPr>
            <a:picLocks noChangeAspect="1"/>
          </p:cNvPicPr>
          <p:nvPr/>
        </p:nvPicPr>
        <p:blipFill>
          <a:blip r:embed="rId3"/>
          <a:stretch>
            <a:fillRect/>
          </a:stretch>
        </p:blipFill>
        <p:spPr>
          <a:xfrm>
            <a:off x="6502967" y="1439342"/>
            <a:ext cx="4408488" cy="48252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Evaluation of the model</a:t>
            </a:r>
            <a:endParaRPr/>
          </a:p>
        </p:txBody>
      </p:sp>
      <p:sp>
        <p:nvSpPr>
          <p:cNvPr id="62" name="Google Shape;62;p14"/>
          <p:cNvSpPr txBox="1">
            <a:spLocks noGrp="1"/>
          </p:cNvSpPr>
          <p:nvPr>
            <p:ph type="body" idx="1"/>
          </p:nvPr>
        </p:nvSpPr>
        <p:spPr>
          <a:xfrm>
            <a:off x="415600" y="1536633"/>
            <a:ext cx="9819200" cy="45552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endParaRPr sz="1000">
              <a:solidFill>
                <a:schemeClr val="dk1"/>
              </a:solidFill>
            </a:endParaRPr>
          </a:p>
          <a:p>
            <a:pPr marL="0" indent="0">
              <a:spcAft>
                <a:spcPts val="1600"/>
              </a:spcAft>
              <a:buNone/>
            </a:pPr>
            <a:endParaRPr/>
          </a:p>
        </p:txBody>
      </p:sp>
      <p:graphicFrame>
        <p:nvGraphicFramePr>
          <p:cNvPr id="63" name="Google Shape;63;p14"/>
          <p:cNvGraphicFramePr/>
          <p:nvPr/>
        </p:nvGraphicFramePr>
        <p:xfrm>
          <a:off x="1270000" y="1651001"/>
          <a:ext cx="9652000" cy="4217884"/>
        </p:xfrm>
        <a:graphic>
          <a:graphicData uri="http://schemas.openxmlformats.org/drawingml/2006/table">
            <a:tbl>
              <a:tblPr>
                <a:noFill/>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gridCol w="2413000">
                  <a:extLst>
                    <a:ext uri="{9D8B030D-6E8A-4147-A177-3AD203B41FA5}">
                      <a16:colId xmlns:a16="http://schemas.microsoft.com/office/drawing/2014/main" val="20003"/>
                    </a:ext>
                  </a:extLst>
                </a:gridCol>
              </a:tblGrid>
              <a:tr h="1169884">
                <a:tc>
                  <a:txBody>
                    <a:bodyPr/>
                    <a:lstStyle/>
                    <a:p>
                      <a:pPr marL="0" lvl="0" indent="0" algn="l" rtl="0">
                        <a:lnSpc>
                          <a:spcPct val="115000"/>
                        </a:lnSpc>
                        <a:spcBef>
                          <a:spcPts val="0"/>
                        </a:spcBef>
                        <a:spcAft>
                          <a:spcPts val="0"/>
                        </a:spcAft>
                        <a:buClr>
                          <a:schemeClr val="dk1"/>
                        </a:buClr>
                        <a:buSzPts val="1100"/>
                        <a:buFont typeface="Arial"/>
                        <a:buNone/>
                      </a:pPr>
                      <a:r>
                        <a:rPr lang="en" sz="2700">
                          <a:solidFill>
                            <a:schemeClr val="dk1"/>
                          </a:solidFill>
                        </a:rPr>
                        <a:t>Variable </a:t>
                      </a:r>
                      <a:endParaRPr sz="2700">
                        <a:solidFill>
                          <a:schemeClr val="dk1"/>
                        </a:solidFill>
                      </a:endParaRPr>
                    </a:p>
                    <a:p>
                      <a:pPr marL="0" lvl="0" indent="0" algn="l" rtl="0">
                        <a:spcBef>
                          <a:spcPts val="0"/>
                        </a:spcBef>
                        <a:spcAft>
                          <a:spcPts val="0"/>
                        </a:spcAft>
                        <a:buNone/>
                      </a:pPr>
                      <a:endParaRPr sz="2900"/>
                    </a:p>
                  </a:txBody>
                  <a:tcPr marL="121900" marR="121900" marT="121900" marB="121900">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2900"/>
                        <a:t>p-value</a:t>
                      </a:r>
                      <a:endParaRPr sz="2900"/>
                    </a:p>
                  </a:txBody>
                  <a:tcPr marL="121900" marR="121900" marT="121900" marB="121900">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2900"/>
                        <a:t>Variable</a:t>
                      </a:r>
                      <a:endParaRPr sz="2900"/>
                    </a:p>
                  </a:txBody>
                  <a:tcPr marL="121900" marR="121900" marT="121900" marB="121900">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2900"/>
                        <a:t>p-value</a:t>
                      </a:r>
                      <a:endParaRPr sz="2900"/>
                    </a:p>
                  </a:txBody>
                  <a:tcPr marL="121900" marR="121900" marT="121900" marB="12190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8000">
                <a:tc>
                  <a:txBody>
                    <a:bodyPr/>
                    <a:lstStyle/>
                    <a:p>
                      <a:pPr marL="0" lvl="0" indent="0" algn="l" rtl="0">
                        <a:lnSpc>
                          <a:spcPct val="115000"/>
                        </a:lnSpc>
                        <a:spcBef>
                          <a:spcPts val="0"/>
                        </a:spcBef>
                        <a:spcAft>
                          <a:spcPts val="0"/>
                        </a:spcAft>
                        <a:buNone/>
                      </a:pPr>
                      <a:r>
                        <a:rPr lang="en" sz="2100"/>
                        <a:t>(Intercept)</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2100"/>
                        <a:t>&lt; 2e-16</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cur.HT.PPP</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0.000218</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8000">
                <a:tc>
                  <a:txBody>
                    <a:bodyPr/>
                    <a:lstStyle/>
                    <a:p>
                      <a:pPr marL="0" lvl="0" indent="0" algn="l" rtl="0">
                        <a:lnSpc>
                          <a:spcPct val="115000"/>
                        </a:lnSpc>
                        <a:spcBef>
                          <a:spcPts val="0"/>
                        </a:spcBef>
                        <a:spcAft>
                          <a:spcPts val="0"/>
                        </a:spcAft>
                        <a:buNone/>
                      </a:pPr>
                      <a:r>
                        <a:rPr lang="en" sz="2100"/>
                        <a:t>Adj.Nni.Per</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2100"/>
                        <a:t>0.009601</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2100"/>
                        <a:t>Mor.Rate.F</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2100"/>
                        <a:t>6.76e-08</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2"/>
                  </a:ext>
                </a:extLst>
              </a:tr>
              <a:tr h="508000">
                <a:tc>
                  <a:txBody>
                    <a:bodyPr/>
                    <a:lstStyle/>
                    <a:p>
                      <a:pPr marL="0" lvl="0" indent="0" algn="l" rtl="0">
                        <a:lnSpc>
                          <a:spcPct val="115000"/>
                        </a:lnSpc>
                        <a:spcBef>
                          <a:spcPts val="0"/>
                        </a:spcBef>
                        <a:spcAft>
                          <a:spcPts val="0"/>
                        </a:spcAft>
                        <a:buNone/>
                      </a:pPr>
                      <a:r>
                        <a:rPr lang="en" sz="2100"/>
                        <a:t>Mor.rate</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3.98e-09</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Mor.Rate.M</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0.001125</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08000">
                <a:tc>
                  <a:txBody>
                    <a:bodyPr/>
                    <a:lstStyle/>
                    <a:p>
                      <a:pPr marL="0" lvl="0" indent="0" algn="l" rtl="0">
                        <a:lnSpc>
                          <a:spcPct val="115000"/>
                        </a:lnSpc>
                        <a:spcBef>
                          <a:spcPts val="0"/>
                        </a:spcBef>
                        <a:spcAft>
                          <a:spcPts val="0"/>
                        </a:spcAft>
                        <a:buNone/>
                      </a:pPr>
                      <a:r>
                        <a:rPr lang="en" sz="2100"/>
                        <a:t>Pop.Grow</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2100"/>
                        <a:t>0.005724</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2100"/>
                        <a:t>GDP.PPP</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2100"/>
                        <a:t>0.008288</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4"/>
                  </a:ext>
                </a:extLst>
              </a:tr>
              <a:tr h="508000">
                <a:tc>
                  <a:txBody>
                    <a:bodyPr/>
                    <a:lstStyle/>
                    <a:p>
                      <a:pPr marL="0" lvl="0" indent="0" algn="l" rtl="0">
                        <a:lnSpc>
                          <a:spcPct val="115000"/>
                        </a:lnSpc>
                        <a:spcBef>
                          <a:spcPts val="0"/>
                        </a:spcBef>
                        <a:spcAft>
                          <a:spcPts val="0"/>
                        </a:spcAft>
                        <a:buNone/>
                      </a:pPr>
                      <a:r>
                        <a:rPr lang="en" sz="2100"/>
                        <a:t>Pri.Comp.Rate</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0.100029</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Bir.Rate</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2.30e-06</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08000">
                <a:tc>
                  <a:txBody>
                    <a:bodyPr/>
                    <a:lstStyle/>
                    <a:p>
                      <a:pPr marL="0" lvl="0" indent="0" algn="l" rtl="0">
                        <a:lnSpc>
                          <a:spcPct val="115000"/>
                        </a:lnSpc>
                        <a:spcBef>
                          <a:spcPts val="0"/>
                        </a:spcBef>
                        <a:spcAft>
                          <a:spcPts val="0"/>
                        </a:spcAft>
                        <a:buNone/>
                      </a:pPr>
                      <a:r>
                        <a:rPr lang="en" sz="2100"/>
                        <a:t>Cur.Ht.Exp</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2100"/>
                        <a:t>0.030901</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2100"/>
                        <a:t>GNI.PPP</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tc>
                  <a:txBody>
                    <a:bodyPr/>
                    <a:lstStyle/>
                    <a:p>
                      <a:pPr marL="0" lvl="0" indent="0" algn="l" rtl="0">
                        <a:lnSpc>
                          <a:spcPct val="115000"/>
                        </a:lnSpc>
                        <a:spcBef>
                          <a:spcPts val="0"/>
                        </a:spcBef>
                        <a:spcAft>
                          <a:spcPts val="0"/>
                        </a:spcAft>
                        <a:buNone/>
                      </a:pPr>
                      <a:r>
                        <a:rPr lang="en" sz="2100"/>
                        <a:t>0.016652</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algn="ctr"/>
            <a:r>
              <a:rPr lang="en" u="sng" dirty="0"/>
              <a:t>Prediction using test data </a:t>
            </a:r>
            <a:endParaRPr u="sng" dirty="0"/>
          </a:p>
        </p:txBody>
      </p:sp>
      <p:sp>
        <p:nvSpPr>
          <p:cNvPr id="69" name="Google Shape;69;p15"/>
          <p:cNvSpPr txBox="1">
            <a:spLocks noGrp="1"/>
          </p:cNvSpPr>
          <p:nvPr>
            <p:ph type="body" idx="1"/>
          </p:nvPr>
        </p:nvSpPr>
        <p:spPr>
          <a:xfrm>
            <a:off x="415600" y="1536633"/>
            <a:ext cx="5333200" cy="4555200"/>
          </a:xfrm>
          <a:prstGeom prst="rect">
            <a:avLst/>
          </a:prstGeom>
        </p:spPr>
        <p:txBody>
          <a:bodyPr spcFirstLastPara="1" vert="horz" wrap="square" lIns="121900" tIns="121900" rIns="121900" bIns="121900" rtlCol="0" anchor="t" anchorCtr="0">
            <a:normAutofit/>
          </a:bodyPr>
          <a:lstStyle/>
          <a:p>
            <a:pPr marL="0" indent="0">
              <a:buNone/>
            </a:pPr>
            <a:r>
              <a:rPr lang="en" sz="1400" dirty="0"/>
              <a:t>       </a:t>
            </a:r>
            <a:endParaRPr sz="1400" dirty="0"/>
          </a:p>
          <a:p>
            <a:pPr>
              <a:spcBef>
                <a:spcPts val="1600"/>
              </a:spcBef>
            </a:pPr>
            <a:r>
              <a:rPr lang="en" sz="2000" dirty="0">
                <a:latin typeface="Times New Roman" panose="02020603050405020304" pitchFamily="18" charset="0"/>
                <a:cs typeface="Times New Roman" panose="02020603050405020304" pitchFamily="18" charset="0"/>
              </a:rPr>
              <a:t>Cleaning done using same procedures</a:t>
            </a:r>
            <a:endParaRPr sz="2000" dirty="0">
              <a:latin typeface="Times New Roman" panose="02020603050405020304" pitchFamily="18" charset="0"/>
              <a:cs typeface="Times New Roman" panose="02020603050405020304" pitchFamily="18" charset="0"/>
            </a:endParaRPr>
          </a:p>
          <a:p>
            <a:r>
              <a:rPr lang="en" sz="2000" dirty="0">
                <a:latin typeface="Times New Roman" panose="02020603050405020304" pitchFamily="18" charset="0"/>
                <a:cs typeface="Times New Roman" panose="02020603050405020304" pitchFamily="18" charset="0"/>
              </a:rPr>
              <a:t>Challenges</a:t>
            </a:r>
            <a:br>
              <a:rPr lang="en" sz="2000" dirty="0">
                <a:latin typeface="Times New Roman" panose="02020603050405020304" pitchFamily="18" charset="0"/>
                <a:cs typeface="Times New Roman" panose="02020603050405020304" pitchFamily="18" charset="0"/>
              </a:rPr>
            </a:br>
            <a:r>
              <a:rPr lang="en" sz="2000" dirty="0">
                <a:latin typeface="Times New Roman" panose="02020603050405020304" pitchFamily="18" charset="0"/>
                <a:cs typeface="Times New Roman" panose="02020603050405020304" pitchFamily="18" charset="0"/>
              </a:rPr>
              <a:t>High collinearity between four variables</a:t>
            </a:r>
            <a:br>
              <a:rPr lang="en" sz="2000" dirty="0">
                <a:latin typeface="Times New Roman" panose="02020603050405020304" pitchFamily="18" charset="0"/>
                <a:cs typeface="Times New Roman" panose="02020603050405020304" pitchFamily="18" charset="0"/>
              </a:rPr>
            </a:br>
            <a:r>
              <a:rPr lang="en" sz="2000" dirty="0">
                <a:latin typeface="Times New Roman" panose="02020603050405020304" pitchFamily="18" charset="0"/>
                <a:cs typeface="Times New Roman" panose="02020603050405020304" pitchFamily="18" charset="0"/>
              </a:rPr>
              <a:t> GNI.PPP, Pri.Comp.Rate , Lit.Rate and Gov.Exp.Edu </a:t>
            </a:r>
            <a:endParaRPr sz="2000" dirty="0">
              <a:latin typeface="Times New Roman" panose="02020603050405020304" pitchFamily="18" charset="0"/>
              <a:cs typeface="Times New Roman" panose="02020603050405020304" pitchFamily="18" charset="0"/>
            </a:endParaRPr>
          </a:p>
          <a:p>
            <a:pPr indent="-427556">
              <a:buClr>
                <a:schemeClr val="dk1"/>
              </a:buClr>
              <a:buSzPts val="1450"/>
            </a:pPr>
            <a:r>
              <a:rPr lang="en" sz="2000" dirty="0">
                <a:solidFill>
                  <a:schemeClr val="dk1"/>
                </a:solidFill>
                <a:latin typeface="Times New Roman" panose="02020603050405020304" pitchFamily="18" charset="0"/>
                <a:cs typeface="Times New Roman" panose="02020603050405020304" pitchFamily="18" charset="0"/>
              </a:rPr>
              <a:t>Dropped from dataset</a:t>
            </a:r>
            <a:endParaRPr sz="2000" dirty="0">
              <a:solidFill>
                <a:schemeClr val="dk1"/>
              </a:solidFill>
              <a:latin typeface="Times New Roman" panose="02020603050405020304" pitchFamily="18" charset="0"/>
              <a:cs typeface="Times New Roman" panose="02020603050405020304" pitchFamily="18" charset="0"/>
            </a:endParaRPr>
          </a:p>
          <a:p>
            <a:pPr indent="-427556">
              <a:buClr>
                <a:schemeClr val="dk1"/>
              </a:buClr>
              <a:buSzPts val="1450"/>
            </a:pPr>
            <a:r>
              <a:rPr lang="en" sz="2000" dirty="0">
                <a:solidFill>
                  <a:schemeClr val="dk1"/>
                </a:solidFill>
                <a:latin typeface="Times New Roman" panose="02020603050405020304" pitchFamily="18" charset="0"/>
                <a:cs typeface="Times New Roman" panose="02020603050405020304" pitchFamily="18" charset="0"/>
              </a:rPr>
              <a:t>Redefined new model</a:t>
            </a:r>
            <a:endParaRPr sz="2000" dirty="0">
              <a:solidFill>
                <a:schemeClr val="dk1"/>
              </a:solidFill>
              <a:latin typeface="Times New Roman" panose="02020603050405020304" pitchFamily="18" charset="0"/>
              <a:cs typeface="Times New Roman" panose="02020603050405020304" pitchFamily="18" charset="0"/>
            </a:endParaRPr>
          </a:p>
          <a:p>
            <a:r>
              <a:rPr lang="en" sz="2000" dirty="0">
                <a:latin typeface="Times New Roman" panose="02020603050405020304" pitchFamily="18" charset="0"/>
                <a:cs typeface="Times New Roman" panose="02020603050405020304" pitchFamily="18" charset="0"/>
              </a:rPr>
              <a:t>After checking p-values , dropped GNI.PPP and Pri.Comp.Rate</a:t>
            </a:r>
            <a:endParaRPr sz="2000" dirty="0">
              <a:latin typeface="Times New Roman" panose="02020603050405020304" pitchFamily="18" charset="0"/>
              <a:cs typeface="Times New Roman" panose="02020603050405020304" pitchFamily="18" charset="0"/>
            </a:endParaRPr>
          </a:p>
        </p:txBody>
      </p:sp>
      <p:sp>
        <p:nvSpPr>
          <p:cNvPr id="70" name="Google Shape;70;p15"/>
          <p:cNvSpPr txBox="1">
            <a:spLocks noGrp="1"/>
          </p:cNvSpPr>
          <p:nvPr>
            <p:ph type="body" idx="2"/>
          </p:nvPr>
        </p:nvSpPr>
        <p:spPr>
          <a:xfrm>
            <a:off x="6443200" y="1536633"/>
            <a:ext cx="5333200" cy="4555200"/>
          </a:xfrm>
          <a:prstGeom prst="rect">
            <a:avLst/>
          </a:prstGeom>
        </p:spPr>
        <p:txBody>
          <a:bodyPr spcFirstLastPara="1" vert="horz" wrap="square" lIns="121900" tIns="121900" rIns="121900" bIns="121900" rtlCol="0" anchor="t" anchorCtr="0">
            <a:normAutofit/>
          </a:bodyPr>
          <a:lstStyle/>
          <a:p>
            <a:pPr marL="0" indent="0">
              <a:buNone/>
            </a:pPr>
            <a:r>
              <a:rPr lang="en" sz="2000" dirty="0"/>
              <a:t>New MODEL :</a:t>
            </a:r>
            <a:endParaRPr sz="2000" dirty="0"/>
          </a:p>
          <a:p>
            <a:pPr marL="0" indent="0">
              <a:spcBef>
                <a:spcPts val="1600"/>
              </a:spcBef>
              <a:buNone/>
            </a:pPr>
            <a:endParaRPr sz="2000" dirty="0"/>
          </a:p>
          <a:p>
            <a:pPr marL="0" indent="0">
              <a:spcBef>
                <a:spcPts val="1600"/>
              </a:spcBef>
              <a:buNone/>
            </a:pPr>
            <a:r>
              <a:rPr lang="en" sz="2000" dirty="0"/>
              <a:t> </a:t>
            </a:r>
            <a:r>
              <a:rPr lang="en" sz="1800" dirty="0">
                <a:solidFill>
                  <a:schemeClr val="dk1"/>
                </a:solidFill>
              </a:rPr>
              <a:t>glm(formula = Life.exp ~ Adj.Nni.Per + Mor.rate + Pop.grow + Cur.Ht.Exp + cur.Ht.PPP + Mor.Rate.F + Mor.Rate.M +  GDP.PPP + Bir.Rate) </a:t>
            </a:r>
            <a:endParaRPr sz="2000" dirty="0"/>
          </a:p>
          <a:p>
            <a:pPr marL="0" indent="0">
              <a:spcBef>
                <a:spcPts val="1600"/>
              </a:spcBef>
              <a:spcAft>
                <a:spcPts val="1600"/>
              </a:spcAft>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15600" y="-128600"/>
            <a:ext cx="11360800" cy="763600"/>
          </a:xfrm>
          <a:prstGeom prst="rect">
            <a:avLst/>
          </a:prstGeom>
        </p:spPr>
        <p:txBody>
          <a:bodyPr spcFirstLastPara="1" vert="horz" wrap="square" lIns="121900" tIns="121900" rIns="121900" bIns="121900" rtlCol="0" anchor="t" anchorCtr="0">
            <a:normAutofit fontScale="90000"/>
          </a:bodyPr>
          <a:lstStyle/>
          <a:p>
            <a:r>
              <a:rPr lang="en"/>
              <a:t>Predictions </a:t>
            </a:r>
            <a:endParaRPr/>
          </a:p>
        </p:txBody>
      </p:sp>
      <p:sp>
        <p:nvSpPr>
          <p:cNvPr id="76" name="Google Shape;76;p16"/>
          <p:cNvSpPr txBox="1">
            <a:spLocks noGrp="1"/>
          </p:cNvSpPr>
          <p:nvPr>
            <p:ph type="body" idx="1"/>
          </p:nvPr>
        </p:nvSpPr>
        <p:spPr>
          <a:xfrm>
            <a:off x="415600" y="1536633"/>
            <a:ext cx="5333200" cy="4555200"/>
          </a:xfrm>
          <a:prstGeom prst="rect">
            <a:avLst/>
          </a:prstGeom>
        </p:spPr>
        <p:txBody>
          <a:bodyPr spcFirstLastPara="1" vert="horz" wrap="square" lIns="121900" tIns="121900" rIns="121900" bIns="121900" rtlCol="0" anchor="t" anchorCtr="0">
            <a:normAutofit/>
          </a:bodyPr>
          <a:lstStyle/>
          <a:p>
            <a:pPr marL="0" indent="0">
              <a:buNone/>
            </a:pPr>
            <a:endParaRPr sz="1800">
              <a:solidFill>
                <a:srgbClr val="000000"/>
              </a:solidFill>
            </a:endParaRPr>
          </a:p>
          <a:p>
            <a:pPr marL="0" indent="0">
              <a:spcAft>
                <a:spcPts val="1600"/>
              </a:spcAft>
              <a:buNone/>
            </a:pPr>
            <a:endParaRPr/>
          </a:p>
        </p:txBody>
      </p:sp>
      <p:graphicFrame>
        <p:nvGraphicFramePr>
          <p:cNvPr id="77" name="Google Shape;77;p16"/>
          <p:cNvGraphicFramePr/>
          <p:nvPr/>
        </p:nvGraphicFramePr>
        <p:xfrm>
          <a:off x="1270000" y="635000"/>
          <a:ext cx="9652000" cy="5588000"/>
        </p:xfrm>
        <a:graphic>
          <a:graphicData uri="http://schemas.openxmlformats.org/drawingml/2006/table">
            <a:tbl>
              <a:tblPr>
                <a:noFill/>
              </a:tblPr>
              <a:tblGrid>
                <a:gridCol w="4826000">
                  <a:extLst>
                    <a:ext uri="{9D8B030D-6E8A-4147-A177-3AD203B41FA5}">
                      <a16:colId xmlns:a16="http://schemas.microsoft.com/office/drawing/2014/main" val="20000"/>
                    </a:ext>
                  </a:extLst>
                </a:gridCol>
                <a:gridCol w="4826000">
                  <a:extLst>
                    <a:ext uri="{9D8B030D-6E8A-4147-A177-3AD203B41FA5}">
                      <a16:colId xmlns:a16="http://schemas.microsoft.com/office/drawing/2014/main" val="20001"/>
                    </a:ext>
                  </a:extLst>
                </a:gridCol>
              </a:tblGrid>
              <a:tr h="508000">
                <a:tc>
                  <a:txBody>
                    <a:bodyPr/>
                    <a:lstStyle/>
                    <a:p>
                      <a:pPr marL="0" lvl="0" indent="0" algn="l" rtl="0">
                        <a:lnSpc>
                          <a:spcPct val="115000"/>
                        </a:lnSpc>
                        <a:spcBef>
                          <a:spcPts val="0"/>
                        </a:spcBef>
                        <a:spcAft>
                          <a:spcPts val="0"/>
                        </a:spcAft>
                        <a:buNone/>
                      </a:pPr>
                      <a:r>
                        <a:rPr lang="en" sz="2300"/>
                        <a:t>Cote d'Ivoire</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56.2903580324606</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8000">
                <a:tc>
                  <a:txBody>
                    <a:bodyPr/>
                    <a:lstStyle/>
                    <a:p>
                      <a:pPr marL="0" lvl="0" indent="0" algn="l" rtl="0">
                        <a:lnSpc>
                          <a:spcPct val="115000"/>
                        </a:lnSpc>
                        <a:spcBef>
                          <a:spcPts val="0"/>
                        </a:spcBef>
                        <a:spcAft>
                          <a:spcPts val="0"/>
                        </a:spcAft>
                        <a:buNone/>
                      </a:pPr>
                      <a:r>
                        <a:rPr lang="en" sz="2300"/>
                        <a:t>Estonia</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67.4727106824908</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8000">
                <a:tc>
                  <a:txBody>
                    <a:bodyPr/>
                    <a:lstStyle/>
                    <a:p>
                      <a:pPr marL="0" lvl="0" indent="0" algn="l" rtl="0">
                        <a:lnSpc>
                          <a:spcPct val="115000"/>
                        </a:lnSpc>
                        <a:spcBef>
                          <a:spcPts val="0"/>
                        </a:spcBef>
                        <a:spcAft>
                          <a:spcPts val="0"/>
                        </a:spcAft>
                        <a:buNone/>
                      </a:pPr>
                      <a:r>
                        <a:rPr lang="en" sz="2300"/>
                        <a:t>Gambia, The</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62.7109298452205</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8000">
                <a:tc>
                  <a:txBody>
                    <a:bodyPr/>
                    <a:lstStyle/>
                    <a:p>
                      <a:pPr marL="0" lvl="0" indent="0" algn="l" rtl="0">
                        <a:lnSpc>
                          <a:spcPct val="115000"/>
                        </a:lnSpc>
                        <a:spcBef>
                          <a:spcPts val="0"/>
                        </a:spcBef>
                        <a:spcAft>
                          <a:spcPts val="0"/>
                        </a:spcAft>
                        <a:buNone/>
                      </a:pPr>
                      <a:r>
                        <a:rPr lang="en" sz="2300"/>
                        <a:t>Iran, Islamic Rep.</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77.3303422742446</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08000">
                <a:tc>
                  <a:txBody>
                    <a:bodyPr/>
                    <a:lstStyle/>
                    <a:p>
                      <a:pPr marL="0" lvl="0" indent="0" algn="l" rtl="0">
                        <a:lnSpc>
                          <a:spcPct val="115000"/>
                        </a:lnSpc>
                        <a:spcBef>
                          <a:spcPts val="0"/>
                        </a:spcBef>
                        <a:spcAft>
                          <a:spcPts val="0"/>
                        </a:spcAft>
                        <a:buNone/>
                      </a:pPr>
                      <a:r>
                        <a:rPr lang="en" sz="2300"/>
                        <a:t>Jordan</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74.7929235714998</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08000">
                <a:tc>
                  <a:txBody>
                    <a:bodyPr/>
                    <a:lstStyle/>
                    <a:p>
                      <a:pPr marL="0" lvl="0" indent="0" algn="l" rtl="0">
                        <a:lnSpc>
                          <a:spcPct val="115000"/>
                        </a:lnSpc>
                        <a:spcBef>
                          <a:spcPts val="0"/>
                        </a:spcBef>
                        <a:spcAft>
                          <a:spcPts val="0"/>
                        </a:spcAft>
                        <a:buNone/>
                      </a:pPr>
                      <a:r>
                        <a:rPr lang="en" sz="2300"/>
                        <a:t>Macao SAR, China</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80.599031251284</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08000">
                <a:tc>
                  <a:txBody>
                    <a:bodyPr/>
                    <a:lstStyle/>
                    <a:p>
                      <a:pPr marL="0" lvl="0" indent="0" algn="l" rtl="0">
                        <a:lnSpc>
                          <a:spcPct val="115000"/>
                        </a:lnSpc>
                        <a:spcBef>
                          <a:spcPts val="0"/>
                        </a:spcBef>
                        <a:spcAft>
                          <a:spcPts val="0"/>
                        </a:spcAft>
                        <a:buNone/>
                      </a:pPr>
                      <a:r>
                        <a:rPr lang="en" sz="2300"/>
                        <a:t>Nepal</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71.3409271672365</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08000">
                <a:tc>
                  <a:txBody>
                    <a:bodyPr/>
                    <a:lstStyle/>
                    <a:p>
                      <a:pPr marL="0" lvl="0" indent="0" algn="l" rtl="0">
                        <a:lnSpc>
                          <a:spcPct val="115000"/>
                        </a:lnSpc>
                        <a:spcBef>
                          <a:spcPts val="0"/>
                        </a:spcBef>
                        <a:spcAft>
                          <a:spcPts val="0"/>
                        </a:spcAft>
                        <a:buNone/>
                      </a:pPr>
                      <a:r>
                        <a:rPr lang="en" sz="2300"/>
                        <a:t>Papua New Guinea</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66.1300006268544</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508000">
                <a:tc>
                  <a:txBody>
                    <a:bodyPr/>
                    <a:lstStyle/>
                    <a:p>
                      <a:pPr marL="0" lvl="0" indent="0" algn="l" rtl="0">
                        <a:lnSpc>
                          <a:spcPct val="115000"/>
                        </a:lnSpc>
                        <a:spcBef>
                          <a:spcPts val="0"/>
                        </a:spcBef>
                        <a:spcAft>
                          <a:spcPts val="0"/>
                        </a:spcAft>
                        <a:buNone/>
                      </a:pPr>
                      <a:r>
                        <a:rPr lang="en" sz="2300"/>
                        <a:t>Somalia</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56.5054072757901</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508000">
                <a:tc>
                  <a:txBody>
                    <a:bodyPr/>
                    <a:lstStyle/>
                    <a:p>
                      <a:pPr marL="0" lvl="0" indent="0" algn="l" rtl="0">
                        <a:lnSpc>
                          <a:spcPct val="115000"/>
                        </a:lnSpc>
                        <a:spcBef>
                          <a:spcPts val="0"/>
                        </a:spcBef>
                        <a:spcAft>
                          <a:spcPts val="0"/>
                        </a:spcAft>
                        <a:buNone/>
                      </a:pPr>
                      <a:r>
                        <a:rPr lang="en" sz="2300"/>
                        <a:t>West Bank and Gaza</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73.3589297164777</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508000">
                <a:tc>
                  <a:txBody>
                    <a:bodyPr/>
                    <a:lstStyle/>
                    <a:p>
                      <a:pPr marL="0" lvl="0" indent="0" algn="l" rtl="0">
                        <a:lnSpc>
                          <a:spcPct val="115000"/>
                        </a:lnSpc>
                        <a:spcBef>
                          <a:spcPts val="0"/>
                        </a:spcBef>
                        <a:spcAft>
                          <a:spcPts val="0"/>
                        </a:spcAft>
                        <a:buNone/>
                      </a:pPr>
                      <a:r>
                        <a:rPr lang="en" sz="2300"/>
                        <a:t>Zimbabwe</a:t>
                      </a:r>
                      <a:endParaRPr sz="23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2100"/>
                        <a:t>58.6794011935106</a:t>
                      </a:r>
                      <a:endParaRPr sz="2100"/>
                    </a:p>
                  </a:txBody>
                  <a:tcPr marL="50800" marR="50800" marT="50800" marB="508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1303</TotalTime>
  <Words>959</Words>
  <Application>Microsoft Office PowerPoint</Application>
  <PresentationFormat>Widescreen</PresentationFormat>
  <Paragraphs>133</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Predictive Analysis of Life Expectancy</vt:lpstr>
      <vt:lpstr>PowerPoint Presentation</vt:lpstr>
      <vt:lpstr>Dealing with Missing Values</vt:lpstr>
      <vt:lpstr>Multiple Imputation</vt:lpstr>
      <vt:lpstr>PowerPoint Presentation</vt:lpstr>
      <vt:lpstr>Feature Selection</vt:lpstr>
      <vt:lpstr>Evaluation of the model</vt:lpstr>
      <vt:lpstr>Prediction using test data </vt:lpstr>
      <vt:lpstr>Predictions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Values</dc:title>
  <dc:creator>Ananya Devaraj</dc:creator>
  <cp:lastModifiedBy>Priyanka Bhagwat</cp:lastModifiedBy>
  <cp:revision>58</cp:revision>
  <dcterms:created xsi:type="dcterms:W3CDTF">2021-03-24T18:33:56Z</dcterms:created>
  <dcterms:modified xsi:type="dcterms:W3CDTF">2021-03-26T07:42:26Z</dcterms:modified>
</cp:coreProperties>
</file>