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3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0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6ECE-36CC-4DE8-8130-BEDD33065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530" y="4433486"/>
            <a:ext cx="11023893" cy="1720850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fornian FB" panose="0207040306080B030204" pitchFamily="18" charset="0"/>
              </a:rPr>
              <a:t>Time-use Activity-Pattern Recognition</a:t>
            </a:r>
          </a:p>
        </p:txBody>
      </p:sp>
      <p:pic>
        <p:nvPicPr>
          <p:cNvPr id="70" name="Picture 2" descr="Stopwatch">
            <a:extLst>
              <a:ext uri="{FF2B5EF4-FFF2-40B4-BE49-F238E27FC236}">
                <a16:creationId xmlns:a16="http://schemas.microsoft.com/office/drawing/2014/main" id="{D51E9395-0410-4876-BCF8-F5BA2A9E4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08" b="18542"/>
          <a:stretch/>
        </p:blipFill>
        <p:spPr>
          <a:xfrm>
            <a:off x="0" y="413659"/>
            <a:ext cx="12213031" cy="40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BB87-4C5B-41FD-B22E-49501A8B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Preprocessing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C457-442E-4B77-834D-B6D81C49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and eliminating data for non-working days from the UK time usage survey data.</a:t>
            </a:r>
          </a:p>
          <a:p>
            <a:r>
              <a:rPr lang="en-US" dirty="0"/>
              <a:t>cleaning the dataset of any missing values,</a:t>
            </a:r>
          </a:p>
          <a:p>
            <a:r>
              <a:rPr lang="en-US" dirty="0"/>
              <a:t>The 24 hours were divided into 144 ten-minute sections.</a:t>
            </a:r>
          </a:p>
          <a:p>
            <a:r>
              <a:rPr lang="en-US" dirty="0"/>
              <a:t>In-home activities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Household chores, Home leisure, Night sleep </a:t>
            </a:r>
          </a:p>
          <a:p>
            <a:r>
              <a:rPr lang="en-US" dirty="0" err="1"/>
              <a:t>Out-of</a:t>
            </a:r>
            <a:r>
              <a:rPr lang="en-US" dirty="0"/>
              <a:t> home activities </a:t>
            </a:r>
            <a:r>
              <a:rPr lang="en-US" dirty="0">
                <a:sym typeface="Wingdings" panose="05000000000000000000" pitchFamily="2" charset="2"/>
              </a:rPr>
              <a:t>  </a:t>
            </a:r>
            <a:r>
              <a:rPr lang="en-US" dirty="0"/>
              <a:t>Workplace, School/college/</a:t>
            </a:r>
            <a:r>
              <a:rPr lang="en-US" dirty="0" err="1"/>
              <a:t>Univeristy</a:t>
            </a:r>
            <a:r>
              <a:rPr lang="en-US" dirty="0"/>
              <a:t>, Sport, Organizational/hobbies/Volunteer,    Entertainment, Shopping and other services,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99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B72A9-BFEE-4E48-A9A1-DDE1A29E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C4E3DA-8F70-4030-A5E2-2AF881D5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4"/>
            <a:ext cx="3705323" cy="5762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C8368-6CF7-40B1-9DCF-BBE57230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Exploratory Data Analysis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065910-7F1F-4E33-B7F4-2021BFA77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FDD904-89A9-4187-909A-B182B160E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112C27-5A03-4A8E-9C1C-14B9F4215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F643C30-75BF-46AD-852E-68E3DDBFC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328" y="3328034"/>
            <a:ext cx="3705322" cy="316153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F01E4-0160-44DC-940D-5A1550D0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89" y="638173"/>
            <a:ext cx="7492278" cy="26898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8548A5-1886-4E8B-9E43-4F94D98B1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31" y="3396534"/>
            <a:ext cx="3640716" cy="2912825"/>
          </a:xfrm>
        </p:spPr>
        <p:txBody>
          <a:bodyPr>
            <a:normAutofit/>
          </a:bodyPr>
          <a:lstStyle/>
          <a:p>
            <a:r>
              <a:rPr lang="en-US" dirty="0"/>
              <a:t>The average respondent was 44.3 years old (age range 8 to 99).</a:t>
            </a:r>
          </a:p>
          <a:p>
            <a:r>
              <a:rPr lang="en-US" dirty="0"/>
              <a:t>Individuals had 1.27 vehicles on average.</a:t>
            </a:r>
          </a:p>
          <a:p>
            <a:r>
              <a:rPr lang="en-US" dirty="0"/>
              <a:t>Enjoyment level was recorded on average at 2.85 (ranging from 0-7).</a:t>
            </a:r>
          </a:p>
        </p:txBody>
      </p:sp>
    </p:spTree>
    <p:extLst>
      <p:ext uri="{BB962C8B-B14F-4D97-AF65-F5344CB8AC3E}">
        <p14:creationId xmlns:p14="http://schemas.microsoft.com/office/powerpoint/2010/main" val="36223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FB7F65-9106-4CAB-B5F1-B6B1476E7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996FEB-A7FD-41B5-AC7B-E2ED8B76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3AC5DB-7693-457F-ACCC-7E0B50B9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9DE51B-4C99-46DA-BAA8-AFBACAA9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6A87B-A6AF-49F9-A35C-DBCD32934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41075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87C08-0B6E-42C2-BEF6-83244EB9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333126"/>
            <a:ext cx="10993549" cy="11408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Exploratory Data Analysis (continued..)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sz="2200" dirty="0"/>
              <a:t>Start and End Location along with kind of day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94B69220-B195-41F0-B898-E60E79C7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97" y="2967543"/>
            <a:ext cx="3428633" cy="3465902"/>
          </a:xfrm>
          <a:prstGeom prst="rect">
            <a:avLst/>
          </a:prstGeo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381CBED4-4307-4B80-B343-C8AE19C9E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5" y="2967571"/>
            <a:ext cx="3428633" cy="3465902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A43BB66-DF60-4905-9D4F-4685DA0B7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3" y="2967543"/>
            <a:ext cx="3428661" cy="34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6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2E1C-C88A-4BCD-8166-1146366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0967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Exploratory Data Analysis (continued..) </a:t>
            </a:r>
            <a:br>
              <a:rPr lang="en-US" b="1" dirty="0">
                <a:solidFill>
                  <a:srgbClr val="FFFFFF"/>
                </a:solidFill>
              </a:rPr>
            </a:br>
            <a:br>
              <a:rPr lang="en-US" b="1" dirty="0">
                <a:solidFill>
                  <a:srgbClr val="FFFFFF"/>
                </a:solidFill>
              </a:rPr>
            </a:br>
            <a:r>
              <a:rPr lang="en-US" sz="2200" dirty="0"/>
              <a:t>Top Primary and Secondary Activities by Gender</a:t>
            </a:r>
            <a:endParaRPr lang="en-I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A3FBEE-C5D5-460B-BF28-B095CDE8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3" y="2143588"/>
            <a:ext cx="9064101" cy="4035270"/>
          </a:xfrm>
        </p:spPr>
      </p:pic>
    </p:spTree>
    <p:extLst>
      <p:ext uri="{BB962C8B-B14F-4D97-AF65-F5344CB8AC3E}">
        <p14:creationId xmlns:p14="http://schemas.microsoft.com/office/powerpoint/2010/main" val="216632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52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54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3" name="Rectangle 60">
            <a:extLst>
              <a:ext uri="{FF2B5EF4-FFF2-40B4-BE49-F238E27FC236}">
                <a16:creationId xmlns:a16="http://schemas.microsoft.com/office/drawing/2014/main" id="{3B9D99A0-5C95-4ADE-8025-C8F7231BE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731BD-B166-42D0-A89D-F6B4B422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419225"/>
            <a:ext cx="3433375" cy="208586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solidFill>
                  <a:schemeClr val="accent1"/>
                </a:solidFill>
              </a:rPr>
              <a:t>Exploratory Data Analysis (continued..)</a:t>
            </a:r>
            <a:br>
              <a:rPr lang="en-US" sz="1700" dirty="0">
                <a:solidFill>
                  <a:schemeClr val="accent1"/>
                </a:solidFill>
              </a:rPr>
            </a:br>
            <a:br>
              <a:rPr lang="en-US" sz="1700" dirty="0">
                <a:solidFill>
                  <a:schemeClr val="accent1"/>
                </a:solidFill>
              </a:rPr>
            </a:br>
            <a:br>
              <a:rPr lang="en-US" sz="1700" dirty="0">
                <a:solidFill>
                  <a:schemeClr val="accent1"/>
                </a:solidFill>
              </a:rPr>
            </a:br>
            <a:r>
              <a:rPr lang="en-US" sz="1700" dirty="0">
                <a:solidFill>
                  <a:schemeClr val="accent1"/>
                </a:solidFill>
              </a:rPr>
              <a:t>Employment status and income group distribution </a:t>
            </a:r>
            <a:br>
              <a:rPr lang="en-US" sz="1700" dirty="0">
                <a:solidFill>
                  <a:schemeClr val="accent1"/>
                </a:solidFill>
              </a:rPr>
            </a:br>
            <a:endParaRPr lang="en-US" sz="1700" dirty="0">
              <a:solidFill>
                <a:schemeClr val="accent1"/>
              </a:solidFill>
            </a:endParaRPr>
          </a:p>
        </p:txBody>
      </p:sp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29D6715A-F4B7-4626-B159-40A00251E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38" y="1990854"/>
            <a:ext cx="3024390" cy="3057264"/>
          </a:xfrm>
          <a:prstGeom prst="rect">
            <a:avLst/>
          </a:prstGeom>
        </p:spPr>
      </p:pic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3295449B-1118-429C-BD18-D0A3CEB86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31" y="1986309"/>
            <a:ext cx="3033384" cy="3066355"/>
          </a:xfrm>
          <a:prstGeom prst="rect">
            <a:avLst/>
          </a:prstGeom>
        </p:spPr>
      </p:pic>
      <p:sp>
        <p:nvSpPr>
          <p:cNvPr id="74" name="Rectangle 62">
            <a:extLst>
              <a:ext uri="{FF2B5EF4-FFF2-40B4-BE49-F238E27FC236}">
                <a16:creationId xmlns:a16="http://schemas.microsoft.com/office/drawing/2014/main" id="{C5FA38F3-CCB8-430C-905D-AB0CAA334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4">
            <a:extLst>
              <a:ext uri="{FF2B5EF4-FFF2-40B4-BE49-F238E27FC236}">
                <a16:creationId xmlns:a16="http://schemas.microsoft.com/office/drawing/2014/main" id="{2EE7A3E2-6763-48C0-8ACA-83BB40F95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5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755AC138-9740-4218-B385-7212B061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1"/>
            <a:ext cx="1218895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5">
            <a:extLst>
              <a:ext uri="{FF2B5EF4-FFF2-40B4-BE49-F238E27FC236}">
                <a16:creationId xmlns:a16="http://schemas.microsoft.com/office/drawing/2014/main" id="{699F6335-0371-4F3F-930B-392D6D1D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0ECE2-5828-4470-8C10-4CA097F6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00" y="3140037"/>
            <a:ext cx="3421229" cy="1013800"/>
          </a:xfrm>
        </p:spPr>
        <p:txBody>
          <a:bodyPr>
            <a:noAutofit/>
          </a:bodyPr>
          <a:lstStyle/>
          <a:p>
            <a:r>
              <a:rPr lang="en-US" sz="2500" b="1" dirty="0">
                <a:solidFill>
                  <a:schemeClr val="tx1"/>
                </a:solidFill>
              </a:rPr>
              <a:t>Exploratory Data Analysis (continued..)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Activities Distribution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49" name="Group 37">
            <a:extLst>
              <a:ext uri="{FF2B5EF4-FFF2-40B4-BE49-F238E27FC236}">
                <a16:creationId xmlns:a16="http://schemas.microsoft.com/office/drawing/2014/main" id="{F033A71F-15C6-4BDB-9350-DD5976731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7C5043-1EE4-420F-96A3-423C9A918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4C521-59DB-482D-A453-A8EBB5E13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02A08C-88B3-466E-9FF3-923E4495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8F2ABA40-29A1-4B03-9E06-EBC01E1B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69" y="1992898"/>
            <a:ext cx="3655594" cy="3695329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693C4ED2-4190-4332-91A7-63D3731F3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99" y="1992898"/>
            <a:ext cx="3680468" cy="37204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E382BA9-8DB2-490E-8211-937BEE4E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5B5933FC-E90C-4955-9297-DF099959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8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00C6-93C5-41C4-8869-60E96157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Exploratory Data Analysis (continued..)</a:t>
            </a:r>
            <a:br>
              <a:rPr lang="en-US" sz="2800" b="1" dirty="0"/>
            </a:br>
            <a:br>
              <a:rPr lang="en-US" sz="2200" b="1" dirty="0"/>
            </a:br>
            <a:r>
              <a:rPr lang="en-US" sz="2200" dirty="0"/>
              <a:t>Primary and Secondary Activities based on Age groups</a:t>
            </a:r>
            <a:endParaRPr lang="en-IN" dirty="0"/>
          </a:p>
        </p:txBody>
      </p:sp>
      <p:pic>
        <p:nvPicPr>
          <p:cNvPr id="5" name="Content Placeholder 4" descr="Bar chart&#10;&#10;Description automatically generated">
            <a:extLst>
              <a:ext uri="{FF2B5EF4-FFF2-40B4-BE49-F238E27FC236}">
                <a16:creationId xmlns:a16="http://schemas.microsoft.com/office/drawing/2014/main" id="{C63CE708-D40A-49CB-96F8-ABA1AF25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04" y="1822531"/>
            <a:ext cx="7007571" cy="5035469"/>
          </a:xfrm>
        </p:spPr>
      </p:pic>
    </p:spTree>
    <p:extLst>
      <p:ext uri="{BB962C8B-B14F-4D97-AF65-F5344CB8AC3E}">
        <p14:creationId xmlns:p14="http://schemas.microsoft.com/office/powerpoint/2010/main" val="2907348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2AE-7ABF-49AB-8BC3-CCCBB330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Exploratory Data Analysis (continued..)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200" dirty="0"/>
              <a:t>work status </a:t>
            </a:r>
            <a:r>
              <a:rPr lang="en-US" sz="2200" dirty="0" err="1"/>
              <a:t>wrt</a:t>
            </a:r>
            <a:r>
              <a:rPr lang="en-US" sz="2200" dirty="0"/>
              <a:t> gender</a:t>
            </a:r>
            <a:endParaRPr lang="en-IN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79C1DD19-9AA5-4C49-88A4-911B33588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68" y="1857374"/>
            <a:ext cx="9999263" cy="4897741"/>
          </a:xfrm>
        </p:spPr>
      </p:pic>
    </p:spTree>
    <p:extLst>
      <p:ext uri="{BB962C8B-B14F-4D97-AF65-F5344CB8AC3E}">
        <p14:creationId xmlns:p14="http://schemas.microsoft.com/office/powerpoint/2010/main" val="257991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A7BF-D09A-461A-94E4-6B9C9475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Exploratory Data Analysis (continued..)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200" dirty="0"/>
              <a:t>Location of Activities based on time</a:t>
            </a:r>
            <a:endParaRPr lang="en-IN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E28B781-E1D2-46C6-861A-CD928F4B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50" y="1872432"/>
            <a:ext cx="8308250" cy="4883475"/>
          </a:xfrm>
        </p:spPr>
      </p:pic>
    </p:spTree>
    <p:extLst>
      <p:ext uri="{BB962C8B-B14F-4D97-AF65-F5344CB8AC3E}">
        <p14:creationId xmlns:p14="http://schemas.microsoft.com/office/powerpoint/2010/main" val="2835257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9A245-F5BE-4621-9228-64B9A244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Principal Component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EB0F-6599-421E-935A-35ADB133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technique for reducing the number of dimensions in a dataset while maintaining most of the information.</a:t>
            </a:r>
          </a:p>
          <a:p>
            <a:r>
              <a:rPr lang="en-US" dirty="0">
                <a:solidFill>
                  <a:srgbClr val="FFFFFF"/>
                </a:solidFill>
              </a:rPr>
              <a:t>The number of primary components is less than the number of variables in the initial dataset.</a:t>
            </a:r>
          </a:p>
          <a:p>
            <a:r>
              <a:rPr lang="en-US" dirty="0"/>
              <a:t>Variance levels of principal components 1 and 2.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 descr="Bar chart&#10;&#10;Description automatically generated with medium confidence">
            <a:extLst>
              <a:ext uri="{FF2B5EF4-FFF2-40B4-BE49-F238E27FC236}">
                <a16:creationId xmlns:a16="http://schemas.microsoft.com/office/drawing/2014/main" id="{B6B4739B-E925-4300-B58D-AB38D93B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84" y="1025410"/>
            <a:ext cx="4952475" cy="48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6C04-6E88-49B6-86A8-E40B5B3C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C3E4-9AF0-49E5-A85C-1A4B133C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69" y="2672179"/>
            <a:ext cx="11029615" cy="37818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Research Aim and Scope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Travel Pattern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What is TUS?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Data Description (UKTUS 2014-2015)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Exploratory Data Analysis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Methods – PCA &amp; K-means Clustering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2400" b="1" dirty="0" err="1"/>
              <a:t>QnA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7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0B08-2CEF-4BE0-B809-8DF510AB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121" y="960723"/>
            <a:ext cx="4968489" cy="101380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WCSS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6900-FCF7-4BF0-A7FA-507C8866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87" y="2254102"/>
            <a:ext cx="4947221" cy="3650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WCSS is the sum of the squared distances between each point in a cluster and </a:t>
            </a:r>
            <a:r>
              <a:rPr lang="en-IN" dirty="0">
                <a:solidFill>
                  <a:srgbClr val="FFFFFF"/>
                </a:solidFill>
              </a:rPr>
              <a:t>its centroid.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When we examine the graph, we can observe that it rapidly changes at a spot, resulting in an elbow form.</a:t>
            </a:r>
            <a:endParaRPr lang="en-IN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The graph begins to travel practically parallel to the X-axis at this point. This point’s K value corresponds to the ideal K value, or the optimal number of clusters.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When we plot the WCSS with the K value, we get an Elbow.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4436E32C-636E-4971-A98C-CB7B5995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58" y="614407"/>
            <a:ext cx="5503339" cy="561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43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4E3B-8EC3-4649-9FF5-3B09294F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2CA3-B2F6-4E26-9FF2-A3BC5C1F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2371"/>
            <a:ext cx="5052100" cy="3678303"/>
          </a:xfrm>
        </p:spPr>
        <p:txBody>
          <a:bodyPr/>
          <a:lstStyle/>
          <a:p>
            <a:r>
              <a:rPr lang="en-US" dirty="0"/>
              <a:t>The fundamental goal of K-means Clustering is to group n observations into k clusters.</a:t>
            </a:r>
          </a:p>
          <a:p>
            <a:r>
              <a:rPr lang="en-IN" dirty="0"/>
              <a:t>Euclidean</a:t>
            </a:r>
            <a:r>
              <a:rPr lang="en-US" dirty="0"/>
              <a:t> distance: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Clustering of similar activities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30299-A1A2-47F6-8E2F-5A69257E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54" y="3596520"/>
            <a:ext cx="3000375" cy="82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D54C4-9B13-451B-B99A-C95D6FD96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38" y="1919694"/>
            <a:ext cx="5286374" cy="457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3B3-D2CA-4B0E-BE39-5EDF8941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K-means Clustering (continued..)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A059D-B7A1-48FB-AA39-F1492308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1" y="2009775"/>
            <a:ext cx="9129713" cy="44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1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E856-E946-41E8-BFC6-68BC72CD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57F2-E3EE-45CA-B3C6-D25A06DFE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TUS give complete reports of daily activities primary, secondary, tertiary, combined and alone as well as measures of enjoyment throughout the day at various points in the journey.</a:t>
            </a:r>
          </a:p>
          <a:p>
            <a:r>
              <a:rPr lang="en-US" dirty="0"/>
              <a:t>Using data from the extensive UK time use diary survey, for a household activity survey, we modelled the 48 </a:t>
            </a:r>
            <a:r>
              <a:rPr lang="en-US" dirty="0" err="1"/>
              <a:t>hrs</a:t>
            </a:r>
            <a:r>
              <a:rPr lang="en-US" dirty="0"/>
              <a:t> in-home and out-of-home time-use activity patterns of individuals drawn from the UK-time use diary survey.</a:t>
            </a:r>
          </a:p>
          <a:p>
            <a:r>
              <a:rPr lang="en-US" dirty="0"/>
              <a:t>We checked for the Enjoyment level, Age, Income and many more features for individuals through this survey data.</a:t>
            </a:r>
          </a:p>
          <a:p>
            <a:r>
              <a:rPr lang="en-US" dirty="0"/>
              <a:t>We demonstrated in this work how cluster analysis might be </a:t>
            </a:r>
            <a:r>
              <a:rPr lang="en-US" dirty="0" err="1"/>
              <a:t>utilised</a:t>
            </a:r>
            <a:r>
              <a:rPr lang="en-US" dirty="0"/>
              <a:t> to discover variations in sociodemographic features between population groups with varying daily activity patterns.</a:t>
            </a:r>
          </a:p>
          <a:p>
            <a:r>
              <a:rPr lang="en-US" dirty="0"/>
              <a:t>By utilizing publicly accessible travel survey data and K-means clustering via PCA methodologies, this work elucidates the regular patterns of everyday human activities.</a:t>
            </a:r>
          </a:p>
          <a:p>
            <a:r>
              <a:rPr lang="en-US" dirty="0"/>
              <a:t>Research on land use and activity patterns may help manage congestion and improve models that predict human movement.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67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97B3-E58B-4D5E-913F-0CF466A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Thank you !!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F07145-6344-4BA3-A8D9-54B7AEDC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239" y="2105040"/>
            <a:ext cx="3405511" cy="34055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1D8C0-C479-44B6-80DB-4207CC70CB50}"/>
              </a:ext>
            </a:extLst>
          </p:cNvPr>
          <p:cNvSpPr txBox="1"/>
          <p:nvPr/>
        </p:nvSpPr>
        <p:spPr>
          <a:xfrm>
            <a:off x="5086905" y="5530303"/>
            <a:ext cx="2254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Any questions ???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564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AA22-0504-4B6D-BDEC-B7AD1BF1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E376-A66A-4F39-8C86-35C536E19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70" y="2044084"/>
            <a:ext cx="11306009" cy="4489880"/>
          </a:xfrm>
        </p:spPr>
        <p:txBody>
          <a:bodyPr>
            <a:normAutofit/>
          </a:bodyPr>
          <a:lstStyle/>
          <a:p>
            <a:r>
              <a:rPr lang="en-IN" b="1" dirty="0"/>
              <a:t>What is Travel Demand Model ?</a:t>
            </a:r>
          </a:p>
          <a:p>
            <a:pPr marL="0" indent="0">
              <a:buNone/>
            </a:pPr>
            <a:r>
              <a:rPr lang="en-US" dirty="0"/>
              <a:t>Travel demand models use current travel behavior to predict future travel patterns from a sample of travel behavior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 does a travel demand model work 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Trip generation (the number of trips to be made);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Trip distribution (where those trips go);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Mode choice (how the trips will be divided among the available modes of travel);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Trip assignment (predicting the route trips will take).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51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AD02-6B03-4C8E-9EFD-234364B2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Research Aim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3D01-1B4F-4A81-B43B-F38841DC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49" y="1044154"/>
            <a:ext cx="11029615" cy="3678303"/>
          </a:xfrm>
        </p:spPr>
        <p:txBody>
          <a:bodyPr/>
          <a:lstStyle/>
          <a:p>
            <a:r>
              <a:rPr lang="en-US" dirty="0"/>
              <a:t>This study is primarily focused on the data processing required to extract activity patterns.</a:t>
            </a:r>
          </a:p>
          <a:p>
            <a:r>
              <a:rPr lang="en-US" dirty="0"/>
              <a:t>Extracting travel patterns and providing data for traffic planning applications using PCA and K means clustering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75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CDCC4-4456-47A7-9630-AB985C5F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travel pattern analysis</a:t>
            </a:r>
            <a:endParaRPr lang="en-IN" b="1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F6B4-6363-4BFF-B1A2-54D1400B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634853"/>
            <a:ext cx="3033249" cy="1384698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purpose of travel pattern analysis is to gain insight about aggregated travel patterns in the present, past, and future.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IN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83C9579-2645-47D8-97C9-471EC32F8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00" y="1376994"/>
            <a:ext cx="6866506" cy="410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C55D-EEF3-41B3-9183-29929519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TUS 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F9590-80A4-4406-9763-6F322561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38" y="2056209"/>
            <a:ext cx="10444873" cy="3678303"/>
          </a:xfrm>
        </p:spPr>
        <p:txBody>
          <a:bodyPr/>
          <a:lstStyle/>
          <a:p>
            <a:r>
              <a:rPr lang="en-US" dirty="0"/>
              <a:t>Time use refers to the subjective allocation of time to various activities and events. </a:t>
            </a:r>
          </a:p>
          <a:p>
            <a:r>
              <a:rPr lang="en-US" dirty="0"/>
              <a:t>Time usage data analysis, therefore, gives useful indications of people’s financial and behavioral situations.</a:t>
            </a:r>
          </a:p>
          <a:p>
            <a:r>
              <a:rPr lang="en-US" dirty="0"/>
              <a:t>The impact of these decisions on time use has substantial policy consequences for employment, social welfare, childcare, the labor market, healthcare, and education.</a:t>
            </a:r>
          </a:p>
          <a:p>
            <a:r>
              <a:rPr lang="en-US" dirty="0"/>
              <a:t>The UK Time Use Survey 2014-15 is an examination of how individuals in the United Kingdom spend their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2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ED93-2DD3-441B-AE91-58FAEBB1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TUS concepts and definitions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5786-5D03-4305-85B0-6933C90144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2190568"/>
            <a:ext cx="1020534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Time-use typology: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Necessary 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Contracted 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Committed time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Free time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Activities and episode:</a:t>
            </a:r>
            <a:endParaRPr lang="en-US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Time usage as a sequence of actions.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In time, we may divide time into activities, which can be further divided into episodes.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20CB-38D1-449D-9B1A-5D08CEBA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TUS concepts and definitions (Continued..)</a:t>
            </a:r>
          </a:p>
        </p:txBody>
      </p:sp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294CC-C90F-4D88-8871-404066F9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2286406"/>
            <a:ext cx="5051394" cy="38338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1857-76D0-48EB-9213-A066130D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IN" b="1" dirty="0"/>
              <a:t>Location, travel purpose and transport mode: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Time use survey locations itself represents the travel purpose.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Basic transport modes are given as car, bike or train.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IN" b="1" dirty="0"/>
              <a:t>Defining and coding journeys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855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3C1A-EC01-4722-8186-11C8A479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Description (UKTUS 2014-2015)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80A1-2A97-4B80-B791-6AF9231C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2014-2015 Time Use Survey (UK-TUS) tracks how people aged 8 and above utilize their time.</a:t>
            </a:r>
          </a:p>
          <a:p>
            <a:r>
              <a:rPr lang="en-US" dirty="0"/>
              <a:t>The survey’s time-use diary asks respondents to record their daily activities.</a:t>
            </a:r>
          </a:p>
          <a:p>
            <a:r>
              <a:rPr lang="en-US" dirty="0"/>
              <a:t>6 Different formats of time diaries</a:t>
            </a:r>
          </a:p>
          <a:p>
            <a:r>
              <a:rPr lang="en-IN" dirty="0"/>
              <a:t>Total of 11,860 households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4,238 household interviews &amp; 9,388 individuals' interviews.</a:t>
            </a:r>
          </a:p>
          <a:p>
            <a:r>
              <a:rPr lang="en-US" dirty="0"/>
              <a:t>Weekday data =  73%  &amp;  Weekend data = 27%.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0923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Override1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ppt/theme/themeOverride2.xml><?xml version="1.0" encoding="utf-8"?>
<a:themeOverride xmlns:a="http://schemas.openxmlformats.org/drawingml/2006/main">
  <a:clrScheme name="Dividend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4D1434"/>
    </a:accent1>
    <a:accent2>
      <a:srgbClr val="903163"/>
    </a:accent2>
    <a:accent3>
      <a:srgbClr val="B2324B"/>
    </a:accent3>
    <a:accent4>
      <a:srgbClr val="969FA7"/>
    </a:accent4>
    <a:accent5>
      <a:srgbClr val="66B1CE"/>
    </a:accent5>
    <a:accent6>
      <a:srgbClr val="40619D"/>
    </a:accent6>
    <a:hlink>
      <a:srgbClr val="828282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2878</TotalTime>
  <Words>971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Californian FB</vt:lpstr>
      <vt:lpstr>Gill Sans MT</vt:lpstr>
      <vt:lpstr>Wingdings</vt:lpstr>
      <vt:lpstr>Wingdings 2</vt:lpstr>
      <vt:lpstr>Dividend</vt:lpstr>
      <vt:lpstr>Time-use Activity-Pattern Recognition</vt:lpstr>
      <vt:lpstr>Agenda</vt:lpstr>
      <vt:lpstr>Introduction</vt:lpstr>
      <vt:lpstr>Research Aim and Scope</vt:lpstr>
      <vt:lpstr>travel pattern analysis</vt:lpstr>
      <vt:lpstr>What is TUS ?</vt:lpstr>
      <vt:lpstr>TUS concepts and definitions</vt:lpstr>
      <vt:lpstr>TUS concepts and definitions (Continued..)</vt:lpstr>
      <vt:lpstr>Data Description (UKTUS 2014-2015)</vt:lpstr>
      <vt:lpstr>Data Preprocessing</vt:lpstr>
      <vt:lpstr>Exploratory Data Analysis </vt:lpstr>
      <vt:lpstr>Exploratory Data Analysis (continued..)   Start and End Location along with kind of day </vt:lpstr>
      <vt:lpstr>Exploratory Data Analysis (continued..)   Top Primary and Secondary Activities by Gender</vt:lpstr>
      <vt:lpstr>Exploratory Data Analysis (continued..)   Employment status and income group distribution  </vt:lpstr>
      <vt:lpstr>Exploratory Data Analysis (continued..)   Activities Distribution</vt:lpstr>
      <vt:lpstr>Exploratory Data Analysis (continued..)  Primary and Secondary Activities based on Age groups</vt:lpstr>
      <vt:lpstr>Exploratory Data Analysis (continued..)  work status wrt gender</vt:lpstr>
      <vt:lpstr>Exploratory Data Analysis (continued..)  Location of Activities based on time</vt:lpstr>
      <vt:lpstr>Principal Component Analysis</vt:lpstr>
      <vt:lpstr>WCSS</vt:lpstr>
      <vt:lpstr>K-means Clustering</vt:lpstr>
      <vt:lpstr>K-means Clustering (continued..)</vt:lpstr>
      <vt:lpstr>Conclusion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Time-use Activity-Pattern Recognition</dc:title>
  <dc:creator>Bhagwat, Priyanka</dc:creator>
  <cp:lastModifiedBy>Bhagwat, Priyanka</cp:lastModifiedBy>
  <cp:revision>41</cp:revision>
  <dcterms:created xsi:type="dcterms:W3CDTF">2021-12-09T10:21:19Z</dcterms:created>
  <dcterms:modified xsi:type="dcterms:W3CDTF">2021-12-22T09:33:46Z</dcterms:modified>
</cp:coreProperties>
</file>