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71" r:id="rId6"/>
    <p:sldId id="261" r:id="rId7"/>
    <p:sldId id="262" r:id="rId8"/>
    <p:sldId id="259" r:id="rId9"/>
    <p:sldId id="263" r:id="rId10"/>
    <p:sldId id="264" r:id="rId11"/>
    <p:sldId id="265" r:id="rId12"/>
    <p:sldId id="266" r:id="rId13"/>
    <p:sldId id="270" r:id="rId14"/>
    <p:sldId id="274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28CD6C-B457-4175-9C03-80BAADA160F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CFE65-EABC-4444-9351-53C4C64295C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5A315D7-2358-40F8-83E0-96DF77C4CE28}" type="datetime1">
              <a:rPr lang="en-US"/>
              <a:pPr lvl="0"/>
              <a:t>12/7/2021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A38AF83-4FDF-4229-BF53-BA814653FC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62B9428-4D5D-4E3B-B81D-6BB2294BC4B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E4320-B7F6-44FD-9213-45A6C1F4E7C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9D834-0235-4745-A94E-E95B7F7B3B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00FD7406-C074-4BAF-B979-DC58238069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2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18059C-A344-499E-AF06-E5420F4C98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D8A4EB-2967-452E-BFC7-31EFAF917E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11004-C026-46C4-B86C-1971828DCE9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39B930-CE64-4FF9-8F21-DBBD4FFC605A}" type="slidenum">
              <a:t>12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C7676B-59A0-4497-BC77-6ADFE423D69F}"/>
              </a:ext>
            </a:extLst>
          </p:cNvPr>
          <p:cNvSpPr/>
          <p:nvPr/>
        </p:nvSpPr>
        <p:spPr>
          <a:xfrm>
            <a:off x="446538" y="3085761"/>
            <a:ext cx="11298929" cy="3338145"/>
          </a:xfrm>
          <a:prstGeom prst="rect">
            <a:avLst/>
          </a:prstGeom>
          <a:solidFill>
            <a:srgbClr val="465359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FD702BE-B749-490E-88EE-E34DD69352E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81192" y="1020433"/>
            <a:ext cx="10993547" cy="1475009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08A55EB-4B31-44A4-87D5-D217A6C538A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1192" y="2495443"/>
            <a:ext cx="10993547" cy="590318"/>
          </a:xfrm>
        </p:spPr>
        <p:txBody>
          <a:bodyPr anchor="t"/>
          <a:lstStyle>
            <a:lvl1pPr marL="0" indent="0">
              <a:buNone/>
              <a:defRPr sz="1600" cap="all">
                <a:solidFill>
                  <a:srgbClr val="ED8428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8AEF2762-69C1-4D65-BCBA-B35BA1F46C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11E239-D2B5-4066-81C6-FD5CADBA5881}" type="datetime1">
              <a:rPr lang="en-US"/>
              <a:pPr lvl="0"/>
              <a:t>12/7/2021</a:t>
            </a:fld>
            <a:endParaRPr 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BDFEC020-EC5C-4462-ACCA-4575CBF98E5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125520B4-A4D2-402E-9304-2973019CC4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76D4CE-3E65-454F-9BB3-3D585BCF13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054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B7B0-5466-4722-BAE3-C270AC8D78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8"/>
            <a:ext cx="11029611" cy="10138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491CF-BDBD-4242-82A4-4E51C39AB08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9DDBB-A31A-4DAB-8E6A-582ADC9180E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50DCD9-98D7-4459-99CC-194ED0E4E1A7}" type="datetime1">
              <a:rPr lang="en-US"/>
              <a:pPr lvl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73FD5-FF02-4C2E-8DCC-C3FA5E5E7E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C48A-0B80-452C-93F9-03E98AF390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87785C-8135-4D42-A777-4DC1736DCD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0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D0EB651D-EC42-4746-BEA9-DB967AC04317}"/>
              </a:ext>
            </a:extLst>
          </p:cNvPr>
          <p:cNvSpPr/>
          <p:nvPr/>
        </p:nvSpPr>
        <p:spPr>
          <a:xfrm>
            <a:off x="8058150" y="599727"/>
            <a:ext cx="3687318" cy="5816946"/>
          </a:xfrm>
          <a:prstGeom prst="rect">
            <a:avLst/>
          </a:prstGeom>
          <a:solidFill>
            <a:srgbClr val="465359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Vertical Title 1">
            <a:extLst>
              <a:ext uri="{FF2B5EF4-FFF2-40B4-BE49-F238E27FC236}">
                <a16:creationId xmlns:a16="http://schemas.microsoft.com/office/drawing/2014/main" id="{8F8BBE18-18E5-4CE1-A67E-733914077FF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204197" y="863595"/>
            <a:ext cx="3124203" cy="4807329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1E963D04-490D-410B-B3D3-77865C66F5D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774926" y="863595"/>
            <a:ext cx="7161626" cy="4807329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3752CFD-7EB9-4864-A9CA-CC2DD968D56F}"/>
              </a:ext>
            </a:extLst>
          </p:cNvPr>
          <p:cNvSpPr/>
          <p:nvPr/>
        </p:nvSpPr>
        <p:spPr>
          <a:xfrm>
            <a:off x="446538" y="457200"/>
            <a:ext cx="3703320" cy="94997"/>
          </a:xfrm>
          <a:prstGeom prst="rect">
            <a:avLst/>
          </a:prstGeom>
          <a:solidFill>
            <a:srgbClr val="969FA7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1648DCB-E2C7-4413-B4A6-99F558696295}"/>
              </a:ext>
            </a:extLst>
          </p:cNvPr>
          <p:cNvSpPr/>
          <p:nvPr/>
        </p:nvSpPr>
        <p:spPr>
          <a:xfrm>
            <a:off x="8042148" y="453642"/>
            <a:ext cx="3703320" cy="98554"/>
          </a:xfrm>
          <a:prstGeom prst="rect">
            <a:avLst/>
          </a:prstGeom>
          <a:solidFill>
            <a:srgbClr val="465359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3461B8F-3640-4FBC-A6F1-73F04497FED3}"/>
              </a:ext>
            </a:extLst>
          </p:cNvPr>
          <p:cNvSpPr/>
          <p:nvPr/>
        </p:nvSpPr>
        <p:spPr>
          <a:xfrm>
            <a:off x="4241828" y="457200"/>
            <a:ext cx="3703320" cy="91440"/>
          </a:xfrm>
          <a:prstGeom prst="rect">
            <a:avLst/>
          </a:prstGeom>
          <a:solidFill>
            <a:srgbClr val="ED8428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Date Placeholder 10">
            <a:extLst>
              <a:ext uri="{FF2B5EF4-FFF2-40B4-BE49-F238E27FC236}">
                <a16:creationId xmlns:a16="http://schemas.microsoft.com/office/drawing/2014/main" id="{E9AF889F-A5B1-4F8B-A782-00CD16DA21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98FDE0-02F2-43BA-9CDD-7DD1FA6F493C}" type="datetime1">
              <a:rPr lang="en-US"/>
              <a:pPr lvl="0"/>
              <a:t>12/7/2021</a:t>
            </a:fld>
            <a:endParaRPr lang="en-US"/>
          </a:p>
        </p:txBody>
      </p:sp>
      <p:sp>
        <p:nvSpPr>
          <p:cNvPr id="9" name="Footer Placeholder 11">
            <a:extLst>
              <a:ext uri="{FF2B5EF4-FFF2-40B4-BE49-F238E27FC236}">
                <a16:creationId xmlns:a16="http://schemas.microsoft.com/office/drawing/2014/main" id="{B4EEC352-9EB4-4133-A6F0-487ED21385A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Slide Number Placeholder 12">
            <a:extLst>
              <a:ext uri="{FF2B5EF4-FFF2-40B4-BE49-F238E27FC236}">
                <a16:creationId xmlns:a16="http://schemas.microsoft.com/office/drawing/2014/main" id="{6F88F7C9-9FCA-4C70-80AA-78B9869AD90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EDB603-8576-447B-BCA1-ECC2E64492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8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C602-3F3E-4081-BA6C-361678BC4C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8"/>
            <a:ext cx="11029611" cy="11887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9DB08-9007-488C-AE36-E06A8BB274F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192" y="2340864"/>
            <a:ext cx="11029611" cy="36344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7">
            <a:extLst>
              <a:ext uri="{FF2B5EF4-FFF2-40B4-BE49-F238E27FC236}">
                <a16:creationId xmlns:a16="http://schemas.microsoft.com/office/drawing/2014/main" id="{08A4CD83-1030-4D64-95B9-99D4C206D9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E2ED39-0AA3-4D57-B1B0-C2B8F64BE707}" type="datetime1">
              <a:rPr lang="en-US"/>
              <a:pPr lvl="0"/>
              <a:t>12/7/2021</a:t>
            </a:fld>
            <a:endParaRPr lang="en-US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BA0358BA-528A-4EEB-BC0E-25DFE7BA270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F7DA622B-939E-41D1-89B4-F3862B8CAD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45F83D-9559-47D2-B6C8-ADF3EF22A0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958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95737F60-5FB6-40AA-A13D-6D8CF120D262}"/>
              </a:ext>
            </a:extLst>
          </p:cNvPr>
          <p:cNvSpPr/>
          <p:nvPr/>
        </p:nvSpPr>
        <p:spPr>
          <a:xfrm>
            <a:off x="447818" y="5141972"/>
            <a:ext cx="11290855" cy="1258827"/>
          </a:xfrm>
          <a:prstGeom prst="rect">
            <a:avLst/>
          </a:prstGeom>
          <a:solidFill>
            <a:srgbClr val="465359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BE63C7C-A3F5-45B5-972E-D06542B52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2393954"/>
            <a:ext cx="11029611" cy="2147468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581DEC6-530D-4AA3-8786-CF280D467E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1192" y="4541413"/>
            <a:ext cx="11029611" cy="600559"/>
          </a:xfrm>
        </p:spPr>
        <p:txBody>
          <a:bodyPr anchor="t"/>
          <a:lstStyle>
            <a:lvl1pPr marL="0" indent="0">
              <a:buNone/>
              <a:defRPr cap="all">
                <a:solidFill>
                  <a:srgbClr val="ED8428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E22AC14F-2AD7-402B-8C15-FA94487008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7F257D-9D07-4E26-AFF8-8D3A103502C2}" type="datetime1">
              <a:rPr lang="en-US"/>
              <a:pPr lvl="0"/>
              <a:t>12/7/2021</a:t>
            </a:fld>
            <a:endParaRPr 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55C2DE90-07A5-4E89-9F1D-B38723EED6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B769FC05-4DB4-4502-84C4-3718266CEDE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05F68F-C7B2-455F-AF51-2E5DB6360A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BF2D-0EF2-4520-AFB4-160BDBCAB2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29654"/>
            <a:ext cx="11029611" cy="9883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3580E-BF40-4CF0-9829-E3ACFEC3435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192" y="2227999"/>
            <a:ext cx="5194770" cy="363304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E2FFD-546A-451E-91AE-802CDF0D434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416043" y="2227999"/>
            <a:ext cx="5194770" cy="363304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A04F3-6EF2-4529-84B4-137200A2780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9B66D3-A6D0-4EA8-B2AA-DCDAE3EF2662}" type="datetime1">
              <a:rPr lang="en-US"/>
              <a:pPr lvl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E6FE2-E681-48C5-9847-575C913FF79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3385A-2793-41FC-9CF2-AF25593357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CB940B-8A2A-4366-A4A9-3EE79F441E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7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FDC2-3A5A-4555-A965-288D947322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29654"/>
            <a:ext cx="11029611" cy="9883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40807-492E-4877-9247-3A00BEEBD5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81192" y="2250887"/>
            <a:ext cx="5194770" cy="557784"/>
          </a:xfrm>
        </p:spPr>
        <p:txBody>
          <a:bodyPr>
            <a:noAutofit/>
          </a:bodyPr>
          <a:lstStyle>
            <a:lvl1pPr marL="0" indent="0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177CA-DEDB-4049-82A2-F096E7B624F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81192" y="2926052"/>
            <a:ext cx="5194770" cy="2934995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9441D-24DB-4EAE-BAC7-EE1ED56C82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416043" y="2250896"/>
            <a:ext cx="5194770" cy="553376"/>
          </a:xfrm>
        </p:spPr>
        <p:txBody>
          <a:bodyPr>
            <a:noAutofit/>
          </a:bodyPr>
          <a:lstStyle>
            <a:lvl1pPr marL="0" indent="0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108D2-C1E0-4CBB-82F4-45C63CAB47B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416033" y="2926052"/>
            <a:ext cx="5194770" cy="2934995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BA1047-2AE5-464D-9AA4-F00285734C2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D85D8E-00A1-402E-8A18-9A7A99225A0A}" type="datetime1">
              <a:rPr lang="en-US"/>
              <a:pPr lvl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B23C5-EDA9-4976-A88A-4BB2D600079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BE5094-9E8B-40DA-B98B-9C8551F6125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5CE3CA-6FDB-47D9-84F2-13213C48BF2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2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5CB1-6C65-42BF-BAD1-6EDEA570F3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898" y="729654"/>
            <a:ext cx="11029611" cy="9883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7B0E83-B8B1-4A0E-BE97-EEFA5F9C88C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BD943D-50B5-4CA1-82DB-D8F20895A70F}" type="datetime1">
              <a:rPr lang="en-US"/>
              <a:pPr lvl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3AC8F-3A67-4721-AF7C-31C920044E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A662F-27BC-48CC-9C2E-02CBC28EBE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F2386A-D4DC-4D7E-9A95-5FB9E6D725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156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C0CF6-988E-40C6-A9AB-2CDC1BEF6C9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4002B2-6692-40D1-9C4A-4500B5CA1905}" type="datetime1">
              <a:rPr lang="en-US"/>
              <a:pPr lvl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2C038-5538-488A-8CC3-12A96091585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B581A-2A9C-409C-AFB4-79A440DE30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A3FD56-13E6-4EB1-86CC-D44584A352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4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22703D4-1633-4A11-90DC-00E21B880129}"/>
              </a:ext>
            </a:extLst>
          </p:cNvPr>
          <p:cNvSpPr/>
          <p:nvPr/>
        </p:nvSpPr>
        <p:spPr>
          <a:xfrm>
            <a:off x="447818" y="601199"/>
            <a:ext cx="3682718" cy="5815474"/>
          </a:xfrm>
          <a:prstGeom prst="rect">
            <a:avLst/>
          </a:prstGeom>
          <a:solidFill>
            <a:srgbClr val="465359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E36D0C-17E4-44B0-BB7C-6D2D997A27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7858" y="933446"/>
            <a:ext cx="3031848" cy="172241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001083-2599-428E-8EF7-08999AAC011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00927" y="1179832"/>
            <a:ext cx="6650988" cy="4658218"/>
          </a:xfrm>
        </p:spPr>
        <p:txBody>
          <a:bodyPr/>
          <a:lstStyle>
            <a:lvl1pPr>
              <a:spcBef>
                <a:spcPts val="500"/>
              </a:spcBef>
              <a:defRPr sz="2000">
                <a:solidFill>
                  <a:srgbClr val="3D3D3D"/>
                </a:solidFill>
              </a:defRPr>
            </a:lvl1pPr>
            <a:lvl2pPr>
              <a:defRPr sz="1800">
                <a:solidFill>
                  <a:srgbClr val="3D3D3D"/>
                </a:solidFill>
              </a:defRPr>
            </a:lvl2pPr>
            <a:lvl3pPr>
              <a:spcBef>
                <a:spcPts val="400"/>
              </a:spcBef>
              <a:defRPr sz="1600">
                <a:solidFill>
                  <a:srgbClr val="3D3D3D"/>
                </a:solidFill>
              </a:defRPr>
            </a:lvl3pPr>
            <a:lvl4pPr>
              <a:defRPr sz="1400">
                <a:solidFill>
                  <a:srgbClr val="3D3D3D"/>
                </a:solidFill>
              </a:defRPr>
            </a:lvl4pPr>
            <a:lvl5pPr>
              <a:defRPr sz="1400">
                <a:solidFill>
                  <a:srgbClr val="3D3D3D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DE6ECEC-C733-41FB-8F45-160C96446BE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67858" y="2836651"/>
            <a:ext cx="3031848" cy="3001389"/>
          </a:xfrm>
        </p:spPr>
        <p:txBody>
          <a:bodyPr anchor="t"/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FB0C2EB7-EAC5-48A9-B631-B19C68E7D81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605951" y="6456916"/>
            <a:ext cx="2844798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055F77F-C603-497D-BE4F-93398B3D3994}" type="datetime1">
              <a:rPr lang="en-US"/>
              <a:pPr lvl="0"/>
              <a:t>12/7/2021</a:t>
            </a:fld>
            <a:endParaRPr 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F1A1CB2B-79F9-4343-9802-B5314CB76C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81192" y="6452591"/>
            <a:ext cx="6917207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AFE7AEB9-AFB5-4BA3-8DAB-383EF50E895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558302" y="6456916"/>
            <a:ext cx="105251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EB2816B-F934-4E7C-AC71-E021FA9C97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6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0926-A0E8-43B9-842D-EC2C244578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4693386"/>
            <a:ext cx="11029611" cy="56673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D03B0D-FC8E-4657-8245-98D7C51D4FE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47818" y="641351"/>
            <a:ext cx="11290855" cy="3651244"/>
          </a:xfrm>
        </p:spPr>
        <p:txBody>
          <a:bodyPr anchor="t"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8AF9D-681E-410B-926F-4A9DFD8A660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81192" y="5260122"/>
            <a:ext cx="11029620" cy="998149"/>
          </a:xfrm>
        </p:spPr>
        <p:txBody>
          <a:bodyPr anchor="t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F9701-5A38-45C2-B40B-6953592A156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005942-67D2-4F5E-8DB1-8D400F4C8FFB}" type="datetime1">
              <a:rPr lang="en-US"/>
              <a:pPr lvl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CDEE9-39D8-480C-882F-1462BC91224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6E8B8-F73B-4AA8-9049-DADF8E3CBEE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DAA3DC-49B4-4BAA-9851-01730B85DB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2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C5C1A-142A-4378-A926-F3F7733492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5121"/>
            <a:ext cx="11029611" cy="1189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01BDB-81FA-424D-AA55-762EC849DE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1192" y="2335999"/>
            <a:ext cx="11029611" cy="365204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87817-61CF-452B-B491-B501C636266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605951" y="6423916"/>
            <a:ext cx="284479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404040"/>
                </a:solidFill>
                <a:uFillTx/>
                <a:latin typeface="Gill Sans MT"/>
              </a:defRPr>
            </a:lvl1pPr>
          </a:lstStyle>
          <a:p>
            <a:pPr lvl="0"/>
            <a:fld id="{38A62951-BB66-469C-8FCE-CD85A19CB52C}" type="datetime1">
              <a:rPr lang="en-US"/>
              <a:pPr lvl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06841-4FD7-46EF-B397-EF1959ADF7B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581192" y="6423916"/>
            <a:ext cx="691720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all" spc="0" baseline="0">
                <a:solidFill>
                  <a:srgbClr val="404040"/>
                </a:solidFill>
                <a:uFillTx/>
                <a:latin typeface="Gill Sans MT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E1F39-7410-45D8-89C2-F7828BA9297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558302" y="6423916"/>
            <a:ext cx="105251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404040"/>
                </a:solidFill>
                <a:uFillTx/>
                <a:latin typeface="Gill Sans MT"/>
              </a:defRPr>
            </a:lvl1pPr>
          </a:lstStyle>
          <a:p>
            <a:pPr lvl="0"/>
            <a:fld id="{8F8D6F05-AECC-497E-8D89-300E9B859980}" type="slidenum">
              <a:t>‹#›</a:t>
            </a:fld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202B296-9158-4604-A33B-94627E529F6A}"/>
              </a:ext>
            </a:extLst>
          </p:cNvPr>
          <p:cNvSpPr/>
          <p:nvPr/>
        </p:nvSpPr>
        <p:spPr>
          <a:xfrm>
            <a:off x="446538" y="457200"/>
            <a:ext cx="3703320" cy="94997"/>
          </a:xfrm>
          <a:prstGeom prst="rect">
            <a:avLst/>
          </a:prstGeom>
          <a:solidFill>
            <a:srgbClr val="465359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7E6EBF98-F887-4E72-B1AF-A96212E4AFDC}"/>
              </a:ext>
            </a:extLst>
          </p:cNvPr>
          <p:cNvSpPr/>
          <p:nvPr/>
        </p:nvSpPr>
        <p:spPr>
          <a:xfrm>
            <a:off x="8042148" y="453642"/>
            <a:ext cx="3703320" cy="98554"/>
          </a:xfrm>
          <a:prstGeom prst="rect">
            <a:avLst/>
          </a:prstGeom>
          <a:solidFill>
            <a:srgbClr val="969FA7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073AD1D2-1638-41A0-A034-1EFED88CEA50}"/>
              </a:ext>
            </a:extLst>
          </p:cNvPr>
          <p:cNvSpPr/>
          <p:nvPr/>
        </p:nvSpPr>
        <p:spPr>
          <a:xfrm>
            <a:off x="4241828" y="457200"/>
            <a:ext cx="3703320" cy="91440"/>
          </a:xfrm>
          <a:prstGeom prst="rect">
            <a:avLst/>
          </a:prstGeom>
          <a:solidFill>
            <a:srgbClr val="ED8428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2800" b="0" i="0" u="none" strike="noStrike" kern="1200" cap="all" spc="0" baseline="0">
          <a:solidFill>
            <a:srgbClr val="404040"/>
          </a:solidFill>
          <a:uFillTx/>
          <a:latin typeface="Gill Sans MT"/>
        </a:defRPr>
      </a:lvl1pPr>
    </p:titleStyle>
    <p:bodyStyle>
      <a:lvl1pPr marL="306003" marR="0" lvl="0" indent="-306003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ED8428"/>
        </a:buClr>
        <a:buSzPct val="92000"/>
        <a:buFont typeface="Wingdings 2" pitchFamily="18"/>
        <a:buChar char="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Gill Sans MT"/>
        </a:defRPr>
      </a:lvl1pPr>
      <a:lvl2pPr marL="630003" marR="0" lvl="1" indent="-306003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ED8428"/>
        </a:buClr>
        <a:buSzPct val="92000"/>
        <a:buFont typeface="Wingdings 2" pitchFamily="18"/>
        <a:buChar char=""/>
        <a:tabLst/>
        <a:defRPr lang="en-US" sz="1600" b="0" i="0" u="none" strike="noStrike" kern="1200" cap="none" spc="0" baseline="0">
          <a:solidFill>
            <a:srgbClr val="404040"/>
          </a:solidFill>
          <a:uFillTx/>
          <a:latin typeface="Gill Sans MT"/>
        </a:defRPr>
      </a:lvl2pPr>
      <a:lvl3pPr marL="899998" marR="0" lvl="2" indent="-270004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ED8428"/>
        </a:buClr>
        <a:buSzPct val="92000"/>
        <a:buFont typeface="Wingdings 2" pitchFamily="18"/>
        <a:buChar char="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Gill Sans MT"/>
        </a:defRPr>
      </a:lvl3pPr>
      <a:lvl4pPr marL="1242002" marR="0" lvl="3" indent="-234004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ED8428"/>
        </a:buClr>
        <a:buSzPct val="92000"/>
        <a:buFont typeface="Wingdings 2" pitchFamily="18"/>
        <a:buChar char="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Gill Sans MT"/>
        </a:defRPr>
      </a:lvl4pPr>
      <a:lvl5pPr marL="1602001" marR="0" lvl="4" indent="-234004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ED8428"/>
        </a:buClr>
        <a:buSzPct val="92000"/>
        <a:buFont typeface="Wingdings 2" pitchFamily="18"/>
        <a:buChar char="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Gill Sans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99FE574D-531D-434F-A4BC-A8BCF332A6EE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D734C095-D66A-4690-86C3-6FEC446CBACA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83ABD0-8619-4B68-9428-D543F9BF014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38616" y="863696"/>
            <a:ext cx="3511231" cy="3779992"/>
          </a:xfrm>
        </p:spPr>
        <p:txBody>
          <a:bodyPr anchor="ctr"/>
          <a:lstStyle/>
          <a:p>
            <a:pPr lvl="0"/>
            <a:r>
              <a:rPr lang="en-US">
                <a:solidFill>
                  <a:srgbClr val="FFFFFF"/>
                </a:solidFill>
              </a:rPr>
              <a:t>LOAN portfolio evaluation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1FBEBC-FA53-4A1F-9165-EFB675E1D9B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38616" y="4739783"/>
            <a:ext cx="3511231" cy="1147050"/>
          </a:xfrm>
        </p:spPr>
        <p:txBody>
          <a:bodyPr/>
          <a:lstStyle/>
          <a:p>
            <a:pPr lvl="0">
              <a:lnSpc>
                <a:spcPct val="90000"/>
              </a:lnSpc>
              <a:spcBef>
                <a:spcPts val="500"/>
              </a:spcBef>
            </a:pPr>
            <a:r>
              <a:rPr lang="en-US" sz="2200"/>
              <a:t>PRESENTED BY BHAGWATI MATHPAL</a:t>
            </a:r>
          </a:p>
          <a:p>
            <a:pPr lvl="0">
              <a:lnSpc>
                <a:spcPct val="90000"/>
              </a:lnSpc>
              <a:spcBef>
                <a:spcPts val="500"/>
              </a:spcBef>
            </a:pPr>
            <a:r>
              <a:rPr lang="en-US" sz="2200"/>
              <a:t>7</a:t>
            </a:r>
            <a:r>
              <a:rPr lang="en-US" sz="2200" baseline="30000"/>
              <a:t>th</a:t>
            </a:r>
            <a:r>
              <a:rPr lang="en-US" sz="2200"/>
              <a:t> December 2021</a:t>
            </a:r>
            <a:r>
              <a:rPr lang="en-US" sz="2200" baseline="30000"/>
              <a:t>  </a:t>
            </a:r>
            <a:endParaRPr lang="en-US" sz="2200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D6723E74-6463-49ED-B8D6-3766755C645B}"/>
              </a:ext>
            </a:extLst>
          </p:cNvPr>
          <p:cNvSpPr>
            <a:spLocks noMove="1" noResize="1"/>
          </p:cNvSpPr>
          <p:nvPr/>
        </p:nvSpPr>
        <p:spPr>
          <a:xfrm>
            <a:off x="638616" y="457200"/>
            <a:ext cx="3511231" cy="91440"/>
          </a:xfrm>
          <a:prstGeom prst="rect">
            <a:avLst/>
          </a:prstGeom>
          <a:solidFill>
            <a:srgbClr val="ED8428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B7D10C50-5423-41AF-B39E-81CCD4D5A1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44" r="-2" b="-2"/>
          <a:stretch>
            <a:fillRect/>
          </a:stretch>
        </p:blipFill>
        <p:spPr>
          <a:xfrm>
            <a:off x="4654296" y="9"/>
            <a:ext cx="7537700" cy="685799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5C73-52A0-4F85-B5FE-6E4D5DF4AF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8"/>
            <a:ext cx="11029611" cy="712436"/>
          </a:xfrm>
        </p:spPr>
        <p:txBody>
          <a:bodyPr/>
          <a:lstStyle/>
          <a:p>
            <a:pPr lvl="0"/>
            <a:r>
              <a:rPr lang="en-US"/>
              <a:t>LOAN AMOUNT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628D2B4E-AADC-4AD5-8F6A-CE0D13370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100" y="2156420"/>
            <a:ext cx="3111657" cy="495321"/>
          </a:xfr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DED6EDA-1B0C-4234-8A74-A58BD0C487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200235"/>
            <a:ext cx="5943600" cy="353377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F8321C03-D924-4610-9702-2F6B185F8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183" y="2069278"/>
            <a:ext cx="4457928" cy="47627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0F89FD47-CB73-4BD4-AAFB-C44B0D2A71A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357932" y="3200235"/>
            <a:ext cx="5552419" cy="365776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C9E2-6AB7-4BB7-9E4F-35C82A3829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347243"/>
            <a:ext cx="11029611" cy="972272"/>
          </a:xfrm>
        </p:spPr>
        <p:txBody>
          <a:bodyPr/>
          <a:lstStyle/>
          <a:p>
            <a:pPr lvl="0"/>
            <a:r>
              <a:rPr lang="en-US"/>
              <a:t>TOTAL INCOME (APPLICANT INCOME + COAPPLICANT INCOME)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397B26-CA70-4602-B7B9-32D52CA644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04030" y="2315407"/>
            <a:ext cx="6092144" cy="374932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DCEF94D3-51EF-44CA-A1BB-94E17B7A8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98864" y="1517766"/>
            <a:ext cx="4711939" cy="476274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DA396A2-54CB-448A-80EB-C4A1B9F80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40" y="1379290"/>
            <a:ext cx="2844945" cy="43817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EECEC48-9B16-4E2F-B61B-7FB530FB44F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-9528" y="2269815"/>
            <a:ext cx="5634825" cy="364484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1B86-A3D7-4C21-8546-A14E641F31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6371" y="758142"/>
            <a:ext cx="11029611" cy="775499"/>
          </a:xfrm>
        </p:spPr>
        <p:txBody>
          <a:bodyPr/>
          <a:lstStyle/>
          <a:p>
            <a:pPr lvl="0"/>
            <a:r>
              <a:rPr lang="en-US" dirty="0"/>
              <a:t>Correlation BETWEEN DIFFERENT Variables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C77FB-42A1-445C-B1E9-CEA49D0C7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989" y="1785880"/>
            <a:ext cx="3865945" cy="67313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999EAF1-0CCF-4684-BBB9-114C5C887D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93" y="2544120"/>
            <a:ext cx="9213448" cy="431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989095F-7544-4980-95BE-9BAE9FB6523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192" y="1805656"/>
            <a:ext cx="11029611" cy="3518702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dirty="0"/>
              <a:t>After analyzing the data set I have found that following  charactristics  play an important role in approval of loan </a:t>
            </a:r>
          </a:p>
          <a:p>
            <a:pPr lvl="0"/>
            <a:r>
              <a:rPr lang="en-US" sz="2400" dirty="0"/>
              <a:t>Applicant income </a:t>
            </a:r>
          </a:p>
          <a:p>
            <a:pPr lvl="0"/>
            <a:r>
              <a:rPr lang="en-US" sz="2400" dirty="0"/>
              <a:t>Credit history  </a:t>
            </a:r>
          </a:p>
          <a:p>
            <a:pPr lvl="0"/>
            <a:r>
              <a:rPr lang="en-US" sz="2400" dirty="0"/>
              <a:t>Marital status 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D7E7EC44-F48E-4880-B7FB-AECCC873B8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8"/>
            <a:ext cx="11029611" cy="686805"/>
          </a:xfrm>
        </p:spPr>
        <p:txBody>
          <a:bodyPr/>
          <a:lstStyle/>
          <a:p>
            <a:pPr lvl="0"/>
            <a:r>
              <a:rPr lang="en-US"/>
              <a:t>OBSERVATIONS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A1EB-56B1-4D75-8CDA-F12BB0BE1C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RECOMMENDATIONS TO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6E2A8-9A4A-4B81-890F-02A72C23B04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07575" y="2291788"/>
            <a:ext cx="11029611" cy="951936"/>
          </a:xfrm>
        </p:spPr>
        <p:txBody>
          <a:bodyPr/>
          <a:lstStyle/>
          <a:p>
            <a:pPr lvl="0">
              <a:buFont typeface="Wingdings" pitchFamily="2"/>
              <a:buChar char="§"/>
            </a:pPr>
            <a:r>
              <a:rPr lang="en-US"/>
              <a:t>RISK MANAGEMENT  :  Diversify across various characteristics</a:t>
            </a:r>
          </a:p>
          <a:p>
            <a:pPr lvl="0">
              <a:buFont typeface="Wingdings" pitchFamily="2"/>
              <a:buChar char="§"/>
            </a:pPr>
            <a:r>
              <a:rPr lang="en-US"/>
              <a:t>BUSINESS DEVELOPMENT: Identifying portfolio gaps and creating sales opportunities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AE90-A5AD-4FD6-9444-A7B6E06B74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898" y="729654"/>
            <a:ext cx="11029611" cy="4305333"/>
          </a:xfrm>
        </p:spPr>
        <p:txBody>
          <a:bodyPr anchor="t"/>
          <a:lstStyle/>
          <a:p>
            <a:pPr lvl="0"/>
            <a:r>
              <a:rPr lang="en-US" sz="4400"/>
              <a:t>                             </a:t>
            </a:r>
            <a:br>
              <a:rPr lang="en-US" sz="4400"/>
            </a:br>
            <a:r>
              <a:rPr lang="en-US" sz="4400"/>
              <a:t>                           THANK  YOU</a:t>
            </a:r>
            <a:br>
              <a:rPr lang="en-US" sz="4400"/>
            </a:br>
            <a:r>
              <a:rPr lang="en-US" sz="4400"/>
              <a:t>                            </a:t>
            </a:r>
            <a:br>
              <a:rPr lang="en-US" sz="4400"/>
            </a:br>
            <a:r>
              <a:rPr lang="en-US" sz="4400"/>
              <a:t>                               Q  &amp; 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4383-96BF-4611-AD8E-06439A895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8539" y="754910"/>
            <a:ext cx="11029611" cy="593701"/>
          </a:xfrm>
        </p:spPr>
        <p:txBody>
          <a:bodyPr/>
          <a:lstStyle/>
          <a:p>
            <a:pPr lvl="0"/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BEEC7-6BC3-4253-9607-464B79A5087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1736" y="1565516"/>
            <a:ext cx="11029611" cy="5182526"/>
          </a:xfrm>
        </p:spPr>
        <p:txBody>
          <a:bodyPr anchor="t"/>
          <a:lstStyle/>
          <a:p>
            <a:pPr marL="0" lv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sz="2600" dirty="0"/>
              <a:t>To analyze lender’s loan portfolio based on set criteria and provide suitable recommendations to management </a:t>
            </a:r>
          </a:p>
          <a:p>
            <a:pPr marL="0" lvl="0" indent="0">
              <a:lnSpc>
                <a:spcPct val="60000"/>
              </a:lnSpc>
              <a:spcBef>
                <a:spcPts val="600"/>
              </a:spcBef>
              <a:buNone/>
            </a:pPr>
            <a:endParaRPr lang="en-US" sz="2600" dirty="0"/>
          </a:p>
          <a:p>
            <a:pPr marL="0" lv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sz="2600" dirty="0"/>
              <a:t> The criteria are as follows</a:t>
            </a:r>
          </a:p>
          <a:p>
            <a:pPr lvl="0">
              <a:lnSpc>
                <a:spcPct val="60000"/>
              </a:lnSpc>
              <a:spcBef>
                <a:spcPts val="600"/>
              </a:spcBef>
            </a:pPr>
            <a:r>
              <a:rPr lang="en-US" sz="2000" dirty="0"/>
              <a:t>Gender</a:t>
            </a:r>
          </a:p>
          <a:p>
            <a:pPr lvl="0">
              <a:lnSpc>
                <a:spcPct val="60000"/>
              </a:lnSpc>
              <a:spcBef>
                <a:spcPts val="600"/>
              </a:spcBef>
            </a:pPr>
            <a:r>
              <a:rPr lang="en-US" sz="2000" dirty="0"/>
              <a:t>Marital status</a:t>
            </a:r>
          </a:p>
          <a:p>
            <a:pPr lvl="0">
              <a:lnSpc>
                <a:spcPct val="60000"/>
              </a:lnSpc>
              <a:spcBef>
                <a:spcPts val="600"/>
              </a:spcBef>
            </a:pPr>
            <a:r>
              <a:rPr lang="en-US" sz="2000" dirty="0"/>
              <a:t>Number of dependents</a:t>
            </a:r>
          </a:p>
          <a:p>
            <a:pPr lvl="0">
              <a:lnSpc>
                <a:spcPct val="60000"/>
              </a:lnSpc>
              <a:spcBef>
                <a:spcPts val="600"/>
              </a:spcBef>
            </a:pPr>
            <a:r>
              <a:rPr lang="en-US" sz="2000" dirty="0"/>
              <a:t>Level of Education</a:t>
            </a:r>
          </a:p>
          <a:p>
            <a:pPr lvl="0">
              <a:lnSpc>
                <a:spcPct val="60000"/>
              </a:lnSpc>
              <a:spcBef>
                <a:spcPts val="600"/>
              </a:spcBef>
            </a:pPr>
            <a:r>
              <a:rPr lang="en-US" sz="2000" dirty="0"/>
              <a:t>Employment status</a:t>
            </a:r>
          </a:p>
          <a:p>
            <a:pPr lvl="0">
              <a:lnSpc>
                <a:spcPct val="60000"/>
              </a:lnSpc>
              <a:spcBef>
                <a:spcPts val="600"/>
              </a:spcBef>
            </a:pPr>
            <a:r>
              <a:rPr lang="en-US" sz="2000" dirty="0"/>
              <a:t>Applicant income</a:t>
            </a:r>
          </a:p>
          <a:p>
            <a:pPr lvl="0">
              <a:lnSpc>
                <a:spcPct val="60000"/>
              </a:lnSpc>
              <a:spcBef>
                <a:spcPts val="600"/>
              </a:spcBef>
            </a:pPr>
            <a:r>
              <a:rPr lang="en-US" sz="2000" dirty="0"/>
              <a:t>Co-applicant income</a:t>
            </a:r>
          </a:p>
          <a:p>
            <a:pPr lvl="0">
              <a:lnSpc>
                <a:spcPct val="60000"/>
              </a:lnSpc>
              <a:spcBef>
                <a:spcPts val="600"/>
              </a:spcBef>
            </a:pPr>
            <a:r>
              <a:rPr lang="en-US" sz="2000" dirty="0"/>
              <a:t>Credit history</a:t>
            </a:r>
          </a:p>
          <a:p>
            <a:pPr lvl="0">
              <a:lnSpc>
                <a:spcPct val="60000"/>
              </a:lnSpc>
              <a:spcBef>
                <a:spcPts val="600"/>
              </a:spcBef>
            </a:pPr>
            <a:r>
              <a:rPr lang="en-US" sz="2000" dirty="0"/>
              <a:t>Loan amount</a:t>
            </a:r>
          </a:p>
          <a:p>
            <a:pPr lvl="0">
              <a:lnSpc>
                <a:spcPct val="60000"/>
              </a:lnSpc>
              <a:spcBef>
                <a:spcPts val="600"/>
              </a:spcBef>
            </a:pPr>
            <a:r>
              <a:rPr lang="en-US" sz="2000" dirty="0"/>
              <a:t>Loan amount term</a:t>
            </a:r>
          </a:p>
          <a:p>
            <a:pPr lvl="0">
              <a:lnSpc>
                <a:spcPct val="60000"/>
              </a:lnSpc>
              <a:spcBef>
                <a:spcPts val="600"/>
              </a:spcBef>
            </a:pPr>
            <a:r>
              <a:rPr lang="en-US" sz="2000" dirty="0"/>
              <a:t>Property area</a:t>
            </a:r>
          </a:p>
          <a:p>
            <a:pPr lvl="0">
              <a:lnSpc>
                <a:spcPct val="60000"/>
              </a:lnSpc>
              <a:spcBef>
                <a:spcPts val="600"/>
              </a:spcBef>
            </a:pPr>
            <a:endParaRPr lang="en-US" sz="2000" dirty="0"/>
          </a:p>
          <a:p>
            <a:pPr marL="0" lvl="0" indent="0">
              <a:lnSpc>
                <a:spcPct val="60000"/>
              </a:lnSpc>
              <a:spcBef>
                <a:spcPts val="600"/>
              </a:spcBef>
              <a:buNone/>
            </a:pPr>
            <a:endParaRPr lang="en-US"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C611-9B5D-4D34-A312-BD91C601E4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6135" y="871871"/>
            <a:ext cx="11029611" cy="710662"/>
          </a:xfrm>
        </p:spPr>
        <p:txBody>
          <a:bodyPr/>
          <a:lstStyle/>
          <a:p>
            <a:pPr lvl="0"/>
            <a:r>
              <a:rPr lang="en-US"/>
              <a:t>a glance of data set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0F8C5516-0E3E-4E47-8065-7B0EB1D70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93" y="2239804"/>
            <a:ext cx="9582637" cy="254013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08DB9-24DB-49B7-9E3E-89E3892E80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754" y="998031"/>
            <a:ext cx="11029611" cy="531623"/>
          </a:xfrm>
        </p:spPr>
        <p:txBody>
          <a:bodyPr/>
          <a:lstStyle/>
          <a:p>
            <a:pPr lvl="0"/>
            <a:r>
              <a:rPr lang="en-US"/>
              <a:t>PROFILE OF EXISTING BORROWERS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A8CD6F53-6242-405F-AACD-B8DC35D17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540" y="2619253"/>
            <a:ext cx="4311871" cy="531623"/>
          </a:xfr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A3A1B06-6DD2-4955-9D7E-AC637FF0AF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22754" y="3222976"/>
            <a:ext cx="5067193" cy="293286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121B7C23-A717-4BD1-8ECE-CED1E8F3C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943" y="2830735"/>
            <a:ext cx="4267422" cy="36122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373E1EE-2766-46F7-A731-67617A14D5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702058" y="3222976"/>
            <a:ext cx="4579086" cy="293286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51168AA-DF28-4E69-BCCC-70A547A9B30C}"/>
              </a:ext>
            </a:extLst>
          </p:cNvPr>
          <p:cNvSpPr txBox="1"/>
          <p:nvPr/>
        </p:nvSpPr>
        <p:spPr>
          <a:xfrm>
            <a:off x="2084978" y="2015529"/>
            <a:ext cx="3071807" cy="5316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all" spc="0" baseline="0">
                <a:solidFill>
                  <a:srgbClr val="404040"/>
                </a:solidFill>
                <a:uFillTx/>
                <a:latin typeface="Gill Sans MT"/>
              </a:rPr>
              <a:t>GENDER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6EBF41A-2243-4649-AA2F-096E03774641}"/>
              </a:ext>
            </a:extLst>
          </p:cNvPr>
          <p:cNvSpPr txBox="1"/>
          <p:nvPr/>
        </p:nvSpPr>
        <p:spPr>
          <a:xfrm>
            <a:off x="7947077" y="2114769"/>
            <a:ext cx="3071807" cy="5316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all" spc="0" baseline="0">
                <a:solidFill>
                  <a:srgbClr val="404040"/>
                </a:solidFill>
                <a:uFillTx/>
                <a:latin typeface="Gill Sans MT"/>
              </a:rPr>
              <a:t>MARITAL STATUS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803B-FF52-4A49-B740-A3DE0EAEC8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8"/>
            <a:ext cx="11029611" cy="721525"/>
          </a:xfrm>
        </p:spPr>
        <p:txBody>
          <a:bodyPr/>
          <a:lstStyle/>
          <a:p>
            <a:pPr lvl="0"/>
            <a:r>
              <a:rPr lang="en-US" dirty="0" err="1"/>
              <a:t>PRoFILE</a:t>
            </a:r>
            <a:r>
              <a:rPr lang="en-US" dirty="0"/>
              <a:t> OF CREDIT HISTORY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351F26FB-7775-462C-97E3-4BA45518F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48" y="1557991"/>
            <a:ext cx="4883398" cy="48416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A34C110-9155-4D75-83C2-86CDF2F476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05966" y="2233138"/>
            <a:ext cx="8704164" cy="456000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8070-5139-43D2-80F4-9FCF2664FB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8"/>
            <a:ext cx="11029611" cy="559484"/>
          </a:xfrm>
        </p:spPr>
        <p:txBody>
          <a:bodyPr/>
          <a:lstStyle/>
          <a:p>
            <a:pPr lvl="0"/>
            <a:r>
              <a:rPr lang="en-US"/>
              <a:t>PROFILE OF EXISTING BORROWERS</a:t>
            </a:r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58A572AE-885D-4F9F-AB0C-E74EB2213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97" y="2061395"/>
            <a:ext cx="4534134" cy="329184"/>
          </a:xfr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36DD2490-CE3D-4B0D-92D5-CE9CC0DE93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6397" y="2870795"/>
            <a:ext cx="4081689" cy="304709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56A37F2C-ACDD-43C6-8730-1CFF09108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306" y="2011606"/>
            <a:ext cx="4369021" cy="35091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FB93B4A-E11B-4C88-8659-47444525A79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561286" y="2870795"/>
            <a:ext cx="4868713" cy="304709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051B9123-569B-4979-BED7-301B4026F68A}"/>
              </a:ext>
            </a:extLst>
          </p:cNvPr>
          <p:cNvSpPr txBox="1"/>
          <p:nvPr/>
        </p:nvSpPr>
        <p:spPr>
          <a:xfrm>
            <a:off x="407959" y="1451957"/>
            <a:ext cx="609407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all" spc="0" baseline="0">
                <a:solidFill>
                  <a:srgbClr val="404040"/>
                </a:solidFill>
                <a:uFillTx/>
                <a:latin typeface="Gill Sans MT"/>
              </a:rPr>
              <a:t>NUMBER OF DEPENDENTS</a:t>
            </a:r>
            <a:endParaRPr lang="en-US" sz="1800" b="0" i="0" u="none" strike="noStrike" kern="1200" cap="all" spc="0" baseline="0">
              <a:solidFill>
                <a:srgbClr val="404040"/>
              </a:solidFill>
              <a:uFillTx/>
              <a:latin typeface="Gill Sans MT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10C44D10-91CB-4C63-A481-7DCF18C4AD81}"/>
              </a:ext>
            </a:extLst>
          </p:cNvPr>
          <p:cNvSpPr txBox="1"/>
          <p:nvPr/>
        </p:nvSpPr>
        <p:spPr>
          <a:xfrm>
            <a:off x="6308198" y="1451957"/>
            <a:ext cx="609407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all" spc="0" baseline="0">
                <a:solidFill>
                  <a:srgbClr val="404040"/>
                </a:solidFill>
                <a:uFillTx/>
                <a:latin typeface="Gill Sans MT"/>
              </a:rPr>
              <a:t>                             EDUCATION</a:t>
            </a:r>
            <a:endParaRPr lang="en-US" sz="1800" b="0" i="0" u="none" strike="noStrike" kern="1200" cap="all" spc="0" baseline="0">
              <a:solidFill>
                <a:srgbClr val="404040"/>
              </a:solidFill>
              <a:uFillTx/>
              <a:latin typeface="Gill Sans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FA17C-4A2B-49BD-BF08-20AAF85161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8"/>
            <a:ext cx="11029611" cy="721525"/>
          </a:xfrm>
        </p:spPr>
        <p:txBody>
          <a:bodyPr/>
          <a:lstStyle/>
          <a:p>
            <a:pPr lvl="0"/>
            <a:r>
              <a:rPr lang="en-US"/>
              <a:t>PROFILE OF EXISTING BORROWERS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BE9F74D7-D6FD-4D5C-BDB3-FDC8B4349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673257"/>
            <a:ext cx="4743696" cy="243559"/>
          </a:xfr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58A9979-DDF8-45D7-934B-1A43883751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68577" y="3233629"/>
            <a:ext cx="4856323" cy="276557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ABE29C7C-4E0A-46DA-AAA4-4B367E421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531" y="2640320"/>
            <a:ext cx="4711939" cy="2764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8B3AFB2-24E3-4E33-AE68-68C50862A73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067104" y="3298752"/>
            <a:ext cx="4711939" cy="26353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7F34A5D2-4BA5-423E-A759-0E89F7545DDE}"/>
              </a:ext>
            </a:extLst>
          </p:cNvPr>
          <p:cNvSpPr txBox="1"/>
          <p:nvPr/>
        </p:nvSpPr>
        <p:spPr>
          <a:xfrm>
            <a:off x="1140457" y="1926759"/>
            <a:ext cx="609407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all" spc="0" baseline="0">
                <a:solidFill>
                  <a:srgbClr val="404040"/>
                </a:solidFill>
                <a:uFillTx/>
                <a:latin typeface="Gill Sans MT"/>
              </a:rPr>
              <a:t>EMPLOYMENT </a:t>
            </a:r>
            <a:endParaRPr lang="en-US" sz="1800" b="0" i="0" u="none" strike="noStrike" kern="1200" cap="all" spc="0" baseline="0">
              <a:solidFill>
                <a:srgbClr val="404040"/>
              </a:solidFill>
              <a:uFillTx/>
              <a:latin typeface="Gill Sans MT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D4687AD4-85D1-4B5A-8D10-44DAD14A5A62}"/>
              </a:ext>
            </a:extLst>
          </p:cNvPr>
          <p:cNvSpPr txBox="1"/>
          <p:nvPr/>
        </p:nvSpPr>
        <p:spPr>
          <a:xfrm>
            <a:off x="8563767" y="1893896"/>
            <a:ext cx="609407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all" spc="0" baseline="0">
                <a:solidFill>
                  <a:srgbClr val="404040"/>
                </a:solidFill>
                <a:uFillTx/>
                <a:latin typeface="Gill Sans MT"/>
              </a:rPr>
              <a:t>PROPERTY AREA</a:t>
            </a:r>
            <a:endParaRPr lang="en-US" sz="1800" b="0" i="0" u="none" strike="noStrike" kern="1200" cap="all" spc="0" baseline="0">
              <a:solidFill>
                <a:srgbClr val="404040"/>
              </a:solidFill>
              <a:uFillTx/>
              <a:latin typeface="Gill Sans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31F0-E85E-4084-A01F-92A2C76D811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Description of some statistical terms FOR NUMERICAL characteristics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3054CE-6085-4987-81C8-E3268B299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423" y="2268639"/>
            <a:ext cx="10324618" cy="445625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0B93-3CF0-4E82-9668-404AD9B309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516590"/>
            <a:ext cx="11029611" cy="898635"/>
          </a:xfrm>
        </p:spPr>
        <p:txBody>
          <a:bodyPr/>
          <a:lstStyle/>
          <a:p>
            <a:pPr lvl="0"/>
            <a:r>
              <a:rPr lang="en-US"/>
              <a:t>DISTRIBUTION OF NUMERICAL CHARACTERISTICS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E806793-D01F-4C2E-A666-2D40C75C7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147" y="2032720"/>
            <a:ext cx="3054507" cy="406423"/>
          </a:xfr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BDCF60C-37A1-472D-80F3-039D178331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150" y="3056638"/>
            <a:ext cx="5730188" cy="353377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20EAB67-BE65-47ED-B64A-22EEF9C3D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187" y="2141351"/>
            <a:ext cx="5105662" cy="43817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FAA50D0-54B7-449B-9F53-6B237F122C5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505142" y="3149239"/>
            <a:ext cx="5296707" cy="35337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975071-292C-4E2A-B0ED-0D70853F1572}"/>
              </a:ext>
            </a:extLst>
          </p:cNvPr>
          <p:cNvSpPr txBox="1"/>
          <p:nvPr/>
        </p:nvSpPr>
        <p:spPr>
          <a:xfrm>
            <a:off x="4305781" y="1515416"/>
            <a:ext cx="251171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APPLICANT INCOME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177</Words>
  <Application>Microsoft Office PowerPoint</Application>
  <PresentationFormat>Widescreen</PresentationFormat>
  <Paragraphs>45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Wingdings</vt:lpstr>
      <vt:lpstr>Wingdings 2</vt:lpstr>
      <vt:lpstr>DividendVTI</vt:lpstr>
      <vt:lpstr>LOAN portfolio evaluation</vt:lpstr>
      <vt:lpstr>PROBLEM STATEMENT</vt:lpstr>
      <vt:lpstr>a glance of data set</vt:lpstr>
      <vt:lpstr>PROFILE OF EXISTING BORROWERS</vt:lpstr>
      <vt:lpstr>PRoFILE OF CREDIT HISTORY</vt:lpstr>
      <vt:lpstr>PROFILE OF EXISTING BORROWERS</vt:lpstr>
      <vt:lpstr>PROFILE OF EXISTING BORROWERS</vt:lpstr>
      <vt:lpstr>Description of some statistical terms FOR NUMERICAL characteristics</vt:lpstr>
      <vt:lpstr>DISTRIBUTION OF NUMERICAL CHARACTERISTICS</vt:lpstr>
      <vt:lpstr>LOAN AMOUNT</vt:lpstr>
      <vt:lpstr>TOTAL INCOME (APPLICANT INCOME + COAPPLICANT INCOME)</vt:lpstr>
      <vt:lpstr>Correlation BETWEEN DIFFERENT Variables</vt:lpstr>
      <vt:lpstr>OBSERVATIONS</vt:lpstr>
      <vt:lpstr>RECOMMENDATIONS TO MANAGEMENT</vt:lpstr>
      <vt:lpstr>                                                         THANK  YOU                                                             Q  &amp; 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STATUS PREDICTION</dc:title>
  <dc:creator>Bhagwati Mathpal</dc:creator>
  <cp:lastModifiedBy>Bhagwati Mathpal</cp:lastModifiedBy>
  <cp:revision>20</cp:revision>
  <dcterms:created xsi:type="dcterms:W3CDTF">2021-12-04T21:01:39Z</dcterms:created>
  <dcterms:modified xsi:type="dcterms:W3CDTF">2021-12-07T12:10:31Z</dcterms:modified>
</cp:coreProperties>
</file>