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13" r:id="rId1"/>
  </p:sldMasterIdLst>
  <p:sldIdLst>
    <p:sldId id="256" r:id="rId2"/>
    <p:sldId id="275" r:id="rId3"/>
    <p:sldId id="257" r:id="rId4"/>
    <p:sldId id="258" r:id="rId5"/>
    <p:sldId id="267" r:id="rId6"/>
    <p:sldId id="259" r:id="rId7"/>
    <p:sldId id="260" r:id="rId8"/>
    <p:sldId id="262" r:id="rId9"/>
    <p:sldId id="265" r:id="rId10"/>
    <p:sldId id="266" r:id="rId11"/>
    <p:sldId id="261" r:id="rId12"/>
    <p:sldId id="274"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60"/>
  </p:normalViewPr>
  <p:slideViewPr>
    <p:cSldViewPr snapToGrid="0">
      <p:cViewPr varScale="1">
        <p:scale>
          <a:sx n="72" d="100"/>
          <a:sy n="72" d="100"/>
        </p:scale>
        <p:origin x="4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AEDE9-ECDF-4408-8FD5-BB3596BF633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307480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312888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286623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335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193118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1AEDE9-ECDF-4408-8FD5-BB3596BF633A}"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1801293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1AEDE9-ECDF-4408-8FD5-BB3596BF633A}"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3571626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EDE9-ECDF-4408-8FD5-BB3596BF633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536240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EDE9-ECDF-4408-8FD5-BB3596BF633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284963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EDE9-ECDF-4408-8FD5-BB3596BF633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266575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AEDE9-ECDF-4408-8FD5-BB3596BF633A}" type="datetimeFigureOut">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19257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41186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AEDE9-ECDF-4408-8FD5-BB3596BF633A}" type="datetimeFigureOut">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240579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AEDE9-ECDF-4408-8FD5-BB3596BF633A}" type="datetimeFigureOut">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495188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AEDE9-ECDF-4408-8FD5-BB3596BF633A}" type="datetimeFigureOut">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17927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85246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EDE9-ECDF-4408-8FD5-BB3596BF633A}" type="datetimeFigureOut">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374EC-0A33-4B15-AC9D-273E2CBDFD1C}" type="slidenum">
              <a:rPr lang="en-US" smtClean="0"/>
              <a:t>‹#›</a:t>
            </a:fld>
            <a:endParaRPr lang="en-US"/>
          </a:p>
        </p:txBody>
      </p:sp>
    </p:spTree>
    <p:extLst>
      <p:ext uri="{BB962C8B-B14F-4D97-AF65-F5344CB8AC3E}">
        <p14:creationId xmlns:p14="http://schemas.microsoft.com/office/powerpoint/2010/main" val="260988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F1AEDE9-ECDF-4408-8FD5-BB3596BF633A}" type="datetimeFigureOut">
              <a:rPr lang="en-US" smtClean="0"/>
              <a:t>5/4/2023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7374EC-0A33-4B15-AC9D-273E2CBDFD1C}" type="slidenum">
              <a:rPr lang="en-US" smtClean="0"/>
              <a:t>‹#›</a:t>
            </a:fld>
            <a:endParaRPr lang="en-US"/>
          </a:p>
        </p:txBody>
      </p:sp>
    </p:spTree>
    <p:extLst>
      <p:ext uri="{BB962C8B-B14F-4D97-AF65-F5344CB8AC3E}">
        <p14:creationId xmlns:p14="http://schemas.microsoft.com/office/powerpoint/2010/main" val="3934359431"/>
      </p:ext>
    </p:extLst>
  </p:cSld>
  <p:clrMap bg1="dk1" tx1="lt1" bg2="dk2" tx2="lt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 id="214748423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F803-2A04-0B54-4D06-F88419D97BAB}"/>
              </a:ext>
            </a:extLst>
          </p:cNvPr>
          <p:cNvSpPr>
            <a:spLocks noGrp="1"/>
          </p:cNvSpPr>
          <p:nvPr>
            <p:ph type="ctrTitle"/>
          </p:nvPr>
        </p:nvSpPr>
        <p:spPr>
          <a:xfrm>
            <a:off x="1524000" y="721895"/>
            <a:ext cx="9144000" cy="1612231"/>
          </a:xfrm>
        </p:spPr>
        <p:txBody>
          <a:bodyPr>
            <a:normAutofit/>
          </a:bodyPr>
          <a:lstStyle/>
          <a:p>
            <a:r>
              <a:rPr lang="en-US" sz="3200" dirty="0"/>
              <a:t>BUSINESS INFORMATION SYSTEM DISSERTATION PROJECT</a:t>
            </a:r>
            <a:br>
              <a:rPr lang="en-US" sz="3600" dirty="0"/>
            </a:br>
            <a:endParaRPr lang="en-US" sz="3600" dirty="0"/>
          </a:p>
        </p:txBody>
      </p:sp>
      <p:sp>
        <p:nvSpPr>
          <p:cNvPr id="3" name="Subtitle 2">
            <a:extLst>
              <a:ext uri="{FF2B5EF4-FFF2-40B4-BE49-F238E27FC236}">
                <a16:creationId xmlns:a16="http://schemas.microsoft.com/office/drawing/2014/main" id="{3A8CEBE4-8C2F-CB1B-5647-4F836D798ECF}"/>
              </a:ext>
            </a:extLst>
          </p:cNvPr>
          <p:cNvSpPr>
            <a:spLocks noGrp="1"/>
          </p:cNvSpPr>
          <p:nvPr>
            <p:ph type="subTitle" idx="1"/>
          </p:nvPr>
        </p:nvSpPr>
        <p:spPr>
          <a:xfrm>
            <a:off x="1524000" y="2610853"/>
            <a:ext cx="9144000" cy="1612231"/>
          </a:xfrm>
        </p:spPr>
        <p:txBody>
          <a:bodyPr>
            <a:normAutofit/>
          </a:bodyPr>
          <a:lstStyle/>
          <a:p>
            <a:r>
              <a:rPr lang="en-US" sz="2800" dirty="0"/>
              <a:t>Intelligent Customer Relationship Management System with Facial emotion Recognition </a:t>
            </a:r>
          </a:p>
          <a:p>
            <a:endParaRPr lang="en-US" sz="2300" dirty="0"/>
          </a:p>
        </p:txBody>
      </p:sp>
      <p:sp>
        <p:nvSpPr>
          <p:cNvPr id="6" name="TextBox 5">
            <a:extLst>
              <a:ext uri="{FF2B5EF4-FFF2-40B4-BE49-F238E27FC236}">
                <a16:creationId xmlns:a16="http://schemas.microsoft.com/office/drawing/2014/main" id="{797ECC39-BC76-BB92-4B09-485039000F02}"/>
              </a:ext>
            </a:extLst>
          </p:cNvPr>
          <p:cNvSpPr txBox="1"/>
          <p:nvPr/>
        </p:nvSpPr>
        <p:spPr>
          <a:xfrm>
            <a:off x="4367463" y="4752474"/>
            <a:ext cx="3429000" cy="923330"/>
          </a:xfrm>
          <a:prstGeom prst="rect">
            <a:avLst/>
          </a:prstGeom>
          <a:noFill/>
        </p:spPr>
        <p:txBody>
          <a:bodyPr wrap="square" rtlCol="0">
            <a:spAutoFit/>
          </a:bodyPr>
          <a:lstStyle/>
          <a:p>
            <a:pPr algn="ctr"/>
            <a:r>
              <a:rPr lang="en-US" dirty="0"/>
              <a:t>A.L.D Bhagya Madhushani</a:t>
            </a:r>
          </a:p>
          <a:p>
            <a:pPr algn="ctr"/>
            <a:r>
              <a:rPr lang="en-US" dirty="0"/>
              <a:t>ICBT ID – CL/CBISM/14/25</a:t>
            </a:r>
          </a:p>
          <a:p>
            <a:pPr algn="ctr"/>
            <a:r>
              <a:rPr lang="en-US" dirty="0"/>
              <a:t>University ID – st20253412</a:t>
            </a:r>
          </a:p>
        </p:txBody>
      </p:sp>
    </p:spTree>
    <p:extLst>
      <p:ext uri="{BB962C8B-B14F-4D97-AF65-F5344CB8AC3E}">
        <p14:creationId xmlns:p14="http://schemas.microsoft.com/office/powerpoint/2010/main" val="45850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D9E0-3CAA-9A80-4F89-A2EC768A6E90}"/>
              </a:ext>
            </a:extLst>
          </p:cNvPr>
          <p:cNvSpPr>
            <a:spLocks noGrp="1"/>
          </p:cNvSpPr>
          <p:nvPr>
            <p:ph type="title"/>
          </p:nvPr>
        </p:nvSpPr>
        <p:spPr>
          <a:xfrm>
            <a:off x="2707106" y="365126"/>
            <a:ext cx="6990348" cy="303212"/>
          </a:xfrm>
        </p:spPr>
        <p:txBody>
          <a:bodyPr>
            <a:normAutofit fontScale="90000"/>
          </a:bodyPr>
          <a:lstStyle/>
          <a:p>
            <a:r>
              <a:rPr lang="en-US" dirty="0"/>
              <a:t>Design Diagrams</a:t>
            </a:r>
          </a:p>
        </p:txBody>
      </p:sp>
      <p:sp>
        <p:nvSpPr>
          <p:cNvPr id="3" name="Text Placeholder 2">
            <a:extLst>
              <a:ext uri="{FF2B5EF4-FFF2-40B4-BE49-F238E27FC236}">
                <a16:creationId xmlns:a16="http://schemas.microsoft.com/office/drawing/2014/main" id="{0776FF39-485E-81BB-0E85-22B2920D3DB2}"/>
              </a:ext>
            </a:extLst>
          </p:cNvPr>
          <p:cNvSpPr>
            <a:spLocks noGrp="1"/>
          </p:cNvSpPr>
          <p:nvPr>
            <p:ph type="body" idx="1"/>
          </p:nvPr>
        </p:nvSpPr>
        <p:spPr>
          <a:xfrm>
            <a:off x="6386347" y="1401528"/>
            <a:ext cx="4369886" cy="285569"/>
          </a:xfrm>
        </p:spPr>
        <p:txBody>
          <a:bodyPr>
            <a:normAutofit fontScale="55000" lnSpcReduction="20000"/>
          </a:bodyPr>
          <a:lstStyle/>
          <a:p>
            <a:pPr algn="ctr"/>
            <a:r>
              <a:rPr lang="en-US" dirty="0"/>
              <a:t>Use case </a:t>
            </a:r>
            <a:r>
              <a:rPr lang="en-US" sz="2600" dirty="0"/>
              <a:t>Diagram</a:t>
            </a:r>
          </a:p>
        </p:txBody>
      </p:sp>
      <p:pic>
        <p:nvPicPr>
          <p:cNvPr id="8" name="Content Placeholder 3">
            <a:extLst>
              <a:ext uri="{FF2B5EF4-FFF2-40B4-BE49-F238E27FC236}">
                <a16:creationId xmlns:a16="http://schemas.microsoft.com/office/drawing/2014/main" id="{55D0ECCC-5DFE-3C82-E61E-6D55006FDD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3026" y="1843592"/>
            <a:ext cx="4259865" cy="4150892"/>
          </a:xfrm>
          <a:prstGeom prst="rect">
            <a:avLst/>
          </a:prstGeom>
          <a:noFill/>
          <a:ln>
            <a:noFill/>
          </a:ln>
        </p:spPr>
      </p:pic>
      <p:sp>
        <p:nvSpPr>
          <p:cNvPr id="5" name="Text Placeholder 4">
            <a:extLst>
              <a:ext uri="{FF2B5EF4-FFF2-40B4-BE49-F238E27FC236}">
                <a16:creationId xmlns:a16="http://schemas.microsoft.com/office/drawing/2014/main" id="{989AF983-45BE-FA85-1433-6A4C4C997859}"/>
              </a:ext>
            </a:extLst>
          </p:cNvPr>
          <p:cNvSpPr>
            <a:spLocks noGrp="1"/>
          </p:cNvSpPr>
          <p:nvPr>
            <p:ph type="body" sz="quarter" idx="3"/>
          </p:nvPr>
        </p:nvSpPr>
        <p:spPr>
          <a:xfrm>
            <a:off x="745959" y="1383897"/>
            <a:ext cx="4487778" cy="303212"/>
          </a:xfrm>
        </p:spPr>
        <p:txBody>
          <a:bodyPr>
            <a:normAutofit fontScale="55000" lnSpcReduction="20000"/>
          </a:bodyPr>
          <a:lstStyle/>
          <a:p>
            <a:pPr algn="ctr"/>
            <a:r>
              <a:rPr lang="en-US" dirty="0"/>
              <a:t>Architecture </a:t>
            </a:r>
            <a:r>
              <a:rPr lang="en-US" sz="2600" dirty="0"/>
              <a:t>Diagram</a:t>
            </a:r>
          </a:p>
        </p:txBody>
      </p:sp>
      <p:sp>
        <p:nvSpPr>
          <p:cNvPr id="15" name="Rectangle 2">
            <a:extLst>
              <a:ext uri="{FF2B5EF4-FFF2-40B4-BE49-F238E27FC236}">
                <a16:creationId xmlns:a16="http://schemas.microsoft.com/office/drawing/2014/main" id="{7918A8C2-702F-7232-27EF-31DCF2705B99}"/>
              </a:ext>
            </a:extLst>
          </p:cNvPr>
          <p:cNvSpPr>
            <a:spLocks noChangeArrowheads="1"/>
          </p:cNvSpPr>
          <p:nvPr/>
        </p:nvSpPr>
        <p:spPr bwMode="auto">
          <a:xfrm>
            <a:off x="5610058" y="1949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a:extLst>
              <a:ext uri="{FF2B5EF4-FFF2-40B4-BE49-F238E27FC236}">
                <a16:creationId xmlns:a16="http://schemas.microsoft.com/office/drawing/2014/main" id="{CC37CB2A-2356-99BC-F48E-2B7CA45F769B}"/>
              </a:ext>
            </a:extLst>
          </p:cNvPr>
          <p:cNvGraphicFramePr>
            <a:graphicFrameLocks noChangeAspect="1"/>
          </p:cNvGraphicFramePr>
          <p:nvPr>
            <p:extLst>
              <p:ext uri="{D42A27DB-BD31-4B8C-83A1-F6EECF244321}">
                <p14:modId xmlns:p14="http://schemas.microsoft.com/office/powerpoint/2010/main" val="1351438457"/>
              </p:ext>
            </p:extLst>
          </p:nvPr>
        </p:nvGraphicFramePr>
        <p:xfrm>
          <a:off x="5450306" y="1843212"/>
          <a:ext cx="6421268" cy="4256796"/>
        </p:xfrm>
        <a:graphic>
          <a:graphicData uri="http://schemas.openxmlformats.org/presentationml/2006/ole">
            <mc:AlternateContent xmlns:mc="http://schemas.openxmlformats.org/markup-compatibility/2006">
              <mc:Choice xmlns:v="urn:schemas-microsoft-com:vml" Requires="v">
                <p:oleObj name="Visio" r:id="rId3" imgW="8001101" imgH="5295979" progId="Visio.Drawing.15">
                  <p:embed/>
                </p:oleObj>
              </mc:Choice>
              <mc:Fallback>
                <p:oleObj name="Visio" r:id="rId3" imgW="8001101" imgH="529597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306" y="1843212"/>
                        <a:ext cx="6421268" cy="4256796"/>
                      </a:xfrm>
                      <a:prstGeom prst="rect">
                        <a:avLst/>
                      </a:prstGeom>
                      <a:noFill/>
                    </p:spPr>
                  </p:pic>
                </p:oleObj>
              </mc:Fallback>
            </mc:AlternateContent>
          </a:graphicData>
        </a:graphic>
      </p:graphicFrame>
    </p:spTree>
    <p:extLst>
      <p:ext uri="{BB962C8B-B14F-4D97-AF65-F5344CB8AC3E}">
        <p14:creationId xmlns:p14="http://schemas.microsoft.com/office/powerpoint/2010/main" val="73404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E948-21B0-1C15-C0DB-6A81B9433615}"/>
              </a:ext>
            </a:extLst>
          </p:cNvPr>
          <p:cNvSpPr>
            <a:spLocks noGrp="1"/>
          </p:cNvSpPr>
          <p:nvPr>
            <p:ph type="title"/>
          </p:nvPr>
        </p:nvSpPr>
        <p:spPr>
          <a:xfrm>
            <a:off x="838200" y="365125"/>
            <a:ext cx="10515600" cy="729749"/>
          </a:xfrm>
        </p:spPr>
        <p:txBody>
          <a:bodyPr>
            <a:normAutofit/>
          </a:bodyPr>
          <a:lstStyle/>
          <a:p>
            <a:r>
              <a:rPr lang="en-US" dirty="0"/>
              <a:t>Context diagram</a:t>
            </a:r>
          </a:p>
        </p:txBody>
      </p:sp>
      <p:pic>
        <p:nvPicPr>
          <p:cNvPr id="4" name="Content Placeholder 3">
            <a:extLst>
              <a:ext uri="{FF2B5EF4-FFF2-40B4-BE49-F238E27FC236}">
                <a16:creationId xmlns:a16="http://schemas.microsoft.com/office/drawing/2014/main" id="{9A9E2F8C-C06D-8114-F61C-6E23A21FA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19137" y="1391834"/>
            <a:ext cx="6561827" cy="4796409"/>
          </a:xfrm>
          <a:prstGeom prst="rect">
            <a:avLst/>
          </a:prstGeom>
          <a:noFill/>
          <a:ln>
            <a:noFill/>
          </a:ln>
        </p:spPr>
      </p:pic>
    </p:spTree>
    <p:extLst>
      <p:ext uri="{BB962C8B-B14F-4D97-AF65-F5344CB8AC3E}">
        <p14:creationId xmlns:p14="http://schemas.microsoft.com/office/powerpoint/2010/main" val="2195000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A7F8-A7F0-956D-970C-5D1D8839A57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5DE6F33-5FF7-410D-7EA9-741758004877}"/>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In conclusion, the findings of this study provide valuable benefits into the supermarkets. The place where most customers come to buy their required products. </a:t>
            </a:r>
            <a:r>
              <a:rPr lang="en-US" sz="1800" dirty="0">
                <a:effectLst/>
                <a:latin typeface="Times New Roman" panose="02020603050405020304" pitchFamily="18" charset="0"/>
                <a:ea typeface="Times New Roman" panose="02020603050405020304" pitchFamily="18" charset="0"/>
              </a:rPr>
              <a:t>Overall, the objective of this research is to provide a most appropriate solution for having deficiency of current system and useful to avoid them. And raise awareness among supermarket owners about a more useful customer feedback platform. Which carries out benefits like prevent time consuming, accuracy and manage easily to both parties supermarkets and customers . utilizing </a:t>
            </a:r>
            <a:r>
              <a:rPr lang="en-US" sz="1800" dirty="0">
                <a:effectLst/>
                <a:latin typeface="Times New Roman" panose="02020603050405020304" pitchFamily="18" charset="0"/>
                <a:ea typeface="Calibri" panose="020F0502020204030204" pitchFamily="34" charset="0"/>
              </a:rPr>
              <a:t>The AI  based reliable face emotional recognition customer feedback.</a:t>
            </a:r>
            <a:endParaRPr lang="en-US" dirty="0"/>
          </a:p>
        </p:txBody>
      </p:sp>
    </p:spTree>
    <p:extLst>
      <p:ext uri="{BB962C8B-B14F-4D97-AF65-F5344CB8AC3E}">
        <p14:creationId xmlns:p14="http://schemas.microsoft.com/office/powerpoint/2010/main" val="387109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3E3C-AFD9-2B1F-FC91-8E0EDE8192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70CD9C-6C8B-6956-E32F-09DC466D121F}"/>
              </a:ext>
            </a:extLst>
          </p:cNvPr>
          <p:cNvSpPr>
            <a:spLocks noGrp="1"/>
          </p:cNvSpPr>
          <p:nvPr>
            <p:ph idx="1"/>
          </p:nvPr>
        </p:nvSpPr>
        <p:spPr/>
        <p:txBody>
          <a:bodyPr>
            <a:normAutofit fontScale="62500" lnSpcReduction="20000"/>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Iskoola Pota" panose="020B0502040204020203" pitchFamily="34" charset="0"/>
              </a:rPr>
              <a:t>Azazi, A., Lutfi, S. L. &amp; Venkat, I., 2014. </a:t>
            </a:r>
            <a:r>
              <a:rPr lang="en-US" i="1" dirty="0">
                <a:effectLst/>
                <a:latin typeface="Times New Roman" panose="02020603050405020304" pitchFamily="18" charset="0"/>
                <a:ea typeface="Calibri" panose="020F0502020204030204" pitchFamily="34" charset="0"/>
                <a:cs typeface="Iskoola Pota" panose="020B0502040204020203" pitchFamily="34" charset="0"/>
              </a:rPr>
              <a:t>Identifying universal facial emotion markers for automatic 3D facial expression recognition. </a:t>
            </a:r>
            <a:r>
              <a:rPr lang="en-US" dirty="0">
                <a:effectLst/>
                <a:latin typeface="Times New Roman" panose="02020603050405020304" pitchFamily="18" charset="0"/>
                <a:ea typeface="Calibri" panose="020F0502020204030204" pitchFamily="34" charset="0"/>
                <a:cs typeface="Iskoola Pota" panose="020B0502040204020203" pitchFamily="34" charset="0"/>
              </a:rPr>
              <a:t>Kuala Lumpur, </a:t>
            </a:r>
            <a:r>
              <a:rPr lang="en-US" dirty="0" err="1">
                <a:effectLst/>
                <a:latin typeface="Times New Roman" panose="02020603050405020304" pitchFamily="18" charset="0"/>
                <a:ea typeface="Calibri" panose="020F0502020204030204" pitchFamily="34" charset="0"/>
                <a:cs typeface="Iskoola Pota" panose="020B0502040204020203" pitchFamily="34" charset="0"/>
              </a:rPr>
              <a:t>s.n</a:t>
            </a:r>
            <a:r>
              <a:rPr lang="en-US" dirty="0">
                <a:effectLst/>
                <a:latin typeface="Times New Roman" panose="02020603050405020304" pitchFamily="18" charset="0"/>
                <a:ea typeface="Calibri" panose="020F0502020204030204" pitchFamily="34" charset="0"/>
                <a:cs typeface="Iskoola Pota" panose="020B0502040204020203" pitchFamily="34" charset="0"/>
              </a:rPr>
              <a:t>.</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Iskoola Pota" panose="020B0502040204020203" pitchFamily="34" charset="0"/>
              </a:rPr>
              <a:t>canedo</a:t>
            </a:r>
            <a:r>
              <a:rPr lang="en-US" dirty="0">
                <a:effectLst/>
                <a:latin typeface="Times New Roman" panose="02020603050405020304" pitchFamily="18" charset="0"/>
                <a:ea typeface="Calibri" panose="020F0502020204030204" pitchFamily="34" charset="0"/>
                <a:cs typeface="Iskoola Pota" panose="020B0502040204020203" pitchFamily="34" charset="0"/>
              </a:rPr>
              <a:t> , d. &amp; Neves, A., 2019. </a:t>
            </a:r>
            <a:r>
              <a:rPr lang="en-US" i="1" dirty="0">
                <a:effectLst/>
                <a:latin typeface="Times New Roman" panose="02020603050405020304" pitchFamily="18" charset="0"/>
                <a:ea typeface="Calibri" panose="020F0502020204030204" pitchFamily="34" charset="0"/>
                <a:cs typeface="Iskoola Pota" panose="020B0502040204020203" pitchFamily="34" charset="0"/>
              </a:rPr>
              <a:t>Facial Expression Recognition Using Computer Vision. </a:t>
            </a:r>
            <a:r>
              <a:rPr lang="en-US" dirty="0">
                <a:effectLst/>
                <a:latin typeface="Times New Roman" panose="02020603050405020304" pitchFamily="18" charset="0"/>
                <a:ea typeface="Calibri" panose="020F0502020204030204" pitchFamily="34" charset="0"/>
                <a:cs typeface="Iskoola Pota" panose="020B0502040204020203" pitchFamily="34" charset="0"/>
              </a:rPr>
              <a:t>[Online] </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Available at: </a:t>
            </a:r>
            <a:r>
              <a:rPr lang="en-US" u="sng" dirty="0">
                <a:effectLst/>
                <a:latin typeface="Times New Roman" panose="02020603050405020304" pitchFamily="18" charset="0"/>
                <a:ea typeface="Calibri" panose="020F0502020204030204" pitchFamily="34" charset="0"/>
                <a:cs typeface="Iskoola Pota" panose="020B0502040204020203" pitchFamily="34" charset="0"/>
              </a:rPr>
              <a:t>https://www.researchgate.net/publication/337007209_Facial_Expression_Recognition_Using_Computer_Vision_A_Systematic_Review</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[Accessed November 2019].</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Iskoola Pota" panose="020B0502040204020203" pitchFamily="34" charset="0"/>
              </a:rPr>
              <a:t>Haque, I. U., 2019. </a:t>
            </a:r>
            <a:r>
              <a:rPr lang="en-US" i="1" dirty="0">
                <a:effectLst/>
                <a:latin typeface="Times New Roman" panose="02020603050405020304" pitchFamily="18" charset="0"/>
                <a:ea typeface="Calibri" panose="020F0502020204030204" pitchFamily="34" charset="0"/>
                <a:cs typeface="Iskoola Pota" panose="020B0502040204020203" pitchFamily="34" charset="0"/>
              </a:rPr>
              <a:t>Facial Expression Recognition from Different Angles Using DCNN for Children with ASD to Identify Emotions. </a:t>
            </a:r>
            <a:r>
              <a:rPr lang="en-US" dirty="0">
                <a:effectLst/>
                <a:latin typeface="Times New Roman" panose="02020603050405020304" pitchFamily="18" charset="0"/>
                <a:ea typeface="Calibri" panose="020F0502020204030204" pitchFamily="34" charset="0"/>
                <a:cs typeface="Iskoola Pota" panose="020B0502040204020203" pitchFamily="34" charset="0"/>
              </a:rPr>
              <a:t>[Online] </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Available at: </a:t>
            </a:r>
            <a:r>
              <a:rPr lang="en-US" u="sng" dirty="0">
                <a:effectLst/>
                <a:latin typeface="Times New Roman" panose="02020603050405020304" pitchFamily="18" charset="0"/>
                <a:ea typeface="Calibri" panose="020F0502020204030204" pitchFamily="34" charset="0"/>
                <a:cs typeface="Iskoola Pota" panose="020B0502040204020203" pitchFamily="34" charset="0"/>
              </a:rPr>
              <a:t>https://www.researchgate.net/publication/332686911_Facial_Expression_Recognition_from_Different_Angles_Using_DCNN_for_Children_with_ASD_to_Identify_Emotions</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[Accessed April 2019].</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Iskoola Pota" panose="020B0502040204020203" pitchFamily="34" charset="0"/>
              </a:rPr>
              <a:t>Jang, G.-j., </a:t>
            </a:r>
            <a:r>
              <a:rPr lang="en-US" dirty="0" err="1">
                <a:effectLst/>
                <a:latin typeface="Times New Roman" panose="02020603050405020304" pitchFamily="18" charset="0"/>
                <a:ea typeface="Calibri" panose="020F0502020204030204" pitchFamily="34" charset="0"/>
                <a:cs typeface="Iskoola Pota" panose="020B0502040204020203" pitchFamily="34" charset="0"/>
              </a:rPr>
              <a:t>sikpark</a:t>
            </a:r>
            <a:r>
              <a:rPr lang="en-US" dirty="0">
                <a:effectLst/>
                <a:latin typeface="Times New Roman" panose="02020603050405020304" pitchFamily="18" charset="0"/>
                <a:ea typeface="Calibri" panose="020F0502020204030204" pitchFamily="34" charset="0"/>
                <a:cs typeface="Iskoola Pota" panose="020B0502040204020203" pitchFamily="34" charset="0"/>
              </a:rPr>
              <a:t>, J., Jo, A. &amp; Kim, J. h., 2014. </a:t>
            </a:r>
            <a:r>
              <a:rPr lang="en-US" i="1" dirty="0">
                <a:effectLst/>
                <a:latin typeface="Times New Roman" panose="02020603050405020304" pitchFamily="18" charset="0"/>
                <a:ea typeface="Calibri" panose="020F0502020204030204" pitchFamily="34" charset="0"/>
                <a:cs typeface="Iskoola Pota" panose="020B0502040204020203" pitchFamily="34" charset="0"/>
              </a:rPr>
              <a:t>Facial Emotion Recognition Using Active Shape Models and Statistical Pattern Recognizers. </a:t>
            </a:r>
            <a:r>
              <a:rPr lang="en-US" dirty="0">
                <a:effectLst/>
                <a:latin typeface="Times New Roman" panose="02020603050405020304" pitchFamily="18" charset="0"/>
                <a:ea typeface="Calibri" panose="020F0502020204030204" pitchFamily="34" charset="0"/>
                <a:cs typeface="Iskoola Pota" panose="020B0502040204020203" pitchFamily="34" charset="0"/>
              </a:rPr>
              <a:t>Guangdong, IEEE.</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Iskoola Pota" panose="020B0502040204020203" pitchFamily="34" charset="0"/>
              </a:rPr>
              <a:t>Mohensi</a:t>
            </a:r>
            <a:r>
              <a:rPr lang="en-US" dirty="0">
                <a:effectLst/>
                <a:latin typeface="Times New Roman" panose="02020603050405020304" pitchFamily="18" charset="0"/>
                <a:ea typeface="Calibri" panose="020F0502020204030204" pitchFamily="34" charset="0"/>
                <a:cs typeface="Iskoola Pota" panose="020B0502040204020203" pitchFamily="34" charset="0"/>
              </a:rPr>
              <a:t>, S., </a:t>
            </a:r>
            <a:r>
              <a:rPr lang="en-US" dirty="0" err="1">
                <a:effectLst/>
                <a:latin typeface="Times New Roman" panose="02020603050405020304" pitchFamily="18" charset="0"/>
                <a:ea typeface="Calibri" panose="020F0502020204030204" pitchFamily="34" charset="0"/>
                <a:cs typeface="Iskoola Pota" panose="020B0502040204020203" pitchFamily="34" charset="0"/>
              </a:rPr>
              <a:t>Zarei</a:t>
            </a:r>
            <a:r>
              <a:rPr lang="en-US" dirty="0">
                <a:effectLst/>
                <a:latin typeface="Times New Roman" panose="02020603050405020304" pitchFamily="18" charset="0"/>
                <a:ea typeface="Calibri" panose="020F0502020204030204" pitchFamily="34" charset="0"/>
                <a:cs typeface="Iskoola Pota" panose="020B0502040204020203" pitchFamily="34" charset="0"/>
              </a:rPr>
              <a:t>, N. &amp; Ramazani, S., 2014. </a:t>
            </a:r>
            <a:r>
              <a:rPr lang="en-US" i="1" dirty="0">
                <a:effectLst/>
                <a:latin typeface="Times New Roman" panose="02020603050405020304" pitchFamily="18" charset="0"/>
                <a:ea typeface="Calibri" panose="020F0502020204030204" pitchFamily="34" charset="0"/>
                <a:cs typeface="Iskoola Pota" panose="020B0502040204020203" pitchFamily="34" charset="0"/>
              </a:rPr>
              <a:t>Facial Expression Recognition using Anatomy Based Facial Graph. </a:t>
            </a:r>
            <a:r>
              <a:rPr lang="en-US" dirty="0">
                <a:effectLst/>
                <a:latin typeface="Times New Roman" panose="02020603050405020304" pitchFamily="18" charset="0"/>
                <a:ea typeface="Calibri" panose="020F0502020204030204" pitchFamily="34" charset="0"/>
                <a:cs typeface="Iskoola Pota" panose="020B0502040204020203" pitchFamily="34" charset="0"/>
              </a:rPr>
              <a:t>[Online] </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Available at: </a:t>
            </a:r>
            <a:r>
              <a:rPr lang="en-US" u="sng" dirty="0">
                <a:effectLst/>
                <a:latin typeface="Times New Roman" panose="02020603050405020304" pitchFamily="18" charset="0"/>
                <a:ea typeface="Calibri" panose="020F0502020204030204" pitchFamily="34" charset="0"/>
                <a:cs typeface="Iskoola Pota" panose="020B0502040204020203" pitchFamily="34" charset="0"/>
              </a:rPr>
              <a:t>https://www.researchgate.net/publication/276204176_Facial_Expression_Recognition_using_Anatomy_Based_Facial_Graph</a:t>
            </a:r>
            <a:br>
              <a:rPr lang="en-US" dirty="0">
                <a:effectLst/>
                <a:latin typeface="Times New Roman" panose="02020603050405020304" pitchFamily="18" charset="0"/>
                <a:ea typeface="Calibri" panose="020F0502020204030204" pitchFamily="34" charset="0"/>
                <a:cs typeface="Iskoola Pota" panose="020B0502040204020203" pitchFamily="34" charset="0"/>
              </a:rPr>
            </a:br>
            <a:r>
              <a:rPr lang="en-US" dirty="0">
                <a:effectLst/>
                <a:latin typeface="Times New Roman" panose="02020603050405020304" pitchFamily="18" charset="0"/>
                <a:ea typeface="Calibri" panose="020F0502020204030204" pitchFamily="34" charset="0"/>
                <a:cs typeface="Iskoola Pota" panose="020B0502040204020203" pitchFamily="34" charset="0"/>
              </a:rPr>
              <a:t>[Accessed October 2014].</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US" dirty="0" err="1">
                <a:effectLst/>
                <a:latin typeface="Times New Roman" panose="02020603050405020304" pitchFamily="18" charset="0"/>
                <a:ea typeface="Calibri" panose="020F0502020204030204" pitchFamily="34" charset="0"/>
                <a:cs typeface="Iskoola Pota" panose="020B0502040204020203" pitchFamily="34" charset="0"/>
              </a:rPr>
              <a:t>Sariyanidi</a:t>
            </a:r>
            <a:r>
              <a:rPr lang="en-US" dirty="0">
                <a:effectLst/>
                <a:latin typeface="Times New Roman" panose="02020603050405020304" pitchFamily="18" charset="0"/>
                <a:ea typeface="Calibri" panose="020F0502020204030204" pitchFamily="34" charset="0"/>
                <a:cs typeface="Iskoola Pota" panose="020B0502040204020203" pitchFamily="34" charset="0"/>
              </a:rPr>
              <a:t>, E., </a:t>
            </a:r>
            <a:r>
              <a:rPr lang="en-US" dirty="0" err="1">
                <a:effectLst/>
                <a:latin typeface="Times New Roman" panose="02020603050405020304" pitchFamily="18" charset="0"/>
                <a:ea typeface="Calibri" panose="020F0502020204030204" pitchFamily="34" charset="0"/>
                <a:cs typeface="Iskoola Pota" panose="020B0502040204020203" pitchFamily="34" charset="0"/>
              </a:rPr>
              <a:t>Gunes</a:t>
            </a:r>
            <a:r>
              <a:rPr lang="en-US" dirty="0">
                <a:effectLst/>
                <a:latin typeface="Times New Roman" panose="02020603050405020304" pitchFamily="18" charset="0"/>
                <a:ea typeface="Calibri" panose="020F0502020204030204" pitchFamily="34" charset="0"/>
                <a:cs typeface="Iskoola Pota" panose="020B0502040204020203" pitchFamily="34" charset="0"/>
              </a:rPr>
              <a:t>, H. &amp; Cavallaro, A., 2014. Automatic Analysis of Facial Affect: A Survey of Registration, Representation, and Recognition. 37(6).</a:t>
            </a:r>
            <a:endParaRPr lang="en-US" dirty="0">
              <a:effectLst/>
              <a:latin typeface="Calibri" panose="020F0502020204030204" pitchFamily="34" charset="0"/>
              <a:ea typeface="Calibri" panose="020F0502020204030204" pitchFamily="34" charset="0"/>
              <a:cs typeface="Iskoola Pota" panose="020B0502040204020203" pitchFamily="34" charset="0"/>
            </a:endParaRPr>
          </a:p>
          <a:p>
            <a:endParaRPr lang="en-US" dirty="0"/>
          </a:p>
        </p:txBody>
      </p:sp>
    </p:spTree>
    <p:extLst>
      <p:ext uri="{BB962C8B-B14F-4D97-AF65-F5344CB8AC3E}">
        <p14:creationId xmlns:p14="http://schemas.microsoft.com/office/powerpoint/2010/main" val="206621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27AAA9-1E1C-B944-2E23-FD6D90A4D090}"/>
              </a:ext>
            </a:extLst>
          </p:cNvPr>
          <p:cNvSpPr>
            <a:spLocks noGrp="1"/>
          </p:cNvSpPr>
          <p:nvPr>
            <p:ph type="ctrTitle"/>
          </p:nvPr>
        </p:nvSpPr>
        <p:spPr/>
        <p:txBody>
          <a:bodyPr/>
          <a:lstStyle/>
          <a:p>
            <a:r>
              <a:rPr lang="en-US" dirty="0"/>
              <a:t>Thank You</a:t>
            </a:r>
          </a:p>
        </p:txBody>
      </p:sp>
      <p:pic>
        <p:nvPicPr>
          <p:cNvPr id="7" name="Picture 6">
            <a:extLst>
              <a:ext uri="{FF2B5EF4-FFF2-40B4-BE49-F238E27FC236}">
                <a16:creationId xmlns:a16="http://schemas.microsoft.com/office/drawing/2014/main" id="{0C5DA7BD-8826-551B-EBC2-AAB1260AA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74" y="1569325"/>
            <a:ext cx="7633252" cy="3719350"/>
          </a:xfrm>
          <a:prstGeom prst="rect">
            <a:avLst/>
          </a:prstGeom>
          <a:blipFill>
            <a:blip r:embed="rId3"/>
            <a:tile tx="0" ty="0" sx="100000" sy="100000" flip="none" algn="tl"/>
          </a:blipFill>
        </p:spPr>
      </p:pic>
    </p:spTree>
    <p:extLst>
      <p:ext uri="{BB962C8B-B14F-4D97-AF65-F5344CB8AC3E}">
        <p14:creationId xmlns:p14="http://schemas.microsoft.com/office/powerpoint/2010/main" val="220113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2321-621E-22C3-1E25-58B9B525E8E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C0749F7-53C3-2668-181A-093FE614CF1E}"/>
              </a:ext>
            </a:extLst>
          </p:cNvPr>
          <p:cNvSpPr>
            <a:spLocks noGrp="1"/>
          </p:cNvSpPr>
          <p:nvPr>
            <p:ph idx="1"/>
          </p:nvPr>
        </p:nvSpPr>
        <p:spPr>
          <a:solidFill>
            <a:schemeClr val="bg1"/>
          </a:solidFill>
        </p:spPr>
        <p:txBody>
          <a:bodyPr>
            <a:normAutofit lnSpcReduction="10000"/>
          </a:bodyPr>
          <a:lstStyle/>
          <a:p>
            <a:r>
              <a:rPr lang="en-US" b="1" dirty="0"/>
              <a:t>Introduction</a:t>
            </a:r>
          </a:p>
          <a:p>
            <a:r>
              <a:rPr lang="en-US" b="1" dirty="0"/>
              <a:t>Problem Statement</a:t>
            </a:r>
          </a:p>
          <a:p>
            <a:r>
              <a:rPr lang="en-US" b="1" dirty="0"/>
              <a:t>Drawbacks that are facing of the current system</a:t>
            </a:r>
          </a:p>
          <a:p>
            <a:r>
              <a:rPr lang="en-US" b="1" dirty="0"/>
              <a:t>Research objectives</a:t>
            </a:r>
          </a:p>
          <a:p>
            <a:r>
              <a:rPr lang="en-US" b="1" dirty="0"/>
              <a:t> Proposed solution</a:t>
            </a:r>
          </a:p>
          <a:p>
            <a:r>
              <a:rPr lang="en-US" b="1" dirty="0"/>
              <a:t>Data analysis</a:t>
            </a:r>
          </a:p>
          <a:p>
            <a:r>
              <a:rPr lang="en-US" b="1" dirty="0"/>
              <a:t>Design diagrams</a:t>
            </a:r>
          </a:p>
          <a:p>
            <a:r>
              <a:rPr lang="en-US" b="1" dirty="0"/>
              <a:t>Conclusion</a:t>
            </a:r>
          </a:p>
          <a:p>
            <a:endParaRPr lang="en-US" b="1" dirty="0"/>
          </a:p>
          <a:p>
            <a:endParaRPr lang="en-US" dirty="0"/>
          </a:p>
          <a:p>
            <a:endParaRPr lang="en-US" dirty="0"/>
          </a:p>
        </p:txBody>
      </p:sp>
    </p:spTree>
    <p:extLst>
      <p:ext uri="{BB962C8B-B14F-4D97-AF65-F5344CB8AC3E}">
        <p14:creationId xmlns:p14="http://schemas.microsoft.com/office/powerpoint/2010/main" val="199797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2999-C61D-5368-5D8A-6326A110249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24C7EA8-798F-1B45-CCE6-D860044F0FFD}"/>
              </a:ext>
            </a:extLst>
          </p:cNvPr>
          <p:cNvSpPr>
            <a:spLocks noGrp="1"/>
          </p:cNvSpPr>
          <p:nvPr>
            <p:ph idx="1"/>
          </p:nvPr>
        </p:nvSpPr>
        <p:spPr/>
        <p:txBody>
          <a:bodyPr>
            <a:normAutofit/>
          </a:bodyPr>
          <a:lstStyle/>
          <a:p>
            <a:r>
              <a:rPr lang="en-US" sz="1800" dirty="0">
                <a:latin typeface="Segoe UI Symbol" panose="020B0502040204020203" pitchFamily="34" charset="0"/>
                <a:ea typeface="Segoe UI Symbol" panose="020B0502040204020203" pitchFamily="34" charset="0"/>
              </a:rPr>
              <a:t>Frequently, customers come to supermarkets to buy their required consumer goods. </a:t>
            </a:r>
            <a:r>
              <a:rPr lang="en-US" sz="1800" dirty="0">
                <a:effectLst/>
                <a:latin typeface="Segoe UI Symbol" panose="020B0502040204020203" pitchFamily="34" charset="0"/>
                <a:ea typeface="Segoe UI Symbol" panose="020B0502040204020203" pitchFamily="34" charset="0"/>
              </a:rPr>
              <a:t>Consumers prefer to consume products that meet certain environmental and ethical standards. </a:t>
            </a:r>
            <a:r>
              <a:rPr lang="en-US" sz="1800" dirty="0">
                <a:effectLst/>
                <a:latin typeface="Segoe UI Symbol" panose="020B0502040204020203" pitchFamily="34" charset="0"/>
                <a:ea typeface="Segoe UI Symbol" panose="020B0502040204020203" pitchFamily="34" charset="0"/>
                <a:cs typeface="Iskoola Pota" panose="020B0502040204020203" pitchFamily="34" charset="0"/>
              </a:rPr>
              <a:t>Customers are the assets and helpful to survival of the business. So, keeping their interesting is most important. Therefore, customer feedbacks are integrating with growth of the business. And they allows to express customer feedbacks.</a:t>
            </a:r>
          </a:p>
          <a:p>
            <a:r>
              <a:rPr lang="en-US" sz="1800" dirty="0">
                <a:effectLst/>
                <a:latin typeface="Segoe UI Symbol" panose="020B0502040204020203" pitchFamily="34" charset="0"/>
                <a:ea typeface="Segoe UI Symbol" panose="020B0502040204020203" pitchFamily="34" charset="0"/>
              </a:rPr>
              <a:t>This effective to quickly and conveniently resolve any defects in the product and achieve customer satisfaction. </a:t>
            </a:r>
            <a:r>
              <a:rPr lang="en-US" sz="1800" dirty="0">
                <a:effectLst/>
                <a:latin typeface="Segoe UI Symbol" panose="020B0502040204020203" pitchFamily="34" charset="0"/>
                <a:ea typeface="Segoe UI Symbol" panose="020B0502040204020203" pitchFamily="34" charset="0"/>
                <a:cs typeface="Iskoola Pota" panose="020B0502040204020203" pitchFamily="34" charset="0"/>
              </a:rPr>
              <a:t>And find what are the facts they have to improve for provide good service to customers. On the other hand, it is opportunity to customers able to express their ideas or react about their expectations will meet or not through service. But there having problems and not seems active participation of customers.</a:t>
            </a:r>
          </a:p>
          <a:p>
            <a:endParaRPr lang="en-US" dirty="0"/>
          </a:p>
        </p:txBody>
      </p:sp>
    </p:spTree>
    <p:extLst>
      <p:ext uri="{BB962C8B-B14F-4D97-AF65-F5344CB8AC3E}">
        <p14:creationId xmlns:p14="http://schemas.microsoft.com/office/powerpoint/2010/main" val="256304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D576-BF9E-788E-3A5E-11A7C9685CDE}"/>
              </a:ext>
            </a:extLst>
          </p:cNvPr>
          <p:cNvSpPr>
            <a:spLocks noGrp="1"/>
          </p:cNvSpPr>
          <p:nvPr>
            <p:ph type="title"/>
          </p:nvPr>
        </p:nvSpPr>
        <p:spPr>
          <a:xfrm>
            <a:off x="838200" y="365125"/>
            <a:ext cx="10515600" cy="958349"/>
          </a:xfrm>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69E25196-D624-E8AB-005C-D4DD0CBBC9CF}"/>
              </a:ext>
            </a:extLst>
          </p:cNvPr>
          <p:cNvSpPr>
            <a:spLocks noGrp="1"/>
          </p:cNvSpPr>
          <p:nvPr>
            <p:ph idx="1"/>
          </p:nvPr>
        </p:nvSpPr>
        <p:spPr>
          <a:xfrm>
            <a:off x="2658980" y="1323474"/>
            <a:ext cx="8694820" cy="4853489"/>
          </a:xfrm>
        </p:spPr>
        <p:txBody>
          <a:bodyPr>
            <a:normAutofit/>
          </a:bodyPr>
          <a:lstStyle/>
          <a:p>
            <a:r>
              <a:rPr lang="en-US" dirty="0">
                <a:effectLst/>
                <a:latin typeface="Segoe UI Symbol" panose="020B0502040204020203" pitchFamily="34" charset="0"/>
                <a:ea typeface="Segoe UI Symbol" panose="020B0502040204020203" pitchFamily="34" charset="0"/>
              </a:rPr>
              <a:t>Providing </a:t>
            </a:r>
            <a:r>
              <a:rPr lang="en-US" dirty="0">
                <a:latin typeface="Segoe UI Symbol" panose="020B0502040204020203" pitchFamily="34" charset="0"/>
                <a:ea typeface="Segoe UI Symbol" panose="020B0502040204020203" pitchFamily="34" charset="0"/>
              </a:rPr>
              <a:t>quality products to customers  is main responsibility of sellers . </a:t>
            </a:r>
            <a:endParaRPr lang="en-US" dirty="0">
              <a:effectLst/>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Sellers also </a:t>
            </a:r>
            <a:r>
              <a:rPr lang="en-US" dirty="0">
                <a:effectLst/>
                <a:latin typeface="Segoe UI Symbol" panose="020B0502040204020203" pitchFamily="34" charset="0"/>
                <a:ea typeface="Segoe UI Symbol" panose="020B0502040204020203" pitchFamily="34" charset="0"/>
              </a:rPr>
              <a:t>willingness to know how much customers were pleased and what are the feedbacks whether satisfied or not.</a:t>
            </a:r>
            <a:endParaRPr lang="en-US" dirty="0">
              <a:latin typeface="Segoe UI Symbol" panose="020B0502040204020203" pitchFamily="34" charset="0"/>
              <a:ea typeface="Segoe UI Symbol" panose="020B0502040204020203" pitchFamily="34" charset="0"/>
            </a:endParaRPr>
          </a:p>
          <a:p>
            <a:r>
              <a:rPr lang="en-US" dirty="0">
                <a:latin typeface="Segoe UI Symbol" panose="020B0502040204020203" pitchFamily="34" charset="0"/>
                <a:ea typeface="Segoe UI Symbol" panose="020B0502040204020203" pitchFamily="34" charset="0"/>
              </a:rPr>
              <a:t>Mostly supermarkets use to receive customer feedbacks by keeping a box to put customer feedbacks and some organizations use forms to fill .</a:t>
            </a:r>
          </a:p>
          <a:p>
            <a:r>
              <a:rPr lang="en-US" dirty="0">
                <a:latin typeface="Segoe UI Symbol" panose="020B0502040204020203" pitchFamily="34" charset="0"/>
                <a:ea typeface="Segoe UI Symbol" panose="020B0502040204020203" pitchFamily="34" charset="0"/>
              </a:rPr>
              <a:t>If customers are not satisfied with their products or service they do no urge to expressed their feedbacks due to the issues occurred in current using method. It is time consuming, visible to everyone and sometimes feedback sheets can be missing.</a:t>
            </a:r>
          </a:p>
          <a:p>
            <a:endParaRPr lang="en-US" dirty="0"/>
          </a:p>
        </p:txBody>
      </p:sp>
      <p:pic>
        <p:nvPicPr>
          <p:cNvPr id="4" name="Content Placeholder 3">
            <a:extLst>
              <a:ext uri="{FF2B5EF4-FFF2-40B4-BE49-F238E27FC236}">
                <a16:creationId xmlns:a16="http://schemas.microsoft.com/office/drawing/2014/main" id="{3D90F9A5-2849-8CF5-33A8-603802D7A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1" y="2878613"/>
            <a:ext cx="1775093" cy="3532671"/>
          </a:xfrm>
          <a:prstGeom prst="rect">
            <a:avLst/>
          </a:prstGeom>
        </p:spPr>
      </p:pic>
    </p:spTree>
    <p:extLst>
      <p:ext uri="{BB962C8B-B14F-4D97-AF65-F5344CB8AC3E}">
        <p14:creationId xmlns:p14="http://schemas.microsoft.com/office/powerpoint/2010/main" val="38465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66A8-DD2F-85D2-1CE1-0EEBCF78944C}"/>
              </a:ext>
            </a:extLst>
          </p:cNvPr>
          <p:cNvSpPr>
            <a:spLocks noGrp="1"/>
          </p:cNvSpPr>
          <p:nvPr>
            <p:ph type="title"/>
          </p:nvPr>
        </p:nvSpPr>
        <p:spPr/>
        <p:txBody>
          <a:bodyPr/>
          <a:lstStyle/>
          <a:p>
            <a:r>
              <a:rPr lang="en-US" dirty="0"/>
              <a:t>Drawbacks that are facing of the current system </a:t>
            </a:r>
          </a:p>
        </p:txBody>
      </p:sp>
      <p:sp>
        <p:nvSpPr>
          <p:cNvPr id="6" name="Content Placeholder 5">
            <a:extLst>
              <a:ext uri="{FF2B5EF4-FFF2-40B4-BE49-F238E27FC236}">
                <a16:creationId xmlns:a16="http://schemas.microsoft.com/office/drawing/2014/main" id="{BD31D586-3758-C9C6-AE11-07D831763454}"/>
              </a:ext>
            </a:extLst>
          </p:cNvPr>
          <p:cNvSpPr>
            <a:spLocks noGrp="1"/>
          </p:cNvSpPr>
          <p:nvPr>
            <p:ph idx="1"/>
          </p:nvPr>
        </p:nvSpPr>
        <p:spPr/>
        <p:txBody>
          <a:bodyPr/>
          <a:lstStyle/>
          <a:p>
            <a:pPr marL="342900" marR="0" lvl="0" indent="-342900" algn="just">
              <a:lnSpc>
                <a:spcPct val="150000"/>
              </a:lnSpc>
              <a:spcBef>
                <a:spcPts val="0"/>
              </a:spcBef>
              <a:spcAft>
                <a:spcPts val="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They cannot measure customer satisfaction properly.</a:t>
            </a:r>
          </a:p>
          <a:p>
            <a:pPr marL="342900" marR="0" lvl="0" indent="-342900" algn="just">
              <a:lnSpc>
                <a:spcPct val="150000"/>
              </a:lnSpc>
              <a:spcBef>
                <a:spcPts val="0"/>
              </a:spcBef>
              <a:spcAft>
                <a:spcPts val="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Failure to meet customer expectations</a:t>
            </a:r>
            <a:endParaRPr lang="en-US"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Every customer is not participating only required customers will do it.</a:t>
            </a:r>
            <a:endParaRPr lang="en-US"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It was very time consuming.</a:t>
            </a:r>
            <a:endParaRPr lang="en-US"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There are having possibility of risk of losing.</a:t>
            </a:r>
            <a:endParaRPr lang="en-US"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800"/>
              </a:spcAft>
              <a:buFont typeface="+mj-lt"/>
              <a:buAutoNum type="arabicPeriod"/>
            </a:pPr>
            <a:r>
              <a:rPr lang="en-US" dirty="0">
                <a:effectLst/>
                <a:latin typeface="Segoe UI Symbol" panose="020B0502040204020203" pitchFamily="34" charset="0"/>
                <a:ea typeface="Segoe UI Symbol" panose="020B0502040204020203" pitchFamily="34" charset="0"/>
                <a:cs typeface="Times New Roman" panose="02020603050405020304" pitchFamily="18" charset="0"/>
              </a:rPr>
              <a:t>Customers cannot expect immediate response through it.</a:t>
            </a:r>
            <a:endParaRPr lang="en-US" dirty="0">
              <a:effectLst/>
              <a:latin typeface="Segoe UI Symbol" panose="020B0502040204020203" pitchFamily="34" charset="0"/>
              <a:ea typeface="Segoe UI Symbol" panose="020B0502040204020203" pitchFamily="34" charset="0"/>
              <a:cs typeface="Iskoola Pota" panose="020B0502040204020203" pitchFamily="34" charset="0"/>
            </a:endParaRPr>
          </a:p>
          <a:p>
            <a:endParaRPr lang="en-US" dirty="0"/>
          </a:p>
        </p:txBody>
      </p:sp>
    </p:spTree>
    <p:extLst>
      <p:ext uri="{BB962C8B-B14F-4D97-AF65-F5344CB8AC3E}">
        <p14:creationId xmlns:p14="http://schemas.microsoft.com/office/powerpoint/2010/main" val="53870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EF4F-73CB-BF73-A9DB-761633C2C66E}"/>
              </a:ext>
            </a:extLst>
          </p:cNvPr>
          <p:cNvSpPr>
            <a:spLocks noGrp="1"/>
          </p:cNvSpPr>
          <p:nvPr>
            <p:ph type="title"/>
          </p:nvPr>
        </p:nvSpPr>
        <p:spPr/>
        <p:txBody>
          <a:bodyPr/>
          <a:lstStyle/>
          <a:p>
            <a:r>
              <a:rPr lang="en-US" dirty="0"/>
              <a:t>Research objectives</a:t>
            </a:r>
          </a:p>
        </p:txBody>
      </p:sp>
      <p:sp>
        <p:nvSpPr>
          <p:cNvPr id="3" name="Content Placeholder 2">
            <a:extLst>
              <a:ext uri="{FF2B5EF4-FFF2-40B4-BE49-F238E27FC236}">
                <a16:creationId xmlns:a16="http://schemas.microsoft.com/office/drawing/2014/main" id="{1E9DDE25-6D83-39DE-9980-3FA4347E6B9C}"/>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In my research, I hope to achieve mainly To gain effective and reliable AI Based customer face detection and face emotion feedback system. </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Protect Customer’s privacy of expressing opinions.</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Getting accurate feedback on the products they buy through their facial expressions.</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Save customer time on filling out feedback forms manually or online. Time is more important with the busy lifestyles of customer.</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Increasing the security of the system.</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b="1" dirty="0">
                <a:effectLst/>
                <a:latin typeface="Segoe UI Symbol" panose="020B0502040204020203" pitchFamily="34" charset="0"/>
                <a:ea typeface="Segoe UI Symbol" panose="020B0502040204020203" pitchFamily="34" charset="0"/>
                <a:cs typeface="Times New Roman" panose="02020603050405020304" pitchFamily="18" charset="0"/>
              </a:rPr>
              <a:t>Thereby giving a direct idea of ​​the customer for the goods they are selling.</a:t>
            </a:r>
            <a:endParaRPr lang="en-US" sz="1800" b="1" dirty="0">
              <a:effectLst/>
              <a:latin typeface="Segoe UI Symbol" panose="020B0502040204020203" pitchFamily="34" charset="0"/>
              <a:ea typeface="Segoe UI Symbol" panose="020B0502040204020203" pitchFamily="34" charset="0"/>
              <a:cs typeface="Iskoola Pota" panose="020B0502040204020203" pitchFamily="34" charset="0"/>
            </a:endParaRPr>
          </a:p>
          <a:p>
            <a:endParaRPr lang="en-US" dirty="0"/>
          </a:p>
        </p:txBody>
      </p:sp>
    </p:spTree>
    <p:extLst>
      <p:ext uri="{BB962C8B-B14F-4D97-AF65-F5344CB8AC3E}">
        <p14:creationId xmlns:p14="http://schemas.microsoft.com/office/powerpoint/2010/main" val="41605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4176-4A4E-E274-881C-38991194557A}"/>
              </a:ext>
            </a:extLst>
          </p:cNvPr>
          <p:cNvSpPr>
            <a:spLocks noGrp="1"/>
          </p:cNvSpPr>
          <p:nvPr>
            <p:ph type="title"/>
          </p:nvPr>
        </p:nvSpPr>
        <p:spPr/>
        <p:txBody>
          <a:bodyPr/>
          <a:lstStyle/>
          <a:p>
            <a:r>
              <a:rPr lang="en-US" dirty="0"/>
              <a:t>Proposed solution</a:t>
            </a:r>
          </a:p>
        </p:txBody>
      </p:sp>
      <p:sp>
        <p:nvSpPr>
          <p:cNvPr id="7" name="Content Placeholder 6">
            <a:extLst>
              <a:ext uri="{FF2B5EF4-FFF2-40B4-BE49-F238E27FC236}">
                <a16:creationId xmlns:a16="http://schemas.microsoft.com/office/drawing/2014/main" id="{0E0CCA7E-50A4-DD9D-8AF3-47E5C18669F8}"/>
              </a:ext>
            </a:extLst>
          </p:cNvPr>
          <p:cNvSpPr>
            <a:spLocks noGrp="1"/>
          </p:cNvSpPr>
          <p:nvPr>
            <p:ph idx="1"/>
          </p:nvPr>
        </p:nvSpPr>
        <p:spPr>
          <a:xfrm>
            <a:off x="913795" y="2033337"/>
            <a:ext cx="10353762" cy="3757863"/>
          </a:xfrm>
          <a:solidFill>
            <a:schemeClr val="bg2">
              <a:lumMod val="75000"/>
            </a:schemeClr>
          </a:solidFill>
        </p:spPr>
        <p:txBody>
          <a:bodyPr>
            <a:normAutofit/>
          </a:bodyPr>
          <a:lstStyle/>
          <a:p>
            <a:pPr>
              <a:lnSpc>
                <a:spcPct val="150000"/>
              </a:lnSpc>
            </a:pPr>
            <a:r>
              <a:rPr lang="en-US" dirty="0">
                <a:latin typeface="Segoe UI Symbol" panose="020B0502040204020203" pitchFamily="34" charset="0"/>
                <a:ea typeface="Segoe UI Symbol" panose="020B0502040204020203" pitchFamily="34" charset="0"/>
              </a:rPr>
              <a:t>Currently supermarkets in our country not having proper system to manage their customer feedbacks . According to my proposed system expected to gain customer feedbacks by using technological strategy. It allows to find proper solution to current difficulties and prevent time consuming. </a:t>
            </a:r>
            <a:r>
              <a:rPr lang="en-US" dirty="0" err="1">
                <a:latin typeface="Segoe UI Symbol" panose="020B0502040204020203" pitchFamily="34" charset="0"/>
                <a:ea typeface="Segoe UI Symbol" panose="020B0502040204020203" pitchFamily="34" charset="0"/>
              </a:rPr>
              <a:t>AAccordingly</a:t>
            </a:r>
            <a:r>
              <a:rPr lang="en-US" dirty="0">
                <a:latin typeface="Segoe UI Symbol" panose="020B0502040204020203" pitchFamily="34" charset="0"/>
                <a:ea typeface="Segoe UI Symbol" panose="020B0502040204020203" pitchFamily="34" charset="0"/>
              </a:rPr>
              <a:t>, helpful to build up better relationship between customer and seller. This system identify customer feedbacks from their face emotions  by using AI based technology</a:t>
            </a:r>
            <a:r>
              <a:rPr lang="en-US" dirty="0"/>
              <a:t>.</a:t>
            </a:r>
          </a:p>
        </p:txBody>
      </p:sp>
    </p:spTree>
    <p:extLst>
      <p:ext uri="{BB962C8B-B14F-4D97-AF65-F5344CB8AC3E}">
        <p14:creationId xmlns:p14="http://schemas.microsoft.com/office/powerpoint/2010/main" val="367934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C453-4687-6D30-CFB6-23E01A4E921B}"/>
              </a:ext>
            </a:extLst>
          </p:cNvPr>
          <p:cNvSpPr>
            <a:spLocks noGrp="1"/>
          </p:cNvSpPr>
          <p:nvPr>
            <p:ph type="title"/>
          </p:nvPr>
        </p:nvSpPr>
        <p:spPr>
          <a:xfrm>
            <a:off x="913795" y="300790"/>
            <a:ext cx="10353761" cy="878305"/>
          </a:xfrm>
        </p:spPr>
        <p:txBody>
          <a:bodyPr>
            <a:normAutofit/>
          </a:bodyPr>
          <a:lstStyle/>
          <a:p>
            <a:r>
              <a:rPr lang="en-US" sz="3200" dirty="0"/>
              <a:t>Conceptual framework and Hypothesis</a:t>
            </a:r>
          </a:p>
        </p:txBody>
      </p:sp>
      <p:sp>
        <p:nvSpPr>
          <p:cNvPr id="3" name="Content Placeholder 2">
            <a:extLst>
              <a:ext uri="{FF2B5EF4-FFF2-40B4-BE49-F238E27FC236}">
                <a16:creationId xmlns:a16="http://schemas.microsoft.com/office/drawing/2014/main" id="{FF4CB932-1DEB-32C6-2908-66B12B566B6C}"/>
              </a:ext>
            </a:extLst>
          </p:cNvPr>
          <p:cNvSpPr>
            <a:spLocks noGrp="1"/>
          </p:cNvSpPr>
          <p:nvPr>
            <p:ph sz="half" idx="1"/>
          </p:nvPr>
        </p:nvSpPr>
        <p:spPr>
          <a:xfrm>
            <a:off x="228600" y="1034717"/>
            <a:ext cx="6545179" cy="5739062"/>
          </a:xfrm>
        </p:spPr>
        <p:txBody>
          <a:bodyPr>
            <a:normAutofit lnSpcReduction="10000"/>
          </a:bodyPr>
          <a:lstStyle/>
          <a:p>
            <a:pPr marL="0" indent="0">
              <a:buNone/>
            </a:pPr>
            <a:r>
              <a:rPr lang="en-US" dirty="0"/>
              <a:t>Hypothesis</a:t>
            </a:r>
          </a:p>
          <a:p>
            <a:endParaRPr lang="en-US" dirty="0"/>
          </a:p>
          <a:p>
            <a:pPr marL="0" marR="0">
              <a:lnSpc>
                <a:spcPct val="107000"/>
              </a:lnSpc>
              <a:spcBef>
                <a:spcPts val="0"/>
              </a:spcBef>
              <a:spcAft>
                <a:spcPts val="800"/>
              </a:spcAft>
            </a:pPr>
            <a:r>
              <a:rPr lang="en-US" sz="1800" dirty="0">
                <a:effectLst/>
                <a:latin typeface="Tw Cen MT" panose="020B0602020104020603" pitchFamily="34" charset="0"/>
                <a:ea typeface="Segoe UI Symbol" panose="020B0502040204020203" pitchFamily="34" charset="0"/>
                <a:cs typeface="Iskoola Pota" panose="020B0502040204020203" pitchFamily="34" charset="0"/>
              </a:rPr>
              <a:t>H1 - There is a relationship between NIC Number and customer face emotion recognition when receiving feedbacks to the organization by using this application.</a:t>
            </a:r>
          </a:p>
          <a:p>
            <a:pPr marL="0" marR="0">
              <a:lnSpc>
                <a:spcPct val="107000"/>
              </a:lnSpc>
              <a:spcBef>
                <a:spcPts val="0"/>
              </a:spcBef>
              <a:spcAft>
                <a:spcPts val="800"/>
              </a:spcAft>
            </a:pPr>
            <a:r>
              <a:rPr lang="en-US" sz="1800" dirty="0">
                <a:effectLst/>
                <a:latin typeface="Tw Cen MT" panose="020B0602020104020603" pitchFamily="34" charset="0"/>
                <a:ea typeface="Segoe UI Symbol" panose="020B0502040204020203" pitchFamily="34" charset="0"/>
                <a:cs typeface="Iskoola Pota" panose="020B0502040204020203" pitchFamily="34" charset="0"/>
              </a:rPr>
              <a:t>H2 - There is a relationship between face angles and customer face emotion recognition when receiving feedbacks to the organization by using this application.</a:t>
            </a:r>
          </a:p>
          <a:p>
            <a:pPr marL="0" marR="0">
              <a:lnSpc>
                <a:spcPct val="107000"/>
              </a:lnSpc>
              <a:spcBef>
                <a:spcPts val="0"/>
              </a:spcBef>
              <a:spcAft>
                <a:spcPts val="800"/>
              </a:spcAft>
            </a:pPr>
            <a:r>
              <a:rPr lang="en-US" sz="1800" dirty="0">
                <a:effectLst/>
                <a:latin typeface="Tw Cen MT" panose="020B0602020104020603" pitchFamily="34" charset="0"/>
                <a:ea typeface="Segoe UI Symbol" panose="020B0502040204020203" pitchFamily="34" charset="0"/>
                <a:cs typeface="Iskoola Pota" panose="020B0502040204020203" pitchFamily="34" charset="0"/>
              </a:rPr>
              <a:t>H3 - There is a relationship between face features and customer face emotion recognition when receiving feedbacks to the organization by using this application.</a:t>
            </a:r>
          </a:p>
          <a:p>
            <a:pPr marL="0" marR="0">
              <a:lnSpc>
                <a:spcPct val="107000"/>
              </a:lnSpc>
              <a:spcBef>
                <a:spcPts val="0"/>
              </a:spcBef>
              <a:spcAft>
                <a:spcPts val="800"/>
              </a:spcAft>
            </a:pPr>
            <a:r>
              <a:rPr lang="en-US" sz="1800" dirty="0">
                <a:effectLst/>
                <a:latin typeface="Tw Cen MT" panose="020B0602020104020603" pitchFamily="34" charset="0"/>
                <a:ea typeface="Segoe UI Symbol" panose="020B0502040204020203" pitchFamily="34" charset="0"/>
                <a:cs typeface="Iskoola Pota" panose="020B0502040204020203" pitchFamily="34" charset="0"/>
              </a:rPr>
              <a:t>H3</a:t>
            </a:r>
            <a:r>
              <a:rPr lang="en-US" sz="1800" baseline="-25000" dirty="0">
                <a:effectLst/>
                <a:latin typeface="Tw Cen MT" panose="020B0602020104020603" pitchFamily="34" charset="0"/>
                <a:ea typeface="Segoe UI Symbol" panose="020B0502040204020203" pitchFamily="34" charset="0"/>
                <a:cs typeface="Iskoola Pota" panose="020B0502040204020203" pitchFamily="34" charset="0"/>
              </a:rPr>
              <a:t>1</a:t>
            </a:r>
            <a:r>
              <a:rPr lang="en-US" sz="1800" dirty="0">
                <a:effectLst/>
                <a:latin typeface="Tw Cen MT" panose="020B0602020104020603" pitchFamily="34" charset="0"/>
                <a:ea typeface="Segoe UI Symbol" panose="020B0502040204020203" pitchFamily="34" charset="0"/>
                <a:cs typeface="Iskoola Pota" panose="020B0502040204020203" pitchFamily="34" charset="0"/>
              </a:rPr>
              <a:t> – There is a positive relationship between face features and customer face emotion recognition when receiving feedbacks to the organization by using this application</a:t>
            </a:r>
          </a:p>
          <a:p>
            <a:pPr marL="0" marR="0">
              <a:lnSpc>
                <a:spcPct val="107000"/>
              </a:lnSpc>
              <a:spcBef>
                <a:spcPts val="0"/>
              </a:spcBef>
              <a:spcAft>
                <a:spcPts val="800"/>
              </a:spcAft>
            </a:pPr>
            <a:r>
              <a:rPr lang="en-US" sz="1800" dirty="0">
                <a:effectLst/>
                <a:latin typeface="Tw Cen MT" panose="020B0602020104020603" pitchFamily="34" charset="0"/>
                <a:ea typeface="Segoe UI Symbol" panose="020B0502040204020203" pitchFamily="34" charset="0"/>
                <a:cs typeface="Iskoola Pota" panose="020B0502040204020203" pitchFamily="34" charset="0"/>
              </a:rPr>
              <a:t>H4 - There is positive relationship between face expressions and customer face emotion recognition when receiving feedbacks to the organization by using this application.</a:t>
            </a:r>
          </a:p>
          <a:p>
            <a:endParaRPr lang="en-US" dirty="0"/>
          </a:p>
        </p:txBody>
      </p:sp>
      <p:pic>
        <p:nvPicPr>
          <p:cNvPr id="19" name="Content Placeholder 18">
            <a:extLst>
              <a:ext uri="{FF2B5EF4-FFF2-40B4-BE49-F238E27FC236}">
                <a16:creationId xmlns:a16="http://schemas.microsoft.com/office/drawing/2014/main" id="{D4B6CCA6-599C-90FB-743E-7AF083D09F94}"/>
              </a:ext>
            </a:extLst>
          </p:cNvPr>
          <p:cNvPicPr>
            <a:picLocks noGrp="1" noChangeAspect="1"/>
          </p:cNvPicPr>
          <p:nvPr>
            <p:ph sz="half" idx="2"/>
          </p:nvPr>
        </p:nvPicPr>
        <p:blipFill>
          <a:blip r:embed="rId2"/>
          <a:stretch>
            <a:fillRect/>
          </a:stretch>
        </p:blipFill>
        <p:spPr>
          <a:xfrm>
            <a:off x="6863862" y="1600200"/>
            <a:ext cx="5099538" cy="3314700"/>
          </a:xfrm>
        </p:spPr>
      </p:pic>
    </p:spTree>
    <p:extLst>
      <p:ext uri="{BB962C8B-B14F-4D97-AF65-F5344CB8AC3E}">
        <p14:creationId xmlns:p14="http://schemas.microsoft.com/office/powerpoint/2010/main" val="58620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AF94-8F73-3D61-D117-5B027D3EC50A}"/>
              </a:ext>
            </a:extLst>
          </p:cNvPr>
          <p:cNvSpPr>
            <a:spLocks noGrp="1"/>
          </p:cNvSpPr>
          <p:nvPr>
            <p:ph type="title"/>
          </p:nvPr>
        </p:nvSpPr>
        <p:spPr>
          <a:xfrm>
            <a:off x="838200" y="365125"/>
            <a:ext cx="10515600" cy="609433"/>
          </a:xfrm>
        </p:spPr>
        <p:txBody>
          <a:bodyPr>
            <a:normAutofit/>
          </a:bodyPr>
          <a:lstStyle/>
          <a:p>
            <a:r>
              <a:rPr lang="en-US" dirty="0"/>
              <a:t>Data analysis</a:t>
            </a:r>
          </a:p>
        </p:txBody>
      </p:sp>
      <p:sp>
        <p:nvSpPr>
          <p:cNvPr id="3" name="Content Placeholder 2">
            <a:extLst>
              <a:ext uri="{FF2B5EF4-FFF2-40B4-BE49-F238E27FC236}">
                <a16:creationId xmlns:a16="http://schemas.microsoft.com/office/drawing/2014/main" id="{EF7E21EE-41CA-7EF6-1678-E4D6E5C15FA0}"/>
              </a:ext>
            </a:extLst>
          </p:cNvPr>
          <p:cNvSpPr>
            <a:spLocks noGrp="1"/>
          </p:cNvSpPr>
          <p:nvPr>
            <p:ph idx="1"/>
          </p:nvPr>
        </p:nvSpPr>
        <p:spPr>
          <a:xfrm>
            <a:off x="469232" y="974558"/>
            <a:ext cx="10884568" cy="5202405"/>
          </a:xfrm>
        </p:spPr>
        <p:txBody>
          <a:bodyPr/>
          <a:lstStyle/>
          <a:p>
            <a:r>
              <a:rPr lang="en-US" dirty="0">
                <a:ea typeface="Segoe UI Symbol" panose="020B0502040204020203" pitchFamily="34" charset="0"/>
              </a:rPr>
              <a:t>Customer satisfaction about current system</a:t>
            </a:r>
          </a:p>
          <a:p>
            <a:r>
              <a:rPr lang="en-US" dirty="0">
                <a:effectLst/>
                <a:ea typeface="Segoe UI Symbol" panose="020B0502040204020203" pitchFamily="34" charset="0"/>
              </a:rPr>
              <a:t>Possibility of expressing feedback under the current system</a:t>
            </a:r>
          </a:p>
          <a:p>
            <a:r>
              <a:rPr lang="en-US" dirty="0">
                <a:effectLst/>
                <a:ea typeface="Calibri" panose="020F0502020204030204" pitchFamily="34" charset="0"/>
              </a:rPr>
              <a:t>Majority of customers expressed their willingness to the proposed system.</a:t>
            </a:r>
          </a:p>
          <a:p>
            <a:endParaRPr lang="en-US" dirty="0">
              <a:effectLst/>
              <a:ea typeface="Calibri" panose="020F0502020204030204" pitchFamily="34" charset="0"/>
            </a:endParaRPr>
          </a:p>
          <a:p>
            <a:endParaRPr lang="en-US" dirty="0"/>
          </a:p>
          <a:p>
            <a:endParaRPr lang="en-US" dirty="0"/>
          </a:p>
        </p:txBody>
      </p:sp>
      <p:pic>
        <p:nvPicPr>
          <p:cNvPr id="6" name="Picture 5">
            <a:extLst>
              <a:ext uri="{FF2B5EF4-FFF2-40B4-BE49-F238E27FC236}">
                <a16:creationId xmlns:a16="http://schemas.microsoft.com/office/drawing/2014/main" id="{8B7B40BD-10D0-50C7-809E-562738050187}"/>
              </a:ext>
            </a:extLst>
          </p:cNvPr>
          <p:cNvPicPr>
            <a:picLocks noChangeAspect="1"/>
          </p:cNvPicPr>
          <p:nvPr/>
        </p:nvPicPr>
        <p:blipFill>
          <a:blip r:embed="rId2"/>
          <a:stretch>
            <a:fillRect/>
          </a:stretch>
        </p:blipFill>
        <p:spPr>
          <a:xfrm>
            <a:off x="700698" y="2453531"/>
            <a:ext cx="5395302" cy="2736281"/>
          </a:xfrm>
          <a:prstGeom prst="rect">
            <a:avLst/>
          </a:prstGeom>
        </p:spPr>
      </p:pic>
      <p:sp>
        <p:nvSpPr>
          <p:cNvPr id="7" name="TextBox 6">
            <a:extLst>
              <a:ext uri="{FF2B5EF4-FFF2-40B4-BE49-F238E27FC236}">
                <a16:creationId xmlns:a16="http://schemas.microsoft.com/office/drawing/2014/main" id="{A9D06496-5058-52D6-D14D-0744D563B6A3}"/>
              </a:ext>
            </a:extLst>
          </p:cNvPr>
          <p:cNvSpPr txBox="1"/>
          <p:nvPr/>
        </p:nvSpPr>
        <p:spPr>
          <a:xfrm>
            <a:off x="1779817" y="5360222"/>
            <a:ext cx="2864372" cy="646331"/>
          </a:xfrm>
          <a:prstGeom prst="rect">
            <a:avLst/>
          </a:prstGeom>
          <a:noFill/>
        </p:spPr>
        <p:txBody>
          <a:bodyPr wrap="square" rtlCol="0">
            <a:spAutoFit/>
          </a:bodyPr>
          <a:lstStyle/>
          <a:p>
            <a:r>
              <a:rPr lang="en-US" b="1" dirty="0"/>
              <a:t>Satisfaction – 35.5%</a:t>
            </a:r>
          </a:p>
          <a:p>
            <a:r>
              <a:rPr lang="en-US" b="1" dirty="0"/>
              <a:t>Dissatisfaction – 64.5%</a:t>
            </a:r>
          </a:p>
        </p:txBody>
      </p:sp>
      <p:pic>
        <p:nvPicPr>
          <p:cNvPr id="8" name="Picture 7">
            <a:extLst>
              <a:ext uri="{FF2B5EF4-FFF2-40B4-BE49-F238E27FC236}">
                <a16:creationId xmlns:a16="http://schemas.microsoft.com/office/drawing/2014/main" id="{E9C0332F-DB8F-421F-B2F7-AA85FD0976B4}"/>
              </a:ext>
            </a:extLst>
          </p:cNvPr>
          <p:cNvPicPr>
            <a:picLocks noChangeAspect="1"/>
          </p:cNvPicPr>
          <p:nvPr/>
        </p:nvPicPr>
        <p:blipFill>
          <a:blip r:embed="rId3"/>
          <a:stretch>
            <a:fillRect/>
          </a:stretch>
        </p:blipFill>
        <p:spPr>
          <a:xfrm>
            <a:off x="6242674" y="2481503"/>
            <a:ext cx="5622418" cy="2708309"/>
          </a:xfrm>
          <a:prstGeom prst="rect">
            <a:avLst/>
          </a:prstGeom>
        </p:spPr>
      </p:pic>
      <p:sp>
        <p:nvSpPr>
          <p:cNvPr id="9" name="TextBox 8">
            <a:extLst>
              <a:ext uri="{FF2B5EF4-FFF2-40B4-BE49-F238E27FC236}">
                <a16:creationId xmlns:a16="http://schemas.microsoft.com/office/drawing/2014/main" id="{6B6CF341-E4BC-5E8D-4CD9-8F5A0FD0AEE2}"/>
              </a:ext>
            </a:extLst>
          </p:cNvPr>
          <p:cNvSpPr txBox="1"/>
          <p:nvPr/>
        </p:nvSpPr>
        <p:spPr>
          <a:xfrm>
            <a:off x="6918157" y="5317965"/>
            <a:ext cx="2864371" cy="646331"/>
          </a:xfrm>
          <a:prstGeom prst="rect">
            <a:avLst/>
          </a:prstGeom>
          <a:noFill/>
        </p:spPr>
        <p:txBody>
          <a:bodyPr wrap="square" rtlCol="0">
            <a:spAutoFit/>
          </a:bodyPr>
          <a:lstStyle/>
          <a:p>
            <a:r>
              <a:rPr lang="en-US" b="1" dirty="0"/>
              <a:t>Satisfaction – 37.1%</a:t>
            </a:r>
          </a:p>
          <a:p>
            <a:r>
              <a:rPr lang="en-US" b="1" dirty="0"/>
              <a:t>Dissatisfaction – 62.9%</a:t>
            </a:r>
          </a:p>
        </p:txBody>
      </p:sp>
    </p:spTree>
    <p:extLst>
      <p:ext uri="{BB962C8B-B14F-4D97-AF65-F5344CB8AC3E}">
        <p14:creationId xmlns:p14="http://schemas.microsoft.com/office/powerpoint/2010/main" val="956603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857</TotalTime>
  <Words>1112</Words>
  <Application>Microsoft Office PowerPoint</Application>
  <PresentationFormat>Widescreen</PresentationFormat>
  <Paragraphs>70</Paragraphs>
  <Slides>14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4" baseType="lpstr">
      <vt:lpstr>Arial</vt:lpstr>
      <vt:lpstr>Bookman Old Style</vt:lpstr>
      <vt:lpstr>Calibri</vt:lpstr>
      <vt:lpstr>Rockwell</vt:lpstr>
      <vt:lpstr>Segoe UI Symbol</vt:lpstr>
      <vt:lpstr>Symbol</vt:lpstr>
      <vt:lpstr>Times New Roman</vt:lpstr>
      <vt:lpstr>Tw Cen MT</vt:lpstr>
      <vt:lpstr>Damask</vt:lpstr>
      <vt:lpstr>Visio</vt:lpstr>
      <vt:lpstr>BUSINESS INFORMATION SYSTEM DISSERTATION PROJECT </vt:lpstr>
      <vt:lpstr>Contents</vt:lpstr>
      <vt:lpstr>Introduction</vt:lpstr>
      <vt:lpstr>Problem Statement</vt:lpstr>
      <vt:lpstr>Drawbacks that are facing of the current system </vt:lpstr>
      <vt:lpstr>Research objectives</vt:lpstr>
      <vt:lpstr>Proposed solution</vt:lpstr>
      <vt:lpstr>Conceptual framework and Hypothesis</vt:lpstr>
      <vt:lpstr>Data analysis</vt:lpstr>
      <vt:lpstr>Design Diagrams</vt:lpstr>
      <vt:lpstr>Context diagram</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INFORMATION SYSTEM DISSERTATION PROJECT</dc:title>
  <dc:creator>user</dc:creator>
  <cp:lastModifiedBy>user</cp:lastModifiedBy>
  <cp:revision>21</cp:revision>
  <dcterms:created xsi:type="dcterms:W3CDTF">2023-05-04T00:11:33Z</dcterms:created>
  <dcterms:modified xsi:type="dcterms:W3CDTF">2023-05-04T20:51:05Z</dcterms:modified>
</cp:coreProperties>
</file>