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8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413575"/>
          </a:xfrm>
          <a:prstGeom prst="rect">
            <a:avLst/>
          </a:prstGeom>
        </p:spPr>
        <p:txBody>
          <a:bodyPr vert="horz" wrap="square" lIns="0" tIns="13335" rIns="0" bIns="0" rtlCol="0">
            <a:spAutoFit/>
          </a:bodyPr>
          <a:lstStyle/>
          <a:p>
            <a:pPr marL="12700">
              <a:lnSpc>
                <a:spcPct val="100000"/>
              </a:lnSpc>
              <a:spcBef>
                <a:spcPts val="105"/>
              </a:spcBef>
            </a:pPr>
            <a:r>
              <a:rPr u="sng" dirty="0"/>
              <a:t>Problem</a:t>
            </a:r>
            <a:r>
              <a:rPr u="sng" spc="-65" dirty="0"/>
              <a:t> </a:t>
            </a:r>
            <a:r>
              <a:rPr u="sng" spc="-10" dirty="0"/>
              <a:t>Statement</a:t>
            </a:r>
          </a:p>
        </p:txBody>
      </p:sp>
      <p:sp>
        <p:nvSpPr>
          <p:cNvPr id="3" name="TextBox 2">
            <a:extLst>
              <a:ext uri="{FF2B5EF4-FFF2-40B4-BE49-F238E27FC236}">
                <a16:creationId xmlns:a16="http://schemas.microsoft.com/office/drawing/2014/main" id="{035AAB44-C081-E769-0C85-736B86645FDC}"/>
              </a:ext>
            </a:extLst>
          </p:cNvPr>
          <p:cNvSpPr txBox="1"/>
          <p:nvPr/>
        </p:nvSpPr>
        <p:spPr>
          <a:xfrm>
            <a:off x="154228" y="971550"/>
            <a:ext cx="8534400" cy="646331"/>
          </a:xfrm>
          <a:prstGeom prst="rect">
            <a:avLst/>
          </a:prstGeom>
          <a:noFill/>
        </p:spPr>
        <p:txBody>
          <a:bodyPr wrap="square" rtlCol="0">
            <a:spAutoFit/>
          </a:bodyPr>
          <a:lstStyle/>
          <a:p>
            <a:pPr marL="285750" indent="-285750" algn="l">
              <a:buFont typeface="Arial" panose="020B0604020202020204" pitchFamily="34" charset="0"/>
              <a:buChar char="•"/>
            </a:pPr>
            <a:r>
              <a:rPr lang="en-US" sz="1800" b="1" i="0" u="none" strike="noStrike" dirty="0">
                <a:solidFill>
                  <a:srgbClr val="1F1F1F"/>
                </a:solidFill>
                <a:effectLst/>
                <a:highlight>
                  <a:srgbClr val="FFFFFF"/>
                </a:highlight>
                <a:latin typeface="Roboto" panose="02000000000000000000" pitchFamily="2" charset="0"/>
              </a:rPr>
              <a:t>Vehicle Movement Analysis and Insight Generation in a College Campus using Edge AI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lang="en-US" u="sng" dirty="0"/>
              <a:t>Unique</a:t>
            </a:r>
            <a:r>
              <a:rPr lang="en-US" u="sng" spc="-50" dirty="0"/>
              <a:t> </a:t>
            </a:r>
            <a:r>
              <a:rPr lang="en-US" u="sng" dirty="0"/>
              <a:t>Idea</a:t>
            </a:r>
            <a:r>
              <a:rPr lang="en-US" u="sng" spc="-25" dirty="0"/>
              <a:t> </a:t>
            </a:r>
            <a:r>
              <a:rPr lang="en-US" u="sng" dirty="0"/>
              <a:t>Brief</a:t>
            </a:r>
            <a:r>
              <a:rPr lang="en-US" u="sng" spc="-30" dirty="0"/>
              <a:t> </a:t>
            </a:r>
            <a:r>
              <a:rPr lang="en-US" u="sng" spc="-10" dirty="0"/>
              <a:t>(Solution)</a:t>
            </a:r>
            <a:endParaRPr u="sng" spc="-10" dirty="0"/>
          </a:p>
        </p:txBody>
      </p:sp>
      <p:sp>
        <p:nvSpPr>
          <p:cNvPr id="4" name="TextBox 3">
            <a:extLst>
              <a:ext uri="{FF2B5EF4-FFF2-40B4-BE49-F238E27FC236}">
                <a16:creationId xmlns:a16="http://schemas.microsoft.com/office/drawing/2014/main" id="{52475432-F59B-98CF-81F3-1AFA6D69DAF4}"/>
              </a:ext>
            </a:extLst>
          </p:cNvPr>
          <p:cNvSpPr txBox="1"/>
          <p:nvPr/>
        </p:nvSpPr>
        <p:spPr>
          <a:xfrm>
            <a:off x="381000" y="1123950"/>
            <a:ext cx="8229600" cy="1569660"/>
          </a:xfrm>
          <a:prstGeom prst="rect">
            <a:avLst/>
          </a:prstGeom>
          <a:noFill/>
        </p:spPr>
        <p:txBody>
          <a:bodyPr wrap="square" rtlCol="0">
            <a:spAutoFit/>
          </a:bodyPr>
          <a:lstStyle/>
          <a:p>
            <a:r>
              <a:rPr lang="en-US" sz="1600" dirty="0">
                <a:latin typeface="+mn-lt"/>
              </a:rPr>
              <a:t>The provided code offers a unique idea by implementing real-time vehicle detection and counting using edge AI. It uses background subtraction for motion detection, morphological operations for noise reduction, and contour detection for identifying vehicles. The innovation lies in its ability to dynamically track vehicle movements across a defined line, accurately counting each vehicle, which can be used for traffic flow analysis and congestion management in a college campus or similar environments.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0649"/>
          </a:xfrm>
          <a:prstGeom prst="rect">
            <a:avLst/>
          </a:prstGeom>
        </p:spPr>
        <p:txBody>
          <a:bodyPr vert="horz" wrap="square" lIns="0" tIns="99567" rIns="0" bIns="0" rtlCol="0">
            <a:spAutoFit/>
          </a:bodyPr>
          <a:lstStyle/>
          <a:p>
            <a:pPr marL="66675">
              <a:lnSpc>
                <a:spcPct val="100000"/>
              </a:lnSpc>
              <a:spcBef>
                <a:spcPts val="105"/>
              </a:spcBef>
            </a:pPr>
            <a:r>
              <a:rPr u="sng" dirty="0"/>
              <a:t>Features</a:t>
            </a:r>
            <a:r>
              <a:rPr u="sng" spc="-35" dirty="0"/>
              <a:t> </a:t>
            </a:r>
            <a:r>
              <a:rPr u="sng" spc="-10" dirty="0"/>
              <a:t>Offered</a:t>
            </a:r>
          </a:p>
        </p:txBody>
      </p:sp>
      <p:sp>
        <p:nvSpPr>
          <p:cNvPr id="5" name="TextBox 4">
            <a:extLst>
              <a:ext uri="{FF2B5EF4-FFF2-40B4-BE49-F238E27FC236}">
                <a16:creationId xmlns:a16="http://schemas.microsoft.com/office/drawing/2014/main" id="{FED4BEF5-6965-1B12-AF78-D863ED814B22}"/>
              </a:ext>
            </a:extLst>
          </p:cNvPr>
          <p:cNvSpPr txBox="1"/>
          <p:nvPr/>
        </p:nvSpPr>
        <p:spPr>
          <a:xfrm>
            <a:off x="304800" y="1047750"/>
            <a:ext cx="6400800" cy="2062103"/>
          </a:xfrm>
          <a:prstGeom prst="rect">
            <a:avLst/>
          </a:prstGeom>
          <a:noFill/>
        </p:spPr>
        <p:txBody>
          <a:bodyPr wrap="square" rtlCol="0">
            <a:spAutoFit/>
          </a:bodyPr>
          <a:lstStyle/>
          <a:p>
            <a:r>
              <a:rPr lang="en-US" sz="1600" dirty="0">
                <a:latin typeface="+mn-lt"/>
              </a:rPr>
              <a:t>- Real-time vehicle counting and tracking</a:t>
            </a:r>
          </a:p>
          <a:p>
            <a:r>
              <a:rPr lang="en-US" sz="1600" dirty="0">
                <a:latin typeface="+mn-lt"/>
              </a:rPr>
              <a:t>- Background subtraction using MOG</a:t>
            </a:r>
          </a:p>
          <a:p>
            <a:r>
              <a:rPr lang="en-US" sz="1600" dirty="0">
                <a:latin typeface="+mn-lt"/>
              </a:rPr>
              <a:t>- Grayscale conversion and Gaussian blur for noise reduction</a:t>
            </a:r>
          </a:p>
          <a:p>
            <a:r>
              <a:rPr lang="en-US" sz="1600" dirty="0">
                <a:latin typeface="+mn-lt"/>
              </a:rPr>
              <a:t>- Morphological operations for enhancing detection</a:t>
            </a:r>
          </a:p>
          <a:p>
            <a:r>
              <a:rPr lang="en-US" sz="1600" dirty="0">
                <a:latin typeface="+mn-lt"/>
              </a:rPr>
              <a:t>- Contour detection for identifying vehicles</a:t>
            </a:r>
          </a:p>
          <a:p>
            <a:r>
              <a:rPr lang="en-US" sz="1600" dirty="0">
                <a:latin typeface="+mn-lt"/>
              </a:rPr>
              <a:t>- Bounding boxes and center point calculation</a:t>
            </a:r>
          </a:p>
          <a:p>
            <a:r>
              <a:rPr lang="en-US" sz="1600" dirty="0">
                <a:latin typeface="+mn-lt"/>
              </a:rPr>
              <a:t>- Line crossing detection for vehicle counting</a:t>
            </a:r>
          </a:p>
          <a:p>
            <a:r>
              <a:rPr lang="en-US" sz="1600" dirty="0">
                <a:latin typeface="+mn-lt"/>
              </a:rPr>
              <a:t>- Real-time count display on video frame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u="sng" spc="-10" dirty="0"/>
              <a:t>Process</a:t>
            </a:r>
            <a:r>
              <a:rPr u="sng" spc="-325" dirty="0"/>
              <a:t> </a:t>
            </a:r>
            <a:r>
              <a:rPr u="sng" spc="-20" dirty="0"/>
              <a:t>flow</a:t>
            </a:r>
          </a:p>
        </p:txBody>
      </p:sp>
      <p:sp>
        <p:nvSpPr>
          <p:cNvPr id="3" name="TextBox 2">
            <a:extLst>
              <a:ext uri="{FF2B5EF4-FFF2-40B4-BE49-F238E27FC236}">
                <a16:creationId xmlns:a16="http://schemas.microsoft.com/office/drawing/2014/main" id="{8908ACC9-0F63-6F96-39D3-13033A23001B}"/>
              </a:ext>
            </a:extLst>
          </p:cNvPr>
          <p:cNvSpPr txBox="1"/>
          <p:nvPr/>
        </p:nvSpPr>
        <p:spPr>
          <a:xfrm>
            <a:off x="228600" y="1047750"/>
            <a:ext cx="8610600" cy="2800767"/>
          </a:xfrm>
          <a:prstGeom prst="rect">
            <a:avLst/>
          </a:prstGeom>
          <a:noFill/>
        </p:spPr>
        <p:txBody>
          <a:bodyPr wrap="square" rtlCol="0">
            <a:spAutoFit/>
          </a:bodyPr>
          <a:lstStyle/>
          <a:p>
            <a:r>
              <a:rPr lang="en-US" sz="1600" dirty="0">
                <a:latin typeface="+mn-lt"/>
              </a:rPr>
              <a:t>1. Open video file.</a:t>
            </a:r>
          </a:p>
          <a:p>
            <a:r>
              <a:rPr lang="en-US" sz="1600" dirty="0">
                <a:latin typeface="+mn-lt"/>
              </a:rPr>
              <a:t>2. Set parameters for detection.</a:t>
            </a:r>
          </a:p>
          <a:p>
            <a:r>
              <a:rPr lang="en-US" sz="1600" dirty="0">
                <a:latin typeface="+mn-lt"/>
              </a:rPr>
              <a:t>3. Initialize background subtractor.</a:t>
            </a:r>
          </a:p>
          <a:p>
            <a:r>
              <a:rPr lang="en-US" sz="1600" dirty="0">
                <a:latin typeface="+mn-lt"/>
              </a:rPr>
              <a:t>4. Calculate vehicle center points.</a:t>
            </a:r>
          </a:p>
          <a:p>
            <a:r>
              <a:rPr lang="en-US" sz="1600" dirty="0">
                <a:latin typeface="+mn-lt"/>
              </a:rPr>
              <a:t>5. Initialize detection list and counter.</a:t>
            </a:r>
          </a:p>
          <a:p>
            <a:r>
              <a:rPr lang="en-US" sz="1600" dirty="0">
                <a:latin typeface="+mn-lt"/>
              </a:rPr>
              <a:t>6. Capture and preprocess video frames.</a:t>
            </a:r>
          </a:p>
          <a:p>
            <a:r>
              <a:rPr lang="en-US" sz="1600" dirty="0">
                <a:latin typeface="+mn-lt"/>
              </a:rPr>
              <a:t>7. Apply background subtraction and morphological operations.</a:t>
            </a:r>
          </a:p>
          <a:p>
            <a:r>
              <a:rPr lang="en-US" sz="1600" dirty="0">
                <a:latin typeface="+mn-lt"/>
              </a:rPr>
              <a:t>8. Detect and validate contours.</a:t>
            </a:r>
          </a:p>
          <a:p>
            <a:r>
              <a:rPr lang="en-US" sz="1600" dirty="0">
                <a:latin typeface="+mn-lt"/>
              </a:rPr>
              <a:t>9. Track and count vehicles crossing the line.</a:t>
            </a:r>
          </a:p>
          <a:p>
            <a:r>
              <a:rPr lang="en-US" sz="1600" dirty="0">
                <a:latin typeface="+mn-lt"/>
              </a:rPr>
              <a:t>10. Display results.</a:t>
            </a:r>
          </a:p>
          <a:p>
            <a:r>
              <a:rPr lang="en-US" sz="1600" dirty="0">
                <a:latin typeface="+mn-lt"/>
              </a:rPr>
              <a:t>11. Exit and cleanup.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9050"/>
            <a:ext cx="5320487" cy="525271"/>
          </a:xfrm>
          <a:prstGeom prst="rect">
            <a:avLst/>
          </a:prstGeom>
        </p:spPr>
        <p:txBody>
          <a:bodyPr vert="horz" wrap="square" lIns="0" tIns="104774" rIns="0" bIns="0" rtlCol="0">
            <a:spAutoFit/>
          </a:bodyPr>
          <a:lstStyle/>
          <a:p>
            <a:pPr marL="81280">
              <a:lnSpc>
                <a:spcPct val="100000"/>
              </a:lnSpc>
              <a:spcBef>
                <a:spcPts val="105"/>
              </a:spcBef>
            </a:pPr>
            <a:r>
              <a:rPr u="sng" dirty="0"/>
              <a:t>Architecture</a:t>
            </a:r>
            <a:r>
              <a:rPr u="sng" spc="-45" dirty="0"/>
              <a:t> </a:t>
            </a:r>
            <a:r>
              <a:rPr u="sng" spc="-10" dirty="0"/>
              <a:t>Diagram</a:t>
            </a:r>
          </a:p>
        </p:txBody>
      </p:sp>
      <p:pic>
        <p:nvPicPr>
          <p:cNvPr id="4" name="Picture 3">
            <a:extLst>
              <a:ext uri="{FF2B5EF4-FFF2-40B4-BE49-F238E27FC236}">
                <a16:creationId xmlns:a16="http://schemas.microsoft.com/office/drawing/2014/main" id="{6A919A1E-C3E2-E034-FE01-804BDF127F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590549"/>
            <a:ext cx="3276600" cy="43687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u="sng" spc="-10" dirty="0"/>
              <a:t>Technologies</a:t>
            </a:r>
            <a:r>
              <a:rPr u="sng" spc="-300" dirty="0"/>
              <a:t> </a:t>
            </a:r>
            <a:r>
              <a:rPr u="sng" spc="-20" dirty="0"/>
              <a:t>used</a:t>
            </a:r>
          </a:p>
        </p:txBody>
      </p:sp>
      <p:sp>
        <p:nvSpPr>
          <p:cNvPr id="3" name="TextBox 2">
            <a:extLst>
              <a:ext uri="{FF2B5EF4-FFF2-40B4-BE49-F238E27FC236}">
                <a16:creationId xmlns:a16="http://schemas.microsoft.com/office/drawing/2014/main" id="{12BCC461-DE0C-4E49-B24C-B5C9E734BA8B}"/>
              </a:ext>
            </a:extLst>
          </p:cNvPr>
          <p:cNvSpPr txBox="1"/>
          <p:nvPr/>
        </p:nvSpPr>
        <p:spPr>
          <a:xfrm>
            <a:off x="381000" y="1200150"/>
            <a:ext cx="7315200" cy="1569660"/>
          </a:xfrm>
          <a:prstGeom prst="rect">
            <a:avLst/>
          </a:prstGeom>
          <a:noFill/>
        </p:spPr>
        <p:txBody>
          <a:bodyPr wrap="square" rtlCol="0">
            <a:spAutoFit/>
          </a:bodyPr>
          <a:lstStyle/>
          <a:p>
            <a:r>
              <a:rPr lang="en-US" sz="1600" b="1" u="sng" dirty="0">
                <a:latin typeface="+mn-lt"/>
              </a:rPr>
              <a:t>OpenCV: </a:t>
            </a:r>
            <a:r>
              <a:rPr lang="en-US" sz="1600" dirty="0">
                <a:latin typeface="+mn-lt"/>
              </a:rPr>
              <a:t>For video capture, image processing, and computer vision tasks.</a:t>
            </a:r>
          </a:p>
          <a:p>
            <a:r>
              <a:rPr lang="en-US" sz="1600" b="1" u="sng" dirty="0">
                <a:latin typeface="+mn-lt"/>
              </a:rPr>
              <a:t>NumPy: </a:t>
            </a:r>
            <a:r>
              <a:rPr lang="en-US" sz="1600" dirty="0">
                <a:latin typeface="+mn-lt"/>
              </a:rPr>
              <a:t>For numerical operations and array manipulations.</a:t>
            </a:r>
          </a:p>
          <a:p>
            <a:r>
              <a:rPr lang="en-US" sz="1600" b="1" u="sng" dirty="0">
                <a:latin typeface="+mn-lt"/>
              </a:rPr>
              <a:t>Background Subtraction (MOG): </a:t>
            </a:r>
            <a:r>
              <a:rPr lang="en-US" sz="1600" dirty="0">
                <a:latin typeface="+mn-lt"/>
              </a:rPr>
              <a:t>To detect moving objects in video frames.</a:t>
            </a:r>
          </a:p>
          <a:p>
            <a:r>
              <a:rPr lang="en-US" sz="1600" b="1" u="sng" dirty="0">
                <a:latin typeface="+mn-lt"/>
              </a:rPr>
              <a:t>Contour Detection: </a:t>
            </a:r>
            <a:r>
              <a:rPr lang="en-US" sz="1600" dirty="0">
                <a:latin typeface="+mn-lt"/>
              </a:rPr>
              <a:t>To identify and track vehicles.</a:t>
            </a:r>
          </a:p>
          <a:p>
            <a:r>
              <a:rPr lang="en-US" sz="1600" b="1" u="sng" dirty="0">
                <a:latin typeface="+mn-lt"/>
              </a:rPr>
              <a:t>Gaussian Blur: </a:t>
            </a:r>
            <a:r>
              <a:rPr lang="en-US" sz="1600" dirty="0">
                <a:latin typeface="+mn-lt"/>
              </a:rPr>
              <a:t>For noise reduction in images.</a:t>
            </a:r>
          </a:p>
          <a:p>
            <a:r>
              <a:rPr lang="en-US" sz="1600" b="1" u="sng" dirty="0">
                <a:latin typeface="+mn-lt"/>
              </a:rPr>
              <a:t>Morphological Operations: </a:t>
            </a:r>
            <a:r>
              <a:rPr lang="en-US" sz="1600" dirty="0">
                <a:latin typeface="+mn-lt"/>
              </a:rPr>
              <a:t>To enhance image quality and object detection accuracy.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4624"/>
          </a:xfrm>
          <a:prstGeom prst="rect">
            <a:avLst/>
          </a:prstGeom>
        </p:spPr>
        <p:txBody>
          <a:bodyPr vert="horz" wrap="square" lIns="0" tIns="103504" rIns="0" bIns="0" rtlCol="0">
            <a:spAutoFit/>
          </a:bodyPr>
          <a:lstStyle/>
          <a:p>
            <a:pPr marL="69850">
              <a:lnSpc>
                <a:spcPct val="100000"/>
              </a:lnSpc>
              <a:spcBef>
                <a:spcPts val="105"/>
              </a:spcBef>
            </a:pPr>
            <a:r>
              <a:rPr u="sng" dirty="0"/>
              <a:t>Team</a:t>
            </a:r>
            <a:r>
              <a:rPr u="sng" spc="-25" dirty="0"/>
              <a:t> </a:t>
            </a:r>
            <a:r>
              <a:rPr u="sng" dirty="0"/>
              <a:t>members</a:t>
            </a:r>
            <a:r>
              <a:rPr u="sng" spc="-30" dirty="0"/>
              <a:t> </a:t>
            </a:r>
            <a:r>
              <a:rPr u="sng" dirty="0"/>
              <a:t>and</a:t>
            </a:r>
            <a:r>
              <a:rPr u="sng" spc="-25" dirty="0"/>
              <a:t> </a:t>
            </a:r>
            <a:r>
              <a:rPr u="sng" spc="-10" dirty="0"/>
              <a:t>contribution:</a:t>
            </a:r>
          </a:p>
        </p:txBody>
      </p:sp>
      <p:sp>
        <p:nvSpPr>
          <p:cNvPr id="4" name="TextBox 3">
            <a:extLst>
              <a:ext uri="{FF2B5EF4-FFF2-40B4-BE49-F238E27FC236}">
                <a16:creationId xmlns:a16="http://schemas.microsoft.com/office/drawing/2014/main" id="{A4A9A780-5DEA-42D5-61C2-DBC15661A17F}"/>
              </a:ext>
            </a:extLst>
          </p:cNvPr>
          <p:cNvSpPr txBox="1"/>
          <p:nvPr/>
        </p:nvSpPr>
        <p:spPr>
          <a:xfrm>
            <a:off x="228600" y="925145"/>
            <a:ext cx="8077200" cy="4031873"/>
          </a:xfrm>
          <a:prstGeom prst="rect">
            <a:avLst/>
          </a:prstGeom>
          <a:noFill/>
        </p:spPr>
        <p:txBody>
          <a:bodyPr wrap="square" rtlCol="0">
            <a:spAutoFit/>
          </a:bodyPr>
          <a:lstStyle/>
          <a:p>
            <a:r>
              <a:rPr lang="en-US" sz="1600" b="1" u="sng" dirty="0">
                <a:latin typeface="+mn-lt"/>
              </a:rPr>
              <a:t>Team Lead Name: Arpa Kundu</a:t>
            </a:r>
          </a:p>
          <a:p>
            <a:r>
              <a:rPr lang="en-US" sz="1600" dirty="0">
                <a:latin typeface="+mn-lt"/>
              </a:rPr>
              <a:t>Developed and optimized background subtraction algorithms, Implemented the application logic based on the algorithm specifications, focusing on real-time visualization and user interface using OpenCV and Python libraries.</a:t>
            </a:r>
          </a:p>
          <a:p>
            <a:endParaRPr lang="en-US" sz="1600" dirty="0">
              <a:latin typeface="+mn-lt"/>
            </a:endParaRPr>
          </a:p>
          <a:p>
            <a:pPr algn="just"/>
            <a:r>
              <a:rPr lang="en-US" sz="1600" b="1" i="0" u="sng" dirty="0">
                <a:solidFill>
                  <a:srgbClr val="222222"/>
                </a:solidFill>
                <a:effectLst/>
                <a:highlight>
                  <a:srgbClr val="FFFFFF"/>
                </a:highlight>
                <a:latin typeface="+mn-lt"/>
              </a:rPr>
              <a:t>Team Member 2 Name: DEBNATH PATRA</a:t>
            </a:r>
          </a:p>
          <a:p>
            <a:pPr algn="just"/>
            <a:r>
              <a:rPr lang="en-US" sz="1600" dirty="0">
                <a:latin typeface="+mn-lt"/>
              </a:rPr>
              <a:t>Prepared comprehensive documentation on the project, including data sources, methodologies, and results. </a:t>
            </a:r>
          </a:p>
          <a:p>
            <a:pPr algn="just"/>
            <a:endParaRPr lang="en-US" sz="1600" b="1" i="0" u="sng" dirty="0">
              <a:solidFill>
                <a:srgbClr val="222222"/>
              </a:solidFill>
              <a:effectLst/>
              <a:highlight>
                <a:srgbClr val="FFFFFF"/>
              </a:highlight>
              <a:latin typeface="+mn-lt"/>
            </a:endParaRPr>
          </a:p>
          <a:p>
            <a:pPr algn="just"/>
            <a:r>
              <a:rPr lang="en-US" sz="1600" b="1" i="0" u="sng" dirty="0">
                <a:solidFill>
                  <a:srgbClr val="222222"/>
                </a:solidFill>
                <a:effectLst/>
                <a:highlight>
                  <a:srgbClr val="FFFFFF"/>
                </a:highlight>
                <a:latin typeface="+mn-lt"/>
              </a:rPr>
              <a:t>Team Member 3 Name: BHAGYASHREE BAID</a:t>
            </a:r>
          </a:p>
          <a:p>
            <a:pPr algn="just"/>
            <a:r>
              <a:rPr lang="en-US" sz="1600" dirty="0">
                <a:latin typeface="+mn-lt"/>
              </a:rPr>
              <a:t>Set up and maintained the video capture and integrates sensor data, handles debugging, and ensures algorithmic efficiency.</a:t>
            </a:r>
          </a:p>
          <a:p>
            <a:pPr algn="just"/>
            <a:endParaRPr lang="en-US" sz="1600" b="1" i="0" u="sng" dirty="0">
              <a:solidFill>
                <a:srgbClr val="222222"/>
              </a:solidFill>
              <a:effectLst/>
              <a:highlight>
                <a:srgbClr val="FFFFFF"/>
              </a:highlight>
              <a:latin typeface="+mn-lt"/>
            </a:endParaRPr>
          </a:p>
          <a:p>
            <a:pPr algn="just"/>
            <a:r>
              <a:rPr lang="en-US" sz="1600" b="1" i="0" u="sng" dirty="0">
                <a:solidFill>
                  <a:srgbClr val="222222"/>
                </a:solidFill>
                <a:effectLst/>
                <a:highlight>
                  <a:srgbClr val="FFFFFF"/>
                </a:highlight>
                <a:latin typeface="+mn-lt"/>
              </a:rPr>
              <a:t>Team Member </a:t>
            </a:r>
            <a:r>
              <a:rPr lang="en-US" sz="1600" b="1" u="sng" dirty="0">
                <a:solidFill>
                  <a:srgbClr val="222222"/>
                </a:solidFill>
                <a:highlight>
                  <a:srgbClr val="FFFFFF"/>
                </a:highlight>
                <a:latin typeface="+mn-lt"/>
              </a:rPr>
              <a:t>4</a:t>
            </a:r>
            <a:r>
              <a:rPr lang="en-US" sz="1600" b="1" i="0" u="sng" dirty="0">
                <a:solidFill>
                  <a:srgbClr val="222222"/>
                </a:solidFill>
                <a:effectLst/>
                <a:highlight>
                  <a:srgbClr val="FFFFFF"/>
                </a:highlight>
                <a:latin typeface="+mn-lt"/>
              </a:rPr>
              <a:t> Name: ABHRAKANTI JANA</a:t>
            </a:r>
          </a:p>
          <a:p>
            <a:r>
              <a:rPr lang="en-US" sz="1600" dirty="0">
                <a:latin typeface="+mn-lt"/>
              </a:rPr>
              <a:t>Created the presentation to showcase findings and recommendations and also have worked on documentation maintenance.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u="sng" spc="-10" dirty="0"/>
              <a:t>Conclusion</a:t>
            </a:r>
          </a:p>
        </p:txBody>
      </p:sp>
      <p:sp>
        <p:nvSpPr>
          <p:cNvPr id="3" name="TextBox 2">
            <a:extLst>
              <a:ext uri="{FF2B5EF4-FFF2-40B4-BE49-F238E27FC236}">
                <a16:creationId xmlns:a16="http://schemas.microsoft.com/office/drawing/2014/main" id="{38FF94F3-9090-B23D-465F-EC6752BCD3CE}"/>
              </a:ext>
            </a:extLst>
          </p:cNvPr>
          <p:cNvSpPr txBox="1"/>
          <p:nvPr/>
        </p:nvSpPr>
        <p:spPr>
          <a:xfrm>
            <a:off x="179628" y="1047750"/>
            <a:ext cx="8305800" cy="1323439"/>
          </a:xfrm>
          <a:prstGeom prst="rect">
            <a:avLst/>
          </a:prstGeom>
          <a:noFill/>
        </p:spPr>
        <p:txBody>
          <a:bodyPr wrap="square" rtlCol="0">
            <a:spAutoFit/>
          </a:bodyPr>
          <a:lstStyle/>
          <a:p>
            <a:r>
              <a:rPr lang="en-US" sz="1600" dirty="0">
                <a:latin typeface="+mn-lt"/>
              </a:rPr>
              <a:t>Vehicle Movement Analysis and Insight Generation projects are pivotal for optimizing traffic, enhancing safety, and advancing urban planning. By leveraging data-driven analytics and emerging technologies like AI and IoT, these projects not only improve operational efficiencies but also pave the way for sustainable and smart city initiatives. Embracing these trends ensures future mobility solutions are efficient, safe, and environmentally conscious.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489</Words>
  <Application>Microsoft Office PowerPoint</Application>
  <PresentationFormat>On-screen Show (16:9)</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ARPA KUNDU</cp:lastModifiedBy>
  <cp:revision>1</cp:revision>
  <dcterms:created xsi:type="dcterms:W3CDTF">2024-07-15T06:22:47Z</dcterms:created>
  <dcterms:modified xsi:type="dcterms:W3CDTF">2024-07-15T16:19:10Z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y fmtid="{D5CDD505-2E9C-101B-9397-08002B2CF9AE}" pid="5" name="Producer">
    <vt:lpwstr>Microsoft® PowerPoint® 2021</vt:lpwstr>
  </property>
</Properties>
</file>