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72" r:id="rId15"/>
    <p:sldId id="267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9D030A-9804-43C0-8517-7A0FAB4FE2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89A2B-A2D9-4B05-8A81-3D3936F5A4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DABF2-4F16-48A8-BC7C-1FB724241429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92A4B-9BB3-4219-8AA1-E32CBB3FB9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90F55-82BF-4A1C-AB81-DE01B0911A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7BC4F-5303-4289-8A0C-DCACA7CC5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8392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22442-065A-42AB-B8A5-9F13670B85E5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9E1A6-0C57-4451-B757-2CFB5DB79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053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54F0-71EA-494C-8B77-F232DAFD9372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C8A3-7942-488D-A693-2F7CD0E07BB2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75AF-B778-45FE-A3B1-4373F12C7FA0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C77E-DD44-4018-95C6-09CF5E2C2988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EA66-F6AB-4A26-AFB5-4DC0407ED69B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B22-511C-4D0C-99FB-ACCF7E6987CD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A0B8-BA63-4104-B714-C525A6E891A3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725C-03AE-4E52-ADF8-172F10F6EA11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64FB-3450-4D37-82FA-0D9B174C7A26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B842-723A-479A-AF5F-BD4C8DF5946B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BBD4632-FD5C-4950-8BF4-439894C460F9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360A-8000-4B1F-BA78-D7433222F80C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NoC-based CNN accelerator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gya-laxmi/Noc-based-CN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4B5C-BFE9-46BE-8904-A82BBF93A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cap="none" dirty="0" err="1"/>
              <a:t>NoC</a:t>
            </a:r>
            <a:r>
              <a:rPr lang="en-IN" sz="5400" cap="none" dirty="0"/>
              <a:t>-based methodology for designing and simulating neural network accelerator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C1DBC-BF9A-47FD-B766-7CF65D141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493802"/>
          </a:xfrm>
        </p:spPr>
        <p:txBody>
          <a:bodyPr/>
          <a:lstStyle/>
          <a:p>
            <a:r>
              <a:rPr lang="en-IN" dirty="0"/>
              <a:t>					              -</a:t>
            </a:r>
            <a:r>
              <a:rPr lang="en-IN" cap="none" dirty="0"/>
              <a:t>Bhagyalaxmi Dinesh Somayaji</a:t>
            </a:r>
          </a:p>
          <a:p>
            <a:r>
              <a:rPr lang="en-IN" dirty="0"/>
              <a:t>						</a:t>
            </a:r>
            <a:r>
              <a:rPr lang="en-IN" sz="1600" cap="none" dirty="0"/>
              <a:t>  st164379@stud.uni-stuttgart.de</a:t>
            </a:r>
            <a:r>
              <a:rPr lang="en-IN" dirty="0"/>
              <a:t>	  						  </a:t>
            </a:r>
            <a:r>
              <a:rPr lang="en-IN" sz="1600" cap="none" dirty="0"/>
              <a:t>Matriculation Number: </a:t>
            </a:r>
            <a:r>
              <a:rPr lang="en-IN" sz="1600" dirty="0"/>
              <a:t>3374788</a:t>
            </a:r>
          </a:p>
        </p:txBody>
      </p:sp>
    </p:spTree>
    <p:extLst>
      <p:ext uri="{BB962C8B-B14F-4D97-AF65-F5344CB8AC3E}">
        <p14:creationId xmlns:p14="http://schemas.microsoft.com/office/powerpoint/2010/main" val="372191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AC94-0C59-4B9C-B884-4399B80F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Noc</a:t>
            </a:r>
            <a:r>
              <a:rPr lang="en-IN" dirty="0"/>
              <a:t>-based CNN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C39D-972B-4824-8D7E-0123F60A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idea of implementation:</a:t>
            </a:r>
          </a:p>
          <a:p>
            <a:r>
              <a:rPr lang="en-IN" dirty="0"/>
              <a:t>CNN expanding conversion where CNN consisting of convolution layers, pooling layers and fully-connected layers are converted into an ANN-like connected neural network</a:t>
            </a:r>
          </a:p>
          <a:p>
            <a:r>
              <a:rPr lang="en-IN" dirty="0"/>
              <a:t>ANN-like reshaping which is grouping of neurons in each layer</a:t>
            </a:r>
          </a:p>
          <a:p>
            <a:r>
              <a:rPr lang="en-IN" dirty="0"/>
              <a:t>PE computing flow control same as NN-</a:t>
            </a:r>
            <a:r>
              <a:rPr lang="en-IN" dirty="0" err="1"/>
              <a:t>noxim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DCE3E-D7D9-4C05-94C0-D3F040DA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941F-3FAF-4739-BC24-F01683FA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Continued..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FB940-3B3E-496B-BA5A-8B11ACD6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E502D1-2BE3-4875-874B-AABAED09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74" y="1454426"/>
            <a:ext cx="11543251" cy="39491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5A85E9-9230-40BF-90CA-BEC50BB2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A4AAD-AC45-43B8-9579-FF0BB31DE5EA}"/>
              </a:ext>
            </a:extLst>
          </p:cNvPr>
          <p:cNvSpPr txBox="1"/>
          <p:nvPr/>
        </p:nvSpPr>
        <p:spPr>
          <a:xfrm>
            <a:off x="5403907" y="5466345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6</a:t>
            </a:r>
          </a:p>
        </p:txBody>
      </p:sp>
    </p:spTree>
    <p:extLst>
      <p:ext uri="{BB962C8B-B14F-4D97-AF65-F5344CB8AC3E}">
        <p14:creationId xmlns:p14="http://schemas.microsoft.com/office/powerpoint/2010/main" val="20845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0A1A-A4EB-46CF-A7B8-3539CC91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</a:t>
            </a:r>
            <a:r>
              <a:rPr lang="en-IN" dirty="0" err="1"/>
              <a:t>Lenet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E604FF-0FB1-4EDD-83D3-37BF7EE6D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90" y="2082503"/>
            <a:ext cx="8678149" cy="28384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82248-6123-48D7-8893-936FB1E7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9BD7B-E0B3-473D-9C8F-61A2CB0157D7}"/>
              </a:ext>
            </a:extLst>
          </p:cNvPr>
          <p:cNvSpPr txBox="1"/>
          <p:nvPr/>
        </p:nvSpPr>
        <p:spPr>
          <a:xfrm>
            <a:off x="4023219" y="4917568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6B2C2-3F0E-417D-BDA5-342EE24C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410" y="235546"/>
            <a:ext cx="3124200" cy="5229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BD25A9-CC58-4DD8-9418-C3B9B7316219}"/>
              </a:ext>
            </a:extLst>
          </p:cNvPr>
          <p:cNvSpPr txBox="1"/>
          <p:nvPr/>
        </p:nvSpPr>
        <p:spPr>
          <a:xfrm>
            <a:off x="10064691" y="5483277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8</a:t>
            </a:r>
          </a:p>
        </p:txBody>
      </p:sp>
    </p:spTree>
    <p:extLst>
      <p:ext uri="{BB962C8B-B14F-4D97-AF65-F5344CB8AC3E}">
        <p14:creationId xmlns:p14="http://schemas.microsoft.com/office/powerpoint/2010/main" val="368516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EFCA-B855-4026-A917-E02D96B5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VGG-16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1F7C89-55F5-4F78-B028-88D1BF638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424" y="2016125"/>
            <a:ext cx="6217575" cy="34496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24BDD1-F284-487F-8B8B-BDFAC3AC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89006-1690-42F3-84D3-A15660AB5BCF}"/>
              </a:ext>
            </a:extLst>
          </p:cNvPr>
          <p:cNvSpPr txBox="1"/>
          <p:nvPr/>
        </p:nvSpPr>
        <p:spPr>
          <a:xfrm>
            <a:off x="5066119" y="5465763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9</a:t>
            </a:r>
          </a:p>
        </p:txBody>
      </p:sp>
    </p:spTree>
    <p:extLst>
      <p:ext uri="{BB962C8B-B14F-4D97-AF65-F5344CB8AC3E}">
        <p14:creationId xmlns:p14="http://schemas.microsoft.com/office/powerpoint/2010/main" val="252126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A497-5C15-47FD-8ADD-095A1108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and mapping in case of faulty routers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C31DF-06C8-4238-81B6-E2B03320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presence of faulty nodes, mapping must be efficiently carried out to prevent mapping of the neurons to the faulty processing elements</a:t>
            </a:r>
          </a:p>
          <a:p>
            <a:pPr marL="0" indent="0">
              <a:buNone/>
            </a:pPr>
            <a:r>
              <a:rPr lang="en-US" dirty="0"/>
              <a:t>Routing is critical for which table-based routing called source-based routing is one of the options where each source nodes extracts the routing information from the routing table thereby guiding the routing of the packets</a:t>
            </a:r>
          </a:p>
          <a:p>
            <a:pPr marL="0" indent="0">
              <a:buNone/>
            </a:pPr>
            <a:r>
              <a:rPr lang="en-US" dirty="0"/>
              <a:t>The routing table will contain entries of the shortest path between the source and destination which will be deduced from Dijkstra algorithm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2E740-3D1D-4C2D-A782-BCA1DECC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2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D2B8-AD65-4E5B-A51D-78C966F0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FC9FE-90B8-4812-AED2-3958E6C3D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83951" cy="3450613"/>
          </a:xfrm>
        </p:spPr>
        <p:txBody>
          <a:bodyPr/>
          <a:lstStyle/>
          <a:p>
            <a:pPr marL="0" indent="0">
              <a:buNone/>
            </a:pPr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ABFE1-946A-4C56-9F55-0233BD46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479802-5194-4C03-9015-5DE6815ED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2726"/>
            <a:ext cx="12192000" cy="42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2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E3DD-25E5-42E4-94A2-F64750B6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until now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AFFC8-1E19-4228-AB19-9B92A419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have built a simple artificial neural network with 784 neurons in the input layer, 1 hidden layer with 25 neurons and finally output layer with 10 neurons in </a:t>
            </a:r>
            <a:r>
              <a:rPr lang="en-US" dirty="0" err="1"/>
              <a:t>matlab</a:t>
            </a:r>
            <a:r>
              <a:rPr lang="en-US" dirty="0"/>
              <a:t> to classify digits</a:t>
            </a:r>
            <a:r>
              <a:rPr lang="en-IN" dirty="0"/>
              <a:t> that are represented by a 28x28x1 grey scale image</a:t>
            </a:r>
          </a:p>
          <a:p>
            <a:r>
              <a:rPr lang="en-IN" dirty="0"/>
              <a:t>This neural network was then implemented using NN-</a:t>
            </a:r>
            <a:r>
              <a:rPr lang="en-IN" dirty="0" err="1"/>
              <a:t>Noxim</a:t>
            </a:r>
            <a:r>
              <a:rPr lang="en-IN" dirty="0"/>
              <a:t> and the trained weights were applied</a:t>
            </a:r>
          </a:p>
          <a:p>
            <a:r>
              <a:rPr lang="en-IN" dirty="0"/>
              <a:t>This accelerator was successful in classifying the input images</a:t>
            </a:r>
          </a:p>
          <a:p>
            <a:r>
              <a:rPr lang="en-IN" dirty="0"/>
              <a:t>A </a:t>
            </a:r>
            <a:r>
              <a:rPr lang="en-IN" dirty="0" err="1"/>
              <a:t>LeNet</a:t>
            </a:r>
            <a:r>
              <a:rPr lang="en-IN" dirty="0"/>
              <a:t> network is successfully built in </a:t>
            </a:r>
            <a:r>
              <a:rPr lang="en-IN" dirty="0" err="1"/>
              <a:t>tensorflow</a:t>
            </a:r>
            <a:r>
              <a:rPr lang="en-IN" dirty="0"/>
              <a:t> for predicting handwritten digits with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   Test loss: 0.05952128767967224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   Test accuracy: 0.9830999970436096</a:t>
            </a:r>
            <a:endParaRPr lang="en-IN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903C-5DCD-4C38-BEA5-9A3EF38C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1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967C-6AB4-4E87-B182-94837A68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E1734-7335-4F11-84D1-8F4627D9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IN" dirty="0"/>
              <a:t>he accelerator will simulate </a:t>
            </a:r>
            <a:r>
              <a:rPr lang="en-IN" dirty="0" err="1"/>
              <a:t>LeNet</a:t>
            </a:r>
            <a:r>
              <a:rPr lang="en-IN" dirty="0"/>
              <a:t> and VGG architecture</a:t>
            </a:r>
          </a:p>
          <a:p>
            <a:r>
              <a:rPr lang="en-IN" dirty="0"/>
              <a:t>A CNN neural network on </a:t>
            </a:r>
            <a:r>
              <a:rPr lang="en-IN" dirty="0" err="1"/>
              <a:t>tensorflow</a:t>
            </a:r>
            <a:r>
              <a:rPr lang="en-IN" dirty="0"/>
              <a:t> will be built to train the model and the trained data will be considered for the accelerator</a:t>
            </a:r>
          </a:p>
          <a:p>
            <a:r>
              <a:rPr lang="en-IN" dirty="0"/>
              <a:t>The GitHub repository: </a:t>
            </a:r>
            <a:r>
              <a:rPr lang="en-IN" dirty="0" err="1">
                <a:hlinkClick r:id="rId2"/>
              </a:rPr>
              <a:t>NoC</a:t>
            </a:r>
            <a:r>
              <a:rPr lang="en-IN" dirty="0">
                <a:hlinkClick r:id="rId2"/>
              </a:rPr>
              <a:t>-based neural network accelerator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470B2-3DAF-4F39-85C5-5DF3457A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0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0790-4AC4-41FE-9B7F-3E4317B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FD31D-B515-4C8A-A090-76E228D1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800" b="0" i="0" dirty="0">
                <a:effectLst/>
                <a:latin typeface="Arial" panose="020B0604020202020204" pitchFamily="34" charset="0"/>
              </a:rPr>
              <a:t>Chen, K.C.J., Wang, T.Y.G. and Yang, Y.C.A., 2019, May. Cycle-accurate </a:t>
            </a:r>
            <a:r>
              <a:rPr lang="en-IN" sz="1800" b="0" i="0" dirty="0" err="1">
                <a:effectLst/>
                <a:latin typeface="Arial" panose="020B0604020202020204" pitchFamily="34" charset="0"/>
              </a:rPr>
              <a:t>noc</a:t>
            </a:r>
            <a:r>
              <a:rPr lang="en-IN" sz="1800" b="0" i="0" dirty="0">
                <a:effectLst/>
                <a:latin typeface="Arial" panose="020B0604020202020204" pitchFamily="34" charset="0"/>
              </a:rPr>
              <a:t>-based convolutional neural network simulator. In </a:t>
            </a:r>
            <a:r>
              <a:rPr lang="en-IN" sz="1800" b="0" i="1" dirty="0">
                <a:effectLst/>
                <a:latin typeface="Arial" panose="020B0604020202020204" pitchFamily="34" charset="0"/>
              </a:rPr>
              <a:t>Proceedings of the International Conference on Omni-Layer Intelligent Systems</a:t>
            </a:r>
            <a:r>
              <a:rPr lang="en-IN" sz="1800" b="0" i="0" dirty="0">
                <a:effectLst/>
                <a:latin typeface="Arial" panose="020B0604020202020204" pitchFamily="34" charset="0"/>
              </a:rPr>
              <a:t> (pp. 199-204).</a:t>
            </a:r>
            <a:endParaRPr lang="en-IN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Kwon H,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Samajdar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A, Krishna T. Rethinking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nocs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for spatial neural network accelerators. In2017 Eleventh IEEE/ACM International Symposium on Networks-on-Chip (NOCS) 2017 Oct 19 (pp. 1-8). IEEE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Chen KC, Wang TY.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Nn-noxim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High-level cycle-accurate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noc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-based neural networks simulator. In2018 11th International Workshop on Network on Chip Architectures 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NoCArc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2018 Oct 20 (pp. 1-5). IEEE. </a:t>
            </a:r>
          </a:p>
          <a:p>
            <a:r>
              <a:rPr lang="en-IN" sz="1600" b="0" i="0" dirty="0">
                <a:effectLst/>
                <a:latin typeface="Arial" panose="020B0604020202020204" pitchFamily="34" charset="0"/>
              </a:rPr>
              <a:t>Chen, K.C.J., Ebrahimi, M., Wang, T.Y., Yang, Y.C. and Liao, Y.H., 2020. A </a:t>
            </a:r>
            <a:r>
              <a:rPr lang="en-IN" sz="1600" b="0" i="0" dirty="0" err="1">
                <a:effectLst/>
                <a:latin typeface="Arial" panose="020B0604020202020204" pitchFamily="34" charset="0"/>
              </a:rPr>
              <a:t>NoC</a:t>
            </a:r>
            <a:r>
              <a:rPr lang="en-IN" sz="1600" b="0" i="0" dirty="0">
                <a:effectLst/>
                <a:latin typeface="Arial" panose="020B0604020202020204" pitchFamily="34" charset="0"/>
              </a:rPr>
              <a:t>-based Simulator for Design and Evaluation of Deep Neural Networks. </a:t>
            </a:r>
            <a:r>
              <a:rPr lang="en-IN" sz="1600" b="0" i="1" dirty="0">
                <a:effectLst/>
                <a:latin typeface="Arial" panose="020B0604020202020204" pitchFamily="34" charset="0"/>
              </a:rPr>
              <a:t>Microprocessors and Microsystems</a:t>
            </a:r>
            <a:r>
              <a:rPr lang="en-IN" sz="1600" b="0" i="0" dirty="0">
                <a:effectLst/>
                <a:latin typeface="Arial" panose="020B0604020202020204" pitchFamily="34" charset="0"/>
              </a:rPr>
              <a:t>, p.103145.</a:t>
            </a:r>
            <a:endParaRPr lang="en-IN" sz="18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7F361-B932-465B-A3E4-9786F19D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3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1672-6C83-4A8D-8A43-DA81036F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8475C-626C-459D-9601-4F656D40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90118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Motivation</a:t>
            </a:r>
          </a:p>
          <a:p>
            <a:r>
              <a:rPr lang="en-IN" dirty="0"/>
              <a:t>Network-on-Chip Interconnection</a:t>
            </a:r>
          </a:p>
          <a:p>
            <a:r>
              <a:rPr lang="en-IN" dirty="0"/>
              <a:t>Artificial Neural Network</a:t>
            </a:r>
          </a:p>
          <a:p>
            <a:r>
              <a:rPr lang="en-IN" dirty="0"/>
              <a:t>NN-</a:t>
            </a:r>
            <a:r>
              <a:rPr lang="en-IN" dirty="0" err="1"/>
              <a:t>Noxim</a:t>
            </a:r>
            <a:endParaRPr lang="en-IN" dirty="0"/>
          </a:p>
          <a:p>
            <a:r>
              <a:rPr lang="en-IN" dirty="0"/>
              <a:t>Convolution neural network</a:t>
            </a:r>
          </a:p>
          <a:p>
            <a:r>
              <a:rPr lang="en-IN" dirty="0" err="1"/>
              <a:t>NoC</a:t>
            </a:r>
            <a:r>
              <a:rPr lang="en-IN" dirty="0"/>
              <a:t>-based CNN</a:t>
            </a:r>
          </a:p>
          <a:p>
            <a:r>
              <a:rPr lang="en-IN" dirty="0"/>
              <a:t>Structure of </a:t>
            </a:r>
            <a:r>
              <a:rPr lang="en-IN" dirty="0" err="1"/>
              <a:t>LeNet</a:t>
            </a:r>
            <a:r>
              <a:rPr lang="en-IN" dirty="0"/>
              <a:t> and VGG-16</a:t>
            </a:r>
          </a:p>
          <a:p>
            <a:r>
              <a:rPr lang="en-IN" dirty="0"/>
              <a:t>Table-based Routing</a:t>
            </a:r>
          </a:p>
          <a:p>
            <a:r>
              <a:rPr lang="en-IN" dirty="0"/>
              <a:t>Time Plan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9D434-0DE3-4DAD-84F2-CCCD58F3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5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4DDF-AA79-4917-B8BB-90C5AF5D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D7CE8-6B7C-45DE-B787-168020E5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Machine learning algorithms are ubiquitous employed to extract knowledge from complex systems today giving the ability to the systems to learn patterns rather than describing the flow of execution</a:t>
            </a:r>
          </a:p>
          <a:p>
            <a:r>
              <a:rPr lang="en-IN" dirty="0"/>
              <a:t>Neural Networks ,inspired from the human brain have revolutionized ML algorithms which when deployed on large-scale servers in data </a:t>
            </a:r>
            <a:r>
              <a:rPr lang="en-IN" dirty="0" err="1"/>
              <a:t>centers</a:t>
            </a:r>
            <a:r>
              <a:rPr lang="en-IN" dirty="0"/>
              <a:t> demand high energy along with performance</a:t>
            </a:r>
          </a:p>
          <a:p>
            <a:r>
              <a:rPr lang="en-IN" dirty="0"/>
              <a:t>At the data </a:t>
            </a:r>
            <a:r>
              <a:rPr lang="en-IN" dirty="0" err="1"/>
              <a:t>centers</a:t>
            </a:r>
            <a:r>
              <a:rPr lang="en-IN" dirty="0"/>
              <a:t>, hardware accelerators like FPGA, ASICS, GPUs are integrated alongside general purpose CPUs in the market today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5A6EE-1570-494D-8C3F-8F6A376A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5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7EC1-108F-4C62-AAC6-31F28AF3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25A32-DC27-4076-87B0-A09760F18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FPGA-based neural network accelerators, GPUs and CPUs are currently being used for training, validating and testing various neural models</a:t>
            </a:r>
          </a:p>
          <a:p>
            <a:pPr marL="0" indent="0">
              <a:buNone/>
            </a:pPr>
            <a:r>
              <a:rPr lang="en-IN" dirty="0"/>
              <a:t>The underlying idea of the thesis is to build a neural-network accelerator using network-on-chip interconnection</a:t>
            </a:r>
          </a:p>
          <a:p>
            <a:pPr marL="0" indent="0">
              <a:buNone/>
            </a:pPr>
            <a:r>
              <a:rPr lang="en-IN" dirty="0"/>
              <a:t>The neural network under consideration is convolution neural network that is widely used in computer vision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2B62F-4234-4427-B55C-6BE1149D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1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AC68-0AC3-484B-9F14-0FB89329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on Chip interconnection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3FF6-12E2-4962-8857-B3F2EE6CF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An interconnection that emerged due to the rise of Multi-core CPUs </a:t>
            </a:r>
          </a:p>
          <a:p>
            <a:r>
              <a:rPr lang="en-IN" dirty="0"/>
              <a:t>A mesh of routers interconnected to support communication</a:t>
            </a:r>
          </a:p>
          <a:p>
            <a:pPr marL="0" indent="0">
              <a:buNone/>
            </a:pPr>
            <a:r>
              <a:rPr lang="en-IN" dirty="0"/>
              <a:t>between the processing elements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11F643A-9A88-4FF8-8968-4DEC52379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087" y="2907363"/>
            <a:ext cx="5786660" cy="28623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A8C5F-7EB0-4DE7-B42C-6388732A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056D9-05F7-4BA9-BFED-D1265822EB0A}"/>
              </a:ext>
            </a:extLst>
          </p:cNvPr>
          <p:cNvSpPr txBox="1"/>
          <p:nvPr/>
        </p:nvSpPr>
        <p:spPr>
          <a:xfrm>
            <a:off x="7835318" y="5769745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176539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79A7-B98D-4022-B0F4-D07FCA2E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Artificial Neural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8DFB4-4D09-4AE7-BA45-3685AC9E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42" y="2015732"/>
            <a:ext cx="7491086" cy="3450613"/>
          </a:xfrm>
        </p:spPr>
        <p:txBody>
          <a:bodyPr>
            <a:normAutofit/>
          </a:bodyPr>
          <a:lstStyle/>
          <a:p>
            <a:r>
              <a:rPr lang="en-IN" dirty="0"/>
              <a:t>The network has input layer, output layer and many hidden layers depending on whether the network is shallow or deep network</a:t>
            </a:r>
          </a:p>
          <a:p>
            <a:r>
              <a:rPr lang="en-IN" dirty="0"/>
              <a:t>The connection between the layers is said to be fully-connected with every unit in the previous layer connected to every unit in the next layer</a:t>
            </a:r>
          </a:p>
          <a:p>
            <a:r>
              <a:rPr lang="en-IN" dirty="0"/>
              <a:t>Each unit has an activation function to compute the output which is then passed to every other unit in the next layer</a:t>
            </a:r>
          </a:p>
          <a:p>
            <a:r>
              <a:rPr lang="en-IN" dirty="0"/>
              <a:t>This continues until the data reaches the output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9B6A1-9D43-4E4F-A033-7F909FF4B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030" y="2094422"/>
            <a:ext cx="4049392" cy="329323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17E46-D752-480F-A50F-1681CD55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61AA6-FB0E-4D20-A89A-EE2424601C89}"/>
              </a:ext>
            </a:extLst>
          </p:cNvPr>
          <p:cNvSpPr txBox="1"/>
          <p:nvPr/>
        </p:nvSpPr>
        <p:spPr>
          <a:xfrm>
            <a:off x="9588617" y="5387654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179854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0EF5-0586-40D0-8AA6-22C4B8FF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NN-</a:t>
            </a:r>
            <a:r>
              <a:rPr lang="en-IN" dirty="0" err="1"/>
              <a:t>NOXIm</a:t>
            </a:r>
            <a:r>
              <a:rPr lang="en-IN" dirty="0"/>
              <a:t> Accelerator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6214-915A-42AF-86A3-4704DFBA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43" y="2032269"/>
            <a:ext cx="6694131" cy="38400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The idea lies as follows:</a:t>
            </a:r>
          </a:p>
          <a:p>
            <a:r>
              <a:rPr lang="en-IN" dirty="0"/>
              <a:t>Group the neurons in each layer</a:t>
            </a:r>
          </a:p>
          <a:p>
            <a:r>
              <a:rPr lang="en-IN" dirty="0"/>
              <a:t>Map the group to the processing elements present in the </a:t>
            </a:r>
            <a:r>
              <a:rPr lang="en-IN" dirty="0" err="1"/>
              <a:t>NoC</a:t>
            </a:r>
            <a:endParaRPr lang="en-IN" dirty="0"/>
          </a:p>
          <a:p>
            <a:r>
              <a:rPr lang="en-IN" dirty="0"/>
              <a:t>Flow control is critical here as computation must take place once all the data from the neurons in the previous layer is received</a:t>
            </a:r>
          </a:p>
          <a:p>
            <a:r>
              <a:rPr lang="en-IN" dirty="0"/>
              <a:t>Once all the data is received, perform multiply and accumulate operation and transfer the data to the next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D3EA8-597D-4F5D-BF23-D5F63EE1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864" y="2197783"/>
            <a:ext cx="4966283" cy="295305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910A4-FAC2-4E2B-83E5-D5D71ED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2F479-AF11-4A35-8CB8-D6A454FB83A2}"/>
              </a:ext>
            </a:extLst>
          </p:cNvPr>
          <p:cNvSpPr txBox="1"/>
          <p:nvPr/>
        </p:nvSpPr>
        <p:spPr>
          <a:xfrm>
            <a:off x="9311780" y="5150840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27802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56E4-EC16-431C-86D4-246945A6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FC6F-D85D-4F7A-9B54-39F50E9B1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591" y="1996580"/>
            <a:ext cx="6085818" cy="3694111"/>
          </a:xfrm>
        </p:spPr>
        <p:txBody>
          <a:bodyPr>
            <a:normAutofit/>
          </a:bodyPr>
          <a:lstStyle/>
          <a:p>
            <a:r>
              <a:rPr lang="en-IN" dirty="0"/>
              <a:t>There are different mapping algorithms: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Direction X mapping where the neuron groups are mapped to the PEs along the horizontal direction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Direction Y mapping where neuron groups are mapped to the PEs along the vertical direction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Layer X mapping where neuron group is mapped to PE layer by layer in the X direction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Layer Y mapping where neuron group is mapped to PE layer by layer in the Y direction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1495D-71F4-4856-A870-76CE9BFB4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329" y="568485"/>
            <a:ext cx="4543425" cy="47720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8DFAC-C5B4-471F-AA2C-BF23D753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A347F-1DE2-4F82-A83E-880F96F2EE13}"/>
              </a:ext>
            </a:extLst>
          </p:cNvPr>
          <p:cNvSpPr txBox="1"/>
          <p:nvPr/>
        </p:nvSpPr>
        <p:spPr>
          <a:xfrm>
            <a:off x="9362114" y="5340510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val="241770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F95A-1ED7-4113-97D8-8916E918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Convolution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FF051-731B-495F-919F-C54355760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class of neural network which are commonly applied to images widely used in Computer Vision</a:t>
            </a:r>
          </a:p>
          <a:p>
            <a:r>
              <a:rPr lang="en-IN" dirty="0"/>
              <a:t>The main difference between ANN and CNN lies in the connection between the units in the layers</a:t>
            </a:r>
          </a:p>
          <a:p>
            <a:r>
              <a:rPr lang="en-IN" dirty="0"/>
              <a:t>The main operations in CNN are convolution and pooling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9CB37-33E9-48AB-AC26-C551133B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61" y="4148481"/>
            <a:ext cx="7162800" cy="1905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F6786-BC47-4EB0-8F9F-8B8314A9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FD607-9F6C-4606-A622-D1882E2FD7AB}"/>
              </a:ext>
            </a:extLst>
          </p:cNvPr>
          <p:cNvSpPr txBox="1"/>
          <p:nvPr/>
        </p:nvSpPr>
        <p:spPr>
          <a:xfrm>
            <a:off x="9249561" y="5281679"/>
            <a:ext cx="138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35384403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993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Gallery</vt:lpstr>
      <vt:lpstr>NoC-based methodology for designing and simulating neural network accelerator</vt:lpstr>
      <vt:lpstr>CONTENTS</vt:lpstr>
      <vt:lpstr>INTRODUCTION</vt:lpstr>
      <vt:lpstr>MOTIVATION</vt:lpstr>
      <vt:lpstr>Network on Chip interconnection</vt:lpstr>
      <vt:lpstr>Artificial Neural Network </vt:lpstr>
      <vt:lpstr>NN-NOXIm Accelerator</vt:lpstr>
      <vt:lpstr>Continued..</vt:lpstr>
      <vt:lpstr>Convolution Neural Network</vt:lpstr>
      <vt:lpstr>Noc-based CNN </vt:lpstr>
      <vt:lpstr>Continued..</vt:lpstr>
      <vt:lpstr>Structure of Lenet</vt:lpstr>
      <vt:lpstr>Structure of VGG-16 architecture</vt:lpstr>
      <vt:lpstr>Routing and mapping in case of faulty routers</vt:lpstr>
      <vt:lpstr>Time Plan</vt:lpstr>
      <vt:lpstr>Progress until now</vt:lpstr>
      <vt:lpstr>Conclusion</vt:lpstr>
      <vt:lpstr>Literature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Bhagyalaxmi Dinesh Somayaji</dc:creator>
  <cp:lastModifiedBy>Bhagyalaxmi Dinesh Somayaji</cp:lastModifiedBy>
  <cp:revision>40</cp:revision>
  <dcterms:created xsi:type="dcterms:W3CDTF">2020-10-06T16:51:48Z</dcterms:created>
  <dcterms:modified xsi:type="dcterms:W3CDTF">2020-10-20T07:36:00Z</dcterms:modified>
</cp:coreProperties>
</file>