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A0FA-ECF8-490D-95AA-740C4BD28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208C92-EAC8-4BD9-85B7-897CAB73B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3039B5B-FEF0-481D-BE5A-F03B33ACD5B1}"/>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5" name="Footer Placeholder 4">
            <a:extLst>
              <a:ext uri="{FF2B5EF4-FFF2-40B4-BE49-F238E27FC236}">
                <a16:creationId xmlns:a16="http://schemas.microsoft.com/office/drawing/2014/main" id="{D2B8727F-A8BD-49EA-B274-B9432CD8F2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101E63-F6BB-4C5B-BAC6-403A066469C3}"/>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45336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373A-4EC6-4FEE-906D-42DA2B399E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467CDF-02B4-4EE3-A046-BD74096D8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38176-B445-4A52-849C-576C247BA287}"/>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5" name="Footer Placeholder 4">
            <a:extLst>
              <a:ext uri="{FF2B5EF4-FFF2-40B4-BE49-F238E27FC236}">
                <a16:creationId xmlns:a16="http://schemas.microsoft.com/office/drawing/2014/main" id="{2B77122D-B7E6-4AB5-8314-E35C29B1DE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8817E3-DE43-48AF-AD48-CA09E4BB14E0}"/>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172288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F3F91-E5D5-4D63-BD95-29F1DC52AF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10850B-225B-46AE-9C0E-E2E6770477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4424E3-4AFE-430E-8653-4B9633D25EB9}"/>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5" name="Footer Placeholder 4">
            <a:extLst>
              <a:ext uri="{FF2B5EF4-FFF2-40B4-BE49-F238E27FC236}">
                <a16:creationId xmlns:a16="http://schemas.microsoft.com/office/drawing/2014/main" id="{AB2626D2-8555-4BBB-87FA-6C659425CB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2AB99-AF13-44EA-A7B2-02241CBBB429}"/>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326514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521A-C33B-4D01-B042-9481326733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A841E7-0234-4AB4-82C0-F66B562DD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06A55E-DEB1-49A9-ABF0-97E396E24C26}"/>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5" name="Footer Placeholder 4">
            <a:extLst>
              <a:ext uri="{FF2B5EF4-FFF2-40B4-BE49-F238E27FC236}">
                <a16:creationId xmlns:a16="http://schemas.microsoft.com/office/drawing/2014/main" id="{7C20F9F2-1556-4E29-BE6F-10FCE3995C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12427D-32B4-43D0-A8E0-5DD2BADE202B}"/>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151311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900D-910D-4424-A4C3-D19262E98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5CAF09-1DB9-43E5-AD6C-AC775F653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5FA75-4C33-4AB5-8041-9C47D9B4A8C7}"/>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5" name="Footer Placeholder 4">
            <a:extLst>
              <a:ext uri="{FF2B5EF4-FFF2-40B4-BE49-F238E27FC236}">
                <a16:creationId xmlns:a16="http://schemas.microsoft.com/office/drawing/2014/main" id="{FDA8EA19-1BBB-4F0C-87A1-B76995596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ED1277-D73F-4448-8F63-CA5CD15885EB}"/>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235972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4B58-63D3-4E1E-A533-79B91F4C41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23B85C-BBFF-4659-A24D-29F19B4B9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F82EAD-8E46-4846-9191-3E8E4E2F2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B507C6-6999-4207-9BA2-42EBFB22772D}"/>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6" name="Footer Placeholder 5">
            <a:extLst>
              <a:ext uri="{FF2B5EF4-FFF2-40B4-BE49-F238E27FC236}">
                <a16:creationId xmlns:a16="http://schemas.microsoft.com/office/drawing/2014/main" id="{764E8E34-2944-425D-B7EA-7577F720D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CDC77D-A642-4E90-A385-A6ADE70F3AD4}"/>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219482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D0DD-BE3C-4306-A787-8DD1B14AD1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910C43-C2C6-4B33-9DE3-9236524D9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C6E046-A974-40C2-B2EF-6BF30F6589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1E7BFF-9242-47B7-9085-81B7703C0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4C008-CF3A-497E-B752-1DAA7831EB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7F1473-DD2B-4EB4-81F5-D4E3B4514766}"/>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8" name="Footer Placeholder 7">
            <a:extLst>
              <a:ext uri="{FF2B5EF4-FFF2-40B4-BE49-F238E27FC236}">
                <a16:creationId xmlns:a16="http://schemas.microsoft.com/office/drawing/2014/main" id="{D50F25FF-D4F9-41FE-AC7F-4339B2F865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BF3248-6DCB-4977-854D-D4F3C44A4608}"/>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189227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D57A-E767-4491-BC31-DAA382AD34C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438141-9E7A-4B8E-A65F-69523C35D8AB}"/>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4" name="Footer Placeholder 3">
            <a:extLst>
              <a:ext uri="{FF2B5EF4-FFF2-40B4-BE49-F238E27FC236}">
                <a16:creationId xmlns:a16="http://schemas.microsoft.com/office/drawing/2014/main" id="{2728516C-73DA-4C24-8BAD-2072B81976C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25288F-A536-4543-83A3-379E357546C6}"/>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357295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193C2-9C69-408E-A62A-1527D292D73D}"/>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3" name="Footer Placeholder 2">
            <a:extLst>
              <a:ext uri="{FF2B5EF4-FFF2-40B4-BE49-F238E27FC236}">
                <a16:creationId xmlns:a16="http://schemas.microsoft.com/office/drawing/2014/main" id="{F6AC14D0-322B-4EA7-8BD0-2EE1CD961F3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6FBF74-137D-44B8-8F56-D8F29AB03185}"/>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190676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9B6D-9E77-4500-A164-504003203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A3F4F57-4DBC-4FF4-82CC-90A290F22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8E8AFF-2833-4945-B492-08E3A94CC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325D7-F44B-44D1-A66F-487E2ECFF809}"/>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6" name="Footer Placeholder 5">
            <a:extLst>
              <a:ext uri="{FF2B5EF4-FFF2-40B4-BE49-F238E27FC236}">
                <a16:creationId xmlns:a16="http://schemas.microsoft.com/office/drawing/2014/main" id="{ACB6FF7F-2ED1-4EDD-BD94-9E7E376216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BF7311-8B56-4527-B6B0-5B90FC567B84}"/>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75837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F3DE-9B23-4723-AF87-21598FCA9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01AE0E-E3B1-4170-831B-809DCC2CF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019AC7-6C36-4772-8742-201C5C296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D9758-2449-48EE-B4D1-072762FB6CD8}"/>
              </a:ext>
            </a:extLst>
          </p:cNvPr>
          <p:cNvSpPr>
            <a:spLocks noGrp="1"/>
          </p:cNvSpPr>
          <p:nvPr>
            <p:ph type="dt" sz="half" idx="10"/>
          </p:nvPr>
        </p:nvSpPr>
        <p:spPr/>
        <p:txBody>
          <a:bodyPr/>
          <a:lstStyle/>
          <a:p>
            <a:fld id="{38C68B59-1F13-4E37-98CF-3376C5062321}" type="datetimeFigureOut">
              <a:rPr lang="en-GB" smtClean="0"/>
              <a:t>21/02/2022</a:t>
            </a:fld>
            <a:endParaRPr lang="en-GB"/>
          </a:p>
        </p:txBody>
      </p:sp>
      <p:sp>
        <p:nvSpPr>
          <p:cNvPr id="6" name="Footer Placeholder 5">
            <a:extLst>
              <a:ext uri="{FF2B5EF4-FFF2-40B4-BE49-F238E27FC236}">
                <a16:creationId xmlns:a16="http://schemas.microsoft.com/office/drawing/2014/main" id="{827745DD-5715-4C6E-8163-EDE5E81A1E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05A140-D714-4008-9296-70522D4F04EB}"/>
              </a:ext>
            </a:extLst>
          </p:cNvPr>
          <p:cNvSpPr>
            <a:spLocks noGrp="1"/>
          </p:cNvSpPr>
          <p:nvPr>
            <p:ph type="sldNum" sz="quarter" idx="12"/>
          </p:nvPr>
        </p:nvSpPr>
        <p:spPr/>
        <p:txBody>
          <a:bodyPr/>
          <a:lstStyle/>
          <a:p>
            <a:fld id="{2E155BA0-8C7E-4D1B-86E6-7B8064D17D12}" type="slidenum">
              <a:rPr lang="en-GB" smtClean="0"/>
              <a:t>‹#›</a:t>
            </a:fld>
            <a:endParaRPr lang="en-GB"/>
          </a:p>
        </p:txBody>
      </p:sp>
    </p:spTree>
    <p:extLst>
      <p:ext uri="{BB962C8B-B14F-4D97-AF65-F5344CB8AC3E}">
        <p14:creationId xmlns:p14="http://schemas.microsoft.com/office/powerpoint/2010/main" val="136270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AE46B1-91AC-4F90-8466-ED9FB72C4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5D605D-0537-468B-9C69-6E2BC42C8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1ED57A-5422-43D1-8547-3CAD27942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68B59-1F13-4E37-98CF-3376C5062321}" type="datetimeFigureOut">
              <a:rPr lang="en-GB" smtClean="0"/>
              <a:t>21/02/2022</a:t>
            </a:fld>
            <a:endParaRPr lang="en-GB"/>
          </a:p>
        </p:txBody>
      </p:sp>
      <p:sp>
        <p:nvSpPr>
          <p:cNvPr id="5" name="Footer Placeholder 4">
            <a:extLst>
              <a:ext uri="{FF2B5EF4-FFF2-40B4-BE49-F238E27FC236}">
                <a16:creationId xmlns:a16="http://schemas.microsoft.com/office/drawing/2014/main" id="{B2373A9C-4675-4318-80F2-4C3E05C8E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775E21-D8FD-436D-9CB7-93832E100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55BA0-8C7E-4D1B-86E6-7B8064D17D12}" type="slidenum">
              <a:rPr lang="en-GB" smtClean="0"/>
              <a:t>‹#›</a:t>
            </a:fld>
            <a:endParaRPr lang="en-GB"/>
          </a:p>
        </p:txBody>
      </p:sp>
    </p:spTree>
    <p:extLst>
      <p:ext uri="{BB962C8B-B14F-4D97-AF65-F5344CB8AC3E}">
        <p14:creationId xmlns:p14="http://schemas.microsoft.com/office/powerpoint/2010/main" val="1854591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8F7B-CDE7-43A6-AA23-D9C04106F64F}"/>
              </a:ext>
            </a:extLst>
          </p:cNvPr>
          <p:cNvSpPr>
            <a:spLocks noGrp="1"/>
          </p:cNvSpPr>
          <p:nvPr>
            <p:ph type="ctrTitle"/>
          </p:nvPr>
        </p:nvSpPr>
        <p:spPr/>
        <p:txBody>
          <a:bodyPr>
            <a:normAutofit/>
          </a:bodyPr>
          <a:lstStyle/>
          <a:p>
            <a:r>
              <a:rPr lang="en-GB" sz="4400" b="1" dirty="0">
                <a:latin typeface="Bahnschrift SemiBold SemiConden" panose="020B0502040204020203" pitchFamily="34" charset="0"/>
              </a:rPr>
              <a:t>Java Object Persistence</a:t>
            </a:r>
          </a:p>
        </p:txBody>
      </p:sp>
      <p:sp>
        <p:nvSpPr>
          <p:cNvPr id="3" name="Subtitle 2">
            <a:extLst>
              <a:ext uri="{FF2B5EF4-FFF2-40B4-BE49-F238E27FC236}">
                <a16:creationId xmlns:a16="http://schemas.microsoft.com/office/drawing/2014/main" id="{44DE7940-1ED4-42BD-8FBC-C4F2B1C76C1B}"/>
              </a:ext>
            </a:extLst>
          </p:cNvPr>
          <p:cNvSpPr>
            <a:spLocks noGrp="1"/>
          </p:cNvSpPr>
          <p:nvPr>
            <p:ph type="subTitle" idx="1"/>
          </p:nvPr>
        </p:nvSpPr>
        <p:spPr/>
        <p:txBody>
          <a:bodyPr/>
          <a:lstStyle/>
          <a:p>
            <a:r>
              <a:rPr lang="en-GB" dirty="0">
                <a:latin typeface="Bahnschrift SemiBold SemiConden" panose="020B0502040204020203" pitchFamily="34" charset="0"/>
              </a:rPr>
              <a:t>3.4 Design Constraints</a:t>
            </a:r>
          </a:p>
        </p:txBody>
      </p:sp>
    </p:spTree>
    <p:extLst>
      <p:ext uri="{BB962C8B-B14F-4D97-AF65-F5344CB8AC3E}">
        <p14:creationId xmlns:p14="http://schemas.microsoft.com/office/powerpoint/2010/main" val="163061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C538-ADBB-4887-9623-6FCBB245C7BA}"/>
              </a:ext>
            </a:extLst>
          </p:cNvPr>
          <p:cNvSpPr>
            <a:spLocks noGrp="1"/>
          </p:cNvSpPr>
          <p:nvPr>
            <p:ph type="title"/>
          </p:nvPr>
        </p:nvSpPr>
        <p:spPr/>
        <p:txBody>
          <a:bodyPr/>
          <a:lstStyle/>
          <a:p>
            <a:r>
              <a:rPr lang="en-GB" dirty="0">
                <a:latin typeface="Bahnschrift SemiBold SemiConden" panose="020B0502040204020203" pitchFamily="34" charset="0"/>
              </a:rPr>
              <a:t>The viable options:</a:t>
            </a:r>
          </a:p>
        </p:txBody>
      </p:sp>
      <p:sp>
        <p:nvSpPr>
          <p:cNvPr id="3" name="Content Placeholder 2">
            <a:extLst>
              <a:ext uri="{FF2B5EF4-FFF2-40B4-BE49-F238E27FC236}">
                <a16:creationId xmlns:a16="http://schemas.microsoft.com/office/drawing/2014/main" id="{D8A0104C-E5D8-4F7A-B67A-A5D7819E8630}"/>
              </a:ext>
            </a:extLst>
          </p:cNvPr>
          <p:cNvSpPr>
            <a:spLocks noGrp="1"/>
          </p:cNvSpPr>
          <p:nvPr>
            <p:ph idx="1"/>
          </p:nvPr>
        </p:nvSpPr>
        <p:spPr/>
        <p:txBody>
          <a:bodyPr/>
          <a:lstStyle/>
          <a:p>
            <a:pPr>
              <a:buFontTx/>
              <a:buChar char="-"/>
            </a:pPr>
            <a:r>
              <a:rPr lang="en-GB" dirty="0">
                <a:latin typeface="Bahnschrift SemiLight" panose="020B0502040204020203" pitchFamily="34" charset="0"/>
              </a:rPr>
              <a:t>Native Serialization</a:t>
            </a:r>
          </a:p>
          <a:p>
            <a:pPr>
              <a:buFontTx/>
              <a:buChar char="-"/>
            </a:pPr>
            <a:r>
              <a:rPr lang="en-GB" dirty="0">
                <a:latin typeface="Bahnschrift SemiLight" panose="020B0502040204020203" pitchFamily="34" charset="0"/>
              </a:rPr>
              <a:t>GSON</a:t>
            </a:r>
          </a:p>
          <a:p>
            <a:pPr>
              <a:buFontTx/>
              <a:buChar char="-"/>
            </a:pPr>
            <a:r>
              <a:rPr lang="en-GB" b="1" dirty="0">
                <a:latin typeface="Bahnschrift SemiLight" panose="020B0502040204020203" pitchFamily="34" charset="0"/>
              </a:rPr>
              <a:t>XStream</a:t>
            </a:r>
          </a:p>
        </p:txBody>
      </p:sp>
    </p:spTree>
    <p:extLst>
      <p:ext uri="{BB962C8B-B14F-4D97-AF65-F5344CB8AC3E}">
        <p14:creationId xmlns:p14="http://schemas.microsoft.com/office/powerpoint/2010/main" val="58441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B846-57EC-4BAF-BC57-80B2A0BEA077}"/>
              </a:ext>
            </a:extLst>
          </p:cNvPr>
          <p:cNvSpPr>
            <a:spLocks noGrp="1"/>
          </p:cNvSpPr>
          <p:nvPr>
            <p:ph type="title"/>
          </p:nvPr>
        </p:nvSpPr>
        <p:spPr/>
        <p:txBody>
          <a:bodyPr/>
          <a:lstStyle/>
          <a:p>
            <a:r>
              <a:rPr lang="en-GB" dirty="0">
                <a:latin typeface="Bahnschrift SemiBold SemiConden" panose="020B0502040204020203" pitchFamily="34" charset="0"/>
              </a:rPr>
              <a:t>Native Serialization</a:t>
            </a:r>
          </a:p>
        </p:txBody>
      </p:sp>
      <p:sp>
        <p:nvSpPr>
          <p:cNvPr id="3" name="Content Placeholder 2">
            <a:extLst>
              <a:ext uri="{FF2B5EF4-FFF2-40B4-BE49-F238E27FC236}">
                <a16:creationId xmlns:a16="http://schemas.microsoft.com/office/drawing/2014/main" id="{EDA1C680-063E-4AB2-ACBB-61FDF59183FE}"/>
              </a:ext>
            </a:extLst>
          </p:cNvPr>
          <p:cNvSpPr>
            <a:spLocks noGrp="1"/>
          </p:cNvSpPr>
          <p:nvPr>
            <p:ph idx="1"/>
          </p:nvPr>
        </p:nvSpPr>
        <p:spPr>
          <a:xfrm>
            <a:off x="838200" y="1825625"/>
            <a:ext cx="10515600" cy="3368675"/>
          </a:xfrm>
        </p:spPr>
        <p:txBody>
          <a:bodyPr>
            <a:normAutofit/>
          </a:bodyPr>
          <a:lstStyle/>
          <a:p>
            <a:pPr>
              <a:buFontTx/>
              <a:buChar char="-"/>
            </a:pPr>
            <a:r>
              <a:rPr lang="en-GB" sz="2000" dirty="0">
                <a:latin typeface="Bahnschrift SemiLight" panose="020B0502040204020203" pitchFamily="34" charset="0"/>
              </a:rPr>
              <a:t>It’s a very brittle method to persist objects.</a:t>
            </a:r>
          </a:p>
          <a:p>
            <a:pPr>
              <a:buFontTx/>
              <a:buChar char="-"/>
            </a:pPr>
            <a:r>
              <a:rPr lang="en-GB" sz="2000" dirty="0">
                <a:latin typeface="Bahnschrift SemiLight" panose="020B0502040204020203" pitchFamily="34" charset="0"/>
              </a:rPr>
              <a:t>Not necessarily easy to debug as it requires us to write code to read anything that we have actually saved to files. We wouldn’t be able to just open the file and change values in order to test or debug.</a:t>
            </a:r>
          </a:p>
          <a:p>
            <a:pPr>
              <a:buFontTx/>
              <a:buChar char="-"/>
            </a:pPr>
            <a:r>
              <a:rPr lang="en-GB" sz="2000" dirty="0">
                <a:latin typeface="Bahnschrift SemiLight" panose="020B0502040204020203" pitchFamily="34" charset="0"/>
              </a:rPr>
              <a:t>An object’s serialized form is tied to its class, meaning that if we change a class half way through, the serialized instance of the old class cannot be loaded into the new class. We can combat this by setting a serialVersionID, but then we cannot read older classes into the new.</a:t>
            </a:r>
          </a:p>
          <a:p>
            <a:pPr>
              <a:buFontTx/>
              <a:buChar char="-"/>
            </a:pPr>
            <a:r>
              <a:rPr lang="en-GB" sz="2000" dirty="0">
                <a:latin typeface="Bahnschrift SemiLight" panose="020B0502040204020203" pitchFamily="34" charset="0"/>
              </a:rPr>
              <a:t>Tends to be much slower and it often expands the size of the object.</a:t>
            </a:r>
          </a:p>
          <a:p>
            <a:pPr>
              <a:buFontTx/>
              <a:buChar char="-"/>
            </a:pPr>
            <a:endParaRPr lang="en-GB" sz="2000" dirty="0">
              <a:latin typeface="Bahnschrift SemiLight" panose="020B0502040204020203" pitchFamily="34" charset="0"/>
            </a:endParaRPr>
          </a:p>
          <a:p>
            <a:pPr>
              <a:buFontTx/>
              <a:buChar char="-"/>
            </a:pPr>
            <a:endParaRPr lang="en-GB" sz="2000" dirty="0">
              <a:latin typeface="Bahnschrift SemiLight" panose="020B0502040204020203" pitchFamily="34" charset="0"/>
            </a:endParaRPr>
          </a:p>
          <a:p>
            <a:pPr marL="0" indent="0">
              <a:buNone/>
            </a:pPr>
            <a:endParaRPr lang="en-GB" sz="2000" dirty="0">
              <a:latin typeface="Bahnschrift SemiLight" panose="020B0502040204020203" pitchFamily="34" charset="0"/>
            </a:endParaRPr>
          </a:p>
        </p:txBody>
      </p:sp>
    </p:spTree>
    <p:extLst>
      <p:ext uri="{BB962C8B-B14F-4D97-AF65-F5344CB8AC3E}">
        <p14:creationId xmlns:p14="http://schemas.microsoft.com/office/powerpoint/2010/main" val="415280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B846-57EC-4BAF-BC57-80B2A0BEA077}"/>
              </a:ext>
            </a:extLst>
          </p:cNvPr>
          <p:cNvSpPr>
            <a:spLocks noGrp="1"/>
          </p:cNvSpPr>
          <p:nvPr>
            <p:ph type="title"/>
          </p:nvPr>
        </p:nvSpPr>
        <p:spPr/>
        <p:txBody>
          <a:bodyPr/>
          <a:lstStyle/>
          <a:p>
            <a:r>
              <a:rPr lang="en-GB" dirty="0">
                <a:latin typeface="Bahnschrift SemiBold SemiConden" panose="020B0502040204020203" pitchFamily="34" charset="0"/>
              </a:rPr>
              <a:t>GSON</a:t>
            </a:r>
          </a:p>
        </p:txBody>
      </p:sp>
      <p:sp>
        <p:nvSpPr>
          <p:cNvPr id="3" name="Content Placeholder 2">
            <a:extLst>
              <a:ext uri="{FF2B5EF4-FFF2-40B4-BE49-F238E27FC236}">
                <a16:creationId xmlns:a16="http://schemas.microsoft.com/office/drawing/2014/main" id="{EDA1C680-063E-4AB2-ACBB-61FDF59183FE}"/>
              </a:ext>
            </a:extLst>
          </p:cNvPr>
          <p:cNvSpPr>
            <a:spLocks noGrp="1"/>
          </p:cNvSpPr>
          <p:nvPr>
            <p:ph idx="1"/>
          </p:nvPr>
        </p:nvSpPr>
        <p:spPr/>
        <p:txBody>
          <a:bodyPr>
            <a:normAutofit/>
          </a:bodyPr>
          <a:lstStyle/>
          <a:p>
            <a:pPr>
              <a:buFontTx/>
              <a:buChar char="-"/>
            </a:pPr>
            <a:r>
              <a:rPr lang="en-GB" sz="2000" dirty="0">
                <a:latin typeface="Bahnschrift SemiLight" panose="020B0502040204020203" pitchFamily="34" charset="0"/>
              </a:rPr>
              <a:t>Provides simple </a:t>
            </a:r>
            <a:r>
              <a:rPr lang="en-GB" sz="2000" b="1" dirty="0">
                <a:latin typeface="Bahnschrift SemiLight" panose="020B0502040204020203" pitchFamily="34" charset="0"/>
              </a:rPr>
              <a:t>toJson() </a:t>
            </a:r>
            <a:r>
              <a:rPr lang="en-GB" sz="2000" dirty="0">
                <a:latin typeface="Bahnschrift SemiLight" panose="020B0502040204020203" pitchFamily="34" charset="0"/>
              </a:rPr>
              <a:t>and </a:t>
            </a:r>
            <a:r>
              <a:rPr lang="en-GB" sz="2000" b="1" dirty="0">
                <a:latin typeface="Bahnschrift SemiLight" panose="020B0502040204020203" pitchFamily="34" charset="0"/>
              </a:rPr>
              <a:t>fromJson() </a:t>
            </a:r>
            <a:r>
              <a:rPr lang="en-GB" sz="2000" dirty="0">
                <a:latin typeface="Bahnschrift SemiLight" panose="020B0502040204020203" pitchFamily="34" charset="0"/>
              </a:rPr>
              <a:t>methods to convert Java objects to JSON and vice-versa.</a:t>
            </a:r>
          </a:p>
          <a:p>
            <a:pPr>
              <a:buFontTx/>
              <a:buChar char="-"/>
            </a:pPr>
            <a:r>
              <a:rPr lang="en-GB" sz="2000" dirty="0">
                <a:latin typeface="Bahnschrift SemiLight" panose="020B0502040204020203" pitchFamily="34" charset="0"/>
              </a:rPr>
              <a:t>Allows for custom representations for objects.</a:t>
            </a:r>
          </a:p>
          <a:p>
            <a:pPr>
              <a:buFontTx/>
              <a:buChar char="-"/>
            </a:pPr>
            <a:r>
              <a:rPr lang="en-GB" sz="2000" dirty="0">
                <a:latin typeface="Bahnschrift SemiLight" panose="020B0502040204020203" pitchFamily="34" charset="0"/>
              </a:rPr>
              <a:t>Not the easiest to read unless we beautify the JSON, which still isn’t necessarily the nicest to read for testing and debugging purposes.</a:t>
            </a:r>
          </a:p>
          <a:p>
            <a:pPr>
              <a:buFontTx/>
              <a:buChar char="-"/>
            </a:pPr>
            <a:endParaRPr lang="en-GB" sz="2000" dirty="0">
              <a:latin typeface="Bahnschrift SemiLight" panose="020B0502040204020203" pitchFamily="34" charset="0"/>
            </a:endParaRPr>
          </a:p>
        </p:txBody>
      </p:sp>
    </p:spTree>
    <p:extLst>
      <p:ext uri="{BB962C8B-B14F-4D97-AF65-F5344CB8AC3E}">
        <p14:creationId xmlns:p14="http://schemas.microsoft.com/office/powerpoint/2010/main" val="326569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B846-57EC-4BAF-BC57-80B2A0BEA077}"/>
              </a:ext>
            </a:extLst>
          </p:cNvPr>
          <p:cNvSpPr>
            <a:spLocks noGrp="1"/>
          </p:cNvSpPr>
          <p:nvPr>
            <p:ph type="title"/>
          </p:nvPr>
        </p:nvSpPr>
        <p:spPr/>
        <p:txBody>
          <a:bodyPr/>
          <a:lstStyle/>
          <a:p>
            <a:r>
              <a:rPr lang="en-GB" dirty="0">
                <a:latin typeface="Bahnschrift SemiBold SemiConden" panose="020B0502040204020203" pitchFamily="34" charset="0"/>
              </a:rPr>
              <a:t>XStream</a:t>
            </a:r>
          </a:p>
        </p:txBody>
      </p:sp>
      <p:sp>
        <p:nvSpPr>
          <p:cNvPr id="3" name="Content Placeholder 2">
            <a:extLst>
              <a:ext uri="{FF2B5EF4-FFF2-40B4-BE49-F238E27FC236}">
                <a16:creationId xmlns:a16="http://schemas.microsoft.com/office/drawing/2014/main" id="{EDA1C680-063E-4AB2-ACBB-61FDF59183FE}"/>
              </a:ext>
            </a:extLst>
          </p:cNvPr>
          <p:cNvSpPr>
            <a:spLocks noGrp="1"/>
          </p:cNvSpPr>
          <p:nvPr>
            <p:ph idx="1"/>
          </p:nvPr>
        </p:nvSpPr>
        <p:spPr/>
        <p:txBody>
          <a:bodyPr>
            <a:normAutofit/>
          </a:bodyPr>
          <a:lstStyle/>
          <a:p>
            <a:pPr>
              <a:buFontTx/>
              <a:buChar char="-"/>
            </a:pPr>
            <a:r>
              <a:rPr lang="en-GB" sz="2000" dirty="0">
                <a:latin typeface="Bahnschrift SemiLight" panose="020B0502040204020203" pitchFamily="34" charset="0"/>
              </a:rPr>
              <a:t>Allows us to quickly and simply convert a Java Object to XML and vice-versa</a:t>
            </a:r>
          </a:p>
          <a:p>
            <a:pPr>
              <a:buFontTx/>
              <a:buChar char="-"/>
            </a:pPr>
            <a:r>
              <a:rPr lang="en-GB" sz="2000" dirty="0">
                <a:latin typeface="Bahnschrift SemiLight" panose="020B0502040204020203" pitchFamily="34" charset="0"/>
              </a:rPr>
              <a:t>Deals with new classes and old classes much better than Native Serialization</a:t>
            </a:r>
          </a:p>
          <a:p>
            <a:pPr>
              <a:buFontTx/>
              <a:buChar char="-"/>
            </a:pPr>
            <a:r>
              <a:rPr lang="en-GB" sz="2000" dirty="0">
                <a:latin typeface="Bahnschrift SemiLight" panose="020B0502040204020203" pitchFamily="34" charset="0"/>
              </a:rPr>
              <a:t>Allows us to give classes specific aliases that will be used when the XML is generated</a:t>
            </a:r>
          </a:p>
          <a:p>
            <a:pPr>
              <a:buFontTx/>
              <a:buChar char="-"/>
            </a:pPr>
            <a:r>
              <a:rPr lang="en-GB" sz="2000" dirty="0">
                <a:latin typeface="Bahnschrift SemiLight" panose="020B0502040204020203" pitchFamily="34" charset="0"/>
              </a:rPr>
              <a:t>Much easier to read and debug</a:t>
            </a:r>
          </a:p>
          <a:p>
            <a:pPr>
              <a:buFontTx/>
              <a:buChar char="-"/>
            </a:pPr>
            <a:r>
              <a:rPr lang="en-GB" sz="2000" dirty="0">
                <a:latin typeface="Bahnschrift SemiLight" panose="020B0502040204020203" pitchFamily="34" charset="0"/>
              </a:rPr>
              <a:t>Relatively quick, so would be ideal for automatically saving the game status and data</a:t>
            </a:r>
          </a:p>
          <a:p>
            <a:pPr marL="0" indent="0">
              <a:buNone/>
            </a:pPr>
            <a:endParaRPr lang="en-GB" sz="2000" dirty="0">
              <a:latin typeface="Bahnschrift SemiLight" panose="020B0502040204020203" pitchFamily="34" charset="0"/>
            </a:endParaRPr>
          </a:p>
        </p:txBody>
      </p:sp>
    </p:spTree>
    <p:extLst>
      <p:ext uri="{BB962C8B-B14F-4D97-AF65-F5344CB8AC3E}">
        <p14:creationId xmlns:p14="http://schemas.microsoft.com/office/powerpoint/2010/main" val="207479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DD12F7-3FD9-43F9-A60C-DACD6AFB192E}"/>
              </a:ext>
            </a:extLst>
          </p:cNvPr>
          <p:cNvPicPr>
            <a:picLocks noChangeAspect="1"/>
          </p:cNvPicPr>
          <p:nvPr/>
        </p:nvPicPr>
        <p:blipFill>
          <a:blip r:embed="rId2"/>
          <a:stretch>
            <a:fillRect/>
          </a:stretch>
        </p:blipFill>
        <p:spPr>
          <a:xfrm>
            <a:off x="790575" y="1901825"/>
            <a:ext cx="5305425" cy="4591050"/>
          </a:xfrm>
          <a:prstGeom prst="rect">
            <a:avLst/>
          </a:prstGeom>
        </p:spPr>
      </p:pic>
      <p:pic>
        <p:nvPicPr>
          <p:cNvPr id="9" name="Picture 8">
            <a:extLst>
              <a:ext uri="{FF2B5EF4-FFF2-40B4-BE49-F238E27FC236}">
                <a16:creationId xmlns:a16="http://schemas.microsoft.com/office/drawing/2014/main" id="{6F2D26BE-F200-492D-AC58-2484C8D25E96}"/>
              </a:ext>
            </a:extLst>
          </p:cNvPr>
          <p:cNvPicPr>
            <a:picLocks noChangeAspect="1"/>
          </p:cNvPicPr>
          <p:nvPr/>
        </p:nvPicPr>
        <p:blipFill>
          <a:blip r:embed="rId3"/>
          <a:stretch>
            <a:fillRect/>
          </a:stretch>
        </p:blipFill>
        <p:spPr>
          <a:xfrm>
            <a:off x="6248400" y="1901825"/>
            <a:ext cx="3733800" cy="1962150"/>
          </a:xfrm>
          <a:prstGeom prst="rect">
            <a:avLst/>
          </a:prstGeom>
        </p:spPr>
      </p:pic>
      <p:sp>
        <p:nvSpPr>
          <p:cNvPr id="10" name="Title 1">
            <a:extLst>
              <a:ext uri="{FF2B5EF4-FFF2-40B4-BE49-F238E27FC236}">
                <a16:creationId xmlns:a16="http://schemas.microsoft.com/office/drawing/2014/main" id="{39055045-E1CA-448D-9AA1-4ABA9F214297}"/>
              </a:ext>
            </a:extLst>
          </p:cNvPr>
          <p:cNvSpPr>
            <a:spLocks noGrp="1"/>
          </p:cNvSpPr>
          <p:nvPr>
            <p:ph type="title"/>
          </p:nvPr>
        </p:nvSpPr>
        <p:spPr>
          <a:xfrm>
            <a:off x="838200" y="365125"/>
            <a:ext cx="10515600" cy="1325563"/>
          </a:xfrm>
        </p:spPr>
        <p:txBody>
          <a:bodyPr/>
          <a:lstStyle/>
          <a:p>
            <a:r>
              <a:rPr lang="en-GB" dirty="0">
                <a:latin typeface="Bahnschrift SemiBold SemiConden" panose="020B0502040204020203" pitchFamily="34" charset="0"/>
              </a:rPr>
              <a:t>Using XStream</a:t>
            </a:r>
          </a:p>
        </p:txBody>
      </p:sp>
    </p:spTree>
    <p:extLst>
      <p:ext uri="{BB962C8B-B14F-4D97-AF65-F5344CB8AC3E}">
        <p14:creationId xmlns:p14="http://schemas.microsoft.com/office/powerpoint/2010/main" val="412782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254</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 SemiBold SemiConden</vt:lpstr>
      <vt:lpstr>Bahnschrift SemiLight</vt:lpstr>
      <vt:lpstr>Calibri</vt:lpstr>
      <vt:lpstr>Calibri Light</vt:lpstr>
      <vt:lpstr>Office Theme</vt:lpstr>
      <vt:lpstr>Java Object Persistence</vt:lpstr>
      <vt:lpstr>The viable options:</vt:lpstr>
      <vt:lpstr>Native Serialization</vt:lpstr>
      <vt:lpstr>GSON</vt:lpstr>
      <vt:lpstr>XStream</vt:lpstr>
      <vt:lpstr>Using XStream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 Persistence</dc:title>
  <dc:creator>Ashley Bagnall</dc:creator>
  <cp:lastModifiedBy>Ashley Bagnall</cp:lastModifiedBy>
  <cp:revision>26</cp:revision>
  <dcterms:created xsi:type="dcterms:W3CDTF">2022-02-21T16:37:54Z</dcterms:created>
  <dcterms:modified xsi:type="dcterms:W3CDTF">2022-02-21T18:12:07Z</dcterms:modified>
</cp:coreProperties>
</file>