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4" r:id="rId9"/>
    <p:sldId id="269" r:id="rId10"/>
    <p:sldId id="263"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865FC-C87E-4F96-B8DC-74A88A0F2E6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62DF39E-86C1-4149-ABB6-15BC7CC7BE4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1C865FC-C87E-4F96-B8DC-74A88A0F2E6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2DF39E-86C1-4149-ABB6-15BC7CC7BE4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1C865FC-C87E-4F96-B8DC-74A88A0F2E6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2DF39E-86C1-4149-ABB6-15BC7CC7BE41}"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1C865FC-C87E-4F96-B8DC-74A88A0F2E6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2DF39E-86C1-4149-ABB6-15BC7CC7BE41}"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1C865FC-C87E-4F96-B8DC-74A88A0F2E6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2DF39E-86C1-4149-ABB6-15BC7CC7BE41}"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E1C865FC-C87E-4F96-B8DC-74A88A0F2E6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2DF39E-86C1-4149-ABB6-15BC7CC7BE41}"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1C865FC-C87E-4F96-B8DC-74A88A0F2E6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2DF39E-86C1-4149-ABB6-15BC7CC7BE41}"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1C865FC-C87E-4F96-B8DC-74A88A0F2E6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2DF39E-86C1-4149-ABB6-15BC7CC7BE4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1C865FC-C87E-4F96-B8DC-74A88A0F2E6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62DF39E-86C1-4149-ABB6-15BC7CC7BE4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1C865FC-C87E-4F96-B8DC-74A88A0F2E6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62DF39E-86C1-4149-ABB6-15BC7CC7BE4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1C865FC-C87E-4F96-B8DC-74A88A0F2E6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62DF39E-86C1-4149-ABB6-15BC7CC7BE4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1C865FC-C87E-4F96-B8DC-74A88A0F2E6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62DF39E-86C1-4149-ABB6-15BC7CC7BE4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865FC-C87E-4F96-B8DC-74A88A0F2E6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62DF39E-86C1-4149-ABB6-15BC7CC7BE4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865FC-C87E-4F96-B8DC-74A88A0F2E6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2DF39E-86C1-4149-ABB6-15BC7CC7BE4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1C865FC-C87E-4F96-B8DC-74A88A0F2E6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62DF39E-86C1-4149-ABB6-15BC7CC7BE4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1C865FC-C87E-4F96-B8DC-74A88A0F2E6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62DF39E-86C1-4149-ABB6-15BC7CC7BE4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C865FC-C87E-4F96-B8DC-74A88A0F2E6F}"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62DF39E-86C1-4149-ABB6-15BC7CC7BE4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en.wikipedia.org/wiki/Keychain#Key_fob" TargetMode="External"/><Relationship Id="rId1" Type="http://schemas.openxmlformats.org/officeDocument/2006/relationships/hyperlink" Target="https://en.wikipedia.org/wiki/Nuclear_weapon"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communityresponsesystems.com/blog/panic-alar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8777288" cy="2133598"/>
          </a:xfrm>
        </p:spPr>
        <p:txBody>
          <a:bodyPr>
            <a:normAutofit fontScale="90000"/>
          </a:bodyPr>
          <a:lstStyle/>
          <a:p>
            <a:r>
              <a:rPr lang="en-IN" sz="1800" b="1" dirty="0">
                <a:latin typeface="Times New Roman" panose="02020603050405020304" pitchFamily="18" charset="0"/>
                <a:cs typeface="Times New Roman" panose="02020603050405020304" pitchFamily="18" charset="0"/>
              </a:rPr>
              <a:t>DEPARTMENT OF ELECTRONICS AND TELECOMMUNICATION ENGINEERING</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BHARATI VIDYAPEETH’S COLLEGE OF ENGINEERING FOR</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WOMEN ,PUNE-43</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SAVITRIBAI PHULE PUNE UNIVERSITY , PUNE</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YEAR 2021-22</a:t>
            </a: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endParaRPr lang="en-IN" sz="1800" dirty="0"/>
          </a:p>
        </p:txBody>
      </p:sp>
      <p:sp>
        <p:nvSpPr>
          <p:cNvPr id="3" name="Subtitle 2"/>
          <p:cNvSpPr>
            <a:spLocks noGrp="1"/>
          </p:cNvSpPr>
          <p:nvPr>
            <p:ph type="subTitle" idx="1"/>
          </p:nvPr>
        </p:nvSpPr>
        <p:spPr>
          <a:xfrm>
            <a:off x="1524000" y="2643187"/>
            <a:ext cx="9144000" cy="3378198"/>
          </a:xfrm>
        </p:spPr>
        <p:txBody>
          <a:bodyPr>
            <a:normAutofit/>
          </a:bodyPr>
          <a:lstStyle/>
          <a:p>
            <a:r>
              <a:rPr lang="en-IN" sz="2800" b="1" dirty="0"/>
              <a:t>Problem Based Learning On : “Panic Alarm Circuit”</a:t>
            </a:r>
            <a:endParaRPr lang="en-IN" sz="2800" b="1" dirty="0"/>
          </a:p>
          <a:p>
            <a:endParaRPr lang="en-IN" sz="1600" b="1" dirty="0"/>
          </a:p>
          <a:p>
            <a:r>
              <a:rPr lang="en-IN" sz="1700" dirty="0"/>
              <a:t>    SUBMITED BY  :     SAKSHI SHIRKE(S190343135)</a:t>
            </a:r>
            <a:endParaRPr lang="en-IN" sz="1700" dirty="0"/>
          </a:p>
          <a:p>
            <a:r>
              <a:rPr lang="en-IN" sz="1700" dirty="0"/>
              <a:t>                                  SHWETA SHIVALE(S190343137)</a:t>
            </a:r>
            <a:endParaRPr lang="en-IN" sz="1700" dirty="0"/>
          </a:p>
          <a:p>
            <a:r>
              <a:rPr lang="en-IN" sz="1700" dirty="0"/>
              <a:t>                                   SHRUTI SINGH(S190343138)</a:t>
            </a:r>
            <a:endParaRPr lang="en-IN" sz="1700" dirty="0"/>
          </a:p>
          <a:p>
            <a:r>
              <a:rPr lang="en-IN" sz="1700" dirty="0"/>
              <a:t>                                   RUCHITA UTTEKER(S190343144)</a:t>
            </a:r>
            <a:endParaRPr lang="en-IN" sz="1700" dirty="0"/>
          </a:p>
          <a:p>
            <a:r>
              <a:rPr lang="en-IN" sz="1700" dirty="0"/>
              <a:t>                                   NAMRATA TOTAWAR(S190343143)</a:t>
            </a:r>
            <a:endParaRPr lang="en-IN" sz="1700" dirty="0"/>
          </a:p>
          <a:p>
            <a:r>
              <a:rPr lang="en-IN" sz="1700" dirty="0"/>
              <a:t>                                   BHAGYASHRI ZENDE(S190343150)</a:t>
            </a:r>
            <a:endParaRPr lang="en-IN" sz="1700" dirty="0"/>
          </a:p>
          <a:p>
            <a:endParaRPr lang="en-IN" dirty="0"/>
          </a:p>
        </p:txBody>
      </p:sp>
      <p:pic>
        <p:nvPicPr>
          <p:cNvPr id="4" name="Picture 3"/>
          <p:cNvPicPr/>
          <p:nvPr/>
        </p:nvPicPr>
        <p:blipFill>
          <a:blip r:embed="rId1">
            <a:lum bright="12000" contrast="66000"/>
            <a:extLst>
              <a:ext uri="{28A0092B-C50C-407E-A947-70E740481C1C}">
                <a14:useLocalDpi xmlns:a14="http://schemas.microsoft.com/office/drawing/2010/main" val="0"/>
              </a:ext>
            </a:extLst>
          </a:blip>
          <a:srcRect/>
          <a:stretch>
            <a:fillRect/>
          </a:stretch>
        </p:blipFill>
        <p:spPr bwMode="auto">
          <a:xfrm>
            <a:off x="4576303" y="0"/>
            <a:ext cx="2672680" cy="990600"/>
          </a:xfrm>
          <a:prstGeom prst="rect">
            <a:avLst/>
          </a:prstGeom>
          <a:noFill/>
          <a:ln>
            <a:noFill/>
          </a:ln>
        </p:spPr>
      </p:pic>
      <p:sp>
        <p:nvSpPr>
          <p:cNvPr id="5" name="TextBox 4"/>
          <p:cNvSpPr txBox="1"/>
          <p:nvPr/>
        </p:nvSpPr>
        <p:spPr>
          <a:xfrm>
            <a:off x="1983581" y="6021385"/>
            <a:ext cx="7858125" cy="461665"/>
          </a:xfrm>
          <a:prstGeom prst="rect">
            <a:avLst/>
          </a:prstGeom>
          <a:noFill/>
        </p:spPr>
        <p:txBody>
          <a:bodyPr wrap="square" rtlCol="0">
            <a:spAutoFit/>
          </a:bodyPr>
          <a:lstStyle/>
          <a:p>
            <a:r>
              <a:rPr lang="en-IN" sz="2400" b="1" dirty="0"/>
              <a:t>Under the Guidance of : Prof . Varsha </a:t>
            </a:r>
            <a:r>
              <a:rPr lang="en-IN" sz="2400" b="1" dirty="0" err="1"/>
              <a:t>Karambelkar</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591" y="224117"/>
            <a:ext cx="8915399" cy="958416"/>
          </a:xfrm>
        </p:spPr>
        <p:txBody>
          <a:bodyPr>
            <a:normAutofit/>
          </a:bodyPr>
          <a:lstStyle/>
          <a:p>
            <a:r>
              <a:rPr lang="en-US" sz="3600" b="1" u="sng" dirty="0"/>
              <a:t>Application</a:t>
            </a:r>
            <a:endParaRPr lang="en-IN" sz="3600" b="1" u="sng" dirty="0"/>
          </a:p>
        </p:txBody>
      </p:sp>
      <p:sp>
        <p:nvSpPr>
          <p:cNvPr id="3" name="Subtitle 2"/>
          <p:cNvSpPr>
            <a:spLocks noGrp="1"/>
          </p:cNvSpPr>
          <p:nvPr>
            <p:ph type="subTitle" idx="1"/>
          </p:nvPr>
        </p:nvSpPr>
        <p:spPr>
          <a:xfrm>
            <a:off x="2589213" y="1828801"/>
            <a:ext cx="8915399" cy="4074862"/>
          </a:xfrm>
        </p:spPr>
        <p:txBody>
          <a:bodyPr/>
          <a:lstStyle/>
          <a:p>
            <a:pPr marL="285750" indent="-285750">
              <a:buFont typeface="Wingdings" panose="05000000000000000000" pitchFamily="2" charset="2"/>
              <a:buChar char="Ø"/>
            </a:pPr>
            <a:r>
              <a:rPr lang="en-US" b="0" i="0" dirty="0">
                <a:solidFill>
                  <a:srgbClr val="202122"/>
                </a:solidFill>
                <a:effectLst/>
                <a:latin typeface="Arial" panose="020B0604020202020204" pitchFamily="34" charset="0"/>
              </a:rPr>
              <a:t>A button in a critical system (such as a </a:t>
            </a:r>
            <a:r>
              <a:rPr lang="en-US" b="0" i="0" u="none" strike="noStrike" dirty="0">
                <a:solidFill>
                  <a:srgbClr val="0645AD"/>
                </a:solidFill>
                <a:effectLst/>
                <a:latin typeface="Arial" panose="020B0604020202020204" pitchFamily="34" charset="0"/>
                <a:hlinkClick r:id="rId1" tooltip="Nuclear weapon"/>
              </a:rPr>
              <a:t>nuclear weapons</a:t>
            </a:r>
            <a:r>
              <a:rPr lang="en-US" b="0" i="0" dirty="0">
                <a:solidFill>
                  <a:srgbClr val="202122"/>
                </a:solidFill>
                <a:effectLst/>
                <a:latin typeface="Arial" panose="020B0604020202020204" pitchFamily="34" charset="0"/>
              </a:rPr>
              <a:t> system) used to quickly activate an extreme measure to mitigate an emergency situation.</a:t>
            </a:r>
            <a:endParaRPr lang="en-US" b="0" i="0" dirty="0">
              <a:solidFill>
                <a:srgbClr val="202122"/>
              </a:solidFill>
              <a:effectLst/>
              <a:latin typeface="Arial" panose="020B0604020202020204" pitchFamily="34" charset="0"/>
            </a:endParaRPr>
          </a:p>
          <a:p>
            <a:pPr marL="285750" indent="-285750">
              <a:buFont typeface="Wingdings" panose="05000000000000000000" pitchFamily="2" charset="2"/>
              <a:buChar char="Ø"/>
            </a:pPr>
            <a:r>
              <a:rPr lang="en-US" b="0" i="0" dirty="0">
                <a:solidFill>
                  <a:srgbClr val="202122"/>
                </a:solidFill>
                <a:effectLst/>
                <a:latin typeface="Arial" panose="020B0604020202020204" pitchFamily="34" charset="0"/>
              </a:rPr>
              <a:t>A red button integral to </a:t>
            </a:r>
            <a:r>
              <a:rPr lang="en-US" b="0" i="0" u="none" strike="noStrike" dirty="0">
                <a:solidFill>
                  <a:srgbClr val="0645AD"/>
                </a:solidFill>
                <a:effectLst/>
                <a:latin typeface="Arial" panose="020B0604020202020204" pitchFamily="34" charset="0"/>
                <a:hlinkClick r:id="rId2" tooltip="Keychain"/>
              </a:rPr>
              <a:t>key fobs</a:t>
            </a:r>
            <a:r>
              <a:rPr lang="en-US" b="0" i="0" dirty="0">
                <a:solidFill>
                  <a:srgbClr val="202122"/>
                </a:solidFill>
                <a:effectLst/>
                <a:latin typeface="Arial" panose="020B0604020202020204" pitchFamily="34" charset="0"/>
              </a:rPr>
              <a:t> which activates a car alarm's siren.</a:t>
            </a:r>
            <a:endParaRPr lang="en-US" b="0" i="0" dirty="0">
              <a:solidFill>
                <a:srgbClr val="202122"/>
              </a:solidFill>
              <a:effectLst/>
              <a:latin typeface="Arial" panose="020B0604020202020204" pitchFamily="34" charset="0"/>
            </a:endParaRPr>
          </a:p>
          <a:p>
            <a:pPr marL="285750" indent="-285750">
              <a:buFont typeface="Wingdings" panose="05000000000000000000" pitchFamily="2" charset="2"/>
              <a:buChar char="Ø"/>
            </a:pPr>
            <a:r>
              <a:rPr lang="en-US" b="0" i="0" dirty="0">
                <a:solidFill>
                  <a:srgbClr val="202122"/>
                </a:solidFill>
                <a:effectLst/>
                <a:latin typeface="Arial" panose="020B0604020202020204" pitchFamily="34" charset="0"/>
              </a:rPr>
              <a:t>A device given to elderly individuals in order to maintain their independence outside of an Aged Care Facility, while still affording them a means of summoning help should they require it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2046"/>
            <a:ext cx="9144000" cy="999845"/>
          </a:xfrm>
        </p:spPr>
        <p:txBody>
          <a:bodyPr>
            <a:normAutofit/>
          </a:bodyPr>
          <a:lstStyle/>
          <a:p>
            <a:r>
              <a:rPr lang="en-US" sz="3600" b="1" u="sng" dirty="0">
                <a:latin typeface="Times New Roman" panose="02020603050405020304" pitchFamily="18" charset="0"/>
                <a:cs typeface="Times New Roman" panose="02020603050405020304" pitchFamily="18" charset="0"/>
              </a:rPr>
              <a:t>References</a:t>
            </a:r>
            <a:endParaRPr lang="en-IN" sz="3600" b="1" u="sng" dirty="0"/>
          </a:p>
        </p:txBody>
      </p:sp>
      <p:sp>
        <p:nvSpPr>
          <p:cNvPr id="3" name="Subtitle 2"/>
          <p:cNvSpPr>
            <a:spLocks noGrp="1"/>
          </p:cNvSpPr>
          <p:nvPr>
            <p:ph type="subTitle" idx="1"/>
          </p:nvPr>
        </p:nvSpPr>
        <p:spPr>
          <a:xfrm>
            <a:off x="1524000" y="2214282"/>
            <a:ext cx="9144000" cy="4401672"/>
          </a:xfrm>
        </p:spPr>
        <p:txBody>
          <a:bodyPr/>
          <a:lstStyle/>
          <a:p>
            <a:pPr marL="342900" lvl="0" indent="-342900">
              <a:spcAft>
                <a:spcPts val="0"/>
              </a:spcAft>
              <a:buFont typeface="Wingdings" panose="05000000000000000000" pitchFamily="2" charset="2"/>
              <a:buChar char=""/>
            </a:pPr>
            <a:r>
              <a:rPr lang="en-IN" sz="1800" u="sng" dirty="0">
                <a:solidFill>
                  <a:srgbClr val="1A0DAB"/>
                </a:solidFill>
                <a:effectLst/>
                <a:latin typeface="Arial" panose="020B0604020202020204" pitchFamily="34" charset="0"/>
                <a:ea typeface="Times New Roman" panose="02020603050405020304" pitchFamily="18" charset="0"/>
                <a:hlinkClick r:id="rId1"/>
              </a:rPr>
              <a:t>https://www.communityresponsesystems.com/blog/panic-alarm/</a:t>
            </a:r>
            <a:endParaRPr lang="en-IN" sz="1800" dirty="0">
              <a:effectLst/>
              <a:latin typeface="Times New Roman" panose="02020603050405020304" pitchFamily="18" charset="0"/>
            </a:endParaRPr>
          </a:p>
          <a:p>
            <a:pPr marL="342900" lvl="0" indent="-342900">
              <a:spcAft>
                <a:spcPts val="0"/>
              </a:spcAft>
              <a:buFont typeface="Wingdings" panose="05000000000000000000" pitchFamily="2" charset="2"/>
              <a:buChar char=""/>
            </a:pPr>
            <a:r>
              <a:rPr lang="en-IN" sz="1800" dirty="0">
                <a:effectLst/>
                <a:latin typeface="Times New Roman" panose="02020603050405020304" pitchFamily="18" charset="0"/>
              </a:rPr>
              <a:t>Research Gate</a:t>
            </a:r>
            <a:endParaRPr lang="en-IN" sz="1800" dirty="0">
              <a:effectLst/>
              <a:latin typeface="Times New Roman" panose="02020603050405020304" pitchFamily="18" charset="0"/>
            </a:endParaRPr>
          </a:p>
          <a:p>
            <a:pPr marL="342900" lvl="0" indent="-342900">
              <a:spcAft>
                <a:spcPts val="0"/>
              </a:spcAft>
              <a:buFont typeface="Wingdings" panose="05000000000000000000" pitchFamily="2" charset="2"/>
              <a:buChar char=""/>
            </a:pPr>
            <a:r>
              <a:rPr lang="en-IN" sz="1800" dirty="0">
                <a:effectLst/>
                <a:latin typeface="Times New Roman" panose="02020603050405020304" pitchFamily="18" charset="0"/>
              </a:rPr>
              <a:t>Academia.edu</a:t>
            </a:r>
            <a:endParaRPr lang="en-IN" sz="1800" dirty="0">
              <a:effectLst/>
              <a:latin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0012" y="2766218"/>
            <a:ext cx="5795683" cy="1325563"/>
          </a:xfrm>
        </p:spPr>
        <p:txBody>
          <a:bodyPr>
            <a:normAutofit/>
          </a:bodyPr>
          <a:lstStyle/>
          <a:p>
            <a:r>
              <a:rPr lang="en-IN" sz="6000" b="1" dirty="0">
                <a:solidFill>
                  <a:schemeClr val="accent1">
                    <a:lumMod val="50000"/>
                  </a:schemeClr>
                </a:solidFill>
                <a:effectLst>
                  <a:outerShdw blurRad="38100" dist="38100" dir="2700000" algn="tl">
                    <a:srgbClr val="000000">
                      <a:alpha val="43137"/>
                    </a:srgbClr>
                  </a:outerShdw>
                </a:effectLst>
              </a:rPr>
              <a:t>Thank you..</a:t>
            </a:r>
            <a:endParaRPr lang="en-IN" sz="6000" b="1" dirty="0">
              <a:solidFill>
                <a:schemeClr val="accent1">
                  <a:lumMod val="50000"/>
                </a:schemeClr>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3676"/>
            <a:ext cx="9144000" cy="477837"/>
          </a:xfrm>
        </p:spPr>
        <p:txBody>
          <a:bodyPr>
            <a:noAutofit/>
          </a:bodyPr>
          <a:lstStyle/>
          <a:p>
            <a:r>
              <a:rPr lang="en-IN" sz="3600" b="1" u="sng" dirty="0"/>
              <a:t>Introduction</a:t>
            </a:r>
            <a:endParaRPr lang="en-IN" sz="3600" b="1" u="sng" dirty="0"/>
          </a:p>
        </p:txBody>
      </p:sp>
      <p:sp>
        <p:nvSpPr>
          <p:cNvPr id="3" name="Subtitle 2"/>
          <p:cNvSpPr>
            <a:spLocks noGrp="1"/>
          </p:cNvSpPr>
          <p:nvPr>
            <p:ph type="subTitle" idx="1"/>
          </p:nvPr>
        </p:nvSpPr>
        <p:spPr>
          <a:xfrm>
            <a:off x="1524000" y="1000125"/>
            <a:ext cx="9144000" cy="5429249"/>
          </a:xfrm>
        </p:spPr>
        <p:txBody>
          <a:bodyPr>
            <a:normAutofit fontScale="92500" lnSpcReduction="10000"/>
          </a:bodyPr>
          <a:lstStyle/>
          <a:p>
            <a:pPr marL="285750" indent="-285750">
              <a:spcAft>
                <a:spcPts val="0"/>
              </a:spcAft>
              <a:buFont typeface="Wingdings" panose="05000000000000000000" pitchFamily="2" charset="2"/>
              <a:buChar char="Ø"/>
            </a:pPr>
            <a:r>
              <a:rPr lang="en-US" sz="1800" dirty="0">
                <a:effectLst/>
                <a:latin typeface="Times New Roman" panose="02020603050405020304" pitchFamily="18" charset="0"/>
              </a:rPr>
              <a:t>A well coordinated security system gives security personnel timely alert for action to be taken to save life and property from destruction. </a:t>
            </a: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endParaRPr lang="en-US" sz="1800" dirty="0">
              <a:latin typeface="Times New Roman" panose="02020603050405020304" pitchFamily="18" charset="0"/>
            </a:endParaRPr>
          </a:p>
          <a:p>
            <a:pPr marL="285750" indent="-285750">
              <a:spcAft>
                <a:spcPts val="0"/>
              </a:spcAft>
              <a:buFont typeface="Wingdings" panose="05000000000000000000" pitchFamily="2" charset="2"/>
              <a:buChar char="Ø"/>
            </a:pPr>
            <a:r>
              <a:rPr lang="en-US" sz="1800" dirty="0">
                <a:effectLst/>
                <a:latin typeface="Times New Roman" panose="02020603050405020304" pitchFamily="18" charset="0"/>
              </a:rPr>
              <a:t>Security systems should be built and placed at strategic locations </a:t>
            </a: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r>
              <a:rPr lang="en-US" sz="1800" dirty="0">
                <a:effectLst/>
                <a:latin typeface="Times New Roman" panose="02020603050405020304" pitchFamily="18" charset="0"/>
              </a:rPr>
              <a:t>The security system built can be deployed in rural areas where we have less security personnel. </a:t>
            </a: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r>
              <a:rPr lang="en-US" sz="1800" dirty="0">
                <a:effectLst/>
                <a:latin typeface="Times New Roman" panose="02020603050405020304" pitchFamily="18" charset="0"/>
              </a:rPr>
              <a:t>This system is utilized as a </a:t>
            </a:r>
            <a:r>
              <a:rPr lang="en-US" sz="1800" dirty="0" err="1">
                <a:effectLst/>
                <a:latin typeface="Times New Roman" panose="02020603050405020304" pitchFamily="18" charset="0"/>
              </a:rPr>
              <a:t>lowcost</a:t>
            </a:r>
            <a:r>
              <a:rPr lang="en-US" sz="1800" dirty="0">
                <a:effectLst/>
                <a:latin typeface="Times New Roman" panose="02020603050405020304" pitchFamily="18" charset="0"/>
              </a:rPr>
              <a:t> security system which is installed in various locations ranging from market places, stalls, supermarkets, street corners</a:t>
            </a: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r>
              <a:rPr lang="en-US" sz="1800" dirty="0">
                <a:effectLst/>
                <a:latin typeface="Times New Roman" panose="02020603050405020304" pitchFamily="18" charset="0"/>
              </a:rPr>
              <a:t>The development of the system starts from the design stage of the system where instructions are programmed in a sequential manner. </a:t>
            </a: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r>
              <a:rPr lang="en-US" sz="1800" dirty="0">
                <a:effectLst/>
                <a:latin typeface="Times New Roman" panose="02020603050405020304" pitchFamily="18" charset="0"/>
              </a:rPr>
              <a:t>The system starts from the ON state to the activation state to the state where readings are taken from the GPS module to the state where location is sent by the Arduino through the Wi-Fi module.</a:t>
            </a:r>
            <a:endParaRPr lang="en-US" sz="1800" dirty="0">
              <a:effectLst/>
              <a:latin typeface="Times New Roman" panose="02020603050405020304" pitchFamily="18" charset="0"/>
            </a:endParaRPr>
          </a:p>
          <a:p>
            <a:pPr>
              <a:spcAft>
                <a:spcPts val="0"/>
              </a:spcAft>
            </a:pPr>
            <a:r>
              <a:rPr lang="en-US" sz="1800" dirty="0">
                <a:effectLst/>
                <a:latin typeface="Times New Roman" panose="02020603050405020304" pitchFamily="18" charset="0"/>
              </a:rPr>
              <a:t> </a:t>
            </a:r>
            <a:endParaRPr lang="en-US" sz="1800" dirty="0">
              <a:effectLst/>
              <a:latin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627529"/>
            <a:ext cx="9144000" cy="430305"/>
          </a:xfrm>
        </p:spPr>
        <p:txBody>
          <a:bodyPr>
            <a:normAutofit fontScale="90000"/>
          </a:bodyPr>
          <a:lstStyle/>
          <a:p>
            <a:r>
              <a:rPr lang="en-IN" sz="3600" b="1" u="sng" dirty="0">
                <a:latin typeface="Times New Roman" panose="02020603050405020304" pitchFamily="18" charset="0"/>
                <a:cs typeface="Times New Roman" panose="02020603050405020304" pitchFamily="18" charset="0"/>
              </a:rPr>
              <a:t>Literature </a:t>
            </a:r>
            <a:r>
              <a:rPr lang="en-IN" sz="4000" b="1" u="sng" dirty="0">
                <a:latin typeface="Times New Roman" panose="02020603050405020304" pitchFamily="18" charset="0"/>
                <a:cs typeface="Times New Roman" panose="02020603050405020304" pitchFamily="18" charset="0"/>
              </a:rPr>
              <a:t>Survey</a:t>
            </a:r>
            <a:br>
              <a:rPr lang="en-IN" sz="3600" dirty="0">
                <a:latin typeface="Times New Roman" panose="02020603050405020304" pitchFamily="18" charset="0"/>
                <a:cs typeface="Times New Roman" panose="02020603050405020304" pitchFamily="18" charset="0"/>
              </a:rPr>
            </a:br>
            <a:endParaRPr lang="en-IN" sz="3600" dirty="0"/>
          </a:p>
        </p:txBody>
      </p:sp>
      <p:sp>
        <p:nvSpPr>
          <p:cNvPr id="3" name="Subtitle 2"/>
          <p:cNvSpPr>
            <a:spLocks noGrp="1"/>
          </p:cNvSpPr>
          <p:nvPr>
            <p:ph type="subTitle" idx="1"/>
          </p:nvPr>
        </p:nvSpPr>
        <p:spPr>
          <a:xfrm>
            <a:off x="1524000" y="959224"/>
            <a:ext cx="9144000" cy="5665694"/>
          </a:xfrm>
        </p:spPr>
        <p:txBody>
          <a:bodyPr>
            <a:normAutofit/>
          </a:bodyPr>
          <a:lstStyle/>
          <a:p>
            <a:pPr marL="285750" indent="-285750">
              <a:spcAft>
                <a:spcPts val="0"/>
              </a:spcAft>
              <a:buFont typeface="Wingdings" panose="05000000000000000000" pitchFamily="2" charset="2"/>
              <a:buChar char="Ø"/>
            </a:pPr>
            <a:r>
              <a:rPr lang="en-US" sz="1800" dirty="0">
                <a:effectLst/>
                <a:latin typeface="Times New Roman" panose="02020603050405020304" pitchFamily="18" charset="0"/>
              </a:rPr>
              <a:t>Unfortunately, crime rates around the world increase every year. In particular, robberies in the streets are the events with the highest rate of occurrence. In addition, these types of events are not notified in a timely manner to the authorities. </a:t>
            </a: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endParaRPr lang="en-US" sz="1800" dirty="0">
              <a:latin typeface="Times New Roman" panose="02020603050405020304" pitchFamily="18" charset="0"/>
            </a:endParaRPr>
          </a:p>
          <a:p>
            <a:pPr marL="285750" indent="-285750">
              <a:spcAft>
                <a:spcPts val="0"/>
              </a:spcAft>
              <a:buFont typeface="Wingdings" panose="05000000000000000000" pitchFamily="2" charset="2"/>
              <a:buChar char="Ø"/>
            </a:pPr>
            <a:r>
              <a:rPr lang="en-US" sz="1800" dirty="0">
                <a:effectLst/>
                <a:latin typeface="Times New Roman" panose="02020603050405020304" pitchFamily="18" charset="0"/>
              </a:rPr>
              <a:t>Therefore, actions can not be carried out adequately. With the aim of contributing to this type of incidents can be notified to the authorities in a timely manner, the present document details the design and implementation of a prototype for a panic alert system. </a:t>
            </a:r>
            <a:endParaRPr lang="en-US" sz="1800" dirty="0">
              <a:effectLst/>
              <a:latin typeface="Times New Roman" panose="02020603050405020304" pitchFamily="18" charset="0"/>
            </a:endParaRPr>
          </a:p>
          <a:p>
            <a:pPr>
              <a:spcAft>
                <a:spcPts val="0"/>
              </a:spcAft>
            </a:pP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r>
              <a:rPr lang="en-US" sz="1800" dirty="0">
                <a:effectLst/>
                <a:latin typeface="Times New Roman" panose="02020603050405020304" pitchFamily="18" charset="0"/>
              </a:rPr>
              <a:t>Specifically, a server activated vigilance is designed and a smartphone application is implemented in order to report the theft events. In particular, the notification is sent to two different servers. </a:t>
            </a:r>
            <a:endParaRPr lang="en-US" sz="1800" dirty="0">
              <a:latin typeface="Times New Roman" panose="02020603050405020304" pitchFamily="18" charset="0"/>
            </a:endParaRPr>
          </a:p>
          <a:p>
            <a:pPr marL="285750" indent="-285750">
              <a:spcAft>
                <a:spcPts val="0"/>
              </a:spcAft>
              <a:buFont typeface="Wingdings" panose="05000000000000000000" pitchFamily="2" charset="2"/>
              <a:buChar char="Ø"/>
            </a:pP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r>
              <a:rPr lang="en-US" sz="1800" dirty="0">
                <a:effectLst/>
                <a:latin typeface="Times New Roman" panose="02020603050405020304" pitchFamily="18" charset="0"/>
              </a:rPr>
              <a:t>The person in distress sends the notification when press the lock/power button on the smartphone a certain number of times. The button activates a cluster of video cameras that share live feed to officials in both entities.</a:t>
            </a:r>
            <a:endParaRPr lang="en-US" sz="1800" dirty="0">
              <a:effectLst/>
              <a:latin typeface="Times New Roman" panose="02020603050405020304" pitchFamily="18" charset="0"/>
            </a:endParaRPr>
          </a:p>
          <a:p>
            <a:pPr>
              <a:spcAft>
                <a:spcPts val="0"/>
              </a:spcAft>
            </a:pPr>
            <a:r>
              <a:rPr lang="en-US" sz="1800" dirty="0">
                <a:effectLst/>
                <a:latin typeface="Times New Roman" panose="02020603050405020304" pitchFamily="18" charset="0"/>
              </a:rPr>
              <a:t> </a:t>
            </a:r>
            <a:endParaRPr lang="en-US" sz="1800" dirty="0">
              <a:effectLst/>
              <a:latin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9958" y="392562"/>
            <a:ext cx="9144000" cy="1342931"/>
          </a:xfrm>
        </p:spPr>
        <p:txBody>
          <a:bodyPr>
            <a:normAutofit/>
          </a:bodyPr>
          <a:lstStyle/>
          <a:p>
            <a:r>
              <a:rPr lang="en-IN" sz="3600" b="1" u="sng" dirty="0">
                <a:latin typeface="Times New Roman" panose="02020603050405020304" pitchFamily="18" charset="0"/>
                <a:cs typeface="Times New Roman" panose="02020603050405020304" pitchFamily="18" charset="0"/>
              </a:rPr>
              <a:t>Problem</a:t>
            </a:r>
            <a:r>
              <a:rPr lang="en-US" altLang="en-IN" sz="3600" b="1" u="sng" dirty="0">
                <a:latin typeface="Times New Roman" panose="02020603050405020304" pitchFamily="18" charset="0"/>
                <a:cs typeface="Times New Roman" panose="02020603050405020304" pitchFamily="18" charset="0"/>
              </a:rPr>
              <a:t> Statement</a:t>
            </a:r>
            <a:br>
              <a:rPr lang="en-US" altLang="en-IN" sz="3600" b="1" u="sng" dirty="0">
                <a:latin typeface="Times New Roman" panose="02020603050405020304" pitchFamily="18" charset="0"/>
                <a:cs typeface="Times New Roman" panose="02020603050405020304" pitchFamily="18" charset="0"/>
              </a:rPr>
            </a:br>
            <a:endParaRPr lang="en-US" altLang="en-IN" sz="36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726666" y="1735549"/>
            <a:ext cx="9144000" cy="1655762"/>
          </a:xfrm>
        </p:spPr>
        <p:txBody>
          <a:bodyPr>
            <a:normAutofit/>
          </a:bodyPr>
          <a:lstStyle/>
          <a:p>
            <a:r>
              <a:rPr lang="en-IN" b="1" dirty="0">
                <a:ln/>
                <a:solidFill>
                  <a:schemeClr val="tx1"/>
                </a:solidFill>
                <a:effectLst>
                  <a:outerShdw blurRad="38100" dist="19050" dir="2700000" algn="tl" rotWithShape="0">
                    <a:schemeClr val="dk1">
                      <a:alpha val="40000"/>
                    </a:schemeClr>
                  </a:outerShdw>
                </a:effectLst>
              </a:rPr>
              <a:t>To implement panic alarm circuit using 555IC</a:t>
            </a:r>
            <a:endParaRPr lang="en-IN" b="1"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2283" y="741363"/>
            <a:ext cx="9144000" cy="858837"/>
          </a:xfrm>
        </p:spPr>
        <p:txBody>
          <a:bodyPr>
            <a:normAutofit fontScale="90000"/>
          </a:bodyPr>
          <a:lstStyle/>
          <a:p>
            <a:r>
              <a:rPr lang="en-IN" sz="4000" b="1" u="sng" dirty="0">
                <a:latin typeface="Times New Roman" panose="02020603050405020304" pitchFamily="18" charset="0"/>
                <a:cs typeface="Times New Roman" panose="02020603050405020304" pitchFamily="18" charset="0"/>
              </a:rPr>
              <a:t>Objectives</a:t>
            </a:r>
            <a:br>
              <a:rPr lang="en-IN" sz="6000" b="1" dirty="0">
                <a:latin typeface="Times New Roman" panose="02020603050405020304" pitchFamily="18" charset="0"/>
                <a:cs typeface="Times New Roman" panose="02020603050405020304" pitchFamily="18" charset="0"/>
              </a:rPr>
            </a:br>
            <a:endParaRPr lang="en-IN" dirty="0"/>
          </a:p>
        </p:txBody>
      </p:sp>
      <p:sp>
        <p:nvSpPr>
          <p:cNvPr id="3" name="Subtitle 2"/>
          <p:cNvSpPr>
            <a:spLocks noGrp="1"/>
          </p:cNvSpPr>
          <p:nvPr>
            <p:ph type="subTitle" idx="1"/>
          </p:nvPr>
        </p:nvSpPr>
        <p:spPr>
          <a:xfrm>
            <a:off x="1524000" y="1712259"/>
            <a:ext cx="9144000" cy="3545541"/>
          </a:xfrm>
        </p:spPr>
        <p:txBody>
          <a:bodyPr>
            <a:normAutofit/>
          </a:bodyPr>
          <a:lstStyle/>
          <a:p>
            <a:pPr marL="285750" indent="-285750">
              <a:spcAft>
                <a:spcPts val="0"/>
              </a:spcAft>
              <a:buFont typeface="Wingdings" panose="05000000000000000000" pitchFamily="2" charset="2"/>
              <a:buChar char="Ø"/>
            </a:pPr>
            <a:r>
              <a:rPr lang="en-US" sz="1800" dirty="0">
                <a:effectLst/>
                <a:latin typeface="Times New Roman" panose="02020603050405020304" pitchFamily="18" charset="0"/>
              </a:rPr>
              <a:t> A Panic Alarm Circuit is used to send an emergency signal immediately to the people in nearby location to call for help or to alert them. The possible panic situation can be any, it is not restricted to few situations.</a:t>
            </a:r>
            <a:endParaRPr lang="en-US" sz="1800" dirty="0">
              <a:effectLst/>
              <a:latin typeface="Times New Roman" panose="02020603050405020304" pitchFamily="18" charset="0"/>
            </a:endParaRPr>
          </a:p>
          <a:p>
            <a:pPr>
              <a:spcAft>
                <a:spcPts val="0"/>
              </a:spcAft>
            </a:pPr>
            <a:r>
              <a:rPr lang="en-US" sz="1800" dirty="0">
                <a:effectLst/>
                <a:latin typeface="Times New Roman" panose="02020603050405020304" pitchFamily="18" charset="0"/>
              </a:rPr>
              <a:t> </a:t>
            </a:r>
            <a:endParaRPr lang="en-US" sz="1800" dirty="0">
              <a:effectLst/>
              <a:latin typeface="Times New Roman" panose="02020603050405020304" pitchFamily="18" charset="0"/>
            </a:endParaRPr>
          </a:p>
          <a:p>
            <a:pPr marL="285750" indent="-285750">
              <a:spcAft>
                <a:spcPts val="0"/>
              </a:spcAft>
              <a:buFont typeface="Wingdings" panose="05000000000000000000" pitchFamily="2" charset="2"/>
              <a:buChar char="Ø"/>
            </a:pPr>
            <a:r>
              <a:rPr lang="en-US" sz="1800" dirty="0">
                <a:solidFill>
                  <a:srgbClr val="121212"/>
                </a:solidFill>
                <a:effectLst/>
                <a:latin typeface="Times New Roman" panose="02020603050405020304" pitchFamily="18" charset="0"/>
              </a:rPr>
              <a:t>One could possibly keep the push button at a hand reachable distance or comfortable place it to carry out quick action in silence by pressing a single button. The indication of emergency can either be in the form of visible or audible signal, which can be fixed at a few meters away through wire.</a:t>
            </a:r>
            <a:endParaRPr lang="en-US" sz="1800" dirty="0">
              <a:effectLst/>
              <a:latin typeface="Times New Roman" panose="02020603050405020304" pitchFamily="18" charset="0"/>
            </a:endParaRPr>
          </a:p>
          <a:p>
            <a:pPr>
              <a:spcAft>
                <a:spcPts val="0"/>
              </a:spcAft>
            </a:pPr>
            <a:r>
              <a:rPr lang="en-US" sz="1800" dirty="0">
                <a:solidFill>
                  <a:srgbClr val="121212"/>
                </a:solidFill>
                <a:effectLst/>
                <a:latin typeface="Times New Roman" panose="02020603050405020304" pitchFamily="18" charset="0"/>
              </a:rPr>
              <a:t> </a:t>
            </a:r>
            <a:endParaRPr lang="en-US" sz="1800" dirty="0">
              <a:effectLst/>
              <a:latin typeface="Times New Roman" panose="02020603050405020304" pitchFamily="18" charset="0"/>
            </a:endParaRPr>
          </a:p>
          <a:p>
            <a:pPr>
              <a:spcAft>
                <a:spcPts val="0"/>
              </a:spcAft>
            </a:pPr>
            <a:r>
              <a:rPr lang="en-US" sz="1800" dirty="0">
                <a:solidFill>
                  <a:srgbClr val="121212"/>
                </a:solidFill>
                <a:effectLst/>
                <a:latin typeface="Times New Roman" panose="02020603050405020304" pitchFamily="18" charset="0"/>
              </a:rPr>
              <a:t> </a:t>
            </a:r>
            <a:endParaRPr lang="en-US" sz="1800" dirty="0">
              <a:effectLst/>
              <a:latin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2988" y="19703"/>
            <a:ext cx="9144000" cy="978927"/>
          </a:xfrm>
        </p:spPr>
        <p:txBody>
          <a:bodyPr>
            <a:normAutofit fontScale="90000"/>
          </a:bodyPr>
          <a:lstStyle/>
          <a:p>
            <a:r>
              <a:rPr lang="en-IN" sz="3600" b="1" u="sng" dirty="0">
                <a:latin typeface="Times New Roman" panose="02020603050405020304" pitchFamily="18" charset="0"/>
                <a:cs typeface="Times New Roman" panose="02020603050405020304" pitchFamily="18" charset="0"/>
              </a:rPr>
              <a:t>Methodology</a:t>
            </a:r>
            <a:br>
              <a:rPr lang="en-IN" sz="3600" b="1" u="sng" dirty="0">
                <a:latin typeface="Times New Roman" panose="02020603050405020304" pitchFamily="18" charset="0"/>
                <a:cs typeface="Times New Roman" panose="02020603050405020304" pitchFamily="18" charset="0"/>
              </a:rPr>
            </a:br>
            <a:endParaRPr lang="en-IN" sz="3600" dirty="0"/>
          </a:p>
        </p:txBody>
      </p:sp>
      <p:sp>
        <p:nvSpPr>
          <p:cNvPr id="3" name="Subtitle 2"/>
          <p:cNvSpPr>
            <a:spLocks noGrp="1"/>
          </p:cNvSpPr>
          <p:nvPr>
            <p:ph type="subTitle" idx="1"/>
          </p:nvPr>
        </p:nvSpPr>
        <p:spPr>
          <a:xfrm>
            <a:off x="1524000" y="1147481"/>
            <a:ext cx="9144000" cy="5244353"/>
          </a:xfrm>
        </p:spPr>
        <p:txBody>
          <a:bodyPr>
            <a:normAutofit fontScale="92500" lnSpcReduction="10000"/>
          </a:bodyPr>
          <a:lstStyle/>
          <a:p>
            <a:pPr marL="285750" indent="-285750">
              <a:buFont typeface="Wingdings" panose="05000000000000000000" pitchFamily="2" charset="2"/>
              <a:buChar char="Ø"/>
            </a:pPr>
            <a:r>
              <a:rPr lang="en-US" sz="1800" dirty="0">
                <a:solidFill>
                  <a:srgbClr val="121212"/>
                </a:solidFill>
                <a:effectLst/>
                <a:latin typeface="Times New Roman" panose="02020603050405020304" pitchFamily="18" charset="0"/>
              </a:rPr>
              <a:t>The IC 555 is used in the Astable mode with the frequency depending on the values of resistors R2, R3 and C2. The values of R2 = 100KΩ, R3 = 22KΩ and C2 = 10µF.</a:t>
            </a:r>
            <a:endParaRPr lang="en-US" sz="1800" dirty="0">
              <a:solidFill>
                <a:srgbClr val="121212"/>
              </a:solidFill>
              <a:effectLst/>
              <a:latin typeface="Times New Roman" panose="02020603050405020304" pitchFamily="18" charset="0"/>
            </a:endParaRPr>
          </a:p>
          <a:p>
            <a:pPr marL="285750" indent="-285750">
              <a:buFont typeface="Wingdings" panose="05000000000000000000" pitchFamily="2" charset="2"/>
              <a:buChar char="Ø"/>
            </a:pPr>
            <a:endParaRPr lang="en-US" sz="1800" dirty="0">
              <a:solidFill>
                <a:srgbClr val="121212"/>
              </a:solidFill>
              <a:effectLst/>
              <a:latin typeface="Times New Roman" panose="02020603050405020304" pitchFamily="18" charset="0"/>
            </a:endParaRPr>
          </a:p>
          <a:p>
            <a:pPr marL="285750" indent="-285750">
              <a:buFont typeface="Wingdings" panose="05000000000000000000" pitchFamily="2" charset="2"/>
              <a:buChar char="Ø"/>
            </a:pPr>
            <a:r>
              <a:rPr lang="en-US" sz="1800" dirty="0">
                <a:solidFill>
                  <a:srgbClr val="121212"/>
                </a:solidFill>
                <a:effectLst/>
                <a:latin typeface="Times New Roman" panose="02020603050405020304" pitchFamily="18" charset="0"/>
              </a:rPr>
              <a:t>After analyzing the ON and OFF time period of the panic alarm circuit given above, we find that the circuit will remain on for about 0.845 seconds and off for about 0.152 seconds.</a:t>
            </a:r>
            <a:endParaRPr lang="en-US" sz="1800" dirty="0">
              <a:solidFill>
                <a:srgbClr val="121212"/>
              </a:solidFill>
              <a:effectLst/>
              <a:latin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ndParaRPr>
          </a:p>
          <a:p>
            <a:pPr marL="285750" indent="-285750">
              <a:buFont typeface="Wingdings" panose="05000000000000000000" pitchFamily="2" charset="2"/>
              <a:buChar char="Ø"/>
            </a:pPr>
            <a:r>
              <a:rPr lang="en-US" sz="1800" dirty="0">
                <a:solidFill>
                  <a:srgbClr val="121212"/>
                </a:solidFill>
                <a:effectLst/>
                <a:latin typeface="Times New Roman" panose="02020603050405020304" pitchFamily="18" charset="0"/>
              </a:rPr>
              <a:t>The circuit is in the disabled mode when the button is not pressed and hence the alarm will not function when the button is not pressed. Although the power supply will be supplied to the IC 555 all the time, the circuit will operate in the astable mode only when the IC is enabled. The IC is in the enable mode only when pin 4 of the 555 IC is given a high voltage</a:t>
            </a:r>
            <a:endParaRPr lang="en-US" sz="1800" dirty="0">
              <a:solidFill>
                <a:srgbClr val="121212"/>
              </a:solidFill>
              <a:effectLst/>
              <a:latin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ndParaRPr>
          </a:p>
          <a:p>
            <a:pPr>
              <a:spcAft>
                <a:spcPts val="0"/>
              </a:spcAft>
            </a:pPr>
            <a:r>
              <a:rPr lang="en-US" sz="1800" dirty="0">
                <a:solidFill>
                  <a:srgbClr val="121212"/>
                </a:solidFill>
                <a:effectLst/>
                <a:latin typeface="Times New Roman" panose="02020603050405020304" pitchFamily="18" charset="0"/>
              </a:rPr>
              <a:t>This happens only when the button is pressed. The button can be made to have a plastic enclosure to have a better visibility and ease of access to it. For the purpose of demonstration, I have connected a simple Buzzer to the output of the 555 IC.</a:t>
            </a:r>
            <a:endParaRPr lang="en-US" sz="1800" dirty="0">
              <a:effectLst/>
              <a:latin typeface="Times New Roman" panose="02020603050405020304" pitchFamily="18" charset="0"/>
            </a:endParaRPr>
          </a:p>
          <a:p>
            <a:pPr>
              <a:spcAft>
                <a:spcPts val="0"/>
              </a:spcAft>
            </a:pPr>
            <a:r>
              <a:rPr lang="en-US" sz="1800" dirty="0">
                <a:solidFill>
                  <a:srgbClr val="121212"/>
                </a:solidFill>
                <a:effectLst/>
                <a:latin typeface="Times New Roman" panose="02020603050405020304" pitchFamily="18" charset="0"/>
              </a:rPr>
              <a:t> </a:t>
            </a:r>
            <a:endParaRPr lang="en-US" sz="1800" dirty="0">
              <a:effectLst/>
              <a:latin typeface="Times New Roman" panose="02020603050405020304" pitchFamily="18" charset="0"/>
            </a:endParaRPr>
          </a:p>
          <a:p>
            <a:pPr>
              <a:spcAft>
                <a:spcPts val="0"/>
              </a:spcAft>
            </a:pPr>
            <a:r>
              <a:rPr lang="en-US" sz="1800" b="1" dirty="0">
                <a:solidFill>
                  <a:srgbClr val="121212"/>
                </a:solidFill>
                <a:effectLst/>
                <a:latin typeface="Times New Roman" panose="02020603050405020304" pitchFamily="18" charset="0"/>
              </a:rPr>
              <a:t> </a:t>
            </a:r>
            <a:endParaRPr lang="en-US" sz="1800" dirty="0">
              <a:effectLst/>
              <a:latin typeface="Times New Roman" panose="02020603050405020304" pitchFamily="18" charset="0"/>
            </a:endParaRPr>
          </a:p>
          <a:p>
            <a:pPr>
              <a:spcAft>
                <a:spcPts val="0"/>
              </a:spcAft>
            </a:pPr>
            <a:r>
              <a:rPr lang="en-US" sz="1800" dirty="0">
                <a:solidFill>
                  <a:srgbClr val="121212"/>
                </a:solidFill>
                <a:effectLst/>
                <a:latin typeface="Times New Roman" panose="02020603050405020304" pitchFamily="18" charset="0"/>
              </a:rPr>
              <a:t> </a:t>
            </a:r>
            <a:endParaRPr lang="en-US" sz="1800" dirty="0">
              <a:effectLst/>
              <a:latin typeface="Times New Roman" panose="02020603050405020304" pitchFamily="18"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914650" y="595312"/>
            <a:ext cx="6362700" cy="5667375"/>
          </a:xfrm>
          <a:prstGeom prst="rect">
            <a:avLst/>
          </a:prstGeom>
          <a:noFill/>
          <a:ln>
            <a:noFill/>
          </a:ln>
        </p:spPr>
      </p:pic>
      <p:sp>
        <p:nvSpPr>
          <p:cNvPr id="4" name="TextBox 3"/>
          <p:cNvSpPr txBox="1"/>
          <p:nvPr/>
        </p:nvSpPr>
        <p:spPr>
          <a:xfrm>
            <a:off x="4025153" y="0"/>
            <a:ext cx="3953435" cy="645160"/>
          </a:xfrm>
          <a:prstGeom prst="rect">
            <a:avLst/>
          </a:prstGeom>
          <a:noFill/>
        </p:spPr>
        <p:txBody>
          <a:bodyPr wrap="square" rtlCol="0">
            <a:spAutoFit/>
          </a:bodyPr>
          <a:lstStyle/>
          <a:p>
            <a:r>
              <a:rPr lang="en-US" altLang="en-IN" sz="3600" b="1" u="sng" dirty="0"/>
              <a:t>Circuit </a:t>
            </a:r>
            <a:r>
              <a:rPr lang="en-IN" sz="3600" b="1" u="sng" dirty="0"/>
              <a:t> Diagram</a:t>
            </a:r>
            <a:endParaRPr lang="en-I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39590" y="80645"/>
            <a:ext cx="6877050" cy="706755"/>
          </a:xfrm>
          <a:prstGeom prst="rect">
            <a:avLst/>
          </a:prstGeom>
          <a:noFill/>
        </p:spPr>
        <p:txBody>
          <a:bodyPr wrap="square" rtlCol="0">
            <a:spAutoFit/>
          </a:bodyPr>
          <a:p>
            <a:r>
              <a:rPr lang="en-US" sz="4000">
                <a:latin typeface="Arial Black" panose="020B0A04020102020204" charset="0"/>
                <a:cs typeface="Arial Black" panose="020B0A04020102020204" charset="0"/>
              </a:rPr>
              <a:t>Block Diagram</a:t>
            </a:r>
            <a:endParaRPr lang="en-US" sz="4000">
              <a:latin typeface="Arial Black" panose="020B0A04020102020204" charset="0"/>
              <a:cs typeface="Arial Black" panose="020B0A04020102020204" charset="0"/>
            </a:endParaRPr>
          </a:p>
        </p:txBody>
      </p:sp>
      <p:pic>
        <p:nvPicPr>
          <p:cNvPr id="3" name="Picture 2" descr="block diagram"/>
          <p:cNvPicPr>
            <a:picLocks noChangeAspect="1"/>
          </p:cNvPicPr>
          <p:nvPr/>
        </p:nvPicPr>
        <p:blipFill>
          <a:blip r:embed="rId1"/>
          <a:stretch>
            <a:fillRect/>
          </a:stretch>
        </p:blipFill>
        <p:spPr>
          <a:xfrm>
            <a:off x="1967230" y="1134745"/>
            <a:ext cx="9499600" cy="51790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318" y="80681"/>
            <a:ext cx="9144000" cy="892269"/>
          </a:xfrm>
        </p:spPr>
        <p:txBody>
          <a:bodyPr>
            <a:normAutofit/>
          </a:bodyPr>
          <a:lstStyle/>
          <a:p>
            <a:r>
              <a:rPr lang="en-IN" sz="3600" b="1" u="sng" dirty="0"/>
              <a:t>Advantages</a:t>
            </a:r>
            <a:endParaRPr lang="en-IN" sz="3600" b="1" u="sng" dirty="0"/>
          </a:p>
        </p:txBody>
      </p:sp>
      <p:sp>
        <p:nvSpPr>
          <p:cNvPr id="3" name="Subtitle 2"/>
          <p:cNvSpPr>
            <a:spLocks noGrp="1"/>
          </p:cNvSpPr>
          <p:nvPr>
            <p:ph type="subTitle" idx="1"/>
          </p:nvPr>
        </p:nvSpPr>
        <p:spPr>
          <a:xfrm>
            <a:off x="2589213" y="1290919"/>
            <a:ext cx="8915399" cy="4612744"/>
          </a:xfrm>
        </p:spPr>
        <p:txBody>
          <a:bodyPr/>
          <a:lstStyle/>
          <a:p>
            <a:pPr marL="285750" indent="-285750">
              <a:buFont typeface="Wingdings" panose="05000000000000000000" pitchFamily="2" charset="2"/>
              <a:buChar char="Ø"/>
            </a:pPr>
            <a:r>
              <a:rPr lang="en-US" dirty="0"/>
              <a:t>Constant Protection-</a:t>
            </a:r>
            <a:endParaRPr lang="en-US" dirty="0"/>
          </a:p>
          <a:p>
            <a:r>
              <a:rPr lang="en-US" dirty="0"/>
              <a:t>Appointing security guards or personally being there to protect the property 24/7 is practically not possible.</a:t>
            </a:r>
            <a:endParaRPr lang="en-US" dirty="0"/>
          </a:p>
          <a:p>
            <a:endParaRPr lang="en-US" dirty="0"/>
          </a:p>
          <a:p>
            <a:pPr marL="285750" indent="-285750">
              <a:buFont typeface="Wingdings" panose="05000000000000000000" pitchFamily="2" charset="2"/>
              <a:buChar char="Ø"/>
            </a:pPr>
            <a:r>
              <a:rPr lang="en-US" dirty="0"/>
              <a:t>Strong Deterrent-</a:t>
            </a:r>
            <a:endParaRPr lang="en-US" dirty="0"/>
          </a:p>
          <a:p>
            <a:r>
              <a:rPr lang="en-US" dirty="0"/>
              <a:t>Homes and commercial properties that have burglar alarm systems installed are at a lesser risk of being targeted by intruders and burglars.</a:t>
            </a:r>
            <a:endParaRPr lang="en-US" dirty="0"/>
          </a:p>
          <a:p>
            <a:endParaRPr lang="en-US" dirty="0"/>
          </a:p>
          <a:p>
            <a:pPr marL="285750" indent="-285750">
              <a:buFont typeface="Wingdings" panose="05000000000000000000" pitchFamily="2" charset="2"/>
              <a:buChar char="Ø"/>
            </a:pPr>
            <a:r>
              <a:rPr lang="en-US" dirty="0"/>
              <a:t>Uninterrupted Functionality-</a:t>
            </a:r>
            <a:endParaRPr lang="en-US" dirty="0"/>
          </a:p>
          <a:p>
            <a:r>
              <a:rPr lang="en-US" dirty="0"/>
              <a:t>There are two types of alarm systems. Wireless alarm systems work on batteries and not electricity. Which means they are effective during power-cuts as well.</a:t>
            </a:r>
            <a:endParaRPr lang="en-IN"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4969</Words>
  <Application>WPS Presentation</Application>
  <PresentationFormat>Widescreen</PresentationFormat>
  <Paragraphs>100</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Wingdings 3</vt:lpstr>
      <vt:lpstr>Arial</vt:lpstr>
      <vt:lpstr>Times New Roman</vt:lpstr>
      <vt:lpstr>Open Sans</vt:lpstr>
      <vt:lpstr>Segoe Print</vt:lpstr>
      <vt:lpstr>Calibri</vt:lpstr>
      <vt:lpstr>Century Gothic</vt:lpstr>
      <vt:lpstr>Microsoft YaHei</vt:lpstr>
      <vt:lpstr>Arial Unicode MS</vt:lpstr>
      <vt:lpstr>Bahnschrift</vt:lpstr>
      <vt:lpstr>Arial Narrow</vt:lpstr>
      <vt:lpstr>Arial Black</vt:lpstr>
      <vt:lpstr>Wisp</vt:lpstr>
      <vt:lpstr>DEPARTMENT OF ELECTRONICS AND TELECOMMUNICATION ENGINEERING  BHARATI VIDYAPEETH’S COLLEGE OF ENGINEERING FOR WOMEN ,PUNE-43 SAVITRIBAI PHULE PUNE UNIVERSITY , PUNE YEAR 2021-22    </vt:lpstr>
      <vt:lpstr>Introduction</vt:lpstr>
      <vt:lpstr>Literature Survey </vt:lpstr>
      <vt:lpstr>Problem Statement </vt:lpstr>
      <vt:lpstr>Objectives </vt:lpstr>
      <vt:lpstr>Methodology </vt:lpstr>
      <vt:lpstr>PowerPoint 演示文稿</vt:lpstr>
      <vt:lpstr>PowerPoint 演示文稿</vt:lpstr>
      <vt:lpstr>Advantages</vt:lpstr>
      <vt:lpstr>Application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TELECOMMUNICATION ENGINEERING  BHARATI VIDYAPEETH’S COLLEGE OF ENGINEERING FOR WOMEN ,PUNE-43 SAVITRIBAI PHULE PUNE UNIVERSITY , PUNE YEAR 2021-22    </dc:title>
  <dc:creator>21259 Sakshi Shirke</dc:creator>
  <cp:lastModifiedBy>91842</cp:lastModifiedBy>
  <cp:revision>8</cp:revision>
  <dcterms:created xsi:type="dcterms:W3CDTF">2022-05-16T17:21:00Z</dcterms:created>
  <dcterms:modified xsi:type="dcterms:W3CDTF">2022-05-20T09:09:46Z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C1327D80300C467C99C66BB35BBDC595</vt:lpwstr>
  </property>
  <property fmtid="{D5CDD505-2E9C-101B-9397-08002B2CF9AE}" pid="3" name="KSOProductBuildVer">
    <vt:lpwstr>1033-11.2.0.11074</vt:lpwstr>
  </property>
</Properties>
</file>