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67396D-4D51-BE0F-FFD6-F84AFBDCE70E}"/>
              </a:ext>
            </a:extLst>
          </p:cNvPr>
          <p:cNvSpPr>
            <a:spLocks noGrp="1"/>
          </p:cNvSpPr>
          <p:nvPr>
            <p:ph type="subTitle" idx="1"/>
          </p:nvPr>
        </p:nvSpPr>
        <p:spPr>
          <a:xfrm>
            <a:off x="1507067" y="2477729"/>
            <a:ext cx="7766936" cy="2094271"/>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STUDENT NAME : G. BHAGYA SRI </a:t>
            </a:r>
          </a:p>
          <a:p>
            <a:pPr algn="just"/>
            <a:r>
              <a:rPr lang="en-IN" dirty="0">
                <a:solidFill>
                  <a:schemeClr val="tx1"/>
                </a:solidFill>
                <a:latin typeface="Times New Roman" panose="02020603050405020304" pitchFamily="18" charset="0"/>
                <a:cs typeface="Times New Roman" panose="02020603050405020304" pitchFamily="18" charset="0"/>
              </a:rPr>
              <a:t>REGISTER NO : 312220192 (asunm1723312220192)</a:t>
            </a:r>
          </a:p>
          <a:p>
            <a:pPr algn="just"/>
            <a:r>
              <a:rPr lang="en-IN" dirty="0">
                <a:solidFill>
                  <a:schemeClr val="tx1"/>
                </a:solidFill>
                <a:latin typeface="Times New Roman" panose="02020603050405020304" pitchFamily="18" charset="0"/>
                <a:cs typeface="Times New Roman" panose="02020603050405020304" pitchFamily="18" charset="0"/>
              </a:rPr>
              <a:t>DEPARTMENT : B.COM(ACCOUNTING AND FINANCE)</a:t>
            </a:r>
          </a:p>
          <a:p>
            <a:pPr algn="just"/>
            <a:r>
              <a:rPr lang="en-IN" dirty="0">
                <a:solidFill>
                  <a:schemeClr val="tx1"/>
                </a:solidFill>
                <a:latin typeface="Times New Roman" panose="02020603050405020304" pitchFamily="18" charset="0"/>
                <a:cs typeface="Times New Roman" panose="02020603050405020304" pitchFamily="18" charset="0"/>
              </a:rPr>
              <a:t>COLLEGE : JEPPIAAR COLLEGE OF ARTS AND SCIENCE</a:t>
            </a:r>
          </a:p>
        </p:txBody>
      </p:sp>
    </p:spTree>
    <p:extLst>
      <p:ext uri="{BB962C8B-B14F-4D97-AF65-F5344CB8AC3E}">
        <p14:creationId xmlns:p14="http://schemas.microsoft.com/office/powerpoint/2010/main" val="207530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E1C7-3F77-46F1-8B29-B575184CDBAF}"/>
              </a:ext>
            </a:extLst>
          </p:cNvPr>
          <p:cNvSpPr>
            <a:spLocks noGrp="1"/>
          </p:cNvSpPr>
          <p:nvPr>
            <p:ph type="title"/>
          </p:nvPr>
        </p:nvSpPr>
        <p:spPr>
          <a:xfrm>
            <a:off x="677334" y="609600"/>
            <a:ext cx="1928214" cy="629266"/>
          </a:xfrm>
        </p:spPr>
        <p:txBody>
          <a:bodyPr>
            <a:normAutofit fontScale="90000"/>
          </a:bodyPr>
          <a:lstStyle/>
          <a:p>
            <a:r>
              <a:rPr lang="en-IN" sz="2000" b="1" dirty="0">
                <a:solidFill>
                  <a:schemeClr val="tx1"/>
                </a:solidFill>
                <a:latin typeface="Times New Roman "/>
              </a:rPr>
              <a:t>MODELLING : </a:t>
            </a:r>
            <a:br>
              <a:rPr lang="en-IN" sz="2000" dirty="0">
                <a:solidFill>
                  <a:schemeClr val="tx1"/>
                </a:solidFill>
                <a:latin typeface="Times New Roman "/>
              </a:rPr>
            </a:br>
            <a:br>
              <a:rPr lang="en-IN" sz="2000" dirty="0">
                <a:solidFill>
                  <a:schemeClr val="tx1"/>
                </a:solidFill>
                <a:latin typeface="Times New Roman "/>
              </a:rPr>
            </a:br>
            <a:r>
              <a:rPr lang="en-US" sz="1100" dirty="0"/>
              <a:t>. </a:t>
            </a:r>
            <a:endParaRPr lang="en-IN" sz="2000" dirty="0">
              <a:solidFill>
                <a:schemeClr val="tx1"/>
              </a:solidFill>
              <a:latin typeface="Times New Roman "/>
            </a:endParaRPr>
          </a:p>
        </p:txBody>
      </p:sp>
      <p:sp>
        <p:nvSpPr>
          <p:cNvPr id="3" name="TextBox 2">
            <a:extLst>
              <a:ext uri="{FF2B5EF4-FFF2-40B4-BE49-F238E27FC236}">
                <a16:creationId xmlns:a16="http://schemas.microsoft.com/office/drawing/2014/main" id="{6A05168D-4B6C-1824-0B30-F1EF448B43D5}"/>
              </a:ext>
            </a:extLst>
          </p:cNvPr>
          <p:cNvSpPr txBox="1"/>
          <p:nvPr/>
        </p:nvSpPr>
        <p:spPr>
          <a:xfrm>
            <a:off x="1032388" y="943898"/>
            <a:ext cx="6440128"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Kaggle</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Edunet</a:t>
            </a:r>
            <a:r>
              <a:rPr lang="en-US" dirty="0">
                <a:latin typeface="Times New Roman" panose="02020603050405020304" pitchFamily="18" charset="0"/>
                <a:cs typeface="Times New Roman" panose="02020603050405020304" pitchFamily="18" charset="0"/>
              </a:rPr>
              <a:t> dashboard.</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cleaning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Identifying of missing values.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Filtering of values.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level :</a:t>
            </a:r>
          </a:p>
          <a:p>
            <a:pPr marL="285750" indent="-285750">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Performance level =IFS(Z8&lt;300000-ZONE A),(Z8&lt;400000-ZONE B), (Z8&lt;500000-ZONE C),(Z8&lt;700000-ZONE D),(Z8&lt;800000-ZONE 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Summary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Pivot table for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salary of employees.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Graph :</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pf overall performance of all the employees.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visualization.</a:t>
            </a:r>
            <a:endParaRPr lang="en-US" dirty="0"/>
          </a:p>
        </p:txBody>
      </p:sp>
    </p:spTree>
    <p:extLst>
      <p:ext uri="{BB962C8B-B14F-4D97-AF65-F5344CB8AC3E}">
        <p14:creationId xmlns:p14="http://schemas.microsoft.com/office/powerpoint/2010/main" val="393445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566B-4421-B788-D0AE-3518E85DA7BD}"/>
              </a:ext>
            </a:extLst>
          </p:cNvPr>
          <p:cNvSpPr>
            <a:spLocks noGrp="1"/>
          </p:cNvSpPr>
          <p:nvPr>
            <p:ph type="title"/>
          </p:nvPr>
        </p:nvSpPr>
        <p:spPr>
          <a:xfrm>
            <a:off x="677334" y="609599"/>
            <a:ext cx="8596668" cy="4837471"/>
          </a:xfrm>
        </p:spPr>
        <p:txBody>
          <a:bodyPr>
            <a:normAutofit/>
          </a:bodyPr>
          <a:lstStyle/>
          <a:p>
            <a:r>
              <a:rPr lang="en-IN" sz="2000" b="1" dirty="0">
                <a:solidFill>
                  <a:schemeClr val="tx1"/>
                </a:solidFill>
                <a:latin typeface="Times New Roman "/>
              </a:rPr>
              <a:t>RESULTS : </a:t>
            </a:r>
            <a:br>
              <a:rPr lang="en-IN" sz="2000" dirty="0">
                <a:solidFill>
                  <a:schemeClr val="tx1"/>
                </a:solidFill>
                <a:latin typeface="Times New Roman "/>
              </a:rPr>
            </a:br>
            <a:br>
              <a:rPr lang="en-IN" sz="2000" dirty="0">
                <a:solidFill>
                  <a:schemeClr val="tx1"/>
                </a:solidFill>
                <a:latin typeface="Times New Roman "/>
              </a:rPr>
            </a:br>
            <a:br>
              <a:rPr lang="en-IN" sz="2000" dirty="0">
                <a:solidFill>
                  <a:schemeClr val="tx1"/>
                </a:solidFill>
                <a:latin typeface="Times New Roman "/>
              </a:rPr>
            </a:br>
            <a:r>
              <a:rPr lang="en-US" sz="1800" dirty="0">
                <a:solidFill>
                  <a:schemeClr val="tx1"/>
                </a:solidFill>
                <a:latin typeface="Times New Roman" panose="02020603050405020304" pitchFamily="18" charset="0"/>
                <a:cs typeface="Times New Roman" panose="02020603050405020304" pitchFamily="18" charset="0"/>
              </a:rPr>
              <a:t>The employee salary analysis reveals key trends: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(1) Average salary has increased by 5% over the last year.</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(2) Gender pay gap persists, with males earning 10% more on average than females.</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(3) Highest salaries are concentrated in the IT and finance sectors.</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(4) A significant correlation exists between years of experience and salary growth</a:t>
            </a:r>
            <a:r>
              <a:rPr lang="en-US" sz="1100" dirty="0"/>
              <a: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6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97A1-2799-391F-7A42-37769DF9DEBB}"/>
              </a:ext>
            </a:extLst>
          </p:cNvPr>
          <p:cNvSpPr>
            <a:spLocks noGrp="1"/>
          </p:cNvSpPr>
          <p:nvPr>
            <p:ph type="title"/>
          </p:nvPr>
        </p:nvSpPr>
        <p:spPr>
          <a:xfrm>
            <a:off x="677334" y="609600"/>
            <a:ext cx="8596668" cy="4336026"/>
          </a:xfrm>
        </p:spPr>
        <p:txBody>
          <a:bodyPr>
            <a:normAutofit/>
          </a:bodyPr>
          <a:lstStyle/>
          <a:p>
            <a:r>
              <a:rPr lang="en-IN" sz="2200" b="1" dirty="0">
                <a:solidFill>
                  <a:schemeClr val="tx1"/>
                </a:solidFill>
                <a:latin typeface="Times New Roman" panose="02020603050405020304" pitchFamily="18" charset="0"/>
                <a:cs typeface="Times New Roman" panose="02020603050405020304" pitchFamily="18" charset="0"/>
              </a:rPr>
              <a:t>CONCLUSION :</a:t>
            </a:r>
            <a:br>
              <a:rPr lang="en-IN" dirty="0"/>
            </a:br>
            <a:br>
              <a:rPr lang="en-IN" dirty="0"/>
            </a:br>
            <a:r>
              <a:rPr lang="en-US" sz="1800" dirty="0">
                <a:solidFill>
                  <a:schemeClr val="tx1"/>
                </a:solidFill>
                <a:latin typeface="Times New Roman" panose="02020603050405020304" pitchFamily="18" charset="0"/>
                <a:cs typeface="Times New Roman" panose="02020603050405020304" pitchFamily="18" charset="0"/>
              </a:rPr>
              <a:t>Our Employee Salary Analysis solution is more than just a set of Excel spreadsheets—it's a comprehensive, powerful, and user-friendly tool that transforms the way organizations manage and enhance </a:t>
            </a:r>
            <a:r>
              <a:rPr lang="en-US" sz="1800">
                <a:solidFill>
                  <a:schemeClr val="tx1"/>
                </a:solidFill>
                <a:latin typeface="Times New Roman" panose="02020603050405020304" pitchFamily="18" charset="0"/>
                <a:cs typeface="Times New Roman" panose="02020603050405020304" pitchFamily="18" charset="0"/>
              </a:rPr>
              <a:t>employee analysis. </a:t>
            </a:r>
            <a:r>
              <a:rPr lang="en-US" sz="1800" dirty="0">
                <a:solidFill>
                  <a:schemeClr val="tx1"/>
                </a:solidFill>
                <a:latin typeface="Times New Roman" panose="02020603050405020304" pitchFamily="18" charset="0"/>
                <a:cs typeface="Times New Roman" panose="02020603050405020304" pitchFamily="18" charset="0"/>
              </a:rPr>
              <a:t>The "wow" factor lies in its ability to deliver deep insights, foster collaboration, and drive continuous improvement—all while being incredibly cost-effective and easy to use.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This approach will clearly communicate the unique value and transformative potential of your solution, making it stand out in any presentation</a:t>
            </a:r>
            <a:r>
              <a:rPr lang="en-US" sz="2200" dirty="0">
                <a:solidFill>
                  <a:schemeClr val="tx1"/>
                </a:solidFill>
                <a:latin typeface="Times New Roman" panose="02020603050405020304" pitchFamily="18" charset="0"/>
                <a:cs typeface="Times New Roman" panose="02020603050405020304" pitchFamily="18" charset="0"/>
              </a:rPr>
              <a:t>.</a:t>
            </a:r>
            <a:br>
              <a:rPr lang="en-US" sz="2200" dirty="0">
                <a:solidFill>
                  <a:schemeClr val="tx1"/>
                </a:solidFill>
              </a:rPr>
            </a:br>
            <a:endParaRPr lang="en-IN" sz="2200" dirty="0">
              <a:solidFill>
                <a:schemeClr val="tx1"/>
              </a:solidFill>
            </a:endParaRPr>
          </a:p>
        </p:txBody>
      </p:sp>
    </p:spTree>
    <p:extLst>
      <p:ext uri="{BB962C8B-B14F-4D97-AF65-F5344CB8AC3E}">
        <p14:creationId xmlns:p14="http://schemas.microsoft.com/office/powerpoint/2010/main" val="263452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FE88-4C34-EDF7-2051-69E43A2B09FD}"/>
              </a:ext>
            </a:extLst>
          </p:cNvPr>
          <p:cNvSpPr>
            <a:spLocks noGrp="1"/>
          </p:cNvSpPr>
          <p:nvPr>
            <p:ph type="title"/>
          </p:nvPr>
        </p:nvSpPr>
        <p:spPr>
          <a:xfrm>
            <a:off x="677334" y="1091380"/>
            <a:ext cx="2665634" cy="580101"/>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PROFILE TITLE </a:t>
            </a:r>
          </a:p>
        </p:txBody>
      </p:sp>
      <p:sp>
        <p:nvSpPr>
          <p:cNvPr id="3" name="Content Placeholder 2">
            <a:extLst>
              <a:ext uri="{FF2B5EF4-FFF2-40B4-BE49-F238E27FC236}">
                <a16:creationId xmlns:a16="http://schemas.microsoft.com/office/drawing/2014/main" id="{0EEBE51F-27A2-9ED1-727A-264A5C4F72E7}"/>
              </a:ext>
            </a:extLst>
          </p:cNvPr>
          <p:cNvSpPr>
            <a:spLocks noGrp="1"/>
          </p:cNvSpPr>
          <p:nvPr>
            <p:ph idx="1"/>
          </p:nvPr>
        </p:nvSpPr>
        <p:spPr>
          <a:xfrm>
            <a:off x="1691148" y="2104103"/>
            <a:ext cx="7877822" cy="894736"/>
          </a:xfrm>
        </p:spPr>
        <p:txBody>
          <a:bodyPr>
            <a:noAutofit/>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Employee Salary Analysis using Excel</a:t>
            </a:r>
          </a:p>
        </p:txBody>
      </p:sp>
    </p:spTree>
    <p:extLst>
      <p:ext uri="{BB962C8B-B14F-4D97-AF65-F5344CB8AC3E}">
        <p14:creationId xmlns:p14="http://schemas.microsoft.com/office/powerpoint/2010/main" val="120511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C08D-E81C-99F3-D63B-443CF84B6C23}"/>
              </a:ext>
            </a:extLst>
          </p:cNvPr>
          <p:cNvSpPr>
            <a:spLocks noGrp="1"/>
          </p:cNvSpPr>
          <p:nvPr>
            <p:ph type="title"/>
          </p:nvPr>
        </p:nvSpPr>
        <p:spPr>
          <a:xfrm>
            <a:off x="539682" y="570271"/>
            <a:ext cx="8596668" cy="540775"/>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0A536A4-3CBD-9B4B-34A0-E7329F1E8EF6}"/>
              </a:ext>
            </a:extLst>
          </p:cNvPr>
          <p:cNvSpPr>
            <a:spLocks noGrp="1"/>
          </p:cNvSpPr>
          <p:nvPr>
            <p:ph idx="1"/>
          </p:nvPr>
        </p:nvSpPr>
        <p:spPr>
          <a:xfrm>
            <a:off x="1032387" y="1111046"/>
            <a:ext cx="4375355" cy="3816556"/>
          </a:xfrm>
        </p:spPr>
        <p:txBody>
          <a:bodyPr/>
          <a:lstStyle/>
          <a:p>
            <a:pPr marL="0" indent="0">
              <a:buNone/>
            </a:pPr>
            <a:r>
              <a:rPr lang="en-IN" dirty="0">
                <a:latin typeface="Times New Roman" panose="02020603050405020304" pitchFamily="18" charset="0"/>
                <a:cs typeface="Times New Roman" panose="02020603050405020304" pitchFamily="18" charset="0"/>
              </a:rPr>
              <a:t>1. Project Statement.</a:t>
            </a:r>
          </a:p>
          <a:p>
            <a:pPr marL="0" indent="0">
              <a:buNone/>
            </a:pPr>
            <a:r>
              <a:rPr lang="en-IN" dirty="0">
                <a:latin typeface="Times New Roman" panose="02020603050405020304" pitchFamily="18" charset="0"/>
                <a:cs typeface="Times New Roman" panose="02020603050405020304" pitchFamily="18" charset="0"/>
              </a:rPr>
              <a:t>2. Project Overview</a:t>
            </a:r>
          </a:p>
          <a:p>
            <a:pPr marL="0" indent="0">
              <a:buNone/>
            </a:pPr>
            <a:r>
              <a:rPr lang="en-IN" dirty="0">
                <a:latin typeface="Times New Roman" panose="02020603050405020304" pitchFamily="18" charset="0"/>
                <a:cs typeface="Times New Roman" panose="02020603050405020304" pitchFamily="18" charset="0"/>
              </a:rPr>
              <a:t>3. End Users</a:t>
            </a:r>
          </a:p>
          <a:p>
            <a:pPr marL="0" indent="0">
              <a:buNone/>
            </a:pPr>
            <a:r>
              <a:rPr lang="en-IN" dirty="0">
                <a:latin typeface="Times New Roman" panose="02020603050405020304" pitchFamily="18" charset="0"/>
                <a:cs typeface="Times New Roman" panose="02020603050405020304" pitchFamily="18" charset="0"/>
              </a:rPr>
              <a:t>4. Our solution and Proposition </a:t>
            </a:r>
          </a:p>
          <a:p>
            <a:pPr marL="0" indent="0">
              <a:buNone/>
            </a:pPr>
            <a:r>
              <a:rPr lang="en-IN" dirty="0">
                <a:latin typeface="Times New Roman" panose="02020603050405020304" pitchFamily="18" charset="0"/>
                <a:cs typeface="Times New Roman" panose="02020603050405020304" pitchFamily="18" charset="0"/>
              </a:rPr>
              <a:t>5. Dataset Description </a:t>
            </a:r>
          </a:p>
          <a:p>
            <a:pPr marL="0" indent="0">
              <a:buNone/>
            </a:pPr>
            <a:r>
              <a:rPr lang="en-IN" dirty="0">
                <a:latin typeface="Times New Roman" panose="02020603050405020304" pitchFamily="18" charset="0"/>
                <a:cs typeface="Times New Roman" panose="02020603050405020304" pitchFamily="18" charset="0"/>
              </a:rPr>
              <a:t>6. Modelling Approach</a:t>
            </a:r>
          </a:p>
          <a:p>
            <a:pPr marL="0" indent="0">
              <a:buNone/>
            </a:pPr>
            <a:r>
              <a:rPr lang="en-IN" dirty="0">
                <a:latin typeface="Times New Roman" panose="02020603050405020304" pitchFamily="18" charset="0"/>
                <a:cs typeface="Times New Roman" panose="02020603050405020304" pitchFamily="18" charset="0"/>
              </a:rPr>
              <a:t>7. Results and Discussion </a:t>
            </a:r>
          </a:p>
          <a:p>
            <a:pPr marL="0" indent="0">
              <a:buNone/>
            </a:pPr>
            <a:r>
              <a:rPr lang="en-IN" dirty="0">
                <a:latin typeface="Times New Roman" panose="02020603050405020304" pitchFamily="18" charset="0"/>
                <a:cs typeface="Times New Roman" panose="02020603050405020304" pitchFamily="18" charset="0"/>
              </a:rPr>
              <a:t>8. Conclusion</a:t>
            </a:r>
          </a:p>
        </p:txBody>
      </p:sp>
    </p:spTree>
    <p:extLst>
      <p:ext uri="{BB962C8B-B14F-4D97-AF65-F5344CB8AC3E}">
        <p14:creationId xmlns:p14="http://schemas.microsoft.com/office/powerpoint/2010/main" val="24418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35D9-56E6-3CAD-6161-8DF5DCD707EF}"/>
              </a:ext>
            </a:extLst>
          </p:cNvPr>
          <p:cNvSpPr>
            <a:spLocks noGrp="1"/>
          </p:cNvSpPr>
          <p:nvPr>
            <p:ph type="title"/>
          </p:nvPr>
        </p:nvSpPr>
        <p:spPr>
          <a:xfrm>
            <a:off x="546706" y="353962"/>
            <a:ext cx="2973242" cy="580103"/>
          </a:xfrm>
        </p:spPr>
        <p:txBody>
          <a:bodyPr>
            <a:normAutofit fontScale="90000"/>
          </a:bodyPr>
          <a:lstStyle/>
          <a:p>
            <a:r>
              <a:rPr lang="en-US" sz="2000" b="1" dirty="0">
                <a:solidFill>
                  <a:schemeClr val="tx1"/>
                </a:solidFill>
                <a:latin typeface="Times New Roman" panose="02020603050405020304" pitchFamily="18" charset="0"/>
                <a:cs typeface="Times New Roman" panose="02020603050405020304" pitchFamily="18" charset="0"/>
              </a:rPr>
              <a:t>PROBLEM STATEMENT :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B1D0EB-CACF-74C3-AAA4-96DF6458291E}"/>
              </a:ext>
            </a:extLst>
          </p:cNvPr>
          <p:cNvSpPr txBox="1"/>
          <p:nvPr/>
        </p:nvSpPr>
        <p:spPr>
          <a:xfrm>
            <a:off x="1150374" y="934066"/>
            <a:ext cx="64008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motivation of employees in the company using salary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provision of incentives according to their performance and salary basis.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Helps in maintaining employee morale.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Adequate contribution of compensation for employees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2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F243-2445-7448-1D86-5A18E6956948}"/>
              </a:ext>
            </a:extLst>
          </p:cNvPr>
          <p:cNvSpPr>
            <a:spLocks noGrp="1"/>
          </p:cNvSpPr>
          <p:nvPr>
            <p:ph type="title"/>
          </p:nvPr>
        </p:nvSpPr>
        <p:spPr>
          <a:xfrm>
            <a:off x="677334" y="592394"/>
            <a:ext cx="3009763" cy="646332"/>
          </a:xfrm>
        </p:spPr>
        <p:txBody>
          <a:bodyPr>
            <a:normAutofit fontScale="90000"/>
          </a:bodyPr>
          <a:lstStyle/>
          <a:p>
            <a:pPr marR="0" lvl="0"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lang="en-IN" sz="2000" dirty="0">
                <a:solidFill>
                  <a:schemeClr val="tx1"/>
                </a:solidFill>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lang="en-IN" sz="2000" dirty="0">
                <a:solidFill>
                  <a:schemeClr val="tx1"/>
                </a:solidFill>
              </a:rPr>
            </a:br>
            <a:br>
              <a:rPr lang="en-IN" sz="2000" dirty="0">
                <a:solidFill>
                  <a:schemeClr val="tx1"/>
                </a:solidFill>
              </a:rPr>
            </a:br>
            <a:br>
              <a:rPr lang="en-IN" sz="2000" dirty="0">
                <a:solidFill>
                  <a:schemeClr val="tx1"/>
                </a:solidFill>
              </a:rPr>
            </a:br>
            <a:br>
              <a:rPr lang="en-IN" sz="2000" dirty="0">
                <a:solidFill>
                  <a:schemeClr val="tx1"/>
                </a:solidFill>
              </a:rPr>
            </a:br>
            <a:endParaRPr lang="en-IN" sz="2000" dirty="0">
              <a:solidFill>
                <a:schemeClr val="tx1"/>
              </a:solidFill>
            </a:endParaRPr>
          </a:p>
        </p:txBody>
      </p:sp>
      <p:sp>
        <p:nvSpPr>
          <p:cNvPr id="3" name="Rectangle 1">
            <a:extLst>
              <a:ext uri="{FF2B5EF4-FFF2-40B4-BE49-F238E27FC236}">
                <a16:creationId xmlns:a16="http://schemas.microsoft.com/office/drawing/2014/main" id="{71A23CC4-474D-638D-B84D-4157D5E9C98F}"/>
              </a:ext>
            </a:extLst>
          </p:cNvPr>
          <p:cNvSpPr>
            <a:spLocks noChangeArrowheads="1"/>
          </p:cNvSpPr>
          <p:nvPr/>
        </p:nvSpPr>
        <p:spPr bwMode="auto">
          <a:xfrm>
            <a:off x="677334" y="1668516"/>
            <a:ext cx="83585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B36D65E-631F-7D8F-7501-2E7199BBDB9D}"/>
              </a:ext>
            </a:extLst>
          </p:cNvPr>
          <p:cNvSpPr txBox="1"/>
          <p:nvPr/>
        </p:nvSpPr>
        <p:spPr>
          <a:xfrm>
            <a:off x="1081548" y="973394"/>
            <a:ext cx="7954297" cy="3693319"/>
          </a:xfrm>
          <a:prstGeom prst="rect">
            <a:avLst/>
          </a:prstGeom>
          <a:noFill/>
        </p:spPr>
        <p:txBody>
          <a:bodyPr wrap="square" rtlCol="0">
            <a:spAutoFit/>
          </a:bodyPr>
          <a:lstStyle/>
          <a:p>
            <a:endParaRPr lang="en-US" altLang="en-US" dirty="0">
              <a:latin typeface="Times New Roman" panose="02020603050405020304" pitchFamily="18" charset="0"/>
              <a:cs typeface="Times New Roman" panose="02020603050405020304" pitchFamily="18" charset="0"/>
            </a:endParaRPr>
          </a:p>
          <a:p>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current performance levels across different departments and roles.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 high-performing individuals and teams as well as areas needing support.</a:t>
            </a:r>
            <a:endParaRPr lang="en-US"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factors contributing to exceptional and underperforming results.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impact of training, resources, management, and workplace environment on performance</a:t>
            </a:r>
            <a:br>
              <a:rPr lang="en-IN" sz="1800" dirty="0">
                <a:solidFill>
                  <a:schemeClr val="tx1"/>
                </a:solidFill>
              </a:rPr>
            </a:br>
            <a:endParaRPr lang="en-IN" sz="1800" dirty="0">
              <a:solidFill>
                <a:schemeClr val="tx1"/>
              </a:solidFill>
            </a:endParaRPr>
          </a:p>
          <a:p>
            <a:endParaRPr lang="en-IN" dirty="0"/>
          </a:p>
        </p:txBody>
      </p:sp>
    </p:spTree>
    <p:extLst>
      <p:ext uri="{BB962C8B-B14F-4D97-AF65-F5344CB8AC3E}">
        <p14:creationId xmlns:p14="http://schemas.microsoft.com/office/powerpoint/2010/main" val="419332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3D3-B565-5CB0-36A5-DA74F63D45FE}"/>
              </a:ext>
            </a:extLst>
          </p:cNvPr>
          <p:cNvSpPr>
            <a:spLocks noGrp="1"/>
          </p:cNvSpPr>
          <p:nvPr>
            <p:ph type="title"/>
          </p:nvPr>
        </p:nvSpPr>
        <p:spPr>
          <a:xfrm>
            <a:off x="677334" y="1111045"/>
            <a:ext cx="4032318" cy="688258"/>
          </a:xfrm>
        </p:spPr>
        <p:txBody>
          <a:bodyPr>
            <a:normAutofit fontScale="90000"/>
          </a:bodyPr>
          <a:lstStyle/>
          <a:p>
            <a:pPr>
              <a:buSzPct val="100000"/>
            </a:pPr>
            <a:r>
              <a:rPr lang="en-IN" sz="2200" b="1" dirty="0">
                <a:solidFill>
                  <a:schemeClr val="tx1"/>
                </a:solidFill>
                <a:latin typeface="Times New Roman" panose="02020603050405020304" pitchFamily="18" charset="0"/>
                <a:cs typeface="Times New Roman" panose="02020603050405020304" pitchFamily="18" charset="0"/>
              </a:rPr>
              <a:t>WHO  ARE THE END USERS ?</a:t>
            </a:r>
            <a:br>
              <a:rPr lang="en-IN" sz="22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rPr>
            </a:br>
            <a:br>
              <a:rPr lang="en-IN" sz="2000" dirty="0">
                <a:solidFill>
                  <a:schemeClr val="tx1"/>
                </a:solidFill>
              </a:rPr>
            </a:br>
            <a:endParaRPr lang="en-IN" sz="2000" dirty="0">
              <a:solidFill>
                <a:schemeClr val="tx1"/>
              </a:solidFill>
            </a:endParaRPr>
          </a:p>
        </p:txBody>
      </p:sp>
      <p:sp>
        <p:nvSpPr>
          <p:cNvPr id="3" name="TextBox 2">
            <a:extLst>
              <a:ext uri="{FF2B5EF4-FFF2-40B4-BE49-F238E27FC236}">
                <a16:creationId xmlns:a16="http://schemas.microsoft.com/office/drawing/2014/main" id="{C2A7E80F-3B12-1696-C8F3-66B803788DE9}"/>
              </a:ext>
            </a:extLst>
          </p:cNvPr>
          <p:cNvSpPr txBox="1"/>
          <p:nvPr/>
        </p:nvSpPr>
        <p:spPr>
          <a:xfrm>
            <a:off x="1936955" y="2733368"/>
            <a:ext cx="6194322" cy="2062103"/>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Department Managers and Team Leaders.</a:t>
            </a: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Senior Management and Executives.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Employees.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Training and Development Teams.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Finance Department.</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Quality Assurance Teams.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Consultants and External Auditors</a:t>
            </a:r>
            <a:endParaRPr lang="en-IN" dirty="0"/>
          </a:p>
        </p:txBody>
      </p:sp>
    </p:spTree>
    <p:extLst>
      <p:ext uri="{BB962C8B-B14F-4D97-AF65-F5344CB8AC3E}">
        <p14:creationId xmlns:p14="http://schemas.microsoft.com/office/powerpoint/2010/main" val="18772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A782-8F29-D291-1AAC-7697D453FE36}"/>
              </a:ext>
            </a:extLst>
          </p:cNvPr>
          <p:cNvSpPr>
            <a:spLocks noGrp="1"/>
          </p:cNvSpPr>
          <p:nvPr>
            <p:ph type="title"/>
          </p:nvPr>
        </p:nvSpPr>
        <p:spPr>
          <a:xfrm>
            <a:off x="677334" y="609600"/>
            <a:ext cx="4032318" cy="688258"/>
          </a:xfrm>
        </p:spPr>
        <p:txBody>
          <a:bodyPr>
            <a:normAutofit/>
          </a:bodyPr>
          <a:lstStyle/>
          <a:p>
            <a:r>
              <a:rPr lang="en-IN" dirty="0">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Our Solution and its  Proposition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6B1917-FF2E-2090-4B77-60CE518F3703}"/>
              </a:ext>
            </a:extLst>
          </p:cNvPr>
          <p:cNvSpPr txBox="1"/>
          <p:nvPr/>
        </p:nvSpPr>
        <p:spPr>
          <a:xfrm>
            <a:off x="1238866" y="1514168"/>
            <a:ext cx="438518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Conditional formatting – Missing.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Filter – remove.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Formula – Performance of employees.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Pivot table – Summary.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Graph – Data </a:t>
            </a:r>
            <a:r>
              <a:rPr lang="en-US" dirty="0" err="1">
                <a:latin typeface="Times New Roman" panose="02020603050405020304" pitchFamily="18" charset="0"/>
                <a:cs typeface="Times New Roman" panose="02020603050405020304" pitchFamily="18" charset="0"/>
              </a:rPr>
              <a:t>visualisation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82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713D-EF0E-9D8A-39B6-C4B9B96CD7C0}"/>
              </a:ext>
            </a:extLst>
          </p:cNvPr>
          <p:cNvSpPr>
            <a:spLocks noGrp="1"/>
          </p:cNvSpPr>
          <p:nvPr>
            <p:ph type="title"/>
          </p:nvPr>
        </p:nvSpPr>
        <p:spPr>
          <a:xfrm>
            <a:off x="677334" y="609601"/>
            <a:ext cx="3108085" cy="570270"/>
          </a:xfrm>
        </p:spPr>
        <p:txBody>
          <a:bodyPr>
            <a:normAutofit fontScale="90000"/>
          </a:bodyPr>
          <a:lstStyle/>
          <a:p>
            <a:r>
              <a:rPr lang="en-IN" sz="2000" b="1" dirty="0">
                <a:solidFill>
                  <a:schemeClr val="tx1"/>
                </a:solidFill>
                <a:latin typeface="Times New Roman" panose="02020603050405020304" pitchFamily="18" charset="0"/>
                <a:cs typeface="Times New Roman" panose="02020603050405020304" pitchFamily="18" charset="0"/>
              </a:rPr>
              <a:t>DATASET DESCRIPTION : </a:t>
            </a:r>
            <a:br>
              <a:rPr lang="en-IN" sz="2000" b="1" dirty="0">
                <a:solidFill>
                  <a:schemeClr val="tx1"/>
                </a:solidFill>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1800" dirty="0">
              <a:solidFill>
                <a:schemeClr val="tx1"/>
              </a:solidFill>
            </a:endParaRPr>
          </a:p>
        </p:txBody>
      </p:sp>
      <p:sp>
        <p:nvSpPr>
          <p:cNvPr id="3" name="TextBox 2">
            <a:extLst>
              <a:ext uri="{FF2B5EF4-FFF2-40B4-BE49-F238E27FC236}">
                <a16:creationId xmlns:a16="http://schemas.microsoft.com/office/drawing/2014/main" id="{93E9534E-018E-C4B0-25AA-A0319C55CA0B}"/>
              </a:ext>
            </a:extLst>
          </p:cNvPr>
          <p:cNvSpPr txBox="1"/>
          <p:nvPr/>
        </p:nvSpPr>
        <p:spPr>
          <a:xfrm>
            <a:off x="1818968" y="1278194"/>
            <a:ext cx="602717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Employee data set – Kaggle. </a:t>
            </a:r>
          </a:p>
          <a:p>
            <a:pPr marL="285750" indent="-285750">
              <a:buFont typeface="Wingdings" panose="05000000000000000000" pitchFamily="2" charset="2"/>
              <a:buChar char="Ø"/>
            </a:pPr>
            <a:r>
              <a:rPr lang="en-US" dirty="0"/>
              <a:t>20 – Features.</a:t>
            </a:r>
          </a:p>
          <a:p>
            <a:pPr marL="285750" indent="-285750">
              <a:buFont typeface="Wingdings" panose="05000000000000000000" pitchFamily="2" charset="2"/>
              <a:buChar char="Ø"/>
            </a:pPr>
            <a:r>
              <a:rPr lang="en-US" dirty="0"/>
              <a:t>8 – Features.</a:t>
            </a:r>
          </a:p>
          <a:p>
            <a:pPr marL="285750" indent="-285750">
              <a:buFont typeface="Wingdings" panose="05000000000000000000" pitchFamily="2" charset="2"/>
              <a:buChar char="Ø"/>
            </a:pPr>
            <a:r>
              <a:rPr lang="en-US" dirty="0"/>
              <a:t>S.no – numerical.</a:t>
            </a:r>
          </a:p>
          <a:p>
            <a:pPr marL="285750" indent="-285750">
              <a:buFont typeface="Wingdings" panose="05000000000000000000" pitchFamily="2" charset="2"/>
              <a:buChar char="Ø"/>
            </a:pPr>
            <a:r>
              <a:rPr lang="en-US" dirty="0"/>
              <a:t>Employee I’d – </a:t>
            </a:r>
            <a:r>
              <a:rPr lang="en-US" dirty="0" err="1"/>
              <a:t>text,numerical</a:t>
            </a:r>
            <a:r>
              <a:rPr lang="en-US" dirty="0"/>
              <a:t>.</a:t>
            </a:r>
          </a:p>
          <a:p>
            <a:pPr marL="285750" indent="-285750">
              <a:buFont typeface="Wingdings" panose="05000000000000000000" pitchFamily="2" charset="2"/>
              <a:buChar char="Ø"/>
            </a:pPr>
            <a:r>
              <a:rPr lang="en-US" dirty="0"/>
              <a:t>Name – text.</a:t>
            </a:r>
          </a:p>
          <a:p>
            <a:pPr marL="285750" indent="-285750">
              <a:buFont typeface="Wingdings" panose="05000000000000000000" pitchFamily="2" charset="2"/>
              <a:buChar char="Ø"/>
            </a:pPr>
            <a:r>
              <a:rPr lang="en-US" dirty="0"/>
              <a:t>Gender – text.</a:t>
            </a:r>
          </a:p>
          <a:p>
            <a:pPr marL="285750" indent="-285750">
              <a:buFont typeface="Wingdings" panose="05000000000000000000" pitchFamily="2" charset="2"/>
              <a:buChar char="Ø"/>
            </a:pPr>
            <a:r>
              <a:rPr lang="en-US" dirty="0"/>
              <a:t>Designation – text.</a:t>
            </a:r>
          </a:p>
          <a:p>
            <a:pPr marL="285750" indent="-285750">
              <a:buFont typeface="Wingdings" panose="05000000000000000000" pitchFamily="2" charset="2"/>
              <a:buChar char="Ø"/>
            </a:pPr>
            <a:r>
              <a:rPr lang="en-US" dirty="0"/>
              <a:t>Salary – numerical.</a:t>
            </a:r>
          </a:p>
          <a:p>
            <a:pPr marL="285750" indent="-285750">
              <a:buFont typeface="Wingdings" panose="05000000000000000000" pitchFamily="2" charset="2"/>
              <a:buChar char="Ø"/>
            </a:pPr>
            <a:r>
              <a:rPr lang="en-US" dirty="0"/>
              <a:t>Location code – numerical.</a:t>
            </a:r>
          </a:p>
          <a:p>
            <a:pPr marL="285750" indent="-285750">
              <a:buFont typeface="Wingdings" panose="05000000000000000000" pitchFamily="2" charset="2"/>
              <a:buChar char="Ø"/>
            </a:pPr>
            <a:r>
              <a:rPr lang="en-US" dirty="0"/>
              <a:t>Zone – text.</a:t>
            </a:r>
            <a:endParaRPr lang="en-IN" dirty="0"/>
          </a:p>
        </p:txBody>
      </p:sp>
    </p:spTree>
    <p:extLst>
      <p:ext uri="{BB962C8B-B14F-4D97-AF65-F5344CB8AC3E}">
        <p14:creationId xmlns:p14="http://schemas.microsoft.com/office/powerpoint/2010/main" val="170864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F7E7-3E52-7B73-E64B-ADBB11F0EB08}"/>
              </a:ext>
            </a:extLst>
          </p:cNvPr>
          <p:cNvSpPr>
            <a:spLocks noGrp="1"/>
          </p:cNvSpPr>
          <p:nvPr>
            <p:ph type="title"/>
          </p:nvPr>
        </p:nvSpPr>
        <p:spPr>
          <a:xfrm>
            <a:off x="677334" y="609599"/>
            <a:ext cx="8596668" cy="4906297"/>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THE ‘WOW’ IN OUR CONCLUSION : </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Performance level =IFS(Z8&lt;300000-ZONE A),(Z8&lt;400000-ZONE B), (Z8&lt;500000-ZONE C),(Z8&lt;700000-ZONE D),(Z8&lt;800000-ZONE 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655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213</TotalTime>
  <Words>603</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Times New Roman </vt:lpstr>
      <vt:lpstr>Trebuchet MS</vt:lpstr>
      <vt:lpstr>Wingdings</vt:lpstr>
      <vt:lpstr>Wingdings 3</vt:lpstr>
      <vt:lpstr>Facet</vt:lpstr>
      <vt:lpstr>PowerPoint Presentation</vt:lpstr>
      <vt:lpstr>PROFILE TITLE </vt:lpstr>
      <vt:lpstr>AGENDA</vt:lpstr>
      <vt:lpstr>PROBLEM STATEMENT :     </vt:lpstr>
      <vt:lpstr>PROJECT OVERVIEW :                     </vt:lpstr>
      <vt:lpstr>WHO  ARE THE END USERS ?                              </vt:lpstr>
      <vt:lpstr> Our Solution and its  Proposition :</vt:lpstr>
      <vt:lpstr>DATASET DESCRIPTION :   </vt:lpstr>
      <vt:lpstr>THE ‘WOW’ IN OUR CONCLUSION :    Performance level =IFS(Z8&lt;300000-ZONE A),(Z8&lt;400000-ZONE B), (Z8&lt;500000-ZONE C),(Z8&lt;700000-ZONE D),(Z8&lt;800000-ZONE E)</vt:lpstr>
      <vt:lpstr>MODELLING :   . </vt:lpstr>
      <vt:lpstr>RESULTS :    The employee salary analysis reveals key trends:  (1) Average salary has increased by 5% over the last year.   (2) Gender pay gap persists, with males earning 10% more on average than females.   (3) Highest salaries are concentrated in the IT and finance sectors.   (4) A significant correlation exists between years of experience and salary growth.</vt:lpstr>
      <vt:lpstr>CONCLUSION :  Our Employee Salary Analysis solution is more than just a set of Excel spreadsheets—it's a comprehensive, powerful, and user-friendly tool that transforms the way organizations manage and enhance employee analysis. The "wow" factor lies in its ability to deliver deep insights, foster collaboration, and drive continuous improvement—all while being incredibly cost-effective and easy to use. This approach will clearly communicate the unique value and transformative potential of your solution, making it stand out in any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 veeraragavan</dc:creator>
  <cp:lastModifiedBy>SRUTHI K</cp:lastModifiedBy>
  <cp:revision>3</cp:revision>
  <dcterms:created xsi:type="dcterms:W3CDTF">2024-08-30T13:03:01Z</dcterms:created>
  <dcterms:modified xsi:type="dcterms:W3CDTF">2024-09-19T01:41:08Z</dcterms:modified>
</cp:coreProperties>
</file>