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8" r:id="rId11"/>
    <p:sldId id="267" r:id="rId12"/>
    <p:sldId id="263" r:id="rId13"/>
    <p:sldId id="266" r:id="rId14"/>
    <p:sldId id="269" r:id="rId15"/>
    <p:sldId id="273" r:id="rId16"/>
    <p:sldId id="270" r:id="rId17"/>
    <p:sldId id="271" r:id="rId18"/>
    <p:sldId id="274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136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675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8719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214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002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41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4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5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3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6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4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6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2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8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4/3/14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97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Process and Tool 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Planning Workflow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843" y="1405177"/>
            <a:ext cx="6594928" cy="51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Planning Workflow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642101" cy="405875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Applies to Requirement</a:t>
            </a:r>
            <a:r>
              <a:rPr lang="en-US" sz="3200" dirty="0"/>
              <a:t>, Design, </a:t>
            </a:r>
            <a:r>
              <a:rPr lang="en-US" sz="3200" dirty="0" smtClean="0"/>
              <a:t>Research, External Item </a:t>
            </a:r>
            <a:endParaRPr lang="en-US" sz="3200" dirty="0" smtClean="0"/>
          </a:p>
          <a:p>
            <a:r>
              <a:rPr lang="en-US" sz="3200" dirty="0" smtClean="0"/>
              <a:t>“Start” </a:t>
            </a:r>
            <a:r>
              <a:rPr lang="en-US" sz="3200" dirty="0" smtClean="0"/>
              <a:t>when you </a:t>
            </a:r>
            <a:r>
              <a:rPr lang="en-US" sz="3200" dirty="0" smtClean="0"/>
              <a:t>begin work </a:t>
            </a:r>
          </a:p>
          <a:p>
            <a:pPr lvl="1"/>
            <a:r>
              <a:rPr lang="en-US" sz="3000" dirty="0" smtClean="0"/>
              <a:t>This sets assignee</a:t>
            </a:r>
            <a:endParaRPr lang="en-US" sz="3000" dirty="0" smtClean="0"/>
          </a:p>
          <a:p>
            <a:r>
              <a:rPr lang="en-US" sz="3200" dirty="0" smtClean="0"/>
              <a:t>“Pause” if you are unable to progress</a:t>
            </a:r>
          </a:p>
          <a:p>
            <a:r>
              <a:rPr lang="en-US" sz="3200" dirty="0" smtClean="0"/>
              <a:t>“Resume” when </a:t>
            </a:r>
            <a:r>
              <a:rPr lang="en-US" sz="3200" dirty="0" smtClean="0"/>
              <a:t>ready</a:t>
            </a:r>
            <a:endParaRPr lang="en-US" sz="3200" dirty="0" smtClean="0"/>
          </a:p>
          <a:p>
            <a:r>
              <a:rPr lang="en-US" sz="3200" dirty="0"/>
              <a:t>“Submit” when ready for review</a:t>
            </a:r>
          </a:p>
          <a:p>
            <a:r>
              <a:rPr lang="en-US" sz="3200" dirty="0"/>
              <a:t>“Accept” or “Feedback” after </a:t>
            </a:r>
            <a:r>
              <a:rPr lang="en-US" sz="3200" dirty="0" smtClean="0"/>
              <a:t>reviewing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91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Story, Defect Workflows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68" y="1492404"/>
            <a:ext cx="7102474" cy="50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Story, Defect </a:t>
            </a:r>
            <a:r>
              <a:rPr lang="en-US" u="sng" dirty="0" smtClean="0"/>
              <a:t>Workflows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Applies to Story, Defect</a:t>
            </a:r>
          </a:p>
          <a:p>
            <a:r>
              <a:rPr lang="en-US" sz="3200" dirty="0" smtClean="0"/>
              <a:t>Start when you being work</a:t>
            </a:r>
          </a:p>
          <a:p>
            <a:r>
              <a:rPr lang="en-US" sz="3200" dirty="0" smtClean="0"/>
              <a:t>“Pause” if you are unable to progress</a:t>
            </a:r>
          </a:p>
          <a:p>
            <a:r>
              <a:rPr lang="en-US" sz="3200" dirty="0" smtClean="0"/>
              <a:t>“Resume” when unblocked</a:t>
            </a:r>
          </a:p>
          <a:p>
            <a:r>
              <a:rPr lang="en-US" sz="3200" dirty="0"/>
              <a:t>“Resolve” when implemented</a:t>
            </a:r>
          </a:p>
          <a:p>
            <a:r>
              <a:rPr lang="en-US" sz="3200" dirty="0"/>
              <a:t>“Accept” or “Reject” after validating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645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Issue Routing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Uses a self-service model</a:t>
            </a:r>
          </a:p>
          <a:p>
            <a:r>
              <a:rPr lang="en-US" sz="3200" dirty="0" smtClean="0"/>
              <a:t>Principally done with Status and Resolver Role</a:t>
            </a:r>
          </a:p>
          <a:p>
            <a:r>
              <a:rPr lang="en-US" sz="3200" dirty="0" smtClean="0"/>
              <a:t>“Start” any issue that is assigned to your role</a:t>
            </a:r>
            <a:br>
              <a:rPr lang="en-US" sz="3200" dirty="0" smtClean="0"/>
            </a:br>
            <a:r>
              <a:rPr lang="en-US" sz="3200" dirty="0" smtClean="0"/>
              <a:t> This designates you as the Assignee</a:t>
            </a:r>
          </a:p>
          <a:p>
            <a:r>
              <a:rPr lang="en-US" sz="3200" dirty="0" smtClean="0"/>
              <a:t>The assignee generally remains unchanged throughout the lifetime of an issue</a:t>
            </a:r>
          </a:p>
        </p:txBody>
      </p:sp>
    </p:spTree>
    <p:extLst>
      <p:ext uri="{BB962C8B-B14F-4D97-AF65-F5344CB8AC3E}">
        <p14:creationId xmlns:p14="http://schemas.microsoft.com/office/powerpoint/2010/main" val="224766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Issue Routing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All Paused (Blocked) items are reviewed at least </a:t>
            </a:r>
            <a:r>
              <a:rPr lang="en-US" sz="3200" dirty="0" smtClean="0"/>
              <a:t>daily</a:t>
            </a:r>
          </a:p>
          <a:p>
            <a:pPr lvl="1"/>
            <a:r>
              <a:rPr lang="en-US" sz="3000" dirty="0" smtClean="0"/>
              <a:t>PM accountable for unblocking</a:t>
            </a:r>
          </a:p>
          <a:p>
            <a:pPr lvl="1"/>
            <a:r>
              <a:rPr lang="en-US" sz="3000" dirty="0" smtClean="0"/>
              <a:t>Any team member can unblock</a:t>
            </a:r>
            <a:endParaRPr lang="en-US" sz="3000" dirty="0" smtClean="0"/>
          </a:p>
          <a:p>
            <a:r>
              <a:rPr lang="en-US" sz="3200" dirty="0" smtClean="0"/>
              <a:t>“</a:t>
            </a:r>
            <a:r>
              <a:rPr lang="en-US" sz="3200" dirty="0" smtClean="0"/>
              <a:t>New” defects must be Approved by triage resource,</a:t>
            </a:r>
            <a:br>
              <a:rPr lang="en-US" sz="3200" dirty="0" smtClean="0"/>
            </a:br>
            <a:r>
              <a:rPr lang="en-US" sz="3200" dirty="0" smtClean="0"/>
              <a:t>  then assigned to a Sprint before they are assumable by a resource for resolution</a:t>
            </a:r>
          </a:p>
        </p:txBody>
      </p:sp>
    </p:spTree>
    <p:extLst>
      <p:ext uri="{BB962C8B-B14F-4D97-AF65-F5344CB8AC3E}">
        <p14:creationId xmlns:p14="http://schemas.microsoft.com/office/powerpoint/2010/main" val="56615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JIRA Dashboards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9738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Role-specific</a:t>
            </a:r>
          </a:p>
          <a:p>
            <a:r>
              <a:rPr lang="en-US" sz="3200" dirty="0" smtClean="0"/>
              <a:t>Active sprint items only</a:t>
            </a:r>
          </a:p>
          <a:p>
            <a:r>
              <a:rPr lang="en-US" sz="3200" dirty="0" smtClean="0"/>
              <a:t>“My Owned” </a:t>
            </a:r>
            <a:br>
              <a:rPr lang="en-US" sz="3200" dirty="0" smtClean="0"/>
            </a:br>
            <a:r>
              <a:rPr lang="en-US" sz="3200" dirty="0" smtClean="0"/>
              <a:t>- assigned to you, but may not be actionable</a:t>
            </a:r>
          </a:p>
          <a:p>
            <a:r>
              <a:rPr lang="en-US" sz="3200" dirty="0" smtClean="0"/>
              <a:t>“Assumable”</a:t>
            </a:r>
            <a:br>
              <a:rPr lang="en-US" sz="3200" dirty="0" smtClean="0"/>
            </a:br>
            <a:r>
              <a:rPr lang="en-US" sz="3200" dirty="0" smtClean="0"/>
              <a:t>- Resolver Role set to your sub-team</a:t>
            </a:r>
          </a:p>
          <a:p>
            <a:r>
              <a:rPr lang="en-US" sz="3200" dirty="0" smtClean="0"/>
              <a:t>“Watched and Mentioned”</a:t>
            </a:r>
            <a:br>
              <a:rPr lang="en-US" sz="3200" dirty="0" smtClean="0"/>
            </a:br>
            <a:r>
              <a:rPr lang="en-US" sz="3200" dirty="0" smtClean="0"/>
              <a:t>- issues you are watching or have been mentioned in</a:t>
            </a:r>
            <a:br>
              <a:rPr lang="en-US" sz="3200" dirty="0" smtClean="0"/>
            </a:br>
            <a:r>
              <a:rPr lang="en-US" sz="3200" dirty="0" smtClean="0"/>
              <a:t>- use “@“ symbol then user name in any long text field</a:t>
            </a:r>
          </a:p>
        </p:txBody>
      </p:sp>
    </p:spTree>
    <p:extLst>
      <p:ext uri="{BB962C8B-B14F-4D97-AF65-F5344CB8AC3E}">
        <p14:creationId xmlns:p14="http://schemas.microsoft.com/office/powerpoint/2010/main" val="18343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Agile Boards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973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</a:t>
            </a:r>
            <a:r>
              <a:rPr lang="en-US" sz="3200" dirty="0"/>
              <a:t>Work View</a:t>
            </a:r>
          </a:p>
          <a:p>
            <a:r>
              <a:rPr lang="en-US" sz="3200" dirty="0" smtClean="0"/>
              <a:t>A grid view of the issues in the </a:t>
            </a:r>
            <a:r>
              <a:rPr lang="en-US" sz="3200" dirty="0" smtClean="0"/>
              <a:t>current sprint </a:t>
            </a:r>
          </a:p>
          <a:p>
            <a:r>
              <a:rPr lang="en-US" sz="3200" dirty="0" smtClean="0"/>
              <a:t>Can use drag and drop to advance issues through workflow status</a:t>
            </a:r>
          </a:p>
          <a:p>
            <a:r>
              <a:rPr lang="en-US" sz="3200" dirty="0" smtClean="0"/>
              <a:t>All </a:t>
            </a:r>
            <a:r>
              <a:rPr lang="en-US" sz="3200" dirty="0" smtClean="0"/>
              <a:t>issues must move to the Done column before a sprint can </a:t>
            </a:r>
            <a:r>
              <a:rPr lang="en-US" sz="3200" dirty="0" smtClean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5758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Waterfall to Agile Translation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973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Priority – Ranking</a:t>
            </a:r>
          </a:p>
          <a:p>
            <a:r>
              <a:rPr lang="en-US" sz="3200" dirty="0"/>
              <a:t>Test Case – Acceptance Criteria</a:t>
            </a:r>
          </a:p>
          <a:p>
            <a:r>
              <a:rPr lang="en-US" sz="3200" dirty="0" smtClean="0"/>
              <a:t>Out of Scope – (in backlog)</a:t>
            </a:r>
          </a:p>
          <a:p>
            <a:r>
              <a:rPr lang="en-US" sz="3200" dirty="0" smtClean="0"/>
              <a:t>Requirement – doc sections, linked to within a story</a:t>
            </a:r>
          </a:p>
          <a:p>
            <a:r>
              <a:rPr lang="en-US" sz="3200" dirty="0" err="1" smtClean="0"/>
              <a:t>Func</a:t>
            </a:r>
            <a:r>
              <a:rPr lang="en-US" sz="3200" dirty="0" smtClean="0"/>
              <a:t> Spec </a:t>
            </a:r>
            <a:r>
              <a:rPr lang="en-US" sz="3200" dirty="0"/>
              <a:t>–</a:t>
            </a:r>
            <a:r>
              <a:rPr lang="en-US" sz="3200" dirty="0" smtClean="0"/>
              <a:t> doc </a:t>
            </a:r>
            <a:r>
              <a:rPr lang="en-US" sz="3200" dirty="0"/>
              <a:t>sections, linked to within a story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0731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Final </a:t>
            </a:r>
            <a:r>
              <a:rPr lang="en-US" u="sng" dirty="0" smtClean="0"/>
              <a:t>Slide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97380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en-US" sz="3200" dirty="0" smtClean="0"/>
          </a:p>
          <a:p>
            <a:pPr marL="36900" indent="0" algn="ctr">
              <a:buNone/>
            </a:pPr>
            <a:r>
              <a:rPr lang="en-US" sz="4400" dirty="0" smtClean="0"/>
              <a:t>What you must do…</a:t>
            </a:r>
          </a:p>
          <a:p>
            <a:pPr marL="36900" indent="0" algn="ctr">
              <a:buNone/>
            </a:pPr>
            <a:r>
              <a:rPr lang="en-US" sz="4400" dirty="0" smtClean="0"/>
              <a:t>…is clear your </a:t>
            </a:r>
            <a:r>
              <a:rPr lang="en-US" sz="4400" dirty="0" smtClean="0"/>
              <a:t>dashboard queue</a:t>
            </a:r>
          </a:p>
          <a:p>
            <a:pPr marL="36900" indent="0" algn="ctr">
              <a:buNone/>
            </a:pPr>
            <a:r>
              <a:rPr lang="en-US" sz="4400" dirty="0" smtClean="0"/>
              <a:t>…from top to bottom</a:t>
            </a:r>
            <a:endParaRPr lang="en-US" sz="44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428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Agile Process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1408158" y="2162225"/>
            <a:ext cx="1816274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Story Creation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64509" y="2162225"/>
            <a:ext cx="1816274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Backlog Grooming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98547" y="4717188"/>
            <a:ext cx="1816274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Planning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7282" y="4717188"/>
            <a:ext cx="1816274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Execution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36017" y="4717188"/>
            <a:ext cx="1816274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Showcase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18794" y="2430049"/>
            <a:ext cx="651353" cy="300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937320" y="4961446"/>
            <a:ext cx="651353" cy="300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006055" y="4961446"/>
            <a:ext cx="651353" cy="300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13795" y="1847177"/>
            <a:ext cx="6213515" cy="1423392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56238" y="4398849"/>
            <a:ext cx="9111319" cy="1423392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8053455" flipV="1">
            <a:off x="3784759" y="3616410"/>
            <a:ext cx="1624424" cy="369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3" grpId="0" animBg="1"/>
      <p:bldP spid="14" grpId="0" animBg="1"/>
      <p:bldP spid="21" grpId="0" animBg="1"/>
      <p:bldP spid="22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Comments and Questions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							(this area intentionally left blank)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Role Contributions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433173"/>
              </p:ext>
            </p:extLst>
          </p:nvPr>
        </p:nvGraphicFramePr>
        <p:xfrm>
          <a:off x="914400" y="1731960"/>
          <a:ext cx="10353678" cy="46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13"/>
                <a:gridCol w="1725613"/>
                <a:gridCol w="1725613"/>
                <a:gridCol w="1725613"/>
                <a:gridCol w="1725613"/>
                <a:gridCol w="1725613"/>
              </a:tblGrid>
              <a:tr h="5029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Showcase</a:t>
                      </a:r>
                      <a:endParaRPr lang="en-US" dirty="0"/>
                    </a:p>
                  </a:txBody>
                  <a:tcPr/>
                </a:tc>
              </a:tr>
              <a:tr h="502915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02915">
                <a:tc>
                  <a:txBody>
                    <a:bodyPr/>
                    <a:lstStyle/>
                    <a:p>
                      <a:r>
                        <a:rPr lang="en-US" dirty="0" smtClean="0"/>
                        <a:t>SME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02915">
                <a:tc>
                  <a:txBody>
                    <a:bodyPr/>
                    <a:lstStyle/>
                    <a:p>
                      <a:r>
                        <a:rPr lang="en-US" dirty="0" smtClean="0"/>
                        <a:t>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02915"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02915">
                <a:tc>
                  <a:txBody>
                    <a:bodyPr/>
                    <a:lstStyle/>
                    <a:p>
                      <a:r>
                        <a:rPr lang="en-US" dirty="0" smtClean="0"/>
                        <a:t>Designer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02915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02915">
                <a:tc>
                  <a:txBody>
                    <a:bodyPr/>
                    <a:lstStyle/>
                    <a:p>
                      <a:r>
                        <a:rPr lang="en-US" dirty="0" smtClean="0"/>
                        <a:t>QA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029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4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Tools</a:t>
            </a:r>
            <a:endParaRPr lang="en-US" u="sng" dirty="0"/>
          </a:p>
        </p:txBody>
      </p:sp>
      <p:sp>
        <p:nvSpPr>
          <p:cNvPr id="4" name="Pie 3"/>
          <p:cNvSpPr/>
          <p:nvPr/>
        </p:nvSpPr>
        <p:spPr>
          <a:xfrm>
            <a:off x="4029560" y="1782306"/>
            <a:ext cx="3797084" cy="3797084"/>
          </a:xfrm>
          <a:prstGeom prst="pie">
            <a:avLst>
              <a:gd name="adj1" fmla="val 5382097"/>
              <a:gd name="adj2" fmla="val 1620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Confluence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 flipH="1">
            <a:off x="4026980" y="1784886"/>
            <a:ext cx="3797084" cy="3794504"/>
          </a:xfrm>
          <a:prstGeom prst="pie">
            <a:avLst>
              <a:gd name="adj1" fmla="val 5382097"/>
              <a:gd name="adj2" fmla="val 1620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JIRA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1380" y="1930306"/>
            <a:ext cx="2634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Document Storage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Collaboration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Wikis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03031" y="1713331"/>
            <a:ext cx="3071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Issue Management</a:t>
            </a:r>
          </a:p>
          <a:p>
            <a:endParaRPr lang="en-US" sz="2400" dirty="0" smtClean="0"/>
          </a:p>
          <a:p>
            <a:r>
              <a:rPr lang="en-US" sz="2400" dirty="0" smtClean="0"/>
              <a:t>    Sprint Management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539566" y="4339525"/>
            <a:ext cx="2634711" cy="123986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Agile Board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7051729" y="2123269"/>
            <a:ext cx="3998563" cy="2216256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230319" y="5579390"/>
            <a:ext cx="2309247" cy="0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99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Confluence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Store documents</a:t>
            </a:r>
          </a:p>
          <a:p>
            <a:r>
              <a:rPr lang="en-US" sz="3200" dirty="0"/>
              <a:t>Use versions</a:t>
            </a:r>
          </a:p>
          <a:p>
            <a:r>
              <a:rPr lang="en-US" sz="3200" dirty="0" smtClean="0"/>
              <a:t>Comment on content</a:t>
            </a:r>
          </a:p>
          <a:p>
            <a:r>
              <a:rPr lang="en-US" sz="3200" dirty="0" smtClean="0"/>
              <a:t>Store meeting notes</a:t>
            </a:r>
          </a:p>
        </p:txBody>
      </p:sp>
    </p:spTree>
    <p:extLst>
      <p:ext uri="{BB962C8B-B14F-4D97-AF65-F5344CB8AC3E}">
        <p14:creationId xmlns:p14="http://schemas.microsoft.com/office/powerpoint/2010/main" val="19147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JIRA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Issues</a:t>
            </a:r>
          </a:p>
          <a:p>
            <a:r>
              <a:rPr lang="en-US" sz="3200" dirty="0" smtClean="0"/>
              <a:t>Update issue progress</a:t>
            </a:r>
          </a:p>
          <a:p>
            <a:r>
              <a:rPr lang="en-US" sz="3200" dirty="0" smtClean="0"/>
              <a:t>Track issues</a:t>
            </a:r>
            <a:endParaRPr lang="en-US" sz="3200" dirty="0"/>
          </a:p>
          <a:p>
            <a:r>
              <a:rPr lang="en-US" sz="3200" dirty="0" smtClean="0"/>
              <a:t>Create sprints</a:t>
            </a:r>
          </a:p>
          <a:p>
            <a:r>
              <a:rPr lang="en-US" sz="3200" dirty="0" smtClean="0"/>
              <a:t>Assign issues to sprints</a:t>
            </a:r>
          </a:p>
          <a:p>
            <a:r>
              <a:rPr lang="en-US" sz="3200" dirty="0" smtClean="0"/>
              <a:t>Adjust story ranking (priority)</a:t>
            </a:r>
          </a:p>
        </p:txBody>
      </p:sp>
    </p:spTree>
    <p:extLst>
      <p:ext uri="{BB962C8B-B14F-4D97-AF65-F5344CB8AC3E}">
        <p14:creationId xmlns:p14="http://schemas.microsoft.com/office/powerpoint/2010/main" val="232228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Issue Types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6989996" y="2860104"/>
            <a:ext cx="2872464" cy="41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Story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987232" y="2844978"/>
            <a:ext cx="2363345" cy="386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Requirement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3009006" y="3549973"/>
            <a:ext cx="2363345" cy="386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Research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3009006" y="4233195"/>
            <a:ext cx="2363345" cy="386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Design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7624546" y="3660143"/>
            <a:ext cx="2216139" cy="386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Sub-task</a:t>
            </a:r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177314" y="3270449"/>
            <a:ext cx="0" cy="12858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177314" y="3840265"/>
            <a:ext cx="4617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46320" y="4376155"/>
            <a:ext cx="2216139" cy="386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Defect</a:t>
            </a:r>
            <a:endParaRPr lang="en-US" sz="2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199088" y="4556277"/>
            <a:ext cx="4617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17022" y="4906873"/>
            <a:ext cx="2363345" cy="386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xternal Item</a:t>
            </a:r>
            <a:endParaRPr lang="en-US" sz="24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2861947" y="1922348"/>
            <a:ext cx="2558354" cy="4711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u="sng" dirty="0" smtClean="0"/>
              <a:t>Definition</a:t>
            </a:r>
            <a:endParaRPr lang="en-US" sz="3200" u="sng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046530" y="1920510"/>
            <a:ext cx="2558354" cy="4711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u="sng" dirty="0" smtClean="0"/>
              <a:t>Implementation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70323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3" grpId="0" animBg="1"/>
      <p:bldP spid="25" grpId="0" animBg="1"/>
      <p:bldP spid="29" grpId="0" animBg="1"/>
      <p:bldP spid="32" grpId="0" animBg="1"/>
      <p:bldP spid="18" grpId="0" animBg="1"/>
      <p:bldP spid="22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Issue Types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15342"/>
          </a:xfrm>
        </p:spPr>
        <p:txBody>
          <a:bodyPr>
            <a:normAutofit/>
          </a:bodyPr>
          <a:lstStyle/>
          <a:p>
            <a:r>
              <a:rPr lang="en-US" sz="3200" dirty="0"/>
              <a:t>Research: Pre-implementation discovery task</a:t>
            </a:r>
          </a:p>
          <a:p>
            <a:r>
              <a:rPr lang="en-US" sz="3200" dirty="0"/>
              <a:t>Requirement: Pre-implementation definition task</a:t>
            </a:r>
          </a:p>
          <a:p>
            <a:r>
              <a:rPr lang="en-US" sz="3200" dirty="0"/>
              <a:t>Design: Pre-implementation UX, UI or </a:t>
            </a:r>
            <a:r>
              <a:rPr lang="en-US" sz="3200" dirty="0" err="1"/>
              <a:t>Eng</a:t>
            </a:r>
            <a:r>
              <a:rPr lang="en-US" sz="3200" dirty="0"/>
              <a:t> </a:t>
            </a:r>
            <a:r>
              <a:rPr lang="en-US" sz="3200" dirty="0" smtClean="0"/>
              <a:t>definition</a:t>
            </a:r>
          </a:p>
          <a:p>
            <a:r>
              <a:rPr lang="en-US" sz="3200" dirty="0" smtClean="0"/>
              <a:t>External: Item for third party implementation</a:t>
            </a:r>
            <a:endParaRPr lang="en-US" sz="3200" dirty="0"/>
          </a:p>
          <a:p>
            <a:r>
              <a:rPr lang="en-US" sz="3200" dirty="0" smtClean="0"/>
              <a:t>Story</a:t>
            </a:r>
            <a:r>
              <a:rPr lang="en-US" sz="3200" dirty="0" smtClean="0"/>
              <a:t>: Primary Issue type</a:t>
            </a:r>
          </a:p>
          <a:p>
            <a:r>
              <a:rPr lang="en-US" sz="3200" dirty="0" smtClean="0"/>
              <a:t>Defect</a:t>
            </a:r>
            <a:r>
              <a:rPr lang="en-US" sz="3200" dirty="0" smtClean="0"/>
              <a:t>: Item denoting deficiency</a:t>
            </a:r>
          </a:p>
          <a:p>
            <a:r>
              <a:rPr lang="en-US" sz="3200" dirty="0" smtClean="0"/>
              <a:t>Sub-task</a:t>
            </a:r>
            <a:r>
              <a:rPr lang="en-US" sz="3200" dirty="0" smtClean="0"/>
              <a:t>: Created by individual </a:t>
            </a:r>
            <a:r>
              <a:rPr lang="en-US" sz="3200" dirty="0" smtClean="0"/>
              <a:t>user, no validation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5660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Workflows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Advance issues through statuses</a:t>
            </a:r>
          </a:p>
          <a:p>
            <a:r>
              <a:rPr lang="en-US" sz="3200" dirty="0" smtClean="0"/>
              <a:t>Use workflow buttons in issue detail view</a:t>
            </a:r>
            <a:br>
              <a:rPr lang="en-US" sz="3200" dirty="0" smtClean="0"/>
            </a:br>
            <a:r>
              <a:rPr lang="en-US" sz="3200" dirty="0" smtClean="0"/>
              <a:t>or</a:t>
            </a:r>
            <a:br>
              <a:rPr lang="en-US" sz="3200" dirty="0" smtClean="0"/>
            </a:br>
            <a:r>
              <a:rPr lang="en-US" sz="3200" dirty="0" smtClean="0"/>
              <a:t>Drag in Agile board across columns</a:t>
            </a:r>
          </a:p>
          <a:p>
            <a:r>
              <a:rPr lang="en-US" sz="3200" dirty="0" smtClean="0"/>
              <a:t>Your interaction is limited to what you’ve done,</a:t>
            </a:r>
            <a:br>
              <a:rPr lang="en-US" sz="3200" dirty="0" smtClean="0"/>
            </a:br>
            <a:r>
              <a:rPr lang="en-US" sz="3200" dirty="0" smtClean="0"/>
              <a:t> not where it goes next</a:t>
            </a:r>
          </a:p>
          <a:p>
            <a:r>
              <a:rPr lang="en-US" sz="3200" dirty="0" smtClean="0"/>
              <a:t>Make at least one workflow change per day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309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1912</TotalTime>
  <Words>437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Calisto MT</vt:lpstr>
      <vt:lpstr>Trebuchet MS</vt:lpstr>
      <vt:lpstr>Wingdings 2</vt:lpstr>
      <vt:lpstr>Slate</vt:lpstr>
      <vt:lpstr>Agile Process and Tool Usage</vt:lpstr>
      <vt:lpstr>Agile Process</vt:lpstr>
      <vt:lpstr>Role Contributions</vt:lpstr>
      <vt:lpstr>Tools</vt:lpstr>
      <vt:lpstr>Confluence</vt:lpstr>
      <vt:lpstr>JIRA</vt:lpstr>
      <vt:lpstr>Issue Types</vt:lpstr>
      <vt:lpstr>Issue Types</vt:lpstr>
      <vt:lpstr>Workflows</vt:lpstr>
      <vt:lpstr>Planning Workflow</vt:lpstr>
      <vt:lpstr>Planning Workflow</vt:lpstr>
      <vt:lpstr>Story, Defect Workflows</vt:lpstr>
      <vt:lpstr>Story, Defect Workflows</vt:lpstr>
      <vt:lpstr>Issue Routing</vt:lpstr>
      <vt:lpstr>Issue Routing</vt:lpstr>
      <vt:lpstr>JIRA Dashboards</vt:lpstr>
      <vt:lpstr>Agile Boards</vt:lpstr>
      <vt:lpstr>Waterfall to Agile Translation</vt:lpstr>
      <vt:lpstr>Final Slide</vt:lpstr>
      <vt:lpstr>Comments and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Process and Tool Usage</dc:title>
  <dc:creator>Fred Walton</dc:creator>
  <cp:lastModifiedBy>fwalton</cp:lastModifiedBy>
  <cp:revision>49</cp:revision>
  <dcterms:created xsi:type="dcterms:W3CDTF">2014-03-03T18:24:45Z</dcterms:created>
  <dcterms:modified xsi:type="dcterms:W3CDTF">2014-04-04T03:55:40Z</dcterms:modified>
</cp:coreProperties>
</file>