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gyalakshmi\Downloads\employee_data%20Naan%20Mudhal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"HIGH"</c:f>
              <c:strCache>
                <c:ptCount val="1"/>
                <c:pt idx="0">
                  <c:v>HIGH</c:v>
                </c:pt>
              </c:strCache>
            </c:strRef>
          </c:tx>
          <c:spPr>
            <a:solidFill>
              <a:schemeClr val="accent1"/>
            </a:solidFill>
            <a:ln cmpd="sng">
              <a:solidFill>
                <a:srgbClr val="000000"/>
              </a:solidFill>
            </a:ln>
          </c:spPr>
          <c:invertIfNegative val="0"/>
          <c:dLbls>
            <c:delete val="1"/>
          </c:dLbls>
          <c:cat>
            <c:strRef>
              <c:f>'[employee_data Naan Mudhalvan excel.xlsx]Sheet1'!$A$5:$A$16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excel.xlsx]Sheet1'!$B$5:$B$16</c:f>
              <c:numCache>
                <c:formatCode>General</c:formatCode>
                <c:ptCount val="12"/>
                <c:pt idx="0">
                  <c:v>16</c:v>
                </c:pt>
                <c:pt idx="1">
                  <c:v>18</c:v>
                </c:pt>
                <c:pt idx="2">
                  <c:v>21</c:v>
                </c:pt>
                <c:pt idx="3">
                  <c:v>17</c:v>
                </c:pt>
                <c:pt idx="4">
                  <c:v>21</c:v>
                </c:pt>
                <c:pt idx="5">
                  <c:v>29</c:v>
                </c:pt>
                <c:pt idx="6">
                  <c:v>26</c:v>
                </c:pt>
                <c:pt idx="7">
                  <c:v>26</c:v>
                </c:pt>
                <c:pt idx="8">
                  <c:v>21</c:v>
                </c:pt>
                <c:pt idx="9">
                  <c:v>25</c:v>
                </c:pt>
                <c:pt idx="10">
                  <c:v>220</c:v>
                </c:pt>
              </c:numCache>
            </c:numRef>
          </c:val>
        </c:ser>
        <c:ser>
          <c:idx val="1"/>
          <c:order val="1"/>
          <c:tx>
            <c:strRef>
              <c:f>"LOW"</c:f>
              <c:strCache>
                <c:ptCount val="1"/>
                <c:pt idx="0">
                  <c:v>LOW</c:v>
                </c:pt>
              </c:strCache>
            </c:strRef>
          </c:tx>
          <c:spPr>
            <a:solidFill>
              <a:schemeClr val="accent2"/>
            </a:solidFill>
            <a:ln cmpd="sng">
              <a:solidFill>
                <a:srgbClr val="000000"/>
              </a:solidFill>
            </a:ln>
          </c:spPr>
          <c:invertIfNegative val="0"/>
          <c:dLbls>
            <c:delete val="1"/>
          </c:dLbls>
          <c:cat>
            <c:strRef>
              <c:f>'[employee_data Naan Mudhalvan excel.xlsx]Sheet1'!$A$5:$A$16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excel.xlsx]Sheet1'!$C$5:$C$16</c:f>
              <c:numCache>
                <c:formatCode>General</c:formatCode>
                <c:ptCount val="12"/>
                <c:pt idx="0">
                  <c:v>34</c:v>
                </c:pt>
                <c:pt idx="1">
                  <c:v>47</c:v>
                </c:pt>
                <c:pt idx="2">
                  <c:v>41</c:v>
                </c:pt>
                <c:pt idx="3">
                  <c:v>39</c:v>
                </c:pt>
                <c:pt idx="4">
                  <c:v>41</c:v>
                </c:pt>
                <c:pt idx="5">
                  <c:v>33</c:v>
                </c:pt>
                <c:pt idx="6">
                  <c:v>41</c:v>
                </c:pt>
                <c:pt idx="7">
                  <c:v>43</c:v>
                </c:pt>
                <c:pt idx="8">
                  <c:v>45</c:v>
                </c:pt>
                <c:pt idx="9">
                  <c:v>34</c:v>
                </c:pt>
                <c:pt idx="10">
                  <c:v>398</c:v>
                </c:pt>
              </c:numCache>
            </c:numRef>
          </c:val>
        </c:ser>
        <c:ser>
          <c:idx val="2"/>
          <c:order val="2"/>
          <c:tx>
            <c:strRef>
              <c:f>"MED"</c:f>
              <c:strCache>
                <c:ptCount val="1"/>
                <c:pt idx="0">
                  <c:v>MED</c:v>
                </c:pt>
              </c:strCache>
            </c:strRef>
          </c:tx>
          <c:spPr>
            <a:solidFill>
              <a:schemeClr val="accent3"/>
            </a:solidFill>
            <a:ln cmpd="sng">
              <a:solidFill>
                <a:srgbClr val="000000"/>
              </a:solidFill>
            </a:ln>
          </c:spPr>
          <c:invertIfNegative val="0"/>
          <c:dLbls>
            <c:delete val="1"/>
          </c:dLbls>
          <c:cat>
            <c:strRef>
              <c:f>'[employee_data Naan Mudhalvan excel.xlsx]Sheet1'!$A$5:$A$16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excel.xlsx]Sheet1'!$D$5:$D$16</c:f>
              <c:numCache>
                <c:formatCode>General</c:formatCode>
                <c:ptCount val="12"/>
                <c:pt idx="0">
                  <c:v>85</c:v>
                </c:pt>
                <c:pt idx="1">
                  <c:v>65</c:v>
                </c:pt>
                <c:pt idx="2">
                  <c:v>78</c:v>
                </c:pt>
                <c:pt idx="3">
                  <c:v>92</c:v>
                </c:pt>
                <c:pt idx="4">
                  <c:v>77</c:v>
                </c:pt>
                <c:pt idx="5">
                  <c:v>69</c:v>
                </c:pt>
                <c:pt idx="6">
                  <c:v>75</c:v>
                </c:pt>
                <c:pt idx="7">
                  <c:v>82</c:v>
                </c:pt>
                <c:pt idx="8">
                  <c:v>71</c:v>
                </c:pt>
                <c:pt idx="9">
                  <c:v>84</c:v>
                </c:pt>
                <c:pt idx="10">
                  <c:v>778</c:v>
                </c:pt>
              </c:numCache>
            </c:numRef>
          </c:val>
        </c:ser>
        <c:ser>
          <c:idx val="3"/>
          <c:order val="3"/>
          <c:tx>
            <c:strRef>
              <c:f>"VERY HIGH"</c:f>
              <c:strCache>
                <c:ptCount val="1"/>
                <c:pt idx="0">
                  <c:v>VERY HIGH</c:v>
                </c:pt>
              </c:strCache>
            </c:strRef>
          </c:tx>
          <c:spPr>
            <a:solidFill>
              <a:schemeClr val="accent4"/>
            </a:solidFill>
            <a:ln cmpd="sng">
              <a:solidFill>
                <a:srgbClr val="000000"/>
              </a:solidFill>
            </a:ln>
          </c:spPr>
          <c:invertIfNegative val="0"/>
          <c:dLbls>
            <c:delete val="1"/>
          </c:dLbls>
          <c:cat>
            <c:strRef>
              <c:f>'[employee_data Naan Mudhalvan excel.xlsx]Sheet1'!$A$5:$A$16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excel.xlsx]Sheet1'!$E$5:$E$16</c:f>
              <c:numCache>
                <c:formatCode>General</c:formatCode>
                <c:ptCount val="12"/>
                <c:pt idx="0">
                  <c:v>15</c:v>
                </c:pt>
                <c:pt idx="1">
                  <c:v>15</c:v>
                </c:pt>
                <c:pt idx="2">
                  <c:v>14</c:v>
                </c:pt>
                <c:pt idx="3">
                  <c:v>9</c:v>
                </c:pt>
                <c:pt idx="4">
                  <c:v>15</c:v>
                </c:pt>
                <c:pt idx="5">
                  <c:v>12</c:v>
                </c:pt>
                <c:pt idx="6">
                  <c:v>15</c:v>
                </c:pt>
                <c:pt idx="7">
                  <c:v>16</c:v>
                </c:pt>
                <c:pt idx="8">
                  <c:v>13</c:v>
                </c:pt>
                <c:pt idx="9">
                  <c:v>13</c:v>
                </c:pt>
                <c:pt idx="10">
                  <c:v>137</c:v>
                </c:pt>
              </c:numCache>
            </c:numRef>
          </c:val>
        </c:ser>
        <c:ser>
          <c:idx val="4"/>
          <c:order val="4"/>
          <c:tx>
            <c:strRef>
              <c:f>"(blank)"</c:f>
              <c:strCache>
                <c:ptCount val="1"/>
                <c:pt idx="0">
                  <c:v>(blank)</c:v>
                </c:pt>
              </c:strCache>
            </c:strRef>
          </c:tx>
          <c:spPr>
            <a:solidFill>
              <a:schemeClr val="accent5"/>
            </a:solidFill>
            <a:ln cmpd="sng">
              <a:solidFill>
                <a:srgbClr val="000000"/>
              </a:solidFill>
            </a:ln>
          </c:spPr>
          <c:invertIfNegative val="0"/>
          <c:dLbls>
            <c:delete val="1"/>
          </c:dLbls>
          <c:cat>
            <c:strRef>
              <c:f>'[employee_data Naan Mudhalvan excel.xlsx]Sheet1'!$A$5:$A$16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excel.xlsx]Sheet1'!$F$5:$F$16</c:f>
              <c:numCache>
                <c:formatCode>General</c:formatCode>
                <c:ptCount val="12"/>
                <c:pt idx="0">
                  <c:v>153</c:v>
                </c:pt>
                <c:pt idx="1">
                  <c:v>155</c:v>
                </c:pt>
                <c:pt idx="2">
                  <c:v>148</c:v>
                </c:pt>
                <c:pt idx="3">
                  <c:v>139</c:v>
                </c:pt>
                <c:pt idx="4">
                  <c:v>150</c:v>
                </c:pt>
                <c:pt idx="5">
                  <c:v>158</c:v>
                </c:pt>
                <c:pt idx="6">
                  <c:v>142</c:v>
                </c:pt>
                <c:pt idx="7">
                  <c:v>137</c:v>
                </c:pt>
                <c:pt idx="8">
                  <c:v>147</c:v>
                </c:pt>
                <c:pt idx="9">
                  <c:v>138</c:v>
                </c:pt>
                <c:pt idx="10">
                  <c:v>1467</c:v>
                </c:pt>
              </c:numCache>
            </c:numRef>
          </c:val>
        </c:ser>
        <c:dLbls>
          <c:showLegendKey val="0"/>
          <c:showVal val="0"/>
          <c:showCatName val="0"/>
          <c:showSerName val="0"/>
          <c:showPercent val="0"/>
          <c:showBubbleSize val="0"/>
        </c:dLbls>
        <c:gapWidth val="150"/>
        <c:overlap val="100"/>
        <c:axId val="1248666281"/>
        <c:axId val="1919185455"/>
      </c:barChart>
      <c:catAx>
        <c:axId val="1248666281"/>
        <c:scaling>
          <c:orientation val="minMax"/>
        </c:scaling>
        <c:delete val="0"/>
        <c:axPos val="b"/>
        <c:title>
          <c:layout/>
          <c:overlay val="0"/>
          <c:tx>
            <c:rich>
              <a:bodyPr/>
              <a:lstStyle/>
              <a:p>
                <a:pPr>
                  <a:defRPr/>
                </a:pPr>
              </a:p>
            </c:rich>
          </c:tx>
        </c:title>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rgbClr val="000000"/>
                </a:solidFill>
                <a:latin typeface="+mn-lt"/>
                <a:ea typeface="+mn-ea"/>
                <a:cs typeface="+mn-cs"/>
              </a:defRPr>
            </a:pPr>
          </a:p>
        </c:txPr>
        <c:crossAx val="1919185455"/>
        <c:crosses val="autoZero"/>
        <c:auto val="1"/>
        <c:lblAlgn val="ctr"/>
        <c:lblOffset val="100"/>
        <c:noMultiLvlLbl val="0"/>
      </c:catAx>
      <c:valAx>
        <c:axId val="1919185455"/>
        <c:scaling>
          <c:orientation val="minMax"/>
        </c:scaling>
        <c:delete val="0"/>
        <c:axPos val="l"/>
        <c:majorGridlines>
          <c:spPr>
            <a:ln w="6350" cap="flat" cmpd="sng" algn="ctr">
              <a:solidFill>
                <a:srgbClr val="B7B7B7"/>
              </a:solidFill>
              <a:prstDash val="solid"/>
              <a:round/>
            </a:ln>
          </c:spPr>
        </c:majorGridlines>
        <c:title>
          <c:layout/>
          <c:overlay val="0"/>
          <c:tx>
            <c:rich>
              <a:bodyPr/>
              <a:lstStyle/>
              <a:p>
                <a:pPr>
                  <a:defRPr/>
                </a:pPr>
              </a:p>
            </c:rich>
          </c:tx>
        </c:title>
        <c:numFmt formatCode="0%" sourceLinked="1"/>
        <c:majorTickMark val="none"/>
        <c:minorTickMark val="none"/>
        <c:tickLblPos val="nextTo"/>
        <c:spPr>
          <a:ln w="6350" cap="flat" cmpd="sng" algn="ctr">
            <a:solidFill>
              <a:schemeClr val="tx1">
                <a:tint val="75000"/>
              </a:schemeClr>
            </a:solidFill>
            <a:prstDash val="solid"/>
            <a:round/>
          </a:ln>
        </c:spPr>
        <c:txPr>
          <a:bodyPr rot="-60000000" spcFirstLastPara="0" vertOverflow="ellipsis" vert="horz" wrap="square" anchor="ctr" anchorCtr="1"/>
          <a:lstStyle/>
          <a:p>
            <a:pPr>
              <a:defRPr lang="en-US" sz="900" b="0" i="0" u="none" strike="noStrike" kern="1200" baseline="0">
                <a:solidFill>
                  <a:srgbClr val="000000"/>
                </a:solidFill>
                <a:latin typeface="+mn-lt"/>
                <a:ea typeface="+mn-ea"/>
                <a:cs typeface="+mn-cs"/>
              </a:defRPr>
            </a:pPr>
          </a:p>
        </c:txPr>
        <c:crossAx val="1248666281"/>
        <c:crosses val="autoZero"/>
        <c:crossBetween val="between"/>
      </c:valAx>
    </c:plotArea>
    <c:legend>
      <c:legendPos val="r"/>
      <c:layout/>
      <c:overlay val="0"/>
      <c:txPr>
        <a:bodyPr rot="0" spcFirstLastPara="0" vertOverflow="ellipsis" vert="horz" wrap="square" anchor="ctr" anchorCtr="1"/>
        <a:lstStyle/>
        <a:p>
          <a:pPr>
            <a:defRPr lang="en-US" sz="900" b="0" i="0" u="none" strike="noStrike" kern="1200" baseline="0">
              <a:solidFill>
                <a:srgbClr val="1A1A1A"/>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14537" y="3291290"/>
            <a:ext cx="8610600" cy="2676525"/>
          </a:xfrm>
          <a:prstGeom prst="rect">
            <a:avLst/>
          </a:prstGeom>
          <a:noFill/>
        </p:spPr>
        <p:txBody>
          <a:bodyPr wrap="square" rtlCol="0">
            <a:spAutoFit/>
          </a:bodyPr>
          <a:lstStyle/>
          <a:p>
            <a:r>
              <a:rPr lang="en-US" sz="2400"/>
              <a:t>STUDENT NAME: BHAGYA LAKSHMI.S</a:t>
            </a:r>
            <a:endParaRPr lang="en-US" sz="2400" dirty="0"/>
          </a:p>
          <a:p>
            <a:r>
              <a:rPr lang="en-US" sz="2400" dirty="0"/>
              <a:t>REGISTER NO:312215950[asunm 1621312215950]</a:t>
            </a:r>
            <a:endParaRPr lang="en-US" sz="2400" dirty="0"/>
          </a:p>
          <a:p>
            <a:r>
              <a:rPr lang="en-US" sz="2400" dirty="0"/>
              <a:t>DEPARTMENT:B.COM [GENERAL]</a:t>
            </a:r>
            <a:endParaRPr lang="en-US" sz="2400" dirty="0"/>
          </a:p>
          <a:p>
            <a:r>
              <a:rPr lang="en-US" sz="2400" dirty="0"/>
              <a:t>COLLEGE: SHRI SHANKARLA SUNDARBAI SHASUN JAIN COLLEGE</a:t>
            </a:r>
            <a:endParaRPr lang="en-US" sz="2400" dirty="0"/>
          </a:p>
          <a:p>
            <a:r>
              <a:rPr lang="en-US" sz="2400" dirty="0"/>
              <a:t> FOR WOMEN                             </a:t>
            </a:r>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304800" y="1245235"/>
            <a:ext cx="8011795" cy="5222240"/>
          </a:xfrm>
          <a:prstGeom prst="rect">
            <a:avLst/>
          </a:prstGeom>
        </p:spPr>
        <p:txBody>
          <a:bodyPr>
            <a:noAutofit/>
          </a:bodyPr>
          <a:p>
            <a:r>
              <a:rPr sz="1600"/>
              <a:t> </a:t>
            </a:r>
            <a:r>
              <a:rPr sz="2400">
                <a:latin typeface="Arial Rounded MT Bold" panose="020F0704030504030204" charset="0"/>
                <a:cs typeface="Arial Rounded MT Bold" panose="020F0704030504030204" charset="0"/>
              </a:rPr>
              <a:t>1. Data Collection: Data sourced from Edunet dashboard.</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 2. Feature Collection: The listed 10 features selected for analysis.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3. Data Cleaning: Handling missing values.</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4. Calculation of Performance Level: Using employee rating to determine performance.</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5. Summary of Pivot Level: Organizing data using pivot tables.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6. Visualization: Graphical representation using pivot tables. </a:t>
            </a:r>
            <a:endParaRPr sz="2400">
              <a:latin typeface="Arial Rounded MT Bold" panose="020F0704030504030204" charset="0"/>
              <a:cs typeface="Arial Rounded MT Bold" panose="020F07040305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 name="Content Placeholder 9"/>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838200" y="1219517"/>
            <a:ext cx="5080000" cy="829945"/>
          </a:xfrm>
          <a:prstGeom prst="rect">
            <a:avLst/>
          </a:prstGeom>
        </p:spPr>
        <p:txBody>
          <a:bodyPr>
            <a:spAutoFit/>
          </a:bodyPr>
          <a:p>
            <a:r>
              <a:rPr sz="1600"/>
              <a:t> =IF(AND(Z8&gt;=5),"VERY HIGH",IF(AND(Z8&gt;=4),"HIGH",IF(AND(Z8&gt;=3),"MED","LOW")))</a:t>
            </a:r>
            <a:endParaRPr sz="1600"/>
          </a:p>
        </p:txBody>
      </p:sp>
      <p:graphicFrame>
        <p:nvGraphicFramePr>
          <p:cNvPr id="8" name="Content Placeholder 7"/>
          <p:cNvGraphicFramePr/>
          <p:nvPr>
            <p:ph sz="half" idx="2"/>
          </p:nvPr>
        </p:nvGraphicFramePr>
        <p:xfrm>
          <a:off x="609600" y="2147570"/>
          <a:ext cx="5303520" cy="39560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09600" y="1219200"/>
            <a:ext cx="7926070" cy="5166995"/>
          </a:xfrm>
          <a:prstGeom prst="rect">
            <a:avLst/>
          </a:prstGeom>
        </p:spPr>
        <p:txBody>
          <a:bodyPr>
            <a:noAutofit/>
          </a:bodyPr>
          <a:p>
            <a:r>
              <a:rPr sz="2400"/>
              <a:t> The employee data analysis conducted using Excel has provided valuable insights into workforce performance and trends within the organization. By systematically collecting, cleaning, and analyzing key employee data, we have been able to: </a:t>
            </a:r>
            <a:endParaRPr sz="2400"/>
          </a:p>
          <a:p>
            <a:r>
              <a:rPr lang="en-US" sz="2400"/>
              <a:t>1.</a:t>
            </a:r>
            <a:r>
              <a:rPr sz="2400"/>
              <a:t>Identify Performance Trends</a:t>
            </a:r>
            <a:endParaRPr sz="2400"/>
          </a:p>
          <a:p>
            <a:r>
              <a:rPr sz="2400"/>
              <a:t> 2. Highlight Key Metrics </a:t>
            </a:r>
            <a:endParaRPr sz="2400"/>
          </a:p>
          <a:p>
            <a:r>
              <a:rPr sz="2400"/>
              <a:t>3. Utilize Advanced Excel Tool</a:t>
            </a:r>
            <a:r>
              <a:rPr lang="en-US" sz="2400"/>
              <a:t>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82650" y="1649095"/>
            <a:ext cx="7753350" cy="2810510"/>
          </a:xfrm>
          <a:prstGeom prst="rect">
            <a:avLst/>
          </a:prstGeom>
        </p:spPr>
        <p:txBody>
          <a:bodyPr>
            <a:noAutofit/>
          </a:bodyPr>
          <a:p>
            <a:pPr algn="l"/>
            <a:r>
              <a:rPr sz="2800">
                <a:latin typeface="Times New Roman" panose="02020603050405020304" pitchFamily="18" charset="0"/>
                <a:cs typeface="Times New Roman" panose="02020603050405020304" pitchFamily="18" charset="0"/>
              </a:rPr>
              <a:t> In today's competitive business environment,</a:t>
            </a:r>
            <a:endParaRPr sz="2800">
              <a:latin typeface="Times New Roman" panose="02020603050405020304" pitchFamily="18" charset="0"/>
              <a:cs typeface="Times New Roman" panose="02020603050405020304" pitchFamily="18" charset="0"/>
            </a:endParaRPr>
          </a:p>
          <a:p>
            <a:pPr algn="l"/>
            <a:r>
              <a:rPr sz="2800">
                <a:latin typeface="Times New Roman" panose="02020603050405020304" pitchFamily="18" charset="0"/>
                <a:cs typeface="Times New Roman" panose="02020603050405020304" pitchFamily="18" charset="0"/>
              </a:rPr>
              <a:t> organizations are constantly striving to maximize</a:t>
            </a:r>
            <a:endParaRPr sz="2800">
              <a:latin typeface="Times New Roman" panose="02020603050405020304" pitchFamily="18" charset="0"/>
              <a:cs typeface="Times New Roman" panose="02020603050405020304" pitchFamily="18" charset="0"/>
            </a:endParaRPr>
          </a:p>
          <a:p>
            <a:pPr algn="l"/>
            <a:r>
              <a:rPr sz="2800">
                <a:latin typeface="Times New Roman" panose="02020603050405020304" pitchFamily="18" charset="0"/>
                <a:cs typeface="Times New Roman" panose="02020603050405020304" pitchFamily="18" charset="0"/>
              </a:rPr>
              <a:t> productivity and improve employee performance.</a:t>
            </a:r>
            <a:endParaRPr sz="2800">
              <a:latin typeface="Times New Roman" panose="02020603050405020304" pitchFamily="18" charset="0"/>
              <a:cs typeface="Times New Roman" panose="02020603050405020304" pitchFamily="18" charset="0"/>
            </a:endParaRPr>
          </a:p>
          <a:p>
            <a:pPr algn="l"/>
            <a:r>
              <a:rPr sz="2800">
                <a:latin typeface="Times New Roman" panose="02020603050405020304" pitchFamily="18" charset="0"/>
                <a:cs typeface="Times New Roman" panose="02020603050405020304" pitchFamily="18" charset="0"/>
              </a:rPr>
              <a:t> To achieve this, it is crucial for managers and hr</a:t>
            </a:r>
            <a:endParaRPr sz="2800">
              <a:latin typeface="Times New Roman" panose="02020603050405020304" pitchFamily="18" charset="0"/>
              <a:cs typeface="Times New Roman" panose="02020603050405020304" pitchFamily="18" charset="0"/>
            </a:endParaRPr>
          </a:p>
          <a:p>
            <a:pPr algn="l"/>
            <a:r>
              <a:rPr sz="2800">
                <a:latin typeface="Times New Roman" panose="02020603050405020304" pitchFamily="18" charset="0"/>
                <a:cs typeface="Times New Roman" panose="02020603050405020304" pitchFamily="18" charset="0"/>
              </a:rPr>
              <a:t> departments to have a clear understanding of the</a:t>
            </a:r>
            <a:endParaRPr sz="2800">
              <a:latin typeface="Times New Roman" panose="02020603050405020304" pitchFamily="18" charset="0"/>
              <a:cs typeface="Times New Roman" panose="02020603050405020304" pitchFamily="18" charset="0"/>
            </a:endParaRPr>
          </a:p>
          <a:p>
            <a:pPr algn="l"/>
            <a:r>
              <a:rPr sz="2800">
                <a:latin typeface="Times New Roman" panose="02020603050405020304" pitchFamily="18" charset="0"/>
                <a:cs typeface="Times New Roman" panose="02020603050405020304" pitchFamily="18" charset="0"/>
              </a:rPr>
              <a:t> performance metrics of their employees. However,</a:t>
            </a:r>
            <a:endParaRPr sz="2800">
              <a:latin typeface="Times New Roman" panose="02020603050405020304" pitchFamily="18" charset="0"/>
              <a:cs typeface="Times New Roman" panose="02020603050405020304" pitchFamily="18" charset="0"/>
            </a:endParaRPr>
          </a:p>
          <a:p>
            <a:pPr algn="l"/>
            <a:r>
              <a:rPr sz="2800">
                <a:latin typeface="Times New Roman" panose="02020603050405020304" pitchFamily="18" charset="0"/>
                <a:cs typeface="Times New Roman" panose="02020603050405020304" pitchFamily="18" charset="0"/>
              </a:rPr>
              <a:t> managing and analyzing large amounts of</a:t>
            </a:r>
            <a:endParaRPr sz="2800">
              <a:latin typeface="Times New Roman" panose="02020603050405020304" pitchFamily="18" charset="0"/>
              <a:cs typeface="Times New Roman" panose="02020603050405020304" pitchFamily="18" charset="0"/>
            </a:endParaRPr>
          </a:p>
          <a:p>
            <a:pPr algn="l"/>
            <a:r>
              <a:rPr sz="2800">
                <a:latin typeface="Times New Roman" panose="02020603050405020304" pitchFamily="18" charset="0"/>
                <a:cs typeface="Times New Roman" panose="02020603050405020304" pitchFamily="18" charset="0"/>
              </a:rPr>
              <a:t> performance data can be challenging without the</a:t>
            </a:r>
            <a:endParaRPr sz="2800">
              <a:latin typeface="Times New Roman" panose="02020603050405020304" pitchFamily="18" charset="0"/>
              <a:cs typeface="Times New Roman" panose="02020603050405020304" pitchFamily="18" charset="0"/>
            </a:endParaRPr>
          </a:p>
          <a:p>
            <a:pPr algn="l"/>
            <a:r>
              <a:rPr sz="2800">
                <a:latin typeface="Times New Roman" panose="02020603050405020304" pitchFamily="18" charset="0"/>
                <a:cs typeface="Times New Roman" panose="02020603050405020304" pitchFamily="18" charset="0"/>
              </a:rPr>
              <a:t> right tools</a:t>
            </a:r>
            <a:endParaRPr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057400"/>
            <a:ext cx="7924800" cy="3169285"/>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Enhanced ability to monitor and evaluate employee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performance. Improved decision-making regarding employee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development, rewards, and interventions. Increased efficiency</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in generating performance reports and insights. Greater</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transparency in performance evaluation processes, leading to</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more motivated and engaged employees. By leveraging Excel's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capabilities for data analysis and visualization, this project aims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to provide a scalable and cost-effective solution for employee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performance management, supporting organizational goals and</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fostering a culture of continuous improvement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62000" y="1752600"/>
            <a:ext cx="7870825" cy="1903095"/>
          </a:xfrm>
          <a:prstGeom prst="rect">
            <a:avLst/>
          </a:prstGeom>
        </p:spPr>
        <p:txBody>
          <a:bodyPr wrap="square">
            <a:noAutofit/>
          </a:bodyPr>
          <a:p>
            <a:pPr indent="0">
              <a:buFont typeface="Arial" panose="020B0604020202020204" pitchFamily="34" charset="0"/>
              <a:buNone/>
            </a:pPr>
            <a:r>
              <a:rPr sz="2000">
                <a:latin typeface="Arial Rounded MT Bold" panose="020F0704030504030204" charset="0"/>
                <a:cs typeface="Arial Rounded MT Bold" panose="020F0704030504030204" charset="0"/>
              </a:rPr>
              <a:t>1. Human Resources (HR) Departments </a:t>
            </a:r>
            <a:endParaRPr sz="2000">
              <a:latin typeface="Arial Rounded MT Bold" panose="020F0704030504030204" charset="0"/>
              <a:cs typeface="Arial Rounded MT Bold" panose="020F0704030504030204" charset="0"/>
            </a:endParaRPr>
          </a:p>
          <a:p>
            <a:pPr indent="0">
              <a:buFont typeface="Arial" panose="020B0604020202020204" pitchFamily="34" charset="0"/>
              <a:buNone/>
            </a:pPr>
            <a:r>
              <a:rPr sz="2000">
                <a:latin typeface="Arial Rounded MT Bold" panose="020F0704030504030204" charset="0"/>
                <a:cs typeface="Arial Rounded MT Bold" panose="020F0704030504030204" charset="0"/>
              </a:rPr>
              <a:t>2. Managers and Supervisors </a:t>
            </a:r>
            <a:endParaRPr sz="2000">
              <a:latin typeface="Arial Rounded MT Bold" panose="020F0704030504030204" charset="0"/>
              <a:cs typeface="Arial Rounded MT Bold" panose="020F0704030504030204" charset="0"/>
            </a:endParaRPr>
          </a:p>
          <a:p>
            <a:pPr indent="0">
              <a:buFont typeface="Arial" panose="020B0604020202020204" pitchFamily="34" charset="0"/>
              <a:buNone/>
            </a:pPr>
            <a:r>
              <a:rPr sz="2000">
                <a:latin typeface="Arial Rounded MT Bold" panose="020F0704030504030204" charset="0"/>
                <a:cs typeface="Arial Rounded MT Bold" panose="020F0704030504030204" charset="0"/>
              </a:rPr>
              <a:t>3. Executives and Senior Management</a:t>
            </a:r>
            <a:endParaRPr sz="2000">
              <a:latin typeface="Arial Rounded MT Bold" panose="020F0704030504030204" charset="0"/>
              <a:cs typeface="Arial Rounded MT Bold" panose="020F0704030504030204" charset="0"/>
            </a:endParaRPr>
          </a:p>
          <a:p>
            <a:pPr indent="0">
              <a:buFont typeface="Arial" panose="020B0604020202020204" pitchFamily="34" charset="0"/>
              <a:buNone/>
            </a:pPr>
            <a:r>
              <a:rPr sz="2000">
                <a:latin typeface="Arial Rounded MT Bold" panose="020F0704030504030204" charset="0"/>
                <a:cs typeface="Arial Rounded MT Bold" panose="020F0704030504030204" charset="0"/>
              </a:rPr>
              <a:t>4.</a:t>
            </a:r>
            <a:r>
              <a:rPr lang="en-US" sz="2000">
                <a:latin typeface="Arial Rounded MT Bold" panose="020F0704030504030204" charset="0"/>
                <a:cs typeface="Arial Rounded MT Bold" panose="020F0704030504030204" charset="0"/>
              </a:rPr>
              <a:t> </a:t>
            </a:r>
            <a:r>
              <a:rPr sz="2000">
                <a:latin typeface="Arial Rounded MT Bold" panose="020F0704030504030204" charset="0"/>
                <a:cs typeface="Arial Rounded MT Bold" panose="020F0704030504030204" charset="0"/>
              </a:rPr>
              <a:t>Employees </a:t>
            </a:r>
            <a:endParaRPr sz="2000">
              <a:latin typeface="Arial Rounded MT Bold" panose="020F0704030504030204" charset="0"/>
              <a:cs typeface="Arial Rounded MT Bold" panose="020F0704030504030204" charset="0"/>
            </a:endParaRPr>
          </a:p>
          <a:p>
            <a:pPr indent="0">
              <a:buFont typeface="Arial" panose="020B0604020202020204" pitchFamily="34" charset="0"/>
              <a:buNone/>
            </a:pPr>
            <a:r>
              <a:rPr sz="2000">
                <a:latin typeface="Arial Rounded MT Bold" panose="020F0704030504030204" charset="0"/>
                <a:cs typeface="Arial Rounded MT Bold" panose="020F0704030504030204" charset="0"/>
              </a:rPr>
              <a:t>5. Training and Development Teams</a:t>
            </a:r>
            <a:endParaRPr sz="2000">
              <a:latin typeface="Arial Rounded MT Bold" panose="020F0704030504030204" charset="0"/>
              <a:cs typeface="Arial Rounded MT Bold" panose="020F0704030504030204" charset="0"/>
            </a:endParaRPr>
          </a:p>
          <a:p>
            <a:pPr indent="0">
              <a:buFont typeface="Arial" panose="020B0604020202020204" pitchFamily="34" charset="0"/>
              <a:buNone/>
            </a:pPr>
            <a:r>
              <a:rPr sz="2000">
                <a:latin typeface="Arial Rounded MT Bold" panose="020F0704030504030204" charset="0"/>
                <a:cs typeface="Arial Rounded MT Bold" panose="020F0704030504030204" charset="0"/>
              </a:rPr>
              <a:t> 6. Compensation and Benefits Teams </a:t>
            </a:r>
            <a:endParaRPr sz="2000">
              <a:latin typeface="Arial Rounded MT Bold" panose="020F0704030504030204" charset="0"/>
              <a:cs typeface="Arial Rounded MT Bold" panose="020F0704030504030204" charset="0"/>
            </a:endParaRPr>
          </a:p>
          <a:p>
            <a:pPr indent="0">
              <a:buFont typeface="Arial" panose="020B0604020202020204" pitchFamily="34" charset="0"/>
              <a:buNone/>
            </a:pPr>
            <a:r>
              <a:rPr sz="2000">
                <a:latin typeface="Arial Rounded MT Bold" panose="020F0704030504030204" charset="0"/>
                <a:cs typeface="Arial Rounded MT Bold" panose="020F0704030504030204" charset="0"/>
              </a:rPr>
              <a:t>7. Consultants and Analysts </a:t>
            </a:r>
            <a:endParaRPr sz="2000">
              <a:latin typeface="Arial Rounded MT Bold" panose="020F0704030504030204" charset="0"/>
              <a:cs typeface="Arial Rounded MT Bold" panose="020F07040305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200" y="3505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556000" y="2767965"/>
            <a:ext cx="5080000" cy="3476625"/>
          </a:xfrm>
          <a:prstGeom prst="rect">
            <a:avLst/>
          </a:prstGeom>
        </p:spPr>
        <p:txBody>
          <a:bodyPr>
            <a:spAutoFit/>
          </a:bodyPr>
          <a:p>
            <a:r>
              <a:rPr sz="2000">
                <a:latin typeface="Times New Roman" panose="02020603050405020304" pitchFamily="18" charset="0"/>
                <a:cs typeface="Times New Roman" panose="02020603050405020304" pitchFamily="18" charset="0"/>
              </a:rPr>
              <a:t> </a:t>
            </a:r>
            <a:r>
              <a:rPr sz="2000">
                <a:latin typeface="Arial Rounded MT Bold" panose="020F0704030504030204" charset="0"/>
                <a:cs typeface="Arial Rounded MT Bold" panose="020F0704030504030204" charset="0"/>
              </a:rPr>
              <a:t>Your solution leverages Excel to provide a comprehensive, user-friendly, and cost-effective approach to employee performance analysis. </a:t>
            </a:r>
            <a:endParaRPr sz="2000">
              <a:latin typeface="Arial Rounded MT Bold" panose="020F0704030504030204" charset="0"/>
              <a:cs typeface="Arial Rounded MT Bold" panose="020F0704030504030204" charset="0"/>
            </a:endParaRPr>
          </a:p>
          <a:p>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Value Proposition: </a:t>
            </a:r>
            <a:endParaRPr sz="2000">
              <a:latin typeface="Arial Rounded MT Bold" panose="020F0704030504030204" charset="0"/>
              <a:cs typeface="Arial Rounded MT Bold" panose="020F0704030504030204" charset="0"/>
            </a:endParaRPr>
          </a:p>
          <a:p>
            <a:r>
              <a:rPr sz="2000">
                <a:latin typeface="Times New Roman" panose="02020603050405020304" pitchFamily="18" charset="0"/>
                <a:cs typeface="Times New Roman" panose="02020603050405020304" pitchFamily="18" charset="0"/>
              </a:rPr>
              <a:t>1. Cost-Effectiveness </a:t>
            </a:r>
            <a:endParaRPr sz="2000">
              <a:latin typeface="Times New Roman" panose="02020603050405020304" pitchFamily="18" charset="0"/>
              <a:cs typeface="Times New Roman" panose="02020603050405020304" pitchFamily="18" charset="0"/>
            </a:endParaRPr>
          </a:p>
          <a:p>
            <a:r>
              <a:rPr sz="2000">
                <a:latin typeface="Times New Roman" panose="02020603050405020304" pitchFamily="18" charset="0"/>
                <a:cs typeface="Times New Roman" panose="02020603050405020304" pitchFamily="18" charset="0"/>
              </a:rPr>
              <a:t>2. Ease of Use </a:t>
            </a:r>
            <a:endParaRPr sz="2000">
              <a:latin typeface="Times New Roman" panose="02020603050405020304" pitchFamily="18" charset="0"/>
              <a:cs typeface="Times New Roman" panose="02020603050405020304" pitchFamily="18" charset="0"/>
            </a:endParaRPr>
          </a:p>
          <a:p>
            <a:r>
              <a:rPr sz="2000">
                <a:latin typeface="Times New Roman" panose="02020603050405020304" pitchFamily="18" charset="0"/>
                <a:cs typeface="Times New Roman" panose="02020603050405020304" pitchFamily="18" charset="0"/>
              </a:rPr>
              <a:t>3. Data Management</a:t>
            </a:r>
            <a:endParaRPr sz="2000">
              <a:latin typeface="Times New Roman" panose="02020603050405020304" pitchFamily="18" charset="0"/>
              <a:cs typeface="Times New Roman" panose="02020603050405020304" pitchFamily="18" charset="0"/>
            </a:endParaRPr>
          </a:p>
          <a:p>
            <a:r>
              <a:rPr sz="2000">
                <a:latin typeface="Times New Roman" panose="02020603050405020304" pitchFamily="18" charset="0"/>
                <a:cs typeface="Times New Roman" panose="02020603050405020304" pitchFamily="18" charset="0"/>
              </a:rPr>
              <a:t>4. Customizable Analysis</a:t>
            </a:r>
            <a:endParaRPr sz="2000">
              <a:latin typeface="Times New Roman" panose="02020603050405020304" pitchFamily="18" charset="0"/>
              <a:cs typeface="Times New Roman" panose="02020603050405020304" pitchFamily="18" charset="0"/>
            </a:endParaRPr>
          </a:p>
          <a:p>
            <a:r>
              <a:rPr sz="2000">
                <a:latin typeface="Times New Roman" panose="02020603050405020304" pitchFamily="18" charset="0"/>
                <a:cs typeface="Times New Roman" panose="02020603050405020304" pitchFamily="18" charset="0"/>
              </a:rPr>
              <a:t> 5. Real-Time Analysis </a:t>
            </a:r>
            <a:endParaRPr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838200" y="1143635"/>
            <a:ext cx="7880350" cy="5374005"/>
          </a:xfrm>
          <a:prstGeom prst="rect">
            <a:avLst/>
          </a:prstGeom>
        </p:spPr>
        <p:txBody>
          <a:bodyPr>
            <a:noAutofit/>
          </a:bodyPr>
          <a:p>
            <a:r>
              <a:rPr sz="2800">
                <a:latin typeface="Times New Roman" panose="02020603050405020304" pitchFamily="18" charset="0"/>
                <a:cs typeface="Times New Roman" panose="02020603050405020304" pitchFamily="18" charset="0"/>
              </a:rPr>
              <a:t>*Employee data set taken from kaggle. </a:t>
            </a:r>
            <a:endParaRPr sz="2800">
              <a:latin typeface="Times New Roman" panose="02020603050405020304" pitchFamily="18" charset="0"/>
              <a:cs typeface="Times New Roman" panose="02020603050405020304" pitchFamily="18" charset="0"/>
            </a:endParaRPr>
          </a:p>
          <a:p>
            <a:r>
              <a:rPr sz="2800">
                <a:latin typeface="Times New Roman" panose="02020603050405020304" pitchFamily="18" charset="0"/>
                <a:cs typeface="Times New Roman" panose="02020603050405020304" pitchFamily="18" charset="0"/>
              </a:rPr>
              <a:t>*Out of 26 features, 9 were selected.</a:t>
            </a:r>
            <a:endParaRPr sz="2800">
              <a:latin typeface="Times New Roman" panose="02020603050405020304" pitchFamily="18" charset="0"/>
              <a:cs typeface="Times New Roman" panose="02020603050405020304" pitchFamily="18" charset="0"/>
            </a:endParaRPr>
          </a:p>
          <a:p>
            <a:endParaRPr sz="2800">
              <a:latin typeface="Times New Roman" panose="02020603050405020304" pitchFamily="18" charset="0"/>
              <a:cs typeface="Times New Roman" panose="02020603050405020304" pitchFamily="18" charset="0"/>
            </a:endParaRPr>
          </a:p>
          <a:p>
            <a:r>
              <a:rPr sz="2800">
                <a:latin typeface="Times New Roman" panose="02020603050405020304" pitchFamily="18" charset="0"/>
                <a:cs typeface="Times New Roman" panose="02020603050405020304" pitchFamily="18" charset="0"/>
              </a:rPr>
              <a:t> </a:t>
            </a:r>
            <a:r>
              <a:rPr sz="2000">
                <a:latin typeface="Arial Rounded MT Bold" panose="020F0704030504030204" charset="0"/>
                <a:cs typeface="Arial Rounded MT Bold" panose="020F0704030504030204" charset="0"/>
              </a:rPr>
              <a:t>Listed Features:</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1. Employee ID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2. First name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3. Last name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4. Business unit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5. Employee Type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6. Employee Status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7. Employee classification type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8. Gender Code</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9. Performance Score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10. Current employee rating </a:t>
            </a:r>
            <a:endParaRPr sz="2000">
              <a:latin typeface="Arial Rounded MT Bold" panose="020F0704030504030204" charset="0"/>
              <a:cs typeface="Arial Rounded MT Bold" panose="020F07040305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3556000" y="1420495"/>
            <a:ext cx="5080000" cy="5189220"/>
          </a:xfrm>
          <a:prstGeom prst="rect">
            <a:avLst/>
          </a:prstGeom>
        </p:spPr>
        <p:txBody>
          <a:bodyPr>
            <a:noAutofit/>
          </a:bodyPr>
          <a:p>
            <a:r>
              <a:rPr sz="2400">
                <a:latin typeface="Arial Rounded MT Bold" panose="020F0704030504030204" charset="0"/>
                <a:cs typeface="Arial Rounded MT Bold" panose="020F0704030504030204" charset="0"/>
              </a:rPr>
              <a:t>1. Interactive Dashboards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2. Data Visualization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3. Automated Reporting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4. Predictive Analysis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5. Scorecards and Balanced Scorecards</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6. Employee Ranking and Comparison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7. Training and Development Analysis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8. Employee Feedback and Sentiment Anlysis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9. KPI Tracking with Alerts</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10. Data Security and Privacy </a:t>
            </a:r>
            <a:endParaRPr sz="2400">
              <a:latin typeface="Arial Rounded MT Bold" panose="020F0704030504030204" charset="0"/>
              <a:cs typeface="Arial Rounded MT Bold" panose="020F07040305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3489</Words>
  <Application>WPS Presentation</Application>
  <PresentationFormat>Widescreen</PresentationFormat>
  <Paragraphs>148</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Trebuchet MS</vt:lpstr>
      <vt:lpstr>Times New Roman</vt:lpstr>
      <vt:lpstr>Roboto</vt:lpstr>
      <vt:lpstr>Calibri</vt:lpstr>
      <vt:lpstr>Microsoft YaHei</vt:lpstr>
      <vt:lpstr>Arial Unicode MS</vt:lpstr>
      <vt:lpstr>Bahnschrift SemiBold SemiConden</vt:lpstr>
      <vt:lpstr>Bahnschrift</vt:lpstr>
      <vt:lpstr>Arial Rounded MT Bold</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Bagyalakshmi</cp:lastModifiedBy>
  <cp:revision>14</cp:revision>
  <dcterms:created xsi:type="dcterms:W3CDTF">2024-03-29T15:07:00Z</dcterms:created>
  <dcterms:modified xsi:type="dcterms:W3CDTF">2024-09-09T15:52:23Z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240B35B7A3DF4065B26180E632C27C65_13</vt:lpwstr>
  </property>
  <property fmtid="{D5CDD505-2E9C-101B-9397-08002B2CF9AE}" pid="5" name="KSOProductBuildVer">
    <vt:lpwstr>1033-12.2.0.17562</vt:lpwstr>
  </property>
</Properties>
</file>