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7" r:id="rId2"/>
    <p:sldId id="257" r:id="rId3"/>
    <p:sldId id="275" r:id="rId4"/>
    <p:sldId id="256" r:id="rId5"/>
    <p:sldId id="268" r:id="rId6"/>
    <p:sldId id="276" r:id="rId7"/>
    <p:sldId id="277" r:id="rId8"/>
    <p:sldId id="265" r:id="rId9"/>
    <p:sldId id="270" r:id="rId10"/>
    <p:sldId id="271" r:id="rId11"/>
    <p:sldId id="272" r:id="rId12"/>
    <p:sldId id="274" r:id="rId13"/>
    <p:sldId id="273" r:id="rId14"/>
    <p:sldId id="278" r:id="rId15"/>
    <p:sldId id="259" r:id="rId16"/>
    <p:sldId id="282" r:id="rId17"/>
    <p:sldId id="279" r:id="rId18"/>
    <p:sldId id="280" r:id="rId19"/>
    <p:sldId id="281" r:id="rId20"/>
    <p:sldId id="258" r:id="rId21"/>
    <p:sldId id="261" r:id="rId22"/>
    <p:sldId id="263" r:id="rId23"/>
    <p:sldId id="262" r:id="rId24"/>
    <p:sldId id="283"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178" autoAdjust="0"/>
  </p:normalViewPr>
  <p:slideViewPr>
    <p:cSldViewPr>
      <p:cViewPr varScale="1">
        <p:scale>
          <a:sx n="72" d="100"/>
          <a:sy n="72" d="100"/>
        </p:scale>
        <p:origin x="-456" y="-96"/>
      </p:cViewPr>
      <p:guideLst>
        <p:guide orient="horz" pos="2160"/>
        <p:guide pos="2880"/>
      </p:guideLst>
    </p:cSldViewPr>
  </p:slideViewPr>
  <p:notesTextViewPr>
    <p:cViewPr>
      <p:scale>
        <a:sx n="100" d="100"/>
        <a:sy n="100" d="100"/>
      </p:scale>
      <p:origin x="0" y="36"/>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63322-AF14-4B51-9694-B5474A497D49}" type="datetimeFigureOut">
              <a:rPr lang="en-IN" smtClean="0"/>
              <a:pPr/>
              <a:t>11/6/2019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6AE3E1-ECF0-4998-8A89-9B89AFD792D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5123"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5124"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5125" name="Rectangle 7"/>
          <p:cNvSpPr>
            <a:spLocks noGrp="1" noChangeArrowheads="1"/>
          </p:cNvSpPr>
          <p:nvPr>
            <p:ph type="sldNum" sz="quarter" idx="5"/>
          </p:nvPr>
        </p:nvSpPr>
        <p:spPr>
          <a:noFill/>
        </p:spPr>
        <p:txBody>
          <a:bodyPr/>
          <a:lstStyle/>
          <a:p>
            <a:fld id="{51C5B140-1693-48E8-9547-7C86E8335451}" type="slidenum">
              <a:rPr lang="en-US" altLang="en-US"/>
              <a:pPr/>
              <a:t>1</a:t>
            </a:fld>
            <a:endParaRPr lang="en-US" altLang="en-US"/>
          </a:p>
        </p:txBody>
      </p:sp>
      <p:sp>
        <p:nvSpPr>
          <p:cNvPr id="5126" name="Rectangle 2"/>
          <p:cNvSpPr>
            <a:spLocks noGrp="1" noRot="1" noChangeAspect="1" noChangeArrowheads="1" noTextEdit="1"/>
          </p:cNvSpPr>
          <p:nvPr>
            <p:ph type="sldImg"/>
          </p:nvPr>
        </p:nvSpPr>
        <p:spPr>
          <a:ln/>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C65AF4B2-65DB-4C79-A596-428AC62E0DD9}" type="slidenum">
              <a:rPr lang="en-US"/>
              <a:pPr/>
              <a:t>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z="1000" smtClean="0">
                <a:solidFill>
                  <a:srgbClr val="000000"/>
                </a:solidFill>
                <a:latin typeface="Lucida Grande" charset="0"/>
              </a:rPr>
              <a:t>http://www.fsec.ucf.edu/pvt/pvbasics/index.htm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9219"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9220"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9221" name="Rectangle 7"/>
          <p:cNvSpPr>
            <a:spLocks noGrp="1" noChangeArrowheads="1"/>
          </p:cNvSpPr>
          <p:nvPr>
            <p:ph type="sldNum" sz="quarter" idx="5"/>
          </p:nvPr>
        </p:nvSpPr>
        <p:spPr>
          <a:noFill/>
        </p:spPr>
        <p:txBody>
          <a:bodyPr/>
          <a:lstStyle/>
          <a:p>
            <a:fld id="{B23F73DC-353D-4CA0-9714-5EA01E948E72}" type="slidenum">
              <a:rPr lang="en-US" altLang="en-US"/>
              <a:pPr/>
              <a:t>9</a:t>
            </a:fld>
            <a:endParaRPr lang="en-US" altLang="en-US"/>
          </a:p>
        </p:txBody>
      </p:sp>
      <p:sp>
        <p:nvSpPr>
          <p:cNvPr id="9222" name="Rectangle 2"/>
          <p:cNvSpPr>
            <a:spLocks noGrp="1" noRot="1" noChangeAspect="1" noChangeArrowheads="1" noTextEdit="1"/>
          </p:cNvSpPr>
          <p:nvPr>
            <p:ph type="sldImg"/>
          </p:nvPr>
        </p:nvSpPr>
        <p:spPr>
          <a:solidFill>
            <a:srgbClr val="FFFFFF"/>
          </a:solidFill>
          <a:ln/>
        </p:spPr>
      </p:sp>
      <p:sp>
        <p:nvSpPr>
          <p:cNvPr id="92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n-US" altLang="en-US"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1267"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1268"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1269" name="Rectangle 7"/>
          <p:cNvSpPr>
            <a:spLocks noGrp="1" noChangeArrowheads="1"/>
          </p:cNvSpPr>
          <p:nvPr>
            <p:ph type="sldNum" sz="quarter" idx="5"/>
          </p:nvPr>
        </p:nvSpPr>
        <p:spPr>
          <a:noFill/>
        </p:spPr>
        <p:txBody>
          <a:bodyPr/>
          <a:lstStyle/>
          <a:p>
            <a:fld id="{9E33F236-C823-4254-8D76-71BC22A7B934}" type="slidenum">
              <a:rPr lang="en-US" altLang="en-US"/>
              <a:pPr/>
              <a:t>10</a:t>
            </a:fld>
            <a:endParaRPr lang="en-US" altLang="en-US"/>
          </a:p>
        </p:txBody>
      </p:sp>
      <p:sp>
        <p:nvSpPr>
          <p:cNvPr id="11270" name="Rectangle 2"/>
          <p:cNvSpPr>
            <a:spLocks noGrp="1" noRot="1" noChangeAspect="1" noChangeArrowheads="1" noTextEdit="1"/>
          </p:cNvSpPr>
          <p:nvPr>
            <p:ph type="sldImg"/>
          </p:nvPr>
        </p:nvSpPr>
        <p:spPr>
          <a:solidFill>
            <a:srgbClr val="FFFFFF"/>
          </a:solidFill>
          <a:ln/>
        </p:spPr>
      </p:sp>
      <p:sp>
        <p:nvSpPr>
          <p:cNvPr id="11271" name="Rectangle 3"/>
          <p:cNvSpPr>
            <a:spLocks noGrp="1" noChangeArrowheads="1"/>
          </p:cNvSpPr>
          <p:nvPr>
            <p:ph type="body" idx="1"/>
          </p:nvPr>
        </p:nvSpPr>
        <p:spPr bwMode="auto">
          <a:xfrm>
            <a:off x="914400" y="4368800"/>
            <a:ext cx="5029200" cy="4064000"/>
          </a:xfrm>
          <a:prstGeom prst="rect">
            <a:avLst/>
          </a:prstGeom>
          <a:noFill/>
          <a:ln>
            <a:miter lim="800000"/>
            <a:headEnd/>
            <a:tailEnd/>
          </a:ln>
        </p:spPr>
        <p:txBody>
          <a:bodyPr wrap="none" anchor="ctr"/>
          <a:lstStyle/>
          <a:p>
            <a:pPr eaLnBrk="1" hangingPunct="1"/>
            <a:endParaRPr lang="en-US" altLang="en-US"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3315"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3316"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3317" name="Rectangle 7"/>
          <p:cNvSpPr>
            <a:spLocks noGrp="1" noChangeArrowheads="1"/>
          </p:cNvSpPr>
          <p:nvPr>
            <p:ph type="sldNum" sz="quarter" idx="5"/>
          </p:nvPr>
        </p:nvSpPr>
        <p:spPr>
          <a:noFill/>
        </p:spPr>
        <p:txBody>
          <a:bodyPr/>
          <a:lstStyle/>
          <a:p>
            <a:fld id="{CD9E1D41-AA2C-4318-9C34-FC4885974F72}" type="slidenum">
              <a:rPr lang="en-US" altLang="en-US"/>
              <a:pPr/>
              <a:t>11</a:t>
            </a:fld>
            <a:endParaRPr lang="en-US" altLang="en-US"/>
          </a:p>
        </p:txBody>
      </p:sp>
      <p:sp>
        <p:nvSpPr>
          <p:cNvPr id="13318" name="Rectangle 2"/>
          <p:cNvSpPr>
            <a:spLocks noGrp="1" noRot="1" noChangeAspect="1" noChangeArrowheads="1" noTextEdit="1"/>
          </p:cNvSpPr>
          <p:nvPr>
            <p:ph type="sldImg"/>
          </p:nvPr>
        </p:nvSpPr>
        <p:spPr>
          <a:solidFill>
            <a:srgbClr val="FFFFFF"/>
          </a:solidFill>
          <a:ln/>
        </p:spPr>
      </p:sp>
      <p:sp>
        <p:nvSpPr>
          <p:cNvPr id="133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a:lstStyle/>
          <a:p>
            <a:pPr eaLnBrk="1" hangingPunct="1"/>
            <a:endParaRPr lang="en-US" altLang="en-US"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7411"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7412"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7413" name="Rectangle 7"/>
          <p:cNvSpPr>
            <a:spLocks noGrp="1" noChangeArrowheads="1"/>
          </p:cNvSpPr>
          <p:nvPr>
            <p:ph type="sldNum" sz="quarter" idx="5"/>
          </p:nvPr>
        </p:nvSpPr>
        <p:spPr>
          <a:noFill/>
        </p:spPr>
        <p:txBody>
          <a:bodyPr/>
          <a:lstStyle/>
          <a:p>
            <a:fld id="{DF31161E-6725-42EC-8412-F82BF37C530A}" type="slidenum">
              <a:rPr lang="en-US" altLang="en-US"/>
              <a:pPr/>
              <a:t>12</a:t>
            </a:fld>
            <a:endParaRPr lang="en-US" altLang="en-US"/>
          </a:p>
        </p:txBody>
      </p:sp>
      <p:sp>
        <p:nvSpPr>
          <p:cNvPr id="17414" name="Rectangle 2"/>
          <p:cNvSpPr>
            <a:spLocks noGrp="1" noRot="1" noChangeAspect="1" noChangeArrowheads="1" noTextEdit="1"/>
          </p:cNvSpPr>
          <p:nvPr>
            <p:ph type="sldImg"/>
          </p:nvPr>
        </p:nvSpPr>
        <p:spPr>
          <a:solidFill>
            <a:srgbClr val="FFFFFF"/>
          </a:solidFill>
          <a:ln/>
        </p:spPr>
      </p:sp>
      <p:sp>
        <p:nvSpPr>
          <p:cNvPr id="17415" name="Rectangle 3"/>
          <p:cNvSpPr>
            <a:spLocks noGrp="1" noChangeArrowheads="1"/>
          </p:cNvSpPr>
          <p:nvPr>
            <p:ph type="body" idx="1"/>
          </p:nvPr>
        </p:nvSpPr>
        <p:spPr bwMode="auto">
          <a:xfrm>
            <a:off x="914400" y="4368800"/>
            <a:ext cx="5029200" cy="4064000"/>
          </a:xfrm>
          <a:prstGeom prst="rect">
            <a:avLst/>
          </a:prstGeom>
          <a:noFill/>
          <a:ln>
            <a:miter lim="800000"/>
            <a:headEnd/>
            <a:tailEnd/>
          </a:ln>
        </p:spPr>
        <p:txBody>
          <a:bodyPr wrap="none" anchor="ctr"/>
          <a:lstStyle/>
          <a:p>
            <a:pPr eaLnBrk="1" hangingPunct="1"/>
            <a:endParaRPr lang="en-US" altLang="en-US"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5363"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5364"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5365" name="Rectangle 7"/>
          <p:cNvSpPr>
            <a:spLocks noGrp="1" noChangeArrowheads="1"/>
          </p:cNvSpPr>
          <p:nvPr>
            <p:ph type="sldNum" sz="quarter" idx="5"/>
          </p:nvPr>
        </p:nvSpPr>
        <p:spPr>
          <a:noFill/>
        </p:spPr>
        <p:txBody>
          <a:bodyPr/>
          <a:lstStyle/>
          <a:p>
            <a:fld id="{8DB57471-55C5-43F3-9DF0-C40EA629472E}" type="slidenum">
              <a:rPr lang="en-US" altLang="en-US"/>
              <a:pPr/>
              <a:t>13</a:t>
            </a:fld>
            <a:endParaRPr lang="en-US" altLang="en-US"/>
          </a:p>
        </p:txBody>
      </p:sp>
      <p:sp>
        <p:nvSpPr>
          <p:cNvPr id="15366" name="Rectangle 2"/>
          <p:cNvSpPr>
            <a:spLocks noGrp="1" noRot="1" noChangeAspect="1" noChangeArrowheads="1" noTextEdit="1"/>
          </p:cNvSpPr>
          <p:nvPr>
            <p:ph type="sldImg"/>
          </p:nvPr>
        </p:nvSpPr>
        <p:spPr>
          <a:solidFill>
            <a:srgbClr val="FFFFFF"/>
          </a:solidFill>
          <a:ln/>
        </p:spPr>
      </p:sp>
      <p:sp>
        <p:nvSpPr>
          <p:cNvPr id="15367" name="Rectangle 3"/>
          <p:cNvSpPr>
            <a:spLocks noGrp="1" noChangeArrowheads="1"/>
          </p:cNvSpPr>
          <p:nvPr>
            <p:ph type="body" idx="1"/>
          </p:nvPr>
        </p:nvSpPr>
        <p:spPr bwMode="auto">
          <a:xfrm>
            <a:off x="914400" y="4368800"/>
            <a:ext cx="5029200" cy="4064000"/>
          </a:xfrm>
          <a:prstGeom prst="rect">
            <a:avLst/>
          </a:prstGeom>
          <a:noFill/>
          <a:ln>
            <a:miter lim="800000"/>
            <a:headEnd/>
            <a:tailEnd/>
          </a:ln>
        </p:spPr>
        <p:txBody>
          <a:bodyPr wrap="none" anchor="ctr"/>
          <a:lstStyle/>
          <a:p>
            <a:pPr eaLnBrk="1" hangingPunct="1"/>
            <a:endParaRPr lang="en-US" altLang="en-US"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905000" y="5562600"/>
            <a:ext cx="6477000" cy="1143000"/>
          </a:xfrm>
        </p:spPr>
        <p:txBody>
          <a:bodyPr>
            <a:normAutofit/>
          </a:bodyPr>
          <a:lstStyle/>
          <a:p>
            <a:pPr eaLnBrk="1" hangingPunct="1">
              <a:defRPr/>
            </a:pPr>
            <a:r>
              <a:rPr lang="en-US" dirty="0" smtClean="0"/>
              <a:t>Dr. Bharat Sutaria</a:t>
            </a:r>
            <a:endParaRPr lang="en-US" dirty="0">
              <a:ea typeface="+mj-ea"/>
            </a:endParaRPr>
          </a:p>
        </p:txBody>
      </p:sp>
      <p:pic>
        <p:nvPicPr>
          <p:cNvPr id="4100" name="Picture 10" descr="11mwserpapowerplant"/>
          <p:cNvPicPr>
            <a:picLocks noChangeAspect="1" noChangeArrowheads="1"/>
          </p:cNvPicPr>
          <p:nvPr/>
        </p:nvPicPr>
        <p:blipFill>
          <a:blip r:embed="rId3" cstate="print"/>
          <a:srcRect/>
          <a:stretch>
            <a:fillRect/>
          </a:stretch>
        </p:blipFill>
        <p:spPr bwMode="auto">
          <a:xfrm>
            <a:off x="2209800" y="780450"/>
            <a:ext cx="5257800" cy="4670839"/>
          </a:xfrm>
          <a:prstGeom prst="rect">
            <a:avLst/>
          </a:prstGeom>
          <a:noFill/>
          <a:ln w="9525">
            <a:noFill/>
            <a:miter lim="800000"/>
            <a:headEnd/>
            <a:tailEnd/>
          </a:ln>
        </p:spPr>
      </p:pic>
      <p:sp>
        <p:nvSpPr>
          <p:cNvPr id="5" name="TextBox 4"/>
          <p:cNvSpPr txBox="1"/>
          <p:nvPr/>
        </p:nvSpPr>
        <p:spPr>
          <a:xfrm>
            <a:off x="2057400" y="72564"/>
            <a:ext cx="5932650" cy="707886"/>
          </a:xfrm>
          <a:prstGeom prst="rect">
            <a:avLst/>
          </a:prstGeom>
          <a:noFill/>
        </p:spPr>
        <p:txBody>
          <a:bodyPr wrap="none" rtlCol="0">
            <a:spAutoFit/>
          </a:bodyPr>
          <a:lstStyle/>
          <a:p>
            <a:r>
              <a:rPr lang="en-US" sz="4000" dirty="0" smtClean="0">
                <a:solidFill>
                  <a:srgbClr val="FF0000"/>
                </a:solidFill>
              </a:rPr>
              <a:t>SOLAR PHOTOVOLTAIC CELL</a:t>
            </a:r>
            <a:endParaRPr lang="en-IN" sz="40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53739A3D-BBEE-43CE-B620-092247FF9D53}" type="slidenum">
              <a:rPr lang="en-US" altLang="en-US"/>
              <a:pPr/>
              <a:t>10</a:t>
            </a:fld>
            <a:endParaRPr lang="en-US" altLang="en-US"/>
          </a:p>
        </p:txBody>
      </p:sp>
      <p:sp>
        <p:nvSpPr>
          <p:cNvPr id="199682" name="Rectangle 2"/>
          <p:cNvSpPr>
            <a:spLocks noGrp="1" noChangeArrowheads="1"/>
          </p:cNvSpPr>
          <p:nvPr>
            <p:ph type="title"/>
          </p:nvPr>
        </p:nvSpPr>
        <p:spPr>
          <a:xfrm>
            <a:off x="457200" y="-19050"/>
            <a:ext cx="8229600" cy="728663"/>
          </a:xfrm>
        </p:spPr>
        <p:txBody>
          <a:bodyPr>
            <a:normAutofit fontScale="90000"/>
          </a:bodyPr>
          <a:lstStyle/>
          <a:p>
            <a:pPr eaLnBrk="1" hangingPunct="1">
              <a:defRPr/>
            </a:pPr>
            <a:r>
              <a:rPr lang="en-US" dirty="0">
                <a:ea typeface="+mj-ea"/>
              </a:rPr>
              <a:t>Provide a circuit for the electron flow</a:t>
            </a:r>
          </a:p>
        </p:txBody>
      </p:sp>
      <p:sp>
        <p:nvSpPr>
          <p:cNvPr id="199683" name="Rectangle 3"/>
          <p:cNvSpPr>
            <a:spLocks noGrp="1" noChangeArrowheads="1"/>
          </p:cNvSpPr>
          <p:nvPr>
            <p:ph type="body" idx="1"/>
          </p:nvPr>
        </p:nvSpPr>
        <p:spPr>
          <a:xfrm>
            <a:off x="152400" y="709614"/>
            <a:ext cx="8915400" cy="6224586"/>
          </a:xfrm>
        </p:spPr>
        <p:txBody>
          <a:bodyPr>
            <a:normAutofit/>
          </a:bodyPr>
          <a:lstStyle/>
          <a:p>
            <a:pPr eaLnBrk="1" hangingPunct="1">
              <a:defRPr/>
            </a:pPr>
            <a:r>
              <a:rPr lang="en-US" altLang="en-US" dirty="0" smtClean="0">
                <a:latin typeface="Arial Narrow" panose="020B0606020202030204" pitchFamily="34" charset="0"/>
              </a:rPr>
              <a:t>Without a path for the electrons to flow out, charge would build up and end up canceling electric field</a:t>
            </a:r>
          </a:p>
          <a:p>
            <a:pPr lvl="1" eaLnBrk="1" hangingPunct="1">
              <a:defRPr/>
            </a:pPr>
            <a:r>
              <a:rPr lang="en-US" altLang="en-US" dirty="0" smtClean="0">
                <a:latin typeface="Arial Narrow" panose="020B0606020202030204" pitchFamily="34" charset="0"/>
                <a:ea typeface="ＭＳ Ｐゴシック" panose="020B0600070205080204" pitchFamily="34" charset="-128"/>
              </a:rPr>
              <a:t>must provide a way out</a:t>
            </a:r>
          </a:p>
          <a:p>
            <a:pPr lvl="1" eaLnBrk="1" hangingPunct="1">
              <a:defRPr/>
            </a:pPr>
            <a:r>
              <a:rPr lang="en-US" altLang="en-US" dirty="0" smtClean="0">
                <a:latin typeface="Arial Narrow" panose="020B0606020202030204" pitchFamily="34" charset="0"/>
                <a:ea typeface="ＭＳ Ｐゴシック" panose="020B0600070205080204" pitchFamily="34" charset="-128"/>
              </a:rPr>
              <a:t>direct through external load</a:t>
            </a:r>
          </a:p>
          <a:p>
            <a:pPr lvl="1" eaLnBrk="1" hangingPunct="1">
              <a:defRPr/>
            </a:pPr>
            <a:r>
              <a:rPr lang="en-US" altLang="en-US" dirty="0" smtClean="0">
                <a:latin typeface="Arial Narrow" panose="020B0606020202030204" pitchFamily="34" charset="0"/>
                <a:ea typeface="ＭＳ Ｐゴシック" panose="020B0600070205080204" pitchFamily="34" charset="-128"/>
              </a:rPr>
              <a:t>PV cell acts like a battery</a:t>
            </a:r>
          </a:p>
          <a:p>
            <a:pPr lvl="1" eaLnBrk="1" hangingPunct="1">
              <a:defRPr/>
            </a:pPr>
            <a:endParaRPr lang="en-US" altLang="en-US" dirty="0">
              <a:latin typeface="Arial Narrow" panose="020B0606020202030204" pitchFamily="34" charset="0"/>
              <a:ea typeface="ＭＳ Ｐゴシック" panose="020B0600070205080204" pitchFamily="34" charset="-128"/>
            </a:endParaRPr>
          </a:p>
          <a:p>
            <a:pPr lvl="1" eaLnBrk="1" hangingPunct="1">
              <a:defRPr/>
            </a:pPr>
            <a:endParaRPr lang="en-US" altLang="en-US" dirty="0" smtClean="0">
              <a:latin typeface="Arial Narrow" panose="020B0606020202030204" pitchFamily="34" charset="0"/>
              <a:ea typeface="ＭＳ Ｐゴシック" panose="020B0600070205080204" pitchFamily="34" charset="-128"/>
            </a:endParaRPr>
          </a:p>
          <a:p>
            <a:pPr lvl="1" eaLnBrk="1" hangingPunct="1">
              <a:defRPr/>
            </a:pPr>
            <a:endParaRPr lang="en-US" altLang="en-US" dirty="0">
              <a:latin typeface="Arial Narrow" panose="020B0606020202030204" pitchFamily="34" charset="0"/>
              <a:ea typeface="ＭＳ Ｐゴシック" panose="020B0600070205080204" pitchFamily="34" charset="-128"/>
            </a:endParaRPr>
          </a:p>
          <a:p>
            <a:pPr lvl="1" eaLnBrk="1" hangingPunct="1">
              <a:defRPr/>
            </a:pPr>
            <a:endParaRPr lang="en-US" altLang="en-US" dirty="0" smtClean="0">
              <a:latin typeface="Arial Narrow" panose="020B0606020202030204" pitchFamily="34" charset="0"/>
              <a:ea typeface="ＭＳ Ｐゴシック" panose="020B0600070205080204" pitchFamily="34" charset="-128"/>
            </a:endParaRPr>
          </a:p>
          <a:p>
            <a:pPr marL="457200" lvl="1" indent="0" eaLnBrk="1" hangingPunct="1">
              <a:buNone/>
              <a:defRPr/>
            </a:pPr>
            <a:endParaRPr lang="en-US" altLang="en-US" dirty="0" smtClean="0">
              <a:latin typeface="Arial Narrow" panose="020B0606020202030204" pitchFamily="34" charset="0"/>
              <a:ea typeface="ＭＳ Ｐゴシック" panose="020B0600070205080204" pitchFamily="34" charset="-128"/>
            </a:endParaRPr>
          </a:p>
        </p:txBody>
      </p:sp>
      <p:sp>
        <p:nvSpPr>
          <p:cNvPr id="10246" name="Rectangle 4"/>
          <p:cNvSpPr>
            <a:spLocks noChangeArrowheads="1"/>
          </p:cNvSpPr>
          <p:nvPr/>
        </p:nvSpPr>
        <p:spPr bwMode="auto">
          <a:xfrm>
            <a:off x="3962400" y="3733799"/>
            <a:ext cx="1676400" cy="152400"/>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a:p>
        </p:txBody>
      </p:sp>
      <p:sp>
        <p:nvSpPr>
          <p:cNvPr id="10247" name="Rectangle 5"/>
          <p:cNvSpPr>
            <a:spLocks noChangeArrowheads="1"/>
          </p:cNvSpPr>
          <p:nvPr/>
        </p:nvSpPr>
        <p:spPr bwMode="auto">
          <a:xfrm>
            <a:off x="3962400" y="3878370"/>
            <a:ext cx="1676400" cy="685800"/>
          </a:xfrm>
          <a:prstGeom prst="rect">
            <a:avLst/>
          </a:prstGeom>
          <a:solidFill>
            <a:schemeClr val="accent1"/>
          </a:solidFill>
          <a:ln w="9525">
            <a:solidFill>
              <a:schemeClr val="tx1"/>
            </a:solidFill>
            <a:miter lim="800000"/>
            <a:headEnd/>
            <a:tailEnd/>
          </a:ln>
        </p:spPr>
        <p:txBody>
          <a:bodyPr wrap="none" anchor="ctr"/>
          <a:lstStyle/>
          <a:p>
            <a:pPr algn="ctr" eaLnBrk="1" hangingPunct="1"/>
            <a:endParaRPr lang="en-US" altLang="en-US"/>
          </a:p>
        </p:txBody>
      </p:sp>
      <p:grpSp>
        <p:nvGrpSpPr>
          <p:cNvPr id="2" name="Group 6"/>
          <p:cNvGrpSpPr>
            <a:grpSpLocks/>
          </p:cNvGrpSpPr>
          <p:nvPr/>
        </p:nvGrpSpPr>
        <p:grpSpPr bwMode="auto">
          <a:xfrm>
            <a:off x="4800600" y="3276599"/>
            <a:ext cx="2133600" cy="533400"/>
            <a:chOff x="2880" y="2448"/>
            <a:chExt cx="1344" cy="336"/>
          </a:xfrm>
        </p:grpSpPr>
        <p:sp>
          <p:nvSpPr>
            <p:cNvPr id="10264" name="Line 7"/>
            <p:cNvSpPr>
              <a:spLocks noChangeShapeType="1"/>
            </p:cNvSpPr>
            <p:nvPr/>
          </p:nvSpPr>
          <p:spPr bwMode="auto">
            <a:xfrm flipV="1">
              <a:off x="2880" y="2448"/>
              <a:ext cx="0" cy="288"/>
            </a:xfrm>
            <a:prstGeom prst="line">
              <a:avLst/>
            </a:prstGeom>
            <a:noFill/>
            <a:ln w="19050">
              <a:solidFill>
                <a:schemeClr val="tx1"/>
              </a:solidFill>
              <a:round/>
              <a:headEnd/>
              <a:tailEnd/>
            </a:ln>
          </p:spPr>
          <p:txBody>
            <a:bodyPr/>
            <a:lstStyle/>
            <a:p>
              <a:endParaRPr lang="en-IN"/>
            </a:p>
          </p:txBody>
        </p:sp>
        <p:sp>
          <p:nvSpPr>
            <p:cNvPr id="10265" name="Line 8"/>
            <p:cNvSpPr>
              <a:spLocks noChangeShapeType="1"/>
            </p:cNvSpPr>
            <p:nvPr/>
          </p:nvSpPr>
          <p:spPr bwMode="auto">
            <a:xfrm>
              <a:off x="2880" y="2448"/>
              <a:ext cx="1344" cy="0"/>
            </a:xfrm>
            <a:prstGeom prst="line">
              <a:avLst/>
            </a:prstGeom>
            <a:noFill/>
            <a:ln w="19050">
              <a:solidFill>
                <a:schemeClr val="tx1"/>
              </a:solidFill>
              <a:round/>
              <a:headEnd/>
              <a:tailEnd/>
            </a:ln>
          </p:spPr>
          <p:txBody>
            <a:bodyPr/>
            <a:lstStyle/>
            <a:p>
              <a:endParaRPr lang="en-IN"/>
            </a:p>
          </p:txBody>
        </p:sp>
        <p:sp>
          <p:nvSpPr>
            <p:cNvPr id="10266" name="Line 9"/>
            <p:cNvSpPr>
              <a:spLocks noChangeShapeType="1"/>
            </p:cNvSpPr>
            <p:nvPr/>
          </p:nvSpPr>
          <p:spPr bwMode="auto">
            <a:xfrm>
              <a:off x="4224" y="2448"/>
              <a:ext cx="0" cy="336"/>
            </a:xfrm>
            <a:prstGeom prst="line">
              <a:avLst/>
            </a:prstGeom>
            <a:noFill/>
            <a:ln w="19050">
              <a:solidFill>
                <a:schemeClr val="tx1"/>
              </a:solidFill>
              <a:round/>
              <a:headEnd/>
              <a:tailEnd/>
            </a:ln>
          </p:spPr>
          <p:txBody>
            <a:bodyPr/>
            <a:lstStyle/>
            <a:p>
              <a:endParaRPr lang="en-IN"/>
            </a:p>
          </p:txBody>
        </p:sp>
      </p:grpSp>
      <p:grpSp>
        <p:nvGrpSpPr>
          <p:cNvPr id="3" name="Group 10"/>
          <p:cNvGrpSpPr>
            <a:grpSpLocks/>
          </p:cNvGrpSpPr>
          <p:nvPr/>
        </p:nvGrpSpPr>
        <p:grpSpPr bwMode="auto">
          <a:xfrm flipV="1">
            <a:off x="4800600" y="4505620"/>
            <a:ext cx="2133600" cy="533400"/>
            <a:chOff x="2880" y="2448"/>
            <a:chExt cx="1344" cy="336"/>
          </a:xfrm>
        </p:grpSpPr>
        <p:sp>
          <p:nvSpPr>
            <p:cNvPr id="10261" name="Line 11"/>
            <p:cNvSpPr>
              <a:spLocks noChangeShapeType="1"/>
            </p:cNvSpPr>
            <p:nvPr/>
          </p:nvSpPr>
          <p:spPr bwMode="auto">
            <a:xfrm flipV="1">
              <a:off x="2880" y="2448"/>
              <a:ext cx="0" cy="288"/>
            </a:xfrm>
            <a:prstGeom prst="line">
              <a:avLst/>
            </a:prstGeom>
            <a:noFill/>
            <a:ln w="19050">
              <a:solidFill>
                <a:schemeClr val="tx1"/>
              </a:solidFill>
              <a:round/>
              <a:headEnd/>
              <a:tailEnd/>
            </a:ln>
          </p:spPr>
          <p:txBody>
            <a:bodyPr/>
            <a:lstStyle/>
            <a:p>
              <a:endParaRPr lang="en-IN"/>
            </a:p>
          </p:txBody>
        </p:sp>
        <p:sp>
          <p:nvSpPr>
            <p:cNvPr id="10262" name="Line 12"/>
            <p:cNvSpPr>
              <a:spLocks noChangeShapeType="1"/>
            </p:cNvSpPr>
            <p:nvPr/>
          </p:nvSpPr>
          <p:spPr bwMode="auto">
            <a:xfrm>
              <a:off x="2880" y="2448"/>
              <a:ext cx="1344" cy="0"/>
            </a:xfrm>
            <a:prstGeom prst="line">
              <a:avLst/>
            </a:prstGeom>
            <a:noFill/>
            <a:ln w="19050">
              <a:solidFill>
                <a:schemeClr val="tx1"/>
              </a:solidFill>
              <a:round/>
              <a:headEnd/>
              <a:tailEnd/>
            </a:ln>
          </p:spPr>
          <p:txBody>
            <a:bodyPr/>
            <a:lstStyle/>
            <a:p>
              <a:endParaRPr lang="en-IN"/>
            </a:p>
          </p:txBody>
        </p:sp>
        <p:sp>
          <p:nvSpPr>
            <p:cNvPr id="10263" name="Line 13"/>
            <p:cNvSpPr>
              <a:spLocks noChangeShapeType="1"/>
            </p:cNvSpPr>
            <p:nvPr/>
          </p:nvSpPr>
          <p:spPr bwMode="auto">
            <a:xfrm>
              <a:off x="4224" y="2448"/>
              <a:ext cx="0" cy="336"/>
            </a:xfrm>
            <a:prstGeom prst="line">
              <a:avLst/>
            </a:prstGeom>
            <a:noFill/>
            <a:ln w="19050">
              <a:solidFill>
                <a:schemeClr val="tx1"/>
              </a:solidFill>
              <a:round/>
              <a:headEnd/>
              <a:tailEnd/>
            </a:ln>
          </p:spPr>
          <p:txBody>
            <a:bodyPr/>
            <a:lstStyle/>
            <a:p>
              <a:endParaRPr lang="en-IN"/>
            </a:p>
          </p:txBody>
        </p:sp>
      </p:grpSp>
      <p:grpSp>
        <p:nvGrpSpPr>
          <p:cNvPr id="4" name="Group 14"/>
          <p:cNvGrpSpPr>
            <a:grpSpLocks/>
          </p:cNvGrpSpPr>
          <p:nvPr/>
        </p:nvGrpSpPr>
        <p:grpSpPr bwMode="auto">
          <a:xfrm>
            <a:off x="6781800" y="3751450"/>
            <a:ext cx="304800" cy="749259"/>
            <a:chOff x="4128" y="2784"/>
            <a:chExt cx="192" cy="432"/>
          </a:xfrm>
        </p:grpSpPr>
        <p:sp>
          <p:nvSpPr>
            <p:cNvPr id="10254" name="Line 15"/>
            <p:cNvSpPr>
              <a:spLocks noChangeShapeType="1"/>
            </p:cNvSpPr>
            <p:nvPr/>
          </p:nvSpPr>
          <p:spPr bwMode="auto">
            <a:xfrm flipH="1">
              <a:off x="4128" y="2784"/>
              <a:ext cx="96" cy="96"/>
            </a:xfrm>
            <a:prstGeom prst="line">
              <a:avLst/>
            </a:prstGeom>
            <a:noFill/>
            <a:ln w="9525">
              <a:solidFill>
                <a:schemeClr val="tx1"/>
              </a:solidFill>
              <a:round/>
              <a:headEnd/>
              <a:tailEnd/>
            </a:ln>
          </p:spPr>
          <p:txBody>
            <a:bodyPr/>
            <a:lstStyle/>
            <a:p>
              <a:endParaRPr lang="en-IN"/>
            </a:p>
          </p:txBody>
        </p:sp>
        <p:sp>
          <p:nvSpPr>
            <p:cNvPr id="10255" name="Line 16"/>
            <p:cNvSpPr>
              <a:spLocks noChangeShapeType="1"/>
            </p:cNvSpPr>
            <p:nvPr/>
          </p:nvSpPr>
          <p:spPr bwMode="auto">
            <a:xfrm>
              <a:off x="4128" y="2880"/>
              <a:ext cx="192" cy="48"/>
            </a:xfrm>
            <a:prstGeom prst="line">
              <a:avLst/>
            </a:prstGeom>
            <a:noFill/>
            <a:ln w="9525">
              <a:solidFill>
                <a:schemeClr val="tx1"/>
              </a:solidFill>
              <a:round/>
              <a:headEnd/>
              <a:tailEnd/>
            </a:ln>
          </p:spPr>
          <p:txBody>
            <a:bodyPr/>
            <a:lstStyle/>
            <a:p>
              <a:endParaRPr lang="en-IN"/>
            </a:p>
          </p:txBody>
        </p:sp>
        <p:sp>
          <p:nvSpPr>
            <p:cNvPr id="10256" name="Line 17"/>
            <p:cNvSpPr>
              <a:spLocks noChangeShapeType="1"/>
            </p:cNvSpPr>
            <p:nvPr/>
          </p:nvSpPr>
          <p:spPr bwMode="auto">
            <a:xfrm flipV="1">
              <a:off x="4128" y="2928"/>
              <a:ext cx="192" cy="48"/>
            </a:xfrm>
            <a:prstGeom prst="line">
              <a:avLst/>
            </a:prstGeom>
            <a:noFill/>
            <a:ln w="9525">
              <a:solidFill>
                <a:schemeClr val="tx1"/>
              </a:solidFill>
              <a:round/>
              <a:headEnd/>
              <a:tailEnd/>
            </a:ln>
          </p:spPr>
          <p:txBody>
            <a:bodyPr/>
            <a:lstStyle/>
            <a:p>
              <a:endParaRPr lang="en-IN"/>
            </a:p>
          </p:txBody>
        </p:sp>
        <p:sp>
          <p:nvSpPr>
            <p:cNvPr id="10257" name="Line 18"/>
            <p:cNvSpPr>
              <a:spLocks noChangeShapeType="1"/>
            </p:cNvSpPr>
            <p:nvPr/>
          </p:nvSpPr>
          <p:spPr bwMode="auto">
            <a:xfrm>
              <a:off x="4128" y="2976"/>
              <a:ext cx="192" cy="48"/>
            </a:xfrm>
            <a:prstGeom prst="line">
              <a:avLst/>
            </a:prstGeom>
            <a:noFill/>
            <a:ln w="9525">
              <a:solidFill>
                <a:schemeClr val="tx1"/>
              </a:solidFill>
              <a:round/>
              <a:headEnd/>
              <a:tailEnd/>
            </a:ln>
          </p:spPr>
          <p:txBody>
            <a:bodyPr/>
            <a:lstStyle/>
            <a:p>
              <a:endParaRPr lang="en-IN"/>
            </a:p>
          </p:txBody>
        </p:sp>
        <p:sp>
          <p:nvSpPr>
            <p:cNvPr id="10258" name="Line 19"/>
            <p:cNvSpPr>
              <a:spLocks noChangeShapeType="1"/>
            </p:cNvSpPr>
            <p:nvPr/>
          </p:nvSpPr>
          <p:spPr bwMode="auto">
            <a:xfrm flipV="1">
              <a:off x="4128" y="3024"/>
              <a:ext cx="192" cy="48"/>
            </a:xfrm>
            <a:prstGeom prst="line">
              <a:avLst/>
            </a:prstGeom>
            <a:noFill/>
            <a:ln w="9525">
              <a:solidFill>
                <a:schemeClr val="tx1"/>
              </a:solidFill>
              <a:round/>
              <a:headEnd/>
              <a:tailEnd/>
            </a:ln>
          </p:spPr>
          <p:txBody>
            <a:bodyPr/>
            <a:lstStyle/>
            <a:p>
              <a:endParaRPr lang="en-IN"/>
            </a:p>
          </p:txBody>
        </p:sp>
        <p:sp>
          <p:nvSpPr>
            <p:cNvPr id="10259" name="Line 20"/>
            <p:cNvSpPr>
              <a:spLocks noChangeShapeType="1"/>
            </p:cNvSpPr>
            <p:nvPr/>
          </p:nvSpPr>
          <p:spPr bwMode="auto">
            <a:xfrm>
              <a:off x="4128" y="3072"/>
              <a:ext cx="192" cy="48"/>
            </a:xfrm>
            <a:prstGeom prst="line">
              <a:avLst/>
            </a:prstGeom>
            <a:noFill/>
            <a:ln w="9525">
              <a:solidFill>
                <a:schemeClr val="tx1"/>
              </a:solidFill>
              <a:round/>
              <a:headEnd/>
              <a:tailEnd/>
            </a:ln>
          </p:spPr>
          <p:txBody>
            <a:bodyPr/>
            <a:lstStyle/>
            <a:p>
              <a:endParaRPr lang="en-IN"/>
            </a:p>
          </p:txBody>
        </p:sp>
        <p:sp>
          <p:nvSpPr>
            <p:cNvPr id="10260" name="Line 21"/>
            <p:cNvSpPr>
              <a:spLocks noChangeShapeType="1"/>
            </p:cNvSpPr>
            <p:nvPr/>
          </p:nvSpPr>
          <p:spPr bwMode="auto">
            <a:xfrm flipV="1">
              <a:off x="4224" y="3120"/>
              <a:ext cx="96" cy="96"/>
            </a:xfrm>
            <a:prstGeom prst="line">
              <a:avLst/>
            </a:prstGeom>
            <a:noFill/>
            <a:ln w="9525">
              <a:solidFill>
                <a:schemeClr val="tx1"/>
              </a:solidFill>
              <a:round/>
              <a:headEnd/>
              <a:tailEnd/>
            </a:ln>
          </p:spPr>
          <p:txBody>
            <a:bodyPr/>
            <a:lstStyle/>
            <a:p>
              <a:endParaRPr lang="en-IN"/>
            </a:p>
          </p:txBody>
        </p:sp>
      </p:grpSp>
      <p:sp>
        <p:nvSpPr>
          <p:cNvPr id="10251" name="AutoShape 22"/>
          <p:cNvSpPr>
            <a:spLocks noChangeArrowheads="1"/>
          </p:cNvSpPr>
          <p:nvPr/>
        </p:nvSpPr>
        <p:spPr bwMode="auto">
          <a:xfrm rot="5400000">
            <a:off x="5893594" y="3860006"/>
            <a:ext cx="814388" cy="866775"/>
          </a:xfrm>
          <a:custGeom>
            <a:avLst/>
            <a:gdLst>
              <a:gd name="T0" fmla="*/ 21965439 w 21600"/>
              <a:gd name="T1" fmla="*/ 0 h 21600"/>
              <a:gd name="T2" fmla="*/ 21965439 w 21600"/>
              <a:gd name="T3" fmla="*/ 19577959 h 21600"/>
              <a:gd name="T4" fmla="*/ 2338425 w 21600"/>
              <a:gd name="T5" fmla="*/ 34782357 h 21600"/>
              <a:gd name="T6" fmla="*/ 30704991 w 21600"/>
              <a:gd name="T7" fmla="*/ 9788980 h 21600"/>
              <a:gd name="T8" fmla="*/ 0 60000 65536"/>
              <a:gd name="T9" fmla="*/ 0 60000 65536"/>
              <a:gd name="T10" fmla="*/ 0 60000 65536"/>
              <a:gd name="T11" fmla="*/ 0 60000 65536"/>
              <a:gd name="T12" fmla="*/ 12427 w 21600"/>
              <a:gd name="T13" fmla="*/ 4470 h 21600"/>
              <a:gd name="T14" fmla="*/ 19973 w 21600"/>
              <a:gd name="T15" fmla="*/ 7688 h 21600"/>
            </a:gdLst>
            <a:ahLst/>
            <a:cxnLst>
              <a:cxn ang="T8">
                <a:pos x="T0" y="T1"/>
              </a:cxn>
              <a:cxn ang="T9">
                <a:pos x="T2" y="T3"/>
              </a:cxn>
              <a:cxn ang="T10">
                <a:pos x="T4" y="T5"/>
              </a:cxn>
              <a:cxn ang="T11">
                <a:pos x="T6" y="T7"/>
              </a:cxn>
            </a:cxnLst>
            <a:rect l="T12" t="T13" r="T14" b="T15"/>
            <a:pathLst>
              <a:path w="21600" h="21600">
                <a:moveTo>
                  <a:pt x="21600" y="6079"/>
                </a:moveTo>
                <a:lnTo>
                  <a:pt x="15452" y="0"/>
                </a:lnTo>
                <a:lnTo>
                  <a:pt x="15452" y="4470"/>
                </a:lnTo>
                <a:lnTo>
                  <a:pt x="12427" y="4470"/>
                </a:lnTo>
                <a:cubicBezTo>
                  <a:pt x="5564" y="4470"/>
                  <a:pt x="0" y="7912"/>
                  <a:pt x="0" y="12158"/>
                </a:cubicBezTo>
                <a:lnTo>
                  <a:pt x="0" y="21600"/>
                </a:lnTo>
                <a:lnTo>
                  <a:pt x="3289" y="21600"/>
                </a:lnTo>
                <a:lnTo>
                  <a:pt x="3289" y="12158"/>
                </a:lnTo>
                <a:cubicBezTo>
                  <a:pt x="3289" y="9689"/>
                  <a:pt x="7380" y="7688"/>
                  <a:pt x="12427" y="7688"/>
                </a:cubicBezTo>
                <a:lnTo>
                  <a:pt x="15452" y="7688"/>
                </a:lnTo>
                <a:lnTo>
                  <a:pt x="15452" y="12158"/>
                </a:lnTo>
                <a:lnTo>
                  <a:pt x="21600" y="6079"/>
                </a:lnTo>
                <a:close/>
              </a:path>
            </a:pathLst>
          </a:custGeom>
          <a:solidFill>
            <a:schemeClr val="hlink"/>
          </a:solidFill>
          <a:ln w="9525">
            <a:solidFill>
              <a:schemeClr val="tx1"/>
            </a:solidFill>
            <a:miter lim="800000"/>
            <a:headEnd/>
            <a:tailEnd/>
          </a:ln>
        </p:spPr>
        <p:txBody>
          <a:bodyPr wrap="none" anchor="ctr"/>
          <a:lstStyle/>
          <a:p>
            <a:endParaRPr lang="en-IN"/>
          </a:p>
        </p:txBody>
      </p:sp>
      <p:sp>
        <p:nvSpPr>
          <p:cNvPr id="10252" name="Text Box 23"/>
          <p:cNvSpPr txBox="1">
            <a:spLocks noChangeArrowheads="1"/>
          </p:cNvSpPr>
          <p:nvPr/>
        </p:nvSpPr>
        <p:spPr bwMode="auto">
          <a:xfrm>
            <a:off x="5473700" y="3390900"/>
            <a:ext cx="1308100" cy="366713"/>
          </a:xfrm>
          <a:prstGeom prst="rect">
            <a:avLst/>
          </a:prstGeom>
          <a:noFill/>
          <a:ln w="9525">
            <a:noFill/>
            <a:miter lim="800000"/>
            <a:headEnd/>
            <a:tailEnd/>
          </a:ln>
        </p:spPr>
        <p:txBody>
          <a:bodyPr wrap="none">
            <a:spAutoFit/>
          </a:bodyPr>
          <a:lstStyle/>
          <a:p>
            <a:pPr algn="ctr" eaLnBrk="1" hangingPunct="1"/>
            <a:r>
              <a:rPr lang="en-US" altLang="en-US" sz="1800">
                <a:solidFill>
                  <a:schemeClr val="hlink"/>
                </a:solidFill>
              </a:rPr>
              <a:t>current flow</a:t>
            </a:r>
          </a:p>
        </p:txBody>
      </p:sp>
      <p:sp>
        <p:nvSpPr>
          <p:cNvPr id="10253" name="Text Box 24"/>
          <p:cNvSpPr txBox="1">
            <a:spLocks noChangeArrowheads="1"/>
          </p:cNvSpPr>
          <p:nvPr/>
        </p:nvSpPr>
        <p:spPr bwMode="auto">
          <a:xfrm>
            <a:off x="7056895" y="3822146"/>
            <a:ext cx="1503363" cy="396875"/>
          </a:xfrm>
          <a:prstGeom prst="rect">
            <a:avLst/>
          </a:prstGeom>
          <a:noFill/>
          <a:ln w="9525">
            <a:noFill/>
            <a:miter lim="800000"/>
            <a:headEnd/>
            <a:tailEnd/>
          </a:ln>
        </p:spPr>
        <p:txBody>
          <a:bodyPr wrap="none">
            <a:spAutoFit/>
          </a:bodyPr>
          <a:lstStyle/>
          <a:p>
            <a:pPr algn="ctr" eaLnBrk="1" hangingPunct="1"/>
            <a:r>
              <a:rPr lang="en-US" altLang="en-US" sz="2000" dirty="0"/>
              <a:t>external load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FD63850D-BA22-4FE8-819A-86765E5CFD42}" type="slidenum">
              <a:rPr lang="en-US" altLang="en-US"/>
              <a:pPr/>
              <a:t>11</a:t>
            </a:fld>
            <a:endParaRPr lang="en-US" altLang="en-US"/>
          </a:p>
        </p:txBody>
      </p:sp>
      <p:sp>
        <p:nvSpPr>
          <p:cNvPr id="209922" name="Rectangle 2"/>
          <p:cNvSpPr>
            <a:spLocks noGrp="1" noChangeArrowheads="1"/>
          </p:cNvSpPr>
          <p:nvPr>
            <p:ph type="title"/>
          </p:nvPr>
        </p:nvSpPr>
        <p:spPr>
          <a:xfrm>
            <a:off x="304800" y="76200"/>
            <a:ext cx="2514600" cy="762000"/>
          </a:xfrm>
        </p:spPr>
        <p:txBody>
          <a:bodyPr/>
          <a:lstStyle/>
          <a:p>
            <a:pPr eaLnBrk="1" hangingPunct="1">
              <a:defRPr/>
            </a:pPr>
            <a:r>
              <a:rPr lang="en-US" b="1" dirty="0">
                <a:solidFill>
                  <a:srgbClr val="7030A0"/>
                </a:solidFill>
                <a:ea typeface="+mj-ea"/>
              </a:rPr>
              <a:t>PV types</a:t>
            </a:r>
          </a:p>
        </p:txBody>
      </p:sp>
      <p:sp>
        <p:nvSpPr>
          <p:cNvPr id="209923" name="Rectangle 3"/>
          <p:cNvSpPr>
            <a:spLocks noGrp="1" noChangeArrowheads="1"/>
          </p:cNvSpPr>
          <p:nvPr>
            <p:ph type="body" idx="1"/>
          </p:nvPr>
        </p:nvSpPr>
        <p:spPr>
          <a:xfrm>
            <a:off x="228600" y="1127918"/>
            <a:ext cx="6553200" cy="4525963"/>
          </a:xfrm>
        </p:spPr>
        <p:txBody>
          <a:bodyPr>
            <a:normAutofit fontScale="85000" lnSpcReduction="20000"/>
          </a:bodyPr>
          <a:lstStyle/>
          <a:p>
            <a:pPr eaLnBrk="1" hangingPunct="1">
              <a:lnSpc>
                <a:spcPct val="90000"/>
              </a:lnSpc>
              <a:defRPr/>
            </a:pPr>
            <a:r>
              <a:rPr lang="en-US" altLang="en-US" dirty="0" smtClean="0"/>
              <a:t>Single-crystal silicon</a:t>
            </a:r>
          </a:p>
          <a:p>
            <a:pPr lvl="1" eaLnBrk="1" hangingPunct="1">
              <a:lnSpc>
                <a:spcPct val="90000"/>
              </a:lnSpc>
              <a:defRPr/>
            </a:pPr>
            <a:r>
              <a:rPr lang="en-US" altLang="en-US" dirty="0" smtClean="0">
                <a:ea typeface="ＭＳ Ｐゴシック" panose="020B0600070205080204" pitchFamily="34" charset="-128"/>
              </a:rPr>
              <a:t>15–18% efficient, typically</a:t>
            </a:r>
          </a:p>
          <a:p>
            <a:pPr lvl="1" eaLnBrk="1" hangingPunct="1">
              <a:lnSpc>
                <a:spcPct val="90000"/>
              </a:lnSpc>
              <a:defRPr/>
            </a:pPr>
            <a:r>
              <a:rPr lang="en-US" altLang="en-US" dirty="0" smtClean="0">
                <a:ea typeface="ＭＳ Ｐゴシック" panose="020B0600070205080204" pitchFamily="34" charset="-128"/>
              </a:rPr>
              <a:t>expensive to make (grown as big crystal)</a:t>
            </a:r>
          </a:p>
          <a:p>
            <a:pPr marL="457200" lvl="1" indent="0" eaLnBrk="1" hangingPunct="1">
              <a:lnSpc>
                <a:spcPct val="90000"/>
              </a:lnSpc>
              <a:buNone/>
              <a:defRPr/>
            </a:pPr>
            <a:endParaRPr lang="en-US" altLang="en-US" dirty="0" smtClean="0">
              <a:ea typeface="ＭＳ Ｐゴシック" panose="020B0600070205080204" pitchFamily="34" charset="-128"/>
            </a:endParaRPr>
          </a:p>
          <a:p>
            <a:pPr eaLnBrk="1" hangingPunct="1">
              <a:lnSpc>
                <a:spcPct val="90000"/>
              </a:lnSpc>
              <a:defRPr/>
            </a:pPr>
            <a:r>
              <a:rPr lang="en-US" altLang="en-US" dirty="0" smtClean="0"/>
              <a:t>Poly-crystalline silicon</a:t>
            </a:r>
          </a:p>
          <a:p>
            <a:pPr lvl="1" eaLnBrk="1" hangingPunct="1">
              <a:lnSpc>
                <a:spcPct val="90000"/>
              </a:lnSpc>
              <a:defRPr/>
            </a:pPr>
            <a:r>
              <a:rPr lang="en-US" altLang="en-US" dirty="0" smtClean="0">
                <a:ea typeface="ＭＳ Ｐゴシック" panose="020B0600070205080204" pitchFamily="34" charset="-128"/>
              </a:rPr>
              <a:t>12</a:t>
            </a:r>
            <a:r>
              <a:rPr lang="en-US" altLang="en-US" dirty="0" smtClean="0">
                <a:ea typeface="ＭＳ Ｐゴシック" panose="020B0600070205080204" pitchFamily="34" charset="-128"/>
                <a:cs typeface="Times New Roman" panose="02020603050405020304" pitchFamily="18" charset="0"/>
              </a:rPr>
              <a:t>–16% efficient, slowly improving</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cheaper to make (cast in ingots)</a:t>
            </a:r>
          </a:p>
          <a:p>
            <a:pPr lvl="1" eaLnBrk="1" hangingPunct="1">
              <a:lnSpc>
                <a:spcPct val="90000"/>
              </a:lnSpc>
              <a:defRPr/>
            </a:pPr>
            <a:endParaRPr lang="en-US" altLang="en-US" dirty="0" smtClean="0">
              <a:ea typeface="ＭＳ Ｐゴシック" panose="020B0600070205080204" pitchFamily="34" charset="-128"/>
              <a:cs typeface="Times New Roman" panose="02020603050405020304" pitchFamily="18" charset="0"/>
            </a:endParaRPr>
          </a:p>
          <a:p>
            <a:pPr eaLnBrk="1" hangingPunct="1">
              <a:lnSpc>
                <a:spcPct val="90000"/>
              </a:lnSpc>
              <a:defRPr/>
            </a:pPr>
            <a:r>
              <a:rPr lang="en-US" altLang="en-US" dirty="0" smtClean="0">
                <a:cs typeface="Times New Roman" panose="02020603050405020304" pitchFamily="18" charset="0"/>
              </a:rPr>
              <a:t>Amorphous silicon (non-crystalline)</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4–8% efficient</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cheapest per Watt</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called “thin film”, easily deposited on a wide range of surface types</a:t>
            </a:r>
            <a:endParaRPr lang="en-US" altLang="en-US" dirty="0" smtClean="0">
              <a:ea typeface="ＭＳ Ｐゴシック" panose="020B0600070205080204" pitchFamily="34" charset="-128"/>
            </a:endParaRPr>
          </a:p>
        </p:txBody>
      </p:sp>
      <p:pic>
        <p:nvPicPr>
          <p:cNvPr id="12294" name="Picture 4" descr="monocrys"/>
          <p:cNvPicPr>
            <a:picLocks noChangeAspect="1" noChangeArrowheads="1"/>
          </p:cNvPicPr>
          <p:nvPr/>
        </p:nvPicPr>
        <p:blipFill>
          <a:blip r:embed="rId3" cstate="print"/>
          <a:srcRect/>
          <a:stretch>
            <a:fillRect/>
          </a:stretch>
        </p:blipFill>
        <p:spPr bwMode="auto">
          <a:xfrm>
            <a:off x="7048500" y="1127918"/>
            <a:ext cx="1143000" cy="1143000"/>
          </a:xfrm>
          <a:prstGeom prst="rect">
            <a:avLst/>
          </a:prstGeom>
          <a:noFill/>
          <a:ln w="9525">
            <a:noFill/>
            <a:miter lim="800000"/>
            <a:headEnd/>
            <a:tailEnd/>
          </a:ln>
        </p:spPr>
      </p:pic>
      <p:pic>
        <p:nvPicPr>
          <p:cNvPr id="12295" name="Picture 5" descr="poly-crys"/>
          <p:cNvPicPr>
            <a:picLocks noChangeAspect="1" noChangeArrowheads="1"/>
          </p:cNvPicPr>
          <p:nvPr/>
        </p:nvPicPr>
        <p:blipFill>
          <a:blip r:embed="rId4" cstate="print"/>
          <a:srcRect/>
          <a:stretch>
            <a:fillRect/>
          </a:stretch>
        </p:blipFill>
        <p:spPr bwMode="auto">
          <a:xfrm>
            <a:off x="7074976" y="2665332"/>
            <a:ext cx="1143000" cy="1143000"/>
          </a:xfrm>
          <a:prstGeom prst="rect">
            <a:avLst/>
          </a:prstGeom>
          <a:noFill/>
          <a:ln w="9525">
            <a:noFill/>
            <a:miter lim="800000"/>
            <a:headEnd/>
            <a:tailEnd/>
          </a:ln>
        </p:spPr>
      </p:pic>
      <p:pic>
        <p:nvPicPr>
          <p:cNvPr id="12296" name="Picture 6" descr="thin-film"/>
          <p:cNvPicPr>
            <a:picLocks noChangeAspect="1" noChangeArrowheads="1"/>
          </p:cNvPicPr>
          <p:nvPr/>
        </p:nvPicPr>
        <p:blipFill>
          <a:blip r:embed="rId5" cstate="print"/>
          <a:srcRect/>
          <a:stretch>
            <a:fillRect/>
          </a:stretch>
        </p:blipFill>
        <p:spPr bwMode="auto">
          <a:xfrm>
            <a:off x="7086600" y="41910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8F107513-F6D8-4596-94D1-7F5D682A133D}" type="slidenum">
              <a:rPr lang="en-US" altLang="en-US"/>
              <a:pPr/>
              <a:t>12</a:t>
            </a:fld>
            <a:endParaRPr lang="en-US" altLang="en-US"/>
          </a:p>
        </p:txBody>
      </p:sp>
      <p:sp>
        <p:nvSpPr>
          <p:cNvPr id="203778" name="Rectangle 2"/>
          <p:cNvSpPr>
            <a:spLocks noGrp="1" noChangeArrowheads="1"/>
          </p:cNvSpPr>
          <p:nvPr>
            <p:ph type="title"/>
          </p:nvPr>
        </p:nvSpPr>
        <p:spPr/>
        <p:txBody>
          <a:bodyPr/>
          <a:lstStyle/>
          <a:p>
            <a:pPr eaLnBrk="1" hangingPunct="1">
              <a:defRPr/>
            </a:pPr>
            <a:r>
              <a:rPr lang="en-US">
                <a:ea typeface="+mj-ea"/>
              </a:rPr>
              <a:t>Silicon Photovoltaic Budget</a:t>
            </a:r>
          </a:p>
        </p:txBody>
      </p:sp>
      <p:sp>
        <p:nvSpPr>
          <p:cNvPr id="203779" name="Rectangle 3"/>
          <p:cNvSpPr>
            <a:spLocks noGrp="1" noChangeArrowheads="1"/>
          </p:cNvSpPr>
          <p:nvPr>
            <p:ph type="body" idx="1"/>
          </p:nvPr>
        </p:nvSpPr>
        <p:spPr>
          <a:xfrm>
            <a:off x="685800" y="4343400"/>
            <a:ext cx="8305800" cy="1752600"/>
          </a:xfrm>
        </p:spPr>
        <p:txBody>
          <a:bodyPr>
            <a:normAutofit/>
          </a:bodyPr>
          <a:lstStyle/>
          <a:p>
            <a:pPr eaLnBrk="1" hangingPunct="1">
              <a:defRPr/>
            </a:pPr>
            <a:r>
              <a:rPr lang="en-US" dirty="0">
                <a:latin typeface="Arial Narrow" panose="020B0606020202030204" pitchFamily="34" charset="0"/>
              </a:rPr>
              <a:t>Only 77% of solar spectrum is absorbed by silicon</a:t>
            </a:r>
          </a:p>
          <a:p>
            <a:pPr eaLnBrk="1" hangingPunct="1">
              <a:defRPr/>
            </a:pPr>
            <a:r>
              <a:rPr lang="en-US" dirty="0">
                <a:latin typeface="Arial Narrow" panose="020B0606020202030204" pitchFamily="34" charset="0"/>
              </a:rPr>
              <a:t>Of this, ~30% is used as electrical energy</a:t>
            </a:r>
          </a:p>
          <a:p>
            <a:pPr eaLnBrk="1" hangingPunct="1">
              <a:defRPr/>
            </a:pPr>
            <a:r>
              <a:rPr lang="en-US" dirty="0">
                <a:latin typeface="Arial Narrow" panose="020B0606020202030204" pitchFamily="34" charset="0"/>
              </a:rPr>
              <a:t>Net effect is 23% maximum efficiency</a:t>
            </a:r>
          </a:p>
        </p:txBody>
      </p:sp>
      <p:pic>
        <p:nvPicPr>
          <p:cNvPr id="16390" name="Picture 4" descr="solareff"/>
          <p:cNvPicPr>
            <a:picLocks noChangeAspect="1" noChangeArrowheads="1"/>
          </p:cNvPicPr>
          <p:nvPr/>
        </p:nvPicPr>
        <p:blipFill>
          <a:blip r:embed="rId3" cstate="print"/>
          <a:srcRect/>
          <a:stretch>
            <a:fillRect/>
          </a:stretch>
        </p:blipFill>
        <p:spPr bwMode="auto">
          <a:xfrm>
            <a:off x="2362200" y="1447800"/>
            <a:ext cx="4594225" cy="277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73E838B7-8F33-4370-AFDF-C07452BEE257}" type="slidenum">
              <a:rPr lang="en-US" altLang="en-US"/>
              <a:pPr/>
              <a:t>13</a:t>
            </a:fld>
            <a:endParaRPr lang="en-US" altLang="en-US"/>
          </a:p>
        </p:txBody>
      </p:sp>
      <p:sp>
        <p:nvSpPr>
          <p:cNvPr id="201730" name="Rectangle 2"/>
          <p:cNvSpPr>
            <a:spLocks noGrp="1" noChangeArrowheads="1"/>
          </p:cNvSpPr>
          <p:nvPr>
            <p:ph type="title"/>
          </p:nvPr>
        </p:nvSpPr>
        <p:spPr>
          <a:xfrm>
            <a:off x="685800" y="304800"/>
            <a:ext cx="7772400" cy="762000"/>
          </a:xfrm>
        </p:spPr>
        <p:txBody>
          <a:bodyPr/>
          <a:lstStyle/>
          <a:p>
            <a:pPr eaLnBrk="1" hangingPunct="1">
              <a:defRPr/>
            </a:pPr>
            <a:r>
              <a:rPr lang="en-US" dirty="0">
                <a:solidFill>
                  <a:srgbClr val="7030A0"/>
                </a:solidFill>
                <a:ea typeface="+mj-ea"/>
              </a:rPr>
              <a:t>How good can it get?</a:t>
            </a:r>
          </a:p>
        </p:txBody>
      </p:sp>
      <p:sp>
        <p:nvSpPr>
          <p:cNvPr id="201731" name="Rectangle 3"/>
          <p:cNvSpPr>
            <a:spLocks noGrp="1" noChangeArrowheads="1"/>
          </p:cNvSpPr>
          <p:nvPr>
            <p:ph type="body" idx="1"/>
          </p:nvPr>
        </p:nvSpPr>
        <p:spPr>
          <a:xfrm>
            <a:off x="0" y="1143000"/>
            <a:ext cx="9144000" cy="5410200"/>
          </a:xfrm>
        </p:spPr>
        <p:txBody>
          <a:bodyPr>
            <a:normAutofit/>
          </a:bodyPr>
          <a:lstStyle/>
          <a:p>
            <a:pPr eaLnBrk="1" hangingPunct="1">
              <a:lnSpc>
                <a:spcPct val="90000"/>
              </a:lnSpc>
              <a:defRPr/>
            </a:pPr>
            <a:r>
              <a:rPr lang="en-US" altLang="en-US" sz="2400" dirty="0" smtClean="0">
                <a:latin typeface="Arial Narrow" panose="020B0606020202030204" pitchFamily="34" charset="0"/>
              </a:rPr>
              <a:t>Silicon is transparent at wavelengths longer than 1.1 microns (1100 nm)</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23% of sunlight passes right through with no effect.</a:t>
            </a:r>
          </a:p>
          <a:p>
            <a:pPr lvl="1" eaLnBrk="1" hangingPunct="1">
              <a:lnSpc>
                <a:spcPct val="90000"/>
              </a:lnSpc>
              <a:defRPr/>
            </a:pPr>
            <a:endParaRPr lang="en-US" altLang="en-US" sz="2400" dirty="0" smtClean="0">
              <a:latin typeface="Arial Narrow" panose="020B0606020202030204" pitchFamily="34" charset="0"/>
              <a:ea typeface="ＭＳ Ｐゴシック" panose="020B0600070205080204" pitchFamily="34" charset="-128"/>
            </a:endParaRPr>
          </a:p>
          <a:p>
            <a:pPr eaLnBrk="1" hangingPunct="1">
              <a:lnSpc>
                <a:spcPct val="90000"/>
              </a:lnSpc>
              <a:defRPr/>
            </a:pPr>
            <a:r>
              <a:rPr lang="en-US" altLang="en-US" sz="2400" dirty="0" smtClean="0">
                <a:latin typeface="Arial Narrow" panose="020B0606020202030204" pitchFamily="34" charset="0"/>
              </a:rPr>
              <a:t>Excess photon energy is wasted as heat</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near-infrared light (1100 nm) typically delivers only 51% of its photon energy into electrical current energy, roughly half the electrons stumble off in the wrong direction.</a:t>
            </a:r>
          </a:p>
          <a:p>
            <a:pPr lvl="2" eaLnBrk="1" hangingPunct="1">
              <a:lnSpc>
                <a:spcPct val="90000"/>
              </a:lnSpc>
              <a:buNone/>
              <a:defRPr/>
            </a:pPr>
            <a:endParaRPr lang="en-US" altLang="en-US" dirty="0" smtClean="0">
              <a:latin typeface="Arial Narrow" panose="020B0606020202030204" pitchFamily="34" charset="0"/>
              <a:ea typeface="ＭＳ Ｐゴシック" panose="020B0600070205080204" pitchFamily="34" charset="-128"/>
            </a:endParaRP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red light (700 nm) only delivers 33% </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blue light (400 nm) only delivers 19%</a:t>
            </a:r>
          </a:p>
          <a:p>
            <a:pPr lvl="1" eaLnBrk="1" hangingPunct="1">
              <a:lnSpc>
                <a:spcPct val="90000"/>
              </a:lnSpc>
              <a:defRPr/>
            </a:pPr>
            <a:endParaRPr lang="en-US" altLang="en-US" sz="2400" dirty="0" smtClean="0">
              <a:latin typeface="Arial Narrow" panose="020B0606020202030204" pitchFamily="34" charset="0"/>
              <a:ea typeface="ＭＳ Ｐゴシック" panose="020B0600070205080204" pitchFamily="34" charset="-128"/>
            </a:endParaRPr>
          </a:p>
          <a:p>
            <a:pPr eaLnBrk="1" hangingPunct="1">
              <a:lnSpc>
                <a:spcPct val="90000"/>
              </a:lnSpc>
              <a:defRPr/>
            </a:pPr>
            <a:r>
              <a:rPr lang="en-US" altLang="en-US" sz="2400" dirty="0" smtClean="0">
                <a:latin typeface="Arial Narrow" panose="020B0606020202030204" pitchFamily="34" charset="0"/>
              </a:rPr>
              <a:t>All together, the maximum efficiency for a silicon PV in sunlight is about </a:t>
            </a:r>
            <a:r>
              <a:rPr lang="en-US" altLang="en-US" sz="2400" b="1" u="sng" dirty="0" smtClean="0">
                <a:latin typeface="Arial Narrow" panose="020B0606020202030204" pitchFamily="34" charset="0"/>
              </a:rPr>
              <a:t>23%</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defeating “recombination loss” puts the limit in the low </a:t>
            </a:r>
            <a:r>
              <a:rPr lang="en-US" altLang="en-US" sz="2400" b="1" u="sng" dirty="0" smtClean="0">
                <a:latin typeface="Arial Narrow" panose="020B0606020202030204" pitchFamily="34" charset="0"/>
                <a:ea typeface="ＭＳ Ｐゴシック" panose="020B0600070205080204" pitchFamily="34" charset="-128"/>
              </a:rPr>
              <a:t>30’s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3400" y="685800"/>
            <a:ext cx="8153400" cy="1036638"/>
          </a:xfrm>
          <a:prstGeom prst="rect">
            <a:avLst/>
          </a:prstGeom>
          <a:noFill/>
          <a:ln w="9525">
            <a:noFill/>
            <a:miter lim="800000"/>
            <a:headEnd/>
            <a:tailEnd/>
          </a:ln>
        </p:spPr>
        <p:txBody>
          <a:bodyPr>
            <a:spAutoFit/>
          </a:bodyPr>
          <a:lstStyle/>
          <a:p>
            <a:endParaRPr lang="en-US" sz="1300" dirty="0">
              <a:solidFill>
                <a:srgbClr val="000000"/>
              </a:solidFill>
            </a:endParaRPr>
          </a:p>
          <a:p>
            <a:r>
              <a:rPr lang="en-US" sz="1200" dirty="0">
                <a:solidFill>
                  <a:srgbClr val="000000"/>
                </a:solidFill>
              </a:rPr>
              <a:t>PV systems are like any other electrical power generating systems, just the equipment used is different than that used for conventional electromechanical generating systems. </a:t>
            </a:r>
          </a:p>
          <a:p>
            <a:endParaRPr lang="en-US" sz="1200" dirty="0">
              <a:solidFill>
                <a:srgbClr val="000000"/>
              </a:solidFill>
            </a:endParaRPr>
          </a:p>
          <a:p>
            <a:endParaRPr lang="en-US" sz="1300" dirty="0">
              <a:solidFill>
                <a:srgbClr val="000000"/>
              </a:solidFill>
            </a:endParaRPr>
          </a:p>
        </p:txBody>
      </p:sp>
      <p:pic>
        <p:nvPicPr>
          <p:cNvPr id="7171" name="Picture 3"/>
          <p:cNvPicPr>
            <a:picLocks noChangeAspect="1" noChangeArrowheads="1"/>
          </p:cNvPicPr>
          <p:nvPr/>
        </p:nvPicPr>
        <p:blipFill>
          <a:blip r:embed="rId2"/>
          <a:srcRect/>
          <a:stretch>
            <a:fillRect/>
          </a:stretch>
        </p:blipFill>
        <p:spPr bwMode="auto">
          <a:xfrm>
            <a:off x="838200" y="1295400"/>
            <a:ext cx="5080000" cy="2654300"/>
          </a:xfrm>
          <a:prstGeom prst="rect">
            <a:avLst/>
          </a:prstGeom>
          <a:noFill/>
          <a:ln w="9525">
            <a:noFill/>
            <a:miter lim="800000"/>
            <a:headEnd/>
            <a:tailEnd/>
          </a:ln>
        </p:spPr>
      </p:pic>
      <p:sp>
        <p:nvSpPr>
          <p:cNvPr id="7172" name="Rectangle 4"/>
          <p:cNvSpPr>
            <a:spLocks noChangeArrowheads="1"/>
          </p:cNvSpPr>
          <p:nvPr/>
        </p:nvSpPr>
        <p:spPr bwMode="auto">
          <a:xfrm>
            <a:off x="228600" y="4191000"/>
            <a:ext cx="8763000" cy="2554545"/>
          </a:xfrm>
          <a:prstGeom prst="rect">
            <a:avLst/>
          </a:prstGeom>
          <a:noFill/>
          <a:ln w="9525">
            <a:noFill/>
            <a:miter lim="800000"/>
            <a:headEnd/>
            <a:tailEnd/>
          </a:ln>
        </p:spPr>
        <p:txBody>
          <a:bodyPr wrap="square">
            <a:spAutoFit/>
          </a:bodyPr>
          <a:lstStyle/>
          <a:p>
            <a:r>
              <a:rPr lang="en-US" sz="1600" dirty="0">
                <a:solidFill>
                  <a:srgbClr val="000000"/>
                </a:solidFill>
                <a:latin typeface="Arial Narrow" panose="020B0606020202030204" pitchFamily="34" charset="0"/>
              </a:rPr>
              <a:t>Depending on the functional and operational requirements of the system, the specific components required, and may include major </a:t>
            </a:r>
            <a:r>
              <a:rPr lang="en-US" sz="1600" dirty="0" smtClean="0">
                <a:solidFill>
                  <a:srgbClr val="000000"/>
                </a:solidFill>
                <a:latin typeface="Arial Narrow" panose="020B0606020202030204" pitchFamily="34" charset="0"/>
              </a:rPr>
              <a:t>components:</a:t>
            </a:r>
            <a:endParaRPr lang="en-US" sz="1600" dirty="0">
              <a:solidFill>
                <a:srgbClr val="000000"/>
              </a:solidFill>
              <a:latin typeface="Arial Narrow" panose="020B0606020202030204" pitchFamily="34" charset="0"/>
            </a:endParaRPr>
          </a:p>
          <a:p>
            <a:r>
              <a:rPr lang="en-US" sz="1600" dirty="0" smtClean="0">
                <a:solidFill>
                  <a:srgbClr val="000000"/>
                </a:solidFill>
                <a:latin typeface="Arial Narrow" panose="020B0606020202030204" pitchFamily="34" charset="0"/>
              </a:rPr>
              <a:t>		</a:t>
            </a:r>
            <a:r>
              <a:rPr lang="en-US" sz="1600" b="1" dirty="0" smtClean="0">
                <a:solidFill>
                  <a:srgbClr val="000000"/>
                </a:solidFill>
                <a:latin typeface="Arial Narrow" panose="020B0606020202030204" pitchFamily="34" charset="0"/>
              </a:rPr>
              <a:t>Photovoltaic array</a:t>
            </a:r>
            <a:r>
              <a:rPr lang="en-US" sz="1600" dirty="0">
                <a:solidFill>
                  <a:srgbClr val="000000"/>
                </a:solidFill>
                <a:latin typeface="Arial Narrow" panose="020B0606020202030204" pitchFamily="34" charset="0"/>
              </a:rPr>
              <a:t>		</a:t>
            </a:r>
            <a:endParaRPr lang="en-US" sz="1600" dirty="0" smtClean="0">
              <a:solidFill>
                <a:srgbClr val="000000"/>
              </a:solidFill>
              <a:latin typeface="Arial Narrow" panose="020B0606020202030204" pitchFamily="34" charset="0"/>
            </a:endParaRPr>
          </a:p>
          <a:p>
            <a:r>
              <a:rPr lang="en-US" sz="1600" b="1" dirty="0" smtClean="0">
                <a:solidFill>
                  <a:srgbClr val="000000"/>
                </a:solidFill>
                <a:latin typeface="Arial Narrow" panose="020B0606020202030204" pitchFamily="34" charset="0"/>
              </a:rPr>
              <a:t>		DC-AC </a:t>
            </a:r>
            <a:r>
              <a:rPr lang="en-US" sz="1600" b="1" dirty="0">
                <a:solidFill>
                  <a:srgbClr val="000000"/>
                </a:solidFill>
                <a:latin typeface="Arial Narrow" panose="020B0606020202030204" pitchFamily="34" charset="0"/>
              </a:rPr>
              <a:t>power inverter, </a:t>
            </a:r>
          </a:p>
          <a:p>
            <a:r>
              <a:rPr lang="en-US" sz="1600" b="1" dirty="0">
                <a:solidFill>
                  <a:srgbClr val="000000"/>
                </a:solidFill>
                <a:latin typeface="Arial Narrow" panose="020B0606020202030204" pitchFamily="34" charset="0"/>
              </a:rPr>
              <a:t>		battery bank, </a:t>
            </a:r>
            <a:endParaRPr lang="en-US" sz="1600" b="1" dirty="0" smtClean="0">
              <a:solidFill>
                <a:srgbClr val="000000"/>
              </a:solidFill>
              <a:latin typeface="Arial Narrow" panose="020B0606020202030204" pitchFamily="34" charset="0"/>
            </a:endParaRPr>
          </a:p>
          <a:p>
            <a:r>
              <a:rPr lang="en-US" sz="1600" b="1" dirty="0" smtClean="0">
                <a:solidFill>
                  <a:srgbClr val="000000"/>
                </a:solidFill>
                <a:latin typeface="Arial Narrow" panose="020B0606020202030204" pitchFamily="34" charset="0"/>
              </a:rPr>
              <a:t>		system and battery charge controller,</a:t>
            </a:r>
          </a:p>
          <a:p>
            <a:r>
              <a:rPr lang="en-US" sz="1600" b="1" dirty="0">
                <a:solidFill>
                  <a:srgbClr val="000000"/>
                </a:solidFill>
                <a:latin typeface="Arial Narrow" panose="020B0606020202030204" pitchFamily="34" charset="0"/>
              </a:rPr>
              <a:t>	                  </a:t>
            </a:r>
            <a:r>
              <a:rPr lang="en-US" sz="1600" b="1" dirty="0" smtClean="0">
                <a:solidFill>
                  <a:srgbClr val="000000"/>
                </a:solidFill>
                <a:latin typeface="Arial Narrow" panose="020B0606020202030204" pitchFamily="34" charset="0"/>
              </a:rPr>
              <a:t>  Auxiliary </a:t>
            </a:r>
            <a:r>
              <a:rPr lang="en-US" sz="1600" b="1" dirty="0">
                <a:solidFill>
                  <a:srgbClr val="000000"/>
                </a:solidFill>
                <a:latin typeface="Arial Narrow" panose="020B0606020202030204" pitchFamily="34" charset="0"/>
              </a:rPr>
              <a:t>energy sources</a:t>
            </a:r>
            <a:r>
              <a:rPr lang="en-US" sz="1600" dirty="0">
                <a:solidFill>
                  <a:srgbClr val="000000"/>
                </a:solidFill>
                <a:latin typeface="Arial Narrow" panose="020B0606020202030204" pitchFamily="34" charset="0"/>
              </a:rPr>
              <a:t>  and sometimes the </a:t>
            </a:r>
            <a:r>
              <a:rPr lang="en-US" sz="1600" b="1" dirty="0">
                <a:solidFill>
                  <a:srgbClr val="000000"/>
                </a:solidFill>
                <a:latin typeface="Arial Narrow" panose="020B0606020202030204" pitchFamily="34" charset="0"/>
              </a:rPr>
              <a:t>specified electrical load (appliances). </a:t>
            </a:r>
          </a:p>
          <a:p>
            <a:endParaRPr lang="en-US" sz="1600" dirty="0">
              <a:solidFill>
                <a:srgbClr val="000000"/>
              </a:solidFill>
              <a:latin typeface="Arial Narrow" panose="020B0606020202030204" pitchFamily="34" charset="0"/>
            </a:endParaRPr>
          </a:p>
          <a:p>
            <a:r>
              <a:rPr lang="en-US" sz="1600" dirty="0">
                <a:solidFill>
                  <a:srgbClr val="000000"/>
                </a:solidFill>
                <a:latin typeface="Arial Narrow" panose="020B0606020202030204" pitchFamily="34" charset="0"/>
              </a:rPr>
              <a:t>In addition, an assortment of balance of system (BOS) hardware,  Including wiring, over current, surge protection and disconnect  devices, and other power processing equipment. </a:t>
            </a:r>
          </a:p>
        </p:txBody>
      </p:sp>
      <p:sp>
        <p:nvSpPr>
          <p:cNvPr id="7173" name="Rectangle 6"/>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7174" name="Rectangle 7"/>
          <p:cNvSpPr>
            <a:spLocks noGrp="1" noChangeArrowheads="1"/>
          </p:cNvSpPr>
          <p:nvPr>
            <p:ph type="title" idx="4294967295"/>
          </p:nvPr>
        </p:nvSpPr>
        <p:spPr>
          <a:xfrm>
            <a:off x="0" y="0"/>
            <a:ext cx="7772400" cy="1143000"/>
          </a:xfrm>
        </p:spPr>
        <p:txBody>
          <a:bodyPr/>
          <a:lstStyle/>
          <a:p>
            <a:pPr eaLnBrk="1" hangingPunct="1"/>
            <a:r>
              <a:rPr lang="en-US" sz="1200" b="1" dirty="0" smtClean="0">
                <a:solidFill>
                  <a:srgbClr val="000000"/>
                </a:solidFill>
                <a:latin typeface="Lucida Grande" charset="0"/>
              </a:rPr>
              <a:t>How a PV System Works?</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How it works?</a:t>
            </a:r>
            <a:endParaRPr lang="en-IN" dirty="0"/>
          </a:p>
        </p:txBody>
      </p:sp>
      <p:sp>
        <p:nvSpPr>
          <p:cNvPr id="3" name="Content Placeholder 2"/>
          <p:cNvSpPr>
            <a:spLocks noGrp="1"/>
          </p:cNvSpPr>
          <p:nvPr>
            <p:ph idx="1"/>
          </p:nvPr>
        </p:nvSpPr>
        <p:spPr>
          <a:xfrm>
            <a:off x="0" y="533400"/>
            <a:ext cx="8991600" cy="6096000"/>
          </a:xfrm>
        </p:spPr>
        <p:txBody>
          <a:bodyPr>
            <a:noAutofit/>
          </a:bodyPr>
          <a:lstStyle/>
          <a:p>
            <a:pPr algn="just"/>
            <a:r>
              <a:rPr lang="en-IN" sz="1600" dirty="0" smtClean="0">
                <a:latin typeface="Arial" pitchFamily="34" charset="0"/>
                <a:cs typeface="Arial" pitchFamily="34" charset="0"/>
              </a:rPr>
              <a:t>Photovoltaic cells are made of special materials called semiconductors such as silicon. An atom of silicon has </a:t>
            </a:r>
            <a:r>
              <a:rPr lang="en-IN" sz="1600" b="1" dirty="0" smtClean="0">
                <a:latin typeface="Arial" pitchFamily="34" charset="0"/>
                <a:cs typeface="Arial" pitchFamily="34" charset="0"/>
              </a:rPr>
              <a:t>14 electrons</a:t>
            </a:r>
            <a:r>
              <a:rPr lang="en-IN" sz="1600" dirty="0" smtClean="0">
                <a:latin typeface="Arial" pitchFamily="34" charset="0"/>
                <a:cs typeface="Arial" pitchFamily="34" charset="0"/>
              </a:rPr>
              <a:t>, arranged in three different shells. The outer shell has </a:t>
            </a:r>
            <a:r>
              <a:rPr lang="en-IN" sz="1600" b="1" dirty="0" smtClean="0">
                <a:latin typeface="Arial" pitchFamily="34" charset="0"/>
                <a:cs typeface="Arial" pitchFamily="34" charset="0"/>
              </a:rPr>
              <a:t>4 electrons</a:t>
            </a:r>
            <a:r>
              <a:rPr lang="en-IN" sz="1600" dirty="0" smtClean="0">
                <a:latin typeface="Arial" pitchFamily="34" charset="0"/>
                <a:cs typeface="Arial" pitchFamily="34" charset="0"/>
              </a:rPr>
              <a:t>. Therefore a silicon atom will always look for ways to fill up its last shell, and to do this, it will share electrons with four nearby atoms. Now we use phosphorus(with 5 electrons in its outer shell). Therefore when it combines with silicon, one electron remains free.</a:t>
            </a:r>
          </a:p>
          <a:p>
            <a:pPr marL="0" indent="0" algn="just">
              <a:buNone/>
            </a:pPr>
            <a:r>
              <a:rPr lang="en-IN" sz="1600" dirty="0" smtClean="0">
                <a:latin typeface="Arial" pitchFamily="34" charset="0"/>
                <a:cs typeface="Arial" pitchFamily="34" charset="0"/>
              </a:rPr>
              <a:t> </a:t>
            </a:r>
          </a:p>
          <a:p>
            <a:pPr algn="just"/>
            <a:r>
              <a:rPr lang="en-IN" sz="1600" dirty="0" smtClean="0">
                <a:latin typeface="Arial" pitchFamily="34" charset="0"/>
                <a:cs typeface="Arial" pitchFamily="34" charset="0"/>
              </a:rPr>
              <a:t>When energy is added to pure silicon it can cause a few electrons to break free of their bonds and leave their atoms. These are called </a:t>
            </a:r>
            <a:r>
              <a:rPr lang="en-IN" sz="1600" b="1" dirty="0" smtClean="0">
                <a:latin typeface="Arial" pitchFamily="34" charset="0"/>
                <a:cs typeface="Arial" pitchFamily="34" charset="0"/>
              </a:rPr>
              <a:t>free carriers</a:t>
            </a:r>
            <a:r>
              <a:rPr lang="en-IN" sz="1600" dirty="0" smtClean="0">
                <a:latin typeface="Arial" pitchFamily="34" charset="0"/>
                <a:cs typeface="Arial" pitchFamily="34" charset="0"/>
              </a:rPr>
              <a:t>, which move randomly around the crystalline lattice looking for holes to fall into and carrying an electrical current. However, there are so few, that they aren't very useful. </a:t>
            </a:r>
            <a:r>
              <a:rPr lang="en-IN" sz="1600" b="1" dirty="0" smtClean="0">
                <a:latin typeface="Arial" pitchFamily="34" charset="0"/>
                <a:cs typeface="Arial" pitchFamily="34" charset="0"/>
              </a:rPr>
              <a:t>But our impure silicon with phosphorous atoms </a:t>
            </a:r>
            <a:r>
              <a:rPr lang="en-IN" sz="1600" dirty="0" smtClean="0">
                <a:latin typeface="Arial" pitchFamily="34" charset="0"/>
                <a:cs typeface="Arial" pitchFamily="34" charset="0"/>
              </a:rPr>
              <a:t>takes a lot less energy to knock loose one of our "extra“ electrons because they aren't tied up in a bond with any neighbouring atoms. As a result, we have a lot more free carriers than we would have in pure silicon to become N-type silicon.</a:t>
            </a:r>
          </a:p>
          <a:p>
            <a:pPr algn="just"/>
            <a:endParaRPr lang="en-IN" sz="1600" baseline="-25000" dirty="0" smtClean="0">
              <a:latin typeface="Arial" pitchFamily="34" charset="0"/>
              <a:cs typeface="Arial" pitchFamily="34" charset="0"/>
            </a:endParaRPr>
          </a:p>
          <a:p>
            <a:pPr algn="just"/>
            <a:r>
              <a:rPr lang="en-IN" sz="1600" dirty="0" smtClean="0">
                <a:latin typeface="Arial" pitchFamily="34" charset="0"/>
                <a:cs typeface="Arial" pitchFamily="34" charset="0"/>
              </a:rPr>
              <a:t>The other part of a solar cell is doped with the element boron(with 3 electrons in its outer shell)to become P-type silicon. Now, when this two type of silicon interact, an electric field forms at the junction which prevents more electrons to move to P-side. When photon hits solar cell, its energy breaks apart electron-hole pairs. Each photon with enough energy will normally free exactly one electron, resulting in a free hole as well. If this happens close enough to the electric field, this causes disruption of electrical neutrality, and if we provide an external current path, electrons will flow through the P side to unite with holes that the electric field sent there, doing work for us along the way. The electron flow provides the </a:t>
            </a:r>
            <a:r>
              <a:rPr lang="en-IN" sz="1600" b="1" dirty="0" smtClean="0">
                <a:latin typeface="Arial" pitchFamily="34" charset="0"/>
                <a:cs typeface="Arial" pitchFamily="34" charset="0"/>
              </a:rPr>
              <a:t>current</a:t>
            </a:r>
            <a:r>
              <a:rPr lang="en-IN" sz="1600" dirty="0" smtClean="0">
                <a:latin typeface="Arial" pitchFamily="34" charset="0"/>
                <a:cs typeface="Arial" pitchFamily="34" charset="0"/>
              </a:rPr>
              <a:t>, and the cell's electric field causes a </a:t>
            </a:r>
            <a:r>
              <a:rPr lang="en-IN" sz="1600" b="1" dirty="0" smtClean="0">
                <a:latin typeface="Arial" pitchFamily="34" charset="0"/>
                <a:cs typeface="Arial" pitchFamily="34" charset="0"/>
              </a:rPr>
              <a:t>voltage</a:t>
            </a:r>
          </a:p>
          <a:p>
            <a:pPr algn="just"/>
            <a:r>
              <a:rPr lang="en-IN" sz="1600" dirty="0" smtClean="0">
                <a:latin typeface="Arial" pitchFamily="34" charset="0"/>
                <a:cs typeface="Arial" pitchFamily="34" charset="0"/>
              </a:rPr>
              <a:t>Now to protect the solar cell, we use antireflective coating to reduce the losses and then a glass plate to protect the cell from elements.</a:t>
            </a:r>
            <a:endParaRPr lang="en-IN" sz="1600" b="1" dirty="0" smtClean="0">
              <a:latin typeface="Arial" pitchFamily="34" charset="0"/>
              <a:cs typeface="Arial" pitchFamily="34" charset="0"/>
            </a:endParaRPr>
          </a:p>
          <a:p>
            <a:pPr>
              <a:buNone/>
            </a:pPr>
            <a:r>
              <a:rPr lang="en-IN" sz="1600" b="1" dirty="0" smtClean="0">
                <a:latin typeface="Arial" pitchFamily="34" charset="0"/>
                <a:cs typeface="Arial" pitchFamily="34" charset="0"/>
              </a:rPr>
              <a:t/>
            </a:r>
            <a:br>
              <a:rPr lang="en-IN" sz="1600" b="1"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endParaRPr lang="en-IN"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2400" y="381000"/>
            <a:ext cx="8839200" cy="3539430"/>
          </a:xfrm>
          <a:prstGeom prst="rect">
            <a:avLst/>
          </a:prstGeom>
          <a:noFill/>
          <a:ln w="9525">
            <a:noFill/>
            <a:miter lim="800000"/>
            <a:headEnd/>
            <a:tailEnd/>
          </a:ln>
        </p:spPr>
        <p:txBody>
          <a:bodyPr>
            <a:spAutoFit/>
          </a:bodyPr>
          <a:lstStyle/>
          <a:p>
            <a:pPr marL="285750" indent="-285750" algn="just">
              <a:buFont typeface="Arial" panose="020B0604020202020204" pitchFamily="34" charset="0"/>
              <a:buChar char="•"/>
            </a:pPr>
            <a:r>
              <a:rPr lang="en-US" sz="1600" b="1" dirty="0">
                <a:solidFill>
                  <a:srgbClr val="000000"/>
                </a:solidFill>
                <a:latin typeface="Arial Narrow" panose="020B0606020202030204" pitchFamily="34" charset="0"/>
              </a:rPr>
              <a:t>The simplest type of stand-alone PV system</a:t>
            </a:r>
            <a:r>
              <a:rPr lang="en-US" sz="1600" dirty="0">
                <a:solidFill>
                  <a:srgbClr val="000000"/>
                </a:solidFill>
                <a:latin typeface="Arial Narrow" panose="020B0606020202030204" pitchFamily="34" charset="0"/>
              </a:rPr>
              <a:t> is a direct-coupled system, where the DC output of a PV module or array is directly connected to a DC load.</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Since there is </a:t>
            </a:r>
            <a:r>
              <a:rPr lang="en-US" sz="1600" b="1" dirty="0">
                <a:solidFill>
                  <a:srgbClr val="000000"/>
                </a:solidFill>
                <a:latin typeface="Arial Narrow" panose="020B0606020202030204" pitchFamily="34" charset="0"/>
              </a:rPr>
              <a:t>no electrical energy storage </a:t>
            </a:r>
            <a:r>
              <a:rPr lang="en-US" sz="1600" dirty="0">
                <a:solidFill>
                  <a:srgbClr val="000000"/>
                </a:solidFill>
                <a:latin typeface="Arial Narrow" panose="020B0606020202030204" pitchFamily="34" charset="0"/>
              </a:rPr>
              <a:t>(batteries) in direct-coupled systems, the load only operates during sunlight hours, making these designs suitable for common applications such as ventilation fans, water pumps, and small circulation pumps for solar thermal water heating systems.</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Matching the impedance of the electrical load to the maximum power output of the PV array is a critical part of designing well-performing direct-coupled system. </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For certain loads such as positive-displacement water pumps, a type of electronic DC-DC converter, called a maximum power point tracker (MPPT) is used between the array and load to help better utilize the available array maximum power output.</a:t>
            </a:r>
          </a:p>
        </p:txBody>
      </p:sp>
      <p:pic>
        <p:nvPicPr>
          <p:cNvPr id="11267" name="Picture 3"/>
          <p:cNvPicPr>
            <a:picLocks noChangeAspect="1" noChangeArrowheads="1"/>
          </p:cNvPicPr>
          <p:nvPr/>
        </p:nvPicPr>
        <p:blipFill>
          <a:blip r:embed="rId2"/>
          <a:srcRect/>
          <a:stretch>
            <a:fillRect/>
          </a:stretch>
        </p:blipFill>
        <p:spPr bwMode="auto">
          <a:xfrm>
            <a:off x="2133600" y="4572000"/>
            <a:ext cx="5080000" cy="952500"/>
          </a:xfrm>
          <a:prstGeom prst="rect">
            <a:avLst/>
          </a:prstGeom>
          <a:noFill/>
          <a:ln w="9525">
            <a:noFill/>
            <a:miter lim="800000"/>
            <a:headEnd/>
            <a:tailEnd/>
          </a:ln>
        </p:spPr>
      </p:pic>
      <p:sp>
        <p:nvSpPr>
          <p:cNvPr id="11268" name="Rectangle 4"/>
          <p:cNvSpPr>
            <a:spLocks noChangeArrowheads="1"/>
          </p:cNvSpPr>
          <p:nvPr/>
        </p:nvSpPr>
        <p:spPr bwMode="auto">
          <a:xfrm>
            <a:off x="2133600" y="5791200"/>
            <a:ext cx="184150" cy="290513"/>
          </a:xfrm>
          <a:prstGeom prst="rect">
            <a:avLst/>
          </a:prstGeom>
          <a:noFill/>
          <a:ln w="9525">
            <a:noFill/>
            <a:miter lim="800000"/>
            <a:headEnd/>
            <a:tailEnd/>
          </a:ln>
        </p:spPr>
        <p:txBody>
          <a:bodyPr wrap="none">
            <a:spAutoFit/>
          </a:bodyPr>
          <a:lstStyle/>
          <a:p>
            <a:endParaRPr lang="en-US" sz="1300">
              <a:solidFill>
                <a:srgbClr val="000000"/>
              </a:solidFill>
            </a:endParaRPr>
          </a:p>
        </p:txBody>
      </p:sp>
      <p:sp>
        <p:nvSpPr>
          <p:cNvPr id="11269" name="Rectangle 5"/>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11270" name="Rectangle 6"/>
          <p:cNvSpPr>
            <a:spLocks noGrp="1" noChangeArrowheads="1"/>
          </p:cNvSpPr>
          <p:nvPr>
            <p:ph type="title" idx="4294967295"/>
          </p:nvPr>
        </p:nvSpPr>
        <p:spPr>
          <a:xfrm>
            <a:off x="2971800" y="5943600"/>
            <a:ext cx="3200400" cy="609600"/>
          </a:xfrm>
        </p:spPr>
        <p:txBody>
          <a:bodyPr/>
          <a:lstStyle/>
          <a:p>
            <a:pPr eaLnBrk="1" hangingPunct="1"/>
            <a:r>
              <a:rPr lang="en-US" sz="1300" smtClean="0">
                <a:solidFill>
                  <a:srgbClr val="000000"/>
                </a:solidFill>
                <a:latin typeface="Lucida Grande" charset="0"/>
              </a:rPr>
              <a:t>Direct-coupled PV system.</a:t>
            </a: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352800" y="152400"/>
            <a:ext cx="5715000" cy="2800767"/>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Batteries are often used in PV systems for the purpose of storing energy produced by the PV array during the day, and to supply it to electrical loads as needed (during the night and periods of cloudy weather). </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Other reasons batteries are used in PV systems are to operate the PV array near its maximum power point, to power electrical loads at stable voltages, and to supply surge currents to electrical loads and inverters. </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In most cases, a battery charge controller is used in these systems to protect the battery from overcharge and over discharge.</a:t>
            </a:r>
          </a:p>
        </p:txBody>
      </p:sp>
      <p:pic>
        <p:nvPicPr>
          <p:cNvPr id="8195" name="Picture 3"/>
          <p:cNvPicPr>
            <a:picLocks noChangeAspect="1" noChangeArrowheads="1"/>
          </p:cNvPicPr>
          <p:nvPr/>
        </p:nvPicPr>
        <p:blipFill>
          <a:blip r:embed="rId2"/>
          <a:srcRect/>
          <a:stretch>
            <a:fillRect/>
          </a:stretch>
        </p:blipFill>
        <p:spPr bwMode="auto">
          <a:xfrm>
            <a:off x="3759200" y="3105854"/>
            <a:ext cx="5080000" cy="3035300"/>
          </a:xfrm>
          <a:prstGeom prst="rect">
            <a:avLst/>
          </a:prstGeom>
          <a:noFill/>
          <a:ln w="9525">
            <a:noFill/>
            <a:miter lim="800000"/>
            <a:headEnd/>
            <a:tailEnd/>
          </a:ln>
        </p:spPr>
      </p:pic>
      <p:sp>
        <p:nvSpPr>
          <p:cNvPr id="8197" name="Rectangle 5"/>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8198" name="Rectangle 6"/>
          <p:cNvSpPr>
            <a:spLocks noChangeArrowheads="1"/>
          </p:cNvSpPr>
          <p:nvPr/>
        </p:nvSpPr>
        <p:spPr bwMode="auto">
          <a:xfrm>
            <a:off x="4648200" y="6172200"/>
            <a:ext cx="4191000" cy="492443"/>
          </a:xfrm>
          <a:prstGeom prst="rect">
            <a:avLst/>
          </a:prstGeom>
          <a:noFill/>
          <a:ln w="9525">
            <a:noFill/>
            <a:miter lim="800000"/>
            <a:headEnd/>
            <a:tailEnd/>
          </a:ln>
        </p:spPr>
        <p:txBody>
          <a:bodyPr wrap="square">
            <a:spAutoFit/>
          </a:bodyPr>
          <a:lstStyle/>
          <a:p>
            <a:r>
              <a:rPr lang="en-US" sz="1300" dirty="0">
                <a:solidFill>
                  <a:srgbClr val="000000"/>
                </a:solidFill>
              </a:rPr>
              <a:t>Diagram of </a:t>
            </a:r>
            <a:r>
              <a:rPr lang="en-US" sz="1300" b="1" dirty="0">
                <a:solidFill>
                  <a:srgbClr val="000000"/>
                </a:solidFill>
              </a:rPr>
              <a:t>stand-alone PV </a:t>
            </a:r>
            <a:r>
              <a:rPr lang="en-US" sz="1300" b="1" dirty="0" smtClean="0">
                <a:solidFill>
                  <a:srgbClr val="000000"/>
                </a:solidFill>
              </a:rPr>
              <a:t>system </a:t>
            </a:r>
            <a:r>
              <a:rPr lang="en-US" sz="1300" dirty="0" smtClean="0">
                <a:solidFill>
                  <a:srgbClr val="000000"/>
                </a:solidFill>
              </a:rPr>
              <a:t>with battery storage </a:t>
            </a:r>
            <a:r>
              <a:rPr lang="en-US" sz="1300" dirty="0">
                <a:solidFill>
                  <a:srgbClr val="000000"/>
                </a:solidFill>
              </a:rPr>
              <a:t>powering DC and AC loads.</a:t>
            </a:r>
          </a:p>
        </p:txBody>
      </p:sp>
      <p:sp>
        <p:nvSpPr>
          <p:cNvPr id="8199" name="Rectangle 7"/>
          <p:cNvSpPr>
            <a:spLocks noGrp="1" noChangeArrowheads="1"/>
          </p:cNvSpPr>
          <p:nvPr>
            <p:ph type="title" idx="4294967295"/>
          </p:nvPr>
        </p:nvSpPr>
        <p:spPr>
          <a:xfrm>
            <a:off x="0" y="762000"/>
            <a:ext cx="3124200" cy="609600"/>
          </a:xfrm>
        </p:spPr>
        <p:txBody>
          <a:bodyPr>
            <a:normAutofit/>
          </a:bodyPr>
          <a:lstStyle/>
          <a:p>
            <a:pPr eaLnBrk="1" hangingPunct="1"/>
            <a:r>
              <a:rPr lang="en-US" sz="1400" b="1" dirty="0" smtClean="0">
                <a:solidFill>
                  <a:srgbClr val="000000"/>
                </a:solidFill>
                <a:latin typeface="Arial Narrow" panose="020B0606020202030204" pitchFamily="34" charset="0"/>
              </a:rPr>
              <a:t>Why Are Batteries Used in Some PV Systems?</a:t>
            </a:r>
            <a:endParaRPr lang="en-US" sz="1400" dirty="0" smtClean="0">
              <a:latin typeface="Arial Narrow" panose="020B0606020202030204" pitchFamily="34" charset="0"/>
            </a:endParaRPr>
          </a:p>
        </p:txBody>
      </p:sp>
      <p:sp>
        <p:nvSpPr>
          <p:cNvPr id="2" name="TextBox 1"/>
          <p:cNvSpPr txBox="1"/>
          <p:nvPr/>
        </p:nvSpPr>
        <p:spPr>
          <a:xfrm>
            <a:off x="76200" y="1616839"/>
            <a:ext cx="2971800" cy="4524315"/>
          </a:xfrm>
          <a:prstGeom prst="rect">
            <a:avLst/>
          </a:prstGeom>
          <a:noFill/>
        </p:spPr>
        <p:txBody>
          <a:bodyPr wrap="square" rtlCol="0">
            <a:spAutoFit/>
          </a:bodyPr>
          <a:lstStyle/>
          <a:p>
            <a:r>
              <a:rPr lang="en-IN" dirty="0" smtClean="0">
                <a:latin typeface="Arial Narrow" panose="020B0606020202030204" pitchFamily="34" charset="0"/>
              </a:rPr>
              <a:t>Characteristics of the systems</a:t>
            </a:r>
          </a:p>
          <a:p>
            <a:pPr marL="285750" indent="-285750" algn="just">
              <a:buFont typeface="Wingdings" panose="05000000000000000000" pitchFamily="2" charset="2"/>
              <a:buChar char="§"/>
            </a:pPr>
            <a:r>
              <a:rPr lang="en-IN" dirty="0" smtClean="0">
                <a:latin typeface="Arial Narrow" panose="020B0606020202030204" pitchFamily="34" charset="0"/>
              </a:rPr>
              <a:t>Supply power to a system independently without the use of common connection to any systems.</a:t>
            </a:r>
          </a:p>
          <a:p>
            <a:pPr marL="285750" indent="-285750" algn="just">
              <a:buFont typeface="Wingdings" panose="05000000000000000000" pitchFamily="2" charset="2"/>
              <a:buChar char="§"/>
            </a:pPr>
            <a:endParaRPr lang="en-IN" dirty="0" smtClean="0">
              <a:latin typeface="Arial Narrow" panose="020B0606020202030204" pitchFamily="34" charset="0"/>
            </a:endParaRPr>
          </a:p>
          <a:p>
            <a:pPr marL="285750" indent="-285750" algn="just">
              <a:buFont typeface="Wingdings" panose="05000000000000000000" pitchFamily="2" charset="2"/>
              <a:buChar char="§"/>
            </a:pPr>
            <a:r>
              <a:rPr lang="en-IN" dirty="0" smtClean="0">
                <a:latin typeface="Arial Narrow" panose="020B0606020202030204" pitchFamily="34" charset="0"/>
              </a:rPr>
              <a:t>Operates autonomously and independently</a:t>
            </a:r>
          </a:p>
          <a:p>
            <a:pPr marL="285750" indent="-285750" algn="just">
              <a:buFont typeface="Wingdings" panose="05000000000000000000" pitchFamily="2" charset="2"/>
              <a:buChar char="§"/>
            </a:pPr>
            <a:endParaRPr lang="en-IN" dirty="0" smtClean="0">
              <a:latin typeface="Arial Narrow" panose="020B0606020202030204" pitchFamily="34" charset="0"/>
            </a:endParaRPr>
          </a:p>
          <a:p>
            <a:pPr marL="285750" indent="-285750" algn="just">
              <a:buFont typeface="Wingdings" panose="05000000000000000000" pitchFamily="2" charset="2"/>
              <a:buChar char="§"/>
            </a:pPr>
            <a:r>
              <a:rPr lang="en-IN" dirty="0" smtClean="0">
                <a:latin typeface="Arial Narrow" panose="020B0606020202030204" pitchFamily="34" charset="0"/>
              </a:rPr>
              <a:t>Commonly used for backup power where connecting to grid are costly.</a:t>
            </a:r>
          </a:p>
          <a:p>
            <a:pPr marL="285750" indent="-285750" algn="just">
              <a:buFont typeface="Wingdings" panose="05000000000000000000" pitchFamily="2" charset="2"/>
              <a:buChar char="§"/>
            </a:pPr>
            <a:endParaRPr lang="en-IN" dirty="0" smtClean="0">
              <a:latin typeface="Arial Narrow" panose="020B0606020202030204" pitchFamily="34" charset="0"/>
            </a:endParaRPr>
          </a:p>
          <a:p>
            <a:pPr marL="285750" indent="-285750" algn="just">
              <a:buFont typeface="Wingdings" panose="05000000000000000000" pitchFamily="2" charset="2"/>
              <a:buChar char="§"/>
            </a:pPr>
            <a:r>
              <a:rPr lang="en-IN" dirty="0" smtClean="0">
                <a:latin typeface="Arial Narrow" panose="020B0606020202030204" pitchFamily="34" charset="0"/>
              </a:rPr>
              <a:t>Can be used to power DC loads, also AC loads using inverter.</a:t>
            </a:r>
            <a:endParaRPr lang="en-IN"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ChangeArrowheads="1"/>
          </p:cNvSpPr>
          <p:nvPr/>
        </p:nvSpPr>
        <p:spPr bwMode="auto">
          <a:xfrm>
            <a:off x="228600" y="3810000"/>
            <a:ext cx="8305800" cy="2215991"/>
          </a:xfrm>
          <a:prstGeom prst="rect">
            <a:avLst/>
          </a:prstGeom>
          <a:noFill/>
          <a:ln w="9525">
            <a:noFill/>
            <a:miter lim="800000"/>
            <a:headEnd/>
            <a:tailEnd/>
          </a:ln>
        </p:spPr>
        <p:txBody>
          <a:bodyPr wrap="square">
            <a:spAutoFit/>
          </a:bodyPr>
          <a:lstStyle/>
          <a:p>
            <a:pPr algn="just"/>
            <a:r>
              <a:rPr lang="en-US" sz="1500" dirty="0" smtClean="0">
                <a:solidFill>
                  <a:srgbClr val="000000"/>
                </a:solidFill>
              </a:rPr>
              <a:t> </a:t>
            </a:r>
            <a:r>
              <a:rPr lang="en-US" b="1" dirty="0" smtClean="0">
                <a:solidFill>
                  <a:srgbClr val="000000"/>
                </a:solidFill>
                <a:latin typeface="Arial Narrow" panose="020B0606020202030204" pitchFamily="34" charset="0"/>
              </a:rPr>
              <a:t>Grid-connected Photovoltaic systems:</a:t>
            </a:r>
          </a:p>
          <a:p>
            <a:pPr algn="just"/>
            <a:endParaRPr lang="en-US" dirty="0" smtClean="0">
              <a:solidFill>
                <a:srgbClr val="000000"/>
              </a:solidFill>
              <a:latin typeface="Arial Narrow" panose="020B0606020202030204" pitchFamily="34" charset="0"/>
            </a:endParaRPr>
          </a:p>
          <a:p>
            <a:pPr algn="just"/>
            <a:r>
              <a:rPr lang="en-IN" dirty="0" smtClean="0">
                <a:latin typeface="Arial Narrow" panose="020B0606020202030204" pitchFamily="34" charset="0"/>
              </a:rPr>
              <a:t>System generated power by </a:t>
            </a:r>
            <a:r>
              <a:rPr lang="en-IN" dirty="0">
                <a:latin typeface="Arial Narrow" panose="020B0606020202030204" pitchFamily="34" charset="0"/>
              </a:rPr>
              <a:t>PV array is given to the grid or to the AC loads directly. When power generation exceed the requirement of the loads it is supplied to a common grid. Thus the systems forms a part of a large network. The output from the inverter has to satisfied the norms of the quality of the electrical standards so that it can be much with the grid systems.</a:t>
            </a:r>
          </a:p>
          <a:p>
            <a:endParaRPr lang="en-US" sz="1500" dirty="0" smtClean="0">
              <a:solidFill>
                <a:srgbClr val="000000"/>
              </a:solidFill>
            </a:endParaRPr>
          </a:p>
          <a:p>
            <a:endParaRPr lang="en-US" sz="1500" dirty="0">
              <a:solidFill>
                <a:srgbClr val="000000"/>
              </a:solidFill>
            </a:endParaRPr>
          </a:p>
        </p:txBody>
      </p:sp>
      <p:pic>
        <p:nvPicPr>
          <p:cNvPr id="9220" name="Picture 5"/>
          <p:cNvPicPr>
            <a:picLocks noChangeAspect="1" noChangeArrowheads="1"/>
          </p:cNvPicPr>
          <p:nvPr/>
        </p:nvPicPr>
        <p:blipFill>
          <a:blip r:embed="rId2"/>
          <a:srcRect/>
          <a:stretch>
            <a:fillRect/>
          </a:stretch>
        </p:blipFill>
        <p:spPr bwMode="auto">
          <a:xfrm>
            <a:off x="4064000" y="24539"/>
            <a:ext cx="5080000" cy="3073400"/>
          </a:xfrm>
          <a:prstGeom prst="rect">
            <a:avLst/>
          </a:prstGeom>
          <a:noFill/>
          <a:ln w="9525">
            <a:noFill/>
            <a:miter lim="800000"/>
            <a:headEnd/>
            <a:tailEnd/>
          </a:ln>
        </p:spPr>
      </p:pic>
      <p:sp>
        <p:nvSpPr>
          <p:cNvPr id="9221" name="Rectangle 6"/>
          <p:cNvSpPr>
            <a:spLocks noChangeArrowheads="1"/>
          </p:cNvSpPr>
          <p:nvPr/>
        </p:nvSpPr>
        <p:spPr bwMode="auto">
          <a:xfrm>
            <a:off x="4953000" y="3113437"/>
            <a:ext cx="4222750" cy="290513"/>
          </a:xfrm>
          <a:prstGeom prst="rect">
            <a:avLst/>
          </a:prstGeom>
          <a:noFill/>
          <a:ln w="9525">
            <a:noFill/>
            <a:miter lim="800000"/>
            <a:headEnd/>
            <a:tailEnd/>
          </a:ln>
        </p:spPr>
        <p:txBody>
          <a:bodyPr wrap="none">
            <a:spAutoFit/>
          </a:bodyPr>
          <a:lstStyle/>
          <a:p>
            <a:r>
              <a:rPr lang="en-US" sz="1300" dirty="0">
                <a:solidFill>
                  <a:srgbClr val="000000"/>
                </a:solidFill>
              </a:rPr>
              <a:t>Diagram of </a:t>
            </a:r>
            <a:r>
              <a:rPr lang="en-US" sz="1300" b="1" dirty="0">
                <a:solidFill>
                  <a:srgbClr val="000000"/>
                </a:solidFill>
              </a:rPr>
              <a:t>grid-connected photovoltaic system</a:t>
            </a:r>
          </a:p>
        </p:txBody>
      </p:sp>
      <p:sp>
        <p:nvSpPr>
          <p:cNvPr id="9222" name="Rectangle 7"/>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810000" y="2057400"/>
            <a:ext cx="5080000" cy="3048000"/>
          </a:xfrm>
          <a:prstGeom prst="rect">
            <a:avLst/>
          </a:prstGeom>
          <a:noFill/>
          <a:ln w="9525">
            <a:noFill/>
            <a:miter lim="800000"/>
            <a:headEnd/>
            <a:tailEnd/>
          </a:ln>
        </p:spPr>
      </p:pic>
      <p:sp>
        <p:nvSpPr>
          <p:cNvPr id="10243" name="Rectangle 5"/>
          <p:cNvSpPr>
            <a:spLocks noChangeArrowheads="1"/>
          </p:cNvSpPr>
          <p:nvPr/>
        </p:nvSpPr>
        <p:spPr bwMode="auto">
          <a:xfrm>
            <a:off x="76200" y="1447800"/>
            <a:ext cx="3276600" cy="5355312"/>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en-US" dirty="0" smtClean="0">
                <a:solidFill>
                  <a:srgbClr val="000000"/>
                </a:solidFill>
                <a:latin typeface="Arial Narrow" panose="020B0606020202030204" pitchFamily="34" charset="0"/>
              </a:rPr>
              <a:t>Hybrid stand-alone systems one or more sources in addition to PV panels are </a:t>
            </a:r>
            <a:r>
              <a:rPr lang="en-US" dirty="0">
                <a:solidFill>
                  <a:srgbClr val="000000"/>
                </a:solidFill>
                <a:latin typeface="Arial Narrow" panose="020B0606020202030204" pitchFamily="34" charset="0"/>
              </a:rPr>
              <a:t>designed to operate independent of the electric utility grid, and are generally designed and sized to supply certain DC and/or AC electrical loads. </a:t>
            </a:r>
          </a:p>
          <a:p>
            <a:pPr marL="285750" indent="-285750" algn="just">
              <a:buFont typeface="Arial" panose="020B0604020202020204" pitchFamily="34" charset="0"/>
              <a:buChar char="•"/>
            </a:pPr>
            <a:endParaRPr lang="en-US" dirty="0" smtClean="0">
              <a:solidFill>
                <a:srgbClr val="000000"/>
              </a:solidFill>
              <a:latin typeface="Arial Narrow" panose="020B0606020202030204" pitchFamily="34" charset="0"/>
            </a:endParaRPr>
          </a:p>
          <a:p>
            <a:pPr marL="285750" indent="-285750" algn="just">
              <a:buFont typeface="Arial" panose="020B0604020202020204" pitchFamily="34" charset="0"/>
              <a:buChar char="•"/>
            </a:pPr>
            <a:endParaRPr lang="en-US"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dirty="0" smtClean="0">
                <a:solidFill>
                  <a:srgbClr val="000000"/>
                </a:solidFill>
                <a:latin typeface="Arial Narrow" panose="020B0606020202030204" pitchFamily="34" charset="0"/>
              </a:rPr>
              <a:t>Sources like stand by engine, turbines fuel cell etc. may be used in conjunction with </a:t>
            </a:r>
            <a:r>
              <a:rPr lang="en-US" b="1" u="sng" dirty="0" smtClean="0">
                <a:solidFill>
                  <a:srgbClr val="000000"/>
                </a:solidFill>
                <a:latin typeface="Arial Narrow" panose="020B0606020202030204" pitchFamily="34" charset="0"/>
              </a:rPr>
              <a:t>PV </a:t>
            </a:r>
            <a:r>
              <a:rPr lang="en-US" b="1" u="sng" dirty="0">
                <a:solidFill>
                  <a:srgbClr val="000000"/>
                </a:solidFill>
                <a:latin typeface="Arial Narrow" panose="020B0606020202030204" pitchFamily="34" charset="0"/>
              </a:rPr>
              <a:t>array only</a:t>
            </a:r>
            <a:r>
              <a:rPr lang="en-US" dirty="0" smtClean="0">
                <a:solidFill>
                  <a:srgbClr val="000000"/>
                </a:solidFill>
                <a:latin typeface="Arial Narrow" panose="020B0606020202030204" pitchFamily="34" charset="0"/>
              </a:rPr>
              <a:t>,</a:t>
            </a:r>
          </a:p>
          <a:p>
            <a:pPr algn="just"/>
            <a:r>
              <a:rPr lang="en-US" dirty="0" smtClean="0">
                <a:solidFill>
                  <a:srgbClr val="000000"/>
                </a:solidFill>
                <a:latin typeface="Arial Narrow" panose="020B0606020202030204" pitchFamily="34" charset="0"/>
              </a:rPr>
              <a:t> </a:t>
            </a:r>
          </a:p>
          <a:p>
            <a:pPr marL="285750" indent="-285750" algn="just">
              <a:buFont typeface="Arial" panose="020B0604020202020204" pitchFamily="34" charset="0"/>
              <a:buChar char="•"/>
            </a:pPr>
            <a:r>
              <a:rPr lang="en-US" dirty="0" smtClean="0">
                <a:solidFill>
                  <a:srgbClr val="000000"/>
                </a:solidFill>
                <a:latin typeface="Arial Narrow" panose="020B0606020202030204" pitchFamily="34" charset="0"/>
              </a:rPr>
              <a:t>Thus reliance on any single sources is reduced. This also reduces the battery storage capacity and size of PV</a:t>
            </a:r>
            <a:endParaRPr lang="en-US" dirty="0">
              <a:solidFill>
                <a:srgbClr val="000000"/>
              </a:solidFill>
              <a:latin typeface="Arial Narrow" panose="020B0606020202030204" pitchFamily="34" charset="0"/>
            </a:endParaRPr>
          </a:p>
          <a:p>
            <a:r>
              <a:rPr lang="en-US" dirty="0">
                <a:solidFill>
                  <a:srgbClr val="000000"/>
                </a:solidFill>
                <a:latin typeface="Arial Narrow" panose="020B0606020202030204" pitchFamily="34" charset="0"/>
              </a:rPr>
              <a:t> </a:t>
            </a:r>
          </a:p>
        </p:txBody>
      </p:sp>
      <p:sp>
        <p:nvSpPr>
          <p:cNvPr id="10244" name="Rectangle 6"/>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10245" name="Rectangle 7"/>
          <p:cNvSpPr>
            <a:spLocks noGrp="1" noChangeArrowheads="1"/>
          </p:cNvSpPr>
          <p:nvPr>
            <p:ph type="title" idx="4294967295"/>
          </p:nvPr>
        </p:nvSpPr>
        <p:spPr>
          <a:xfrm>
            <a:off x="3733800" y="391709"/>
            <a:ext cx="5105400" cy="1143000"/>
          </a:xfrm>
        </p:spPr>
        <p:txBody>
          <a:bodyPr/>
          <a:lstStyle/>
          <a:p>
            <a:pPr eaLnBrk="1" hangingPunct="1"/>
            <a:r>
              <a:rPr lang="en-US" sz="2400" b="1" dirty="0" smtClean="0">
                <a:solidFill>
                  <a:srgbClr val="000000"/>
                </a:solidFill>
                <a:latin typeface="Lucida Grande" charset="0"/>
              </a:rPr>
              <a:t>Photovoltaic hybrid system.</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Means to harness solar energy</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838200"/>
            <a:ext cx="7315200" cy="46050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3886200" cy="1143000"/>
          </a:xfrm>
        </p:spPr>
        <p:txBody>
          <a:bodyPr>
            <a:normAutofit fontScale="90000"/>
          </a:bodyPr>
          <a:lstStyle/>
          <a:p>
            <a:r>
              <a:rPr lang="en-IN" dirty="0" smtClean="0"/>
              <a:t>SOLAR CELL TYPES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Thickness of active material</a:t>
            </a:r>
          </a:p>
          <a:p>
            <a:pPr lvl="1">
              <a:buFont typeface="Wingdings" pitchFamily="2" charset="2"/>
              <a:buChar char="ü"/>
            </a:pPr>
            <a:r>
              <a:rPr lang="en-IN" dirty="0" smtClean="0"/>
              <a:t>Bulk Material Cell</a:t>
            </a:r>
          </a:p>
          <a:p>
            <a:pPr lvl="1">
              <a:buFont typeface="Wingdings" pitchFamily="2" charset="2"/>
              <a:buChar char="ü"/>
            </a:pPr>
            <a:r>
              <a:rPr lang="en-IN" dirty="0" smtClean="0"/>
              <a:t>Thin-Film Cell </a:t>
            </a:r>
          </a:p>
          <a:p>
            <a:pPr lvl="1">
              <a:buFont typeface="Wingdings" pitchFamily="2" charset="2"/>
              <a:buChar char="ü"/>
            </a:pPr>
            <a:endParaRPr lang="en-IN" dirty="0" smtClean="0"/>
          </a:p>
          <a:p>
            <a:r>
              <a:rPr lang="en-IN" dirty="0" smtClean="0"/>
              <a:t>Type of active material used</a:t>
            </a:r>
          </a:p>
          <a:p>
            <a:pPr lvl="1">
              <a:buFont typeface="Wingdings" pitchFamily="2" charset="2"/>
              <a:buChar char="ü"/>
            </a:pPr>
            <a:r>
              <a:rPr lang="en-IN" dirty="0" smtClean="0"/>
              <a:t>Single Crystal Silicon Cell</a:t>
            </a:r>
          </a:p>
          <a:p>
            <a:pPr lvl="1">
              <a:buFont typeface="Wingdings" pitchFamily="2" charset="2"/>
              <a:buChar char="ü"/>
            </a:pPr>
            <a:r>
              <a:rPr lang="en-IN" dirty="0" smtClean="0"/>
              <a:t>Multi-crystalline Silicon Cell</a:t>
            </a:r>
          </a:p>
          <a:p>
            <a:pPr lvl="1">
              <a:buFont typeface="Wingdings" pitchFamily="2" charset="2"/>
              <a:buChar char="ü"/>
            </a:pPr>
            <a:r>
              <a:rPr lang="en-IN" dirty="0" smtClean="0"/>
              <a:t>Amorphous Silicon (a-Si) Cell</a:t>
            </a:r>
          </a:p>
          <a:p>
            <a:pPr lvl="1">
              <a:buFont typeface="Wingdings" pitchFamily="2" charset="2"/>
              <a:buChar char="ü"/>
            </a:pPr>
            <a:r>
              <a:rPr lang="en-IN" dirty="0" err="1" smtClean="0"/>
              <a:t>GaAs</a:t>
            </a:r>
            <a:r>
              <a:rPr lang="en-IN" dirty="0" smtClean="0"/>
              <a:t> Cell</a:t>
            </a:r>
          </a:p>
          <a:p>
            <a:pPr lvl="1">
              <a:buFont typeface="Wingdings" pitchFamily="2" charset="2"/>
              <a:buChar char="ü"/>
            </a:pPr>
            <a:r>
              <a:rPr lang="en-IN" dirty="0" smtClean="0"/>
              <a:t>CIGS Cell</a:t>
            </a:r>
          </a:p>
          <a:p>
            <a:pPr lvl="1">
              <a:buFont typeface="Wingdings" pitchFamily="2" charset="2"/>
              <a:buChar char="ü"/>
            </a:pPr>
            <a:r>
              <a:rPr lang="en-IN" dirty="0" err="1" smtClean="0"/>
              <a:t>CdTe</a:t>
            </a:r>
            <a:r>
              <a:rPr lang="en-IN" dirty="0" smtClean="0"/>
              <a:t> Cell</a:t>
            </a:r>
          </a:p>
          <a:p>
            <a:pPr lvl="1">
              <a:buFont typeface="Wingdings" pitchFamily="2" charset="2"/>
              <a:buChar char="ü"/>
            </a:pPr>
            <a:r>
              <a:rPr lang="en-IN" dirty="0" smtClean="0"/>
              <a:t>Organic PV Cell </a:t>
            </a:r>
            <a:br>
              <a:rPr lang="en-IN" dirty="0" smtClean="0"/>
            </a:br>
            <a:r>
              <a:rPr lang="en-IN" dirty="0" smtClean="0"/>
              <a:t/>
            </a:r>
            <a:br>
              <a:rPr lang="en-IN" dirty="0" smtClean="0"/>
            </a:br>
            <a:endParaRPr lang="en-IN" dirty="0"/>
          </a:p>
        </p:txBody>
      </p:sp>
      <p:sp>
        <p:nvSpPr>
          <p:cNvPr id="4" name="TextBox 3"/>
          <p:cNvSpPr txBox="1"/>
          <p:nvPr/>
        </p:nvSpPr>
        <p:spPr>
          <a:xfrm>
            <a:off x="5181600" y="1295400"/>
            <a:ext cx="3962400" cy="1631216"/>
          </a:xfrm>
          <a:prstGeom prst="rect">
            <a:avLst/>
          </a:prstGeom>
          <a:noFill/>
        </p:spPr>
        <p:txBody>
          <a:bodyPr wrap="square" rtlCol="0">
            <a:spAutoFit/>
          </a:bodyPr>
          <a:lstStyle/>
          <a:p>
            <a:endParaRPr lang="en-US" sz="2000" dirty="0" smtClean="0"/>
          </a:p>
          <a:p>
            <a:pPr>
              <a:buFont typeface="Arial" pitchFamily="34" charset="0"/>
              <a:buChar char="•"/>
            </a:pPr>
            <a:r>
              <a:rPr lang="en-IN" sz="2000" dirty="0" smtClean="0"/>
              <a:t>Discrete Cell technology.</a:t>
            </a:r>
          </a:p>
          <a:p>
            <a:pPr>
              <a:buFont typeface="Arial" pitchFamily="34" charset="0"/>
              <a:buChar char="•"/>
            </a:pPr>
            <a:r>
              <a:rPr lang="en-IN" sz="2000" dirty="0" smtClean="0"/>
              <a:t>Integrated Thin Film technology.</a:t>
            </a:r>
          </a:p>
          <a:p>
            <a:pPr>
              <a:buFont typeface="Arial" pitchFamily="34" charset="0"/>
              <a:buChar char="•"/>
            </a:pPr>
            <a:r>
              <a:rPr lang="en-IN" sz="2000" dirty="0" smtClean="0"/>
              <a:t>Multi crystalline Silicon technology. </a:t>
            </a:r>
            <a:br>
              <a:rPr lang="en-IN" sz="2000" dirty="0" smtClean="0"/>
            </a:br>
            <a:endParaRPr lang="en-IN" sz="2000" dirty="0" smtClean="0"/>
          </a:p>
        </p:txBody>
      </p:sp>
      <p:sp>
        <p:nvSpPr>
          <p:cNvPr id="5" name="Title 1"/>
          <p:cNvSpPr txBox="1">
            <a:spLocks/>
          </p:cNvSpPr>
          <p:nvPr/>
        </p:nvSpPr>
        <p:spPr>
          <a:xfrm>
            <a:off x="5029200" y="152400"/>
            <a:ext cx="3886200" cy="14478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6700" dirty="0" smtClean="0">
                <a:latin typeface="+mj-lt"/>
                <a:ea typeface="+mj-ea"/>
                <a:cs typeface="+mj-cs"/>
              </a:rPr>
              <a:t>SOLAR CELL TECHNOLOGY</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
            </a:r>
            <a:br>
              <a:rPr kumimoji="0" lang="en-IN" sz="4400" b="0" i="0" u="none" strike="noStrike" kern="1200" cap="none" spc="0" normalizeH="0" baseline="0" noProof="0" dirty="0" smtClean="0">
                <a:ln>
                  <a:noFill/>
                </a:ln>
                <a:solidFill>
                  <a:schemeClr val="tx1"/>
                </a:solidFill>
                <a:effectLst/>
                <a:uLnTx/>
                <a:uFillTx/>
                <a:latin typeface="+mj-lt"/>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05000" y="1600200"/>
            <a:ext cx="5358784" cy="5029200"/>
          </a:xfrm>
          <a:prstGeom prst="rect">
            <a:avLst/>
          </a:prstGeom>
          <a:noFill/>
          <a:ln w="9525">
            <a:noFill/>
            <a:miter lim="800000"/>
            <a:headEnd/>
            <a:tailEnd/>
          </a:ln>
          <a:effectLst>
            <a:outerShdw blurRad="50800" dist="50800" dir="5400000" algn="ctr" rotWithShape="0">
              <a:schemeClr val="tx1"/>
            </a:outerShdw>
          </a:effectLst>
        </p:spPr>
      </p:pic>
      <p:sp>
        <p:nvSpPr>
          <p:cNvPr id="5" name="TextBox 4"/>
          <p:cNvSpPr txBox="1"/>
          <p:nvPr/>
        </p:nvSpPr>
        <p:spPr>
          <a:xfrm>
            <a:off x="2286000" y="304800"/>
            <a:ext cx="4812728" cy="707886"/>
          </a:xfrm>
          <a:prstGeom prst="rect">
            <a:avLst/>
          </a:prstGeom>
          <a:noFill/>
        </p:spPr>
        <p:txBody>
          <a:bodyPr wrap="none" rtlCol="0">
            <a:spAutoFit/>
          </a:bodyPr>
          <a:lstStyle/>
          <a:p>
            <a:r>
              <a:rPr lang="en-US" sz="4000" dirty="0" smtClean="0">
                <a:latin typeface="+mj-lt"/>
              </a:rPr>
              <a:t>Solar Panel and its cell</a:t>
            </a:r>
            <a:endParaRPr lang="en-IN" sz="4000"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7030A0"/>
                </a:solidFill>
              </a:rPr>
              <a:t>Applications</a:t>
            </a:r>
            <a:endParaRPr lang="en-IN" b="1" dirty="0">
              <a:solidFill>
                <a:srgbClr val="7030A0"/>
              </a:solidFill>
            </a:endParaRPr>
          </a:p>
        </p:txBody>
      </p:sp>
      <p:sp>
        <p:nvSpPr>
          <p:cNvPr id="3" name="Content Placeholder 2"/>
          <p:cNvSpPr>
            <a:spLocks noGrp="1"/>
          </p:cNvSpPr>
          <p:nvPr>
            <p:ph idx="1"/>
          </p:nvPr>
        </p:nvSpPr>
        <p:spPr>
          <a:xfrm>
            <a:off x="457200" y="1066800"/>
            <a:ext cx="8458200" cy="5791200"/>
          </a:xfrm>
        </p:spPr>
        <p:txBody>
          <a:bodyPr>
            <a:normAutofit fontScale="62500" lnSpcReduction="20000"/>
          </a:bodyPr>
          <a:lstStyle/>
          <a:p>
            <a:pPr algn="just"/>
            <a:r>
              <a:rPr lang="en-IN" dirty="0" smtClean="0">
                <a:latin typeface="Arial" pitchFamily="34" charset="0"/>
                <a:cs typeface="Arial" pitchFamily="34" charset="0"/>
              </a:rPr>
              <a:t>Rural electrification: The provision of electricity to rural areas derives important social and economic benefits to remote communities throughout the world like power supply to remote houses, electrification of the health care facilities, irrigation and water supply and treatment.</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Ocean navigation aids: Many lighthouses are now powered by solar cells.</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Telecommunication systems: radio transceivers on mountain tops are often solar powered.</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Solar cells are often electrically connected and encapsulated as a </a:t>
            </a:r>
            <a:r>
              <a:rPr lang="en-IN" b="1" dirty="0" smtClean="0">
                <a:latin typeface="Arial" pitchFamily="34" charset="0"/>
                <a:cs typeface="Arial" pitchFamily="34" charset="0"/>
              </a:rPr>
              <a:t>module</a:t>
            </a:r>
            <a:r>
              <a:rPr lang="en-IN" dirty="0" smtClean="0">
                <a:latin typeface="Arial" pitchFamily="34" charset="0"/>
                <a:cs typeface="Arial" pitchFamily="34" charset="0"/>
              </a:rPr>
              <a:t>. These modules often have a sheet of glass on the front (sun up) side, allowing light to pass while protecting the semiconductor wafers from climate conditions. Solar cells are also usually connected in series in modules, creating an additive voltage.</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Photovoltaic solar generators have been and will remain the best choice for providing electrical power to satellites in an orbit around the Earth.</a:t>
            </a: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b="1" dirty="0" smtClean="0">
                <a:solidFill>
                  <a:srgbClr val="7030A0"/>
                </a:solidFill>
              </a:rPr>
              <a:t>Advantages</a:t>
            </a:r>
            <a:endParaRPr lang="en-IN" b="1" dirty="0">
              <a:solidFill>
                <a:srgbClr val="7030A0"/>
              </a:solidFill>
            </a:endParaRPr>
          </a:p>
        </p:txBody>
      </p:sp>
      <p:sp>
        <p:nvSpPr>
          <p:cNvPr id="3" name="Content Placeholder 2"/>
          <p:cNvSpPr>
            <a:spLocks noGrp="1"/>
          </p:cNvSpPr>
          <p:nvPr>
            <p:ph idx="1"/>
          </p:nvPr>
        </p:nvSpPr>
        <p:spPr>
          <a:xfrm>
            <a:off x="304800" y="762000"/>
            <a:ext cx="8382000" cy="5715000"/>
          </a:xfrm>
        </p:spPr>
        <p:txBody>
          <a:bodyPr>
            <a:normAutofit fontScale="92500" lnSpcReduction="20000"/>
          </a:bodyPr>
          <a:lstStyle/>
          <a:p>
            <a:pPr algn="just"/>
            <a:r>
              <a:rPr lang="en-IN" sz="2400" dirty="0" smtClean="0">
                <a:latin typeface="Arial" pitchFamily="34" charset="0"/>
                <a:cs typeface="Arial" pitchFamily="34" charset="0"/>
              </a:rPr>
              <a:t>The very first benefit of using this technology is that solar energy is renewable.</a:t>
            </a:r>
          </a:p>
          <a:p>
            <a:pPr algn="just"/>
            <a:r>
              <a:rPr lang="en-IN" sz="2400" dirty="0" smtClean="0">
                <a:latin typeface="Arial" pitchFamily="34" charset="0"/>
                <a:cs typeface="Arial" pitchFamily="34" charset="0"/>
              </a:rPr>
              <a:t>This is a 100% environment-friendly.</a:t>
            </a:r>
          </a:p>
          <a:p>
            <a:pPr algn="just">
              <a:buNone/>
            </a:pPr>
            <a:endParaRPr lang="en-IN" sz="2400" dirty="0" smtClean="0">
              <a:latin typeface="Arial" pitchFamily="34" charset="0"/>
              <a:cs typeface="Arial" pitchFamily="34" charset="0"/>
            </a:endParaRPr>
          </a:p>
          <a:p>
            <a:pPr algn="just"/>
            <a:r>
              <a:rPr lang="en-IN" sz="2400" dirty="0" smtClean="0">
                <a:latin typeface="Arial" pitchFamily="34" charset="0"/>
                <a:cs typeface="Arial" pitchFamily="34" charset="0"/>
              </a:rPr>
              <a:t>Contrary to fossil fuels, this technology is not going to release any greenhouse gases, harmful agents, volatile material or carbon dioxide into the environment.</a:t>
            </a:r>
          </a:p>
          <a:p>
            <a:pPr algn="just"/>
            <a:endParaRPr lang="en-IN" sz="2400" dirty="0" smtClean="0">
              <a:latin typeface="Arial" pitchFamily="34" charset="0"/>
              <a:cs typeface="Arial" pitchFamily="34" charset="0"/>
            </a:endParaRPr>
          </a:p>
          <a:p>
            <a:pPr algn="just"/>
            <a:r>
              <a:rPr lang="en-IN" sz="2400" b="1" dirty="0" smtClean="0">
                <a:latin typeface="Arial" pitchFamily="34" charset="0"/>
                <a:cs typeface="Arial" pitchFamily="34" charset="0"/>
              </a:rPr>
              <a:t>Solar panels </a:t>
            </a:r>
            <a:r>
              <a:rPr lang="en-IN" sz="2400" dirty="0" smtClean="0">
                <a:latin typeface="Arial" pitchFamily="34" charset="0"/>
                <a:cs typeface="Arial" pitchFamily="34" charset="0"/>
              </a:rPr>
              <a:t>are highly durable and reliable. These systems don’t have any moving systems and hence they don’t require any replacement.</a:t>
            </a:r>
          </a:p>
          <a:p>
            <a:pPr algn="just"/>
            <a:r>
              <a:rPr lang="en-IN" sz="2400" dirty="0" smtClean="0">
                <a:latin typeface="Arial" pitchFamily="34" charset="0"/>
                <a:cs typeface="Arial" pitchFamily="34" charset="0"/>
              </a:rPr>
              <a:t>We can use Solar cell technology to generate thousands of hours of electricity with minimal maintenance. Almost every energy source creates some sort of noise, but that is not the case with solar panels and cells.</a:t>
            </a:r>
          </a:p>
          <a:p>
            <a:pPr algn="just"/>
            <a:endParaRPr lang="en-IN" sz="2400" dirty="0" smtClean="0">
              <a:latin typeface="Arial" pitchFamily="34" charset="0"/>
              <a:cs typeface="Arial" pitchFamily="34" charset="0"/>
            </a:endParaRPr>
          </a:p>
          <a:p>
            <a:pPr algn="just"/>
            <a:r>
              <a:rPr lang="en-IN" sz="2400" dirty="0" smtClean="0">
                <a:latin typeface="Arial" pitchFamily="34" charset="0"/>
                <a:cs typeface="Arial" pitchFamily="34" charset="0"/>
              </a:rPr>
              <a:t>Solar cells provide cost effective solutions to energy problems in places where there is no mains electricity. </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049963"/>
          </a:xfrm>
        </p:spPr>
        <p:txBody>
          <a:bodyPr>
            <a:normAutofit/>
          </a:bodyPr>
          <a:lstStyle/>
          <a:p>
            <a:pPr algn="just">
              <a:lnSpc>
                <a:spcPct val="80000"/>
              </a:lnSpc>
            </a:pPr>
            <a:r>
              <a:rPr lang="en-IN" sz="2000" dirty="0">
                <a:latin typeface="Arial" pitchFamily="34" charset="0"/>
                <a:cs typeface="Arial" pitchFamily="34" charset="0"/>
              </a:rPr>
              <a:t>Direct conversion of energy in to electrical </a:t>
            </a:r>
            <a:r>
              <a:rPr lang="en-IN" sz="2000" dirty="0" smtClean="0">
                <a:latin typeface="Arial" pitchFamily="34" charset="0"/>
                <a:cs typeface="Arial" pitchFamily="34" charset="0"/>
              </a:rPr>
              <a:t>power</a:t>
            </a:r>
          </a:p>
          <a:p>
            <a:pPr algn="just">
              <a:lnSpc>
                <a:spcPct val="80000"/>
              </a:lnSpc>
            </a:pPr>
            <a:endParaRPr lang="en-IN" sz="2000" dirty="0">
              <a:latin typeface="Arial" pitchFamily="34" charset="0"/>
              <a:cs typeface="Arial" pitchFamily="34" charset="0"/>
            </a:endParaRPr>
          </a:p>
          <a:p>
            <a:pPr algn="just">
              <a:lnSpc>
                <a:spcPct val="80000"/>
              </a:lnSpc>
            </a:pPr>
            <a:r>
              <a:rPr lang="en-IN" sz="2000" dirty="0">
                <a:latin typeface="Arial" pitchFamily="34" charset="0"/>
                <a:cs typeface="Arial" pitchFamily="34" charset="0"/>
              </a:rPr>
              <a:t>Maintenance free solar </a:t>
            </a:r>
            <a:r>
              <a:rPr lang="en-IN" sz="2000" dirty="0" smtClean="0">
                <a:latin typeface="Arial" pitchFamily="34" charset="0"/>
                <a:cs typeface="Arial" pitchFamily="34" charset="0"/>
              </a:rPr>
              <a:t>cell</a:t>
            </a:r>
          </a:p>
          <a:p>
            <a:pPr algn="just">
              <a:lnSpc>
                <a:spcPct val="80000"/>
              </a:lnSpc>
            </a:pPr>
            <a:endParaRPr lang="en-IN" sz="2000" dirty="0">
              <a:latin typeface="Arial" pitchFamily="34" charset="0"/>
              <a:cs typeface="Arial" pitchFamily="34" charset="0"/>
            </a:endParaRPr>
          </a:p>
          <a:p>
            <a:pPr algn="just">
              <a:lnSpc>
                <a:spcPct val="80000"/>
              </a:lnSpc>
            </a:pPr>
            <a:r>
              <a:rPr lang="en-IN" sz="2000" dirty="0">
                <a:latin typeface="Arial" pitchFamily="34" charset="0"/>
                <a:cs typeface="Arial" pitchFamily="34" charset="0"/>
              </a:rPr>
              <a:t>Compatible with </a:t>
            </a:r>
            <a:r>
              <a:rPr lang="en-IN" sz="2000" dirty="0" smtClean="0">
                <a:latin typeface="Arial" pitchFamily="34" charset="0"/>
                <a:cs typeface="Arial" pitchFamily="34" charset="0"/>
              </a:rPr>
              <a:t>environment</a:t>
            </a:r>
          </a:p>
          <a:p>
            <a:pPr algn="just">
              <a:lnSpc>
                <a:spcPct val="80000"/>
              </a:lnSpc>
            </a:pPr>
            <a:endParaRPr lang="en-IN" sz="2000" dirty="0">
              <a:latin typeface="Arial" pitchFamily="34" charset="0"/>
              <a:cs typeface="Arial" pitchFamily="34" charset="0"/>
            </a:endParaRPr>
          </a:p>
          <a:p>
            <a:pPr algn="just">
              <a:lnSpc>
                <a:spcPct val="80000"/>
              </a:lnSpc>
            </a:pPr>
            <a:r>
              <a:rPr lang="en-IN" sz="2000" dirty="0">
                <a:latin typeface="Arial" pitchFamily="34" charset="0"/>
                <a:cs typeface="Arial" pitchFamily="34" charset="0"/>
              </a:rPr>
              <a:t>No transmission </a:t>
            </a:r>
            <a:r>
              <a:rPr lang="en-IN" sz="2000" dirty="0" smtClean="0">
                <a:latin typeface="Arial" pitchFamily="34" charset="0"/>
                <a:cs typeface="Arial" pitchFamily="34" charset="0"/>
              </a:rPr>
              <a:t>problems</a:t>
            </a:r>
          </a:p>
          <a:p>
            <a:pPr algn="just">
              <a:lnSpc>
                <a:spcPct val="80000"/>
              </a:lnSpc>
            </a:pPr>
            <a:endParaRPr lang="en-IN" sz="2000" dirty="0">
              <a:latin typeface="Arial" pitchFamily="34" charset="0"/>
              <a:cs typeface="Arial" pitchFamily="34" charset="0"/>
            </a:endParaRPr>
          </a:p>
          <a:p>
            <a:pPr algn="just">
              <a:lnSpc>
                <a:spcPct val="80000"/>
              </a:lnSpc>
            </a:pPr>
            <a:r>
              <a:rPr lang="en-IN" sz="2000" dirty="0">
                <a:latin typeface="Arial" pitchFamily="34" charset="0"/>
                <a:cs typeface="Arial" pitchFamily="34" charset="0"/>
              </a:rPr>
              <a:t>Flexibility of operation and can be installed at place of use of </a:t>
            </a:r>
            <a:r>
              <a:rPr lang="en-IN" sz="2000" dirty="0" smtClean="0">
                <a:latin typeface="Arial" pitchFamily="34" charset="0"/>
                <a:cs typeface="Arial" pitchFamily="34" charset="0"/>
              </a:rPr>
              <a:t>power</a:t>
            </a:r>
          </a:p>
          <a:p>
            <a:pPr algn="just">
              <a:lnSpc>
                <a:spcPct val="80000"/>
              </a:lnSpc>
            </a:pPr>
            <a:endParaRPr lang="en-IN" sz="2000" dirty="0">
              <a:latin typeface="Arial" pitchFamily="34" charset="0"/>
              <a:cs typeface="Arial" pitchFamily="34" charset="0"/>
            </a:endParaRPr>
          </a:p>
          <a:p>
            <a:pPr algn="just">
              <a:lnSpc>
                <a:spcPct val="80000"/>
              </a:lnSpc>
            </a:pPr>
            <a:r>
              <a:rPr lang="en-IN" sz="2000" dirty="0">
                <a:latin typeface="Arial" pitchFamily="34" charset="0"/>
                <a:cs typeface="Arial" pitchFamily="34" charset="0"/>
              </a:rPr>
              <a:t>High life </a:t>
            </a:r>
            <a:r>
              <a:rPr lang="en-IN" sz="2000" dirty="0" smtClean="0">
                <a:latin typeface="Arial" pitchFamily="34" charset="0"/>
                <a:cs typeface="Arial" pitchFamily="34" charset="0"/>
              </a:rPr>
              <a:t>span</a:t>
            </a:r>
          </a:p>
          <a:p>
            <a:pPr algn="just">
              <a:lnSpc>
                <a:spcPct val="80000"/>
              </a:lnSpc>
            </a:pPr>
            <a:endParaRPr lang="en-IN" sz="2000" dirty="0">
              <a:latin typeface="Arial" pitchFamily="34" charset="0"/>
              <a:cs typeface="Arial" pitchFamily="34" charset="0"/>
            </a:endParaRPr>
          </a:p>
          <a:p>
            <a:pPr algn="just">
              <a:lnSpc>
                <a:spcPct val="80000"/>
              </a:lnSpc>
            </a:pPr>
            <a:r>
              <a:rPr lang="en-IN" sz="2000" dirty="0">
                <a:latin typeface="Arial" pitchFamily="34" charset="0"/>
                <a:cs typeface="Arial" pitchFamily="34" charset="0"/>
              </a:rPr>
              <a:t>Can be used in remote area.</a:t>
            </a:r>
          </a:p>
        </p:txBody>
      </p:sp>
    </p:spTree>
    <p:extLst>
      <p:ext uri="{BB962C8B-B14F-4D97-AF65-F5344CB8AC3E}">
        <p14:creationId xmlns:p14="http://schemas.microsoft.com/office/powerpoint/2010/main" xmlns="" val="17074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7030A0"/>
                </a:solidFill>
                <a:latin typeface="Arial Narrow" panose="020B0606020202030204" pitchFamily="34" charset="0"/>
              </a:rPr>
              <a:t>Disadvantages</a:t>
            </a:r>
            <a:endParaRPr lang="en-IN" b="1" dirty="0">
              <a:solidFill>
                <a:srgbClr val="7030A0"/>
              </a:solidFill>
              <a:latin typeface="Arial Narrow" panose="020B0606020202030204" pitchFamily="34" charset="0"/>
            </a:endParaRPr>
          </a:p>
        </p:txBody>
      </p:sp>
      <p:sp>
        <p:nvSpPr>
          <p:cNvPr id="3" name="Content Placeholder 2"/>
          <p:cNvSpPr>
            <a:spLocks noGrp="1"/>
          </p:cNvSpPr>
          <p:nvPr>
            <p:ph idx="1"/>
          </p:nvPr>
        </p:nvSpPr>
        <p:spPr>
          <a:xfrm>
            <a:off x="0" y="1066800"/>
            <a:ext cx="9144000" cy="5791200"/>
          </a:xfrm>
        </p:spPr>
        <p:txBody>
          <a:bodyPr>
            <a:normAutofit fontScale="25000" lnSpcReduction="20000"/>
          </a:bodyPr>
          <a:lstStyle/>
          <a:p>
            <a:pPr algn="just"/>
            <a:r>
              <a:rPr lang="en-IN" sz="8000" dirty="0" smtClean="0">
                <a:latin typeface="Arial Narrow" panose="020B0606020202030204" pitchFamily="34" charset="0"/>
                <a:cs typeface="Arial" pitchFamily="34" charset="0"/>
              </a:rPr>
              <a:t>The main disadvantage of solar cell is the initial cost. Most types of solar cell require large areas of land to achieve average efficiency.</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Air pollution and weather can also have a large effect on the efficiency of the cells.</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The silicon used is also very expensive and the solar cells can only ever generate electricity during the daytime.</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Another con to Solar cell technology is that the efficiency level of this technology is low.</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The most efficient solar power system gives you an efficiency of not more than 40%. This means that the rest of the 60% power of sunlight is not harnessed.</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The most important thing that is necessary is the sky should be clear so that sunlight can fall on the solar cell and we can get electricity.</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Large area need for installation</a:t>
            </a:r>
          </a:p>
          <a:p>
            <a:pPr algn="just"/>
            <a:endParaRPr lang="en-IN" sz="8000" dirty="0" smtClean="0">
              <a:latin typeface="Arial Narrow" panose="020B0606020202030204" pitchFamily="34" charset="0"/>
              <a:cs typeface="Arial" pitchFamily="34" charset="0"/>
            </a:endParaRPr>
          </a:p>
          <a:p>
            <a:pPr algn="just"/>
            <a:r>
              <a:rPr lang="en-IN" sz="8000" dirty="0" smtClean="0">
                <a:latin typeface="Arial Narrow" panose="020B0606020202030204" pitchFamily="34" charset="0"/>
                <a:cs typeface="Arial" pitchFamily="34" charset="0"/>
              </a:rPr>
              <a:t>Need large storage systems during non sunshine periods.</a:t>
            </a:r>
          </a:p>
          <a:p>
            <a:pPr algn="just">
              <a:buNone/>
            </a:pPr>
            <a:r>
              <a:rPr lang="en-IN" sz="8000" dirty="0" smtClean="0">
                <a:latin typeface="Arial Narrow" panose="020B0606020202030204" pitchFamily="34" charset="0"/>
              </a:rPr>
              <a:t/>
            </a:r>
            <a:br>
              <a:rPr lang="en-IN" sz="8000" dirty="0" smtClean="0">
                <a:latin typeface="Arial Narrow" panose="020B0606020202030204" pitchFamily="34" charset="0"/>
              </a:rPr>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b="1" dirty="0" smtClean="0">
                <a:solidFill>
                  <a:srgbClr val="7030A0"/>
                </a:solidFill>
                <a:latin typeface="Arial Narrow" panose="020B0606020202030204" pitchFamily="34" charset="0"/>
              </a:rPr>
              <a:t>History of solar cell</a:t>
            </a:r>
            <a:endParaRPr lang="en-IN" b="1" dirty="0">
              <a:solidFill>
                <a:srgbClr val="7030A0"/>
              </a:solidFill>
              <a:latin typeface="Arial Narrow" panose="020B0606020202030204" pitchFamily="34" charset="0"/>
            </a:endParaRPr>
          </a:p>
        </p:txBody>
      </p:sp>
      <p:sp>
        <p:nvSpPr>
          <p:cNvPr id="3" name="Content Placeholder 2"/>
          <p:cNvSpPr>
            <a:spLocks noGrp="1"/>
          </p:cNvSpPr>
          <p:nvPr>
            <p:ph idx="1"/>
          </p:nvPr>
        </p:nvSpPr>
        <p:spPr>
          <a:xfrm>
            <a:off x="152400" y="685800"/>
            <a:ext cx="8915400" cy="6172200"/>
          </a:xfrm>
        </p:spPr>
        <p:txBody>
          <a:bodyPr>
            <a:noAutofit/>
          </a:bodyPr>
          <a:lstStyle/>
          <a:p>
            <a:pPr algn="just"/>
            <a:r>
              <a:rPr lang="en-IN" sz="2200" dirty="0" smtClean="0">
                <a:latin typeface="Arial Narrow" panose="020B0606020202030204" pitchFamily="34" charset="0"/>
              </a:rPr>
              <a:t>The term “Photo” comes from the Greek meaning “light”, and “voltaic”, from the name of the Italian physicist “Volta”.</a:t>
            </a:r>
          </a:p>
          <a:p>
            <a:pPr algn="just"/>
            <a:r>
              <a:rPr lang="en-IN" sz="2200" dirty="0" smtClean="0">
                <a:solidFill>
                  <a:srgbClr val="FF0000"/>
                </a:solidFill>
                <a:latin typeface="Arial Narrow" panose="020B0606020202030204" pitchFamily="34" charset="0"/>
              </a:rPr>
              <a:t>The PHOTOELECTRIC EFEECT was first recognized in 1839 by French physicist A.E. BECQUEREL. He</a:t>
            </a:r>
            <a:r>
              <a:rPr lang="en-IN" sz="2200" b="1" dirty="0" smtClean="0">
                <a:solidFill>
                  <a:srgbClr val="FF0000"/>
                </a:solidFill>
                <a:latin typeface="Arial Narrow" panose="020B0606020202030204" pitchFamily="34" charset="0"/>
              </a:rPr>
              <a:t> </a:t>
            </a:r>
            <a:r>
              <a:rPr lang="en-IN" sz="2200" dirty="0" smtClean="0">
                <a:solidFill>
                  <a:srgbClr val="FF0000"/>
                </a:solidFill>
                <a:latin typeface="Arial Narrow" panose="020B0606020202030204" pitchFamily="34" charset="0"/>
              </a:rPr>
              <a:t>found that two different brass plates immersed in a liquid produced a continuous current when illuminated with sunlight. It is believed that he had made a copper – cuprous oxide thin - film solar cell. Later in the 1870s, </a:t>
            </a:r>
            <a:r>
              <a:rPr lang="en-IN" sz="2200" b="1" dirty="0" smtClean="0">
                <a:solidFill>
                  <a:srgbClr val="FF0000"/>
                </a:solidFill>
                <a:latin typeface="Arial Narrow" panose="020B0606020202030204" pitchFamily="34" charset="0"/>
              </a:rPr>
              <a:t>Willoughby Smith, W. G. Adams, and R. E. Day </a:t>
            </a:r>
            <a:r>
              <a:rPr lang="en-IN" sz="2200" dirty="0" smtClean="0">
                <a:solidFill>
                  <a:srgbClr val="FF0000"/>
                </a:solidFill>
                <a:latin typeface="Arial Narrow" panose="020B0606020202030204" pitchFamily="34" charset="0"/>
              </a:rPr>
              <a:t>discovered a PV effect in selenium. </a:t>
            </a:r>
          </a:p>
          <a:p>
            <a:pPr algn="just"/>
            <a:endParaRPr lang="en-IN" sz="2200" dirty="0" smtClean="0">
              <a:latin typeface="Arial Narrow" panose="020B0606020202030204" pitchFamily="34" charset="0"/>
            </a:endParaRPr>
          </a:p>
          <a:p>
            <a:pPr algn="just"/>
            <a:r>
              <a:rPr lang="en-IN" sz="2200" b="1" dirty="0" smtClean="0">
                <a:latin typeface="Arial Narrow" panose="020B0606020202030204" pitchFamily="34" charset="0"/>
              </a:rPr>
              <a:t>ALBERT EINSTEIN </a:t>
            </a:r>
            <a:r>
              <a:rPr lang="en-IN" sz="2200" dirty="0" smtClean="0">
                <a:latin typeface="Arial Narrow" panose="020B0606020202030204" pitchFamily="34" charset="0"/>
              </a:rPr>
              <a:t>explained the photoelectric effect in 1905 for which he received the Nobel prize in Physics in 1921.</a:t>
            </a:r>
          </a:p>
          <a:p>
            <a:r>
              <a:rPr lang="en-IN" sz="2200" dirty="0" smtClean="0">
                <a:latin typeface="Arial Narrow" panose="020B0606020202030204" pitchFamily="34" charset="0"/>
              </a:rPr>
              <a:t>The modern photovoltaic cell was developed in 1954 at BELL LABORATORIES.</a:t>
            </a:r>
          </a:p>
          <a:p>
            <a:r>
              <a:rPr lang="en-IN" sz="2200" dirty="0" smtClean="0">
                <a:latin typeface="Arial Narrow" panose="020B0606020202030204" pitchFamily="34" charset="0"/>
              </a:rPr>
              <a:t>The highly efficient solar cell was first developed by </a:t>
            </a:r>
            <a:r>
              <a:rPr lang="en-IN" sz="2200" b="1" dirty="0" smtClean="0">
                <a:latin typeface="Arial Narrow" panose="020B0606020202030204" pitchFamily="34" charset="0"/>
              </a:rPr>
              <a:t>DARYL CHAPIN, CALVIN SOUTHER FULLER &amp; GERALD PEARSON</a:t>
            </a:r>
            <a:r>
              <a:rPr lang="en-IN" sz="2200" dirty="0" smtClean="0">
                <a:latin typeface="Arial Narrow" panose="020B0606020202030204" pitchFamily="34" charset="0"/>
              </a:rPr>
              <a:t> in 1954 using a diffused silicon p-n junction.</a:t>
            </a:r>
          </a:p>
          <a:p>
            <a:r>
              <a:rPr lang="en-IN" sz="2200" dirty="0" smtClean="0">
                <a:solidFill>
                  <a:srgbClr val="FF0000"/>
                </a:solidFill>
                <a:latin typeface="Arial Narrow" panose="020B0606020202030204" pitchFamily="34" charset="0"/>
              </a:rPr>
              <a:t>Solar Cells were first used in Vanguard 1 satellite, launched in 1958</a:t>
            </a:r>
            <a:r>
              <a:rPr lang="en-IN" sz="2200" dirty="0" smtClean="0">
                <a:latin typeface="Arial Narrow" panose="020B0606020202030204" pitchFamily="34" charset="0"/>
              </a:rPr>
              <a:t>.</a:t>
            </a:r>
            <a:endParaRPr lang="en-IN" sz="22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2000"/>
          </a:xfrm>
        </p:spPr>
        <p:txBody>
          <a:bodyPr/>
          <a:lstStyle/>
          <a:p>
            <a:r>
              <a:rPr lang="en-US" dirty="0" smtClean="0">
                <a:solidFill>
                  <a:srgbClr val="7030A0"/>
                </a:solidFill>
              </a:rPr>
              <a:t> Solar PV cell</a:t>
            </a:r>
            <a:endParaRPr lang="en-IN" dirty="0">
              <a:solidFill>
                <a:srgbClr val="7030A0"/>
              </a:solidFill>
            </a:endParaRPr>
          </a:p>
        </p:txBody>
      </p:sp>
      <p:sp>
        <p:nvSpPr>
          <p:cNvPr id="3" name="Subtitle 2"/>
          <p:cNvSpPr>
            <a:spLocks noGrp="1"/>
          </p:cNvSpPr>
          <p:nvPr>
            <p:ph type="subTitle" idx="1"/>
          </p:nvPr>
        </p:nvSpPr>
        <p:spPr>
          <a:xfrm>
            <a:off x="152400" y="1371600"/>
            <a:ext cx="8839200" cy="5105400"/>
          </a:xfrm>
        </p:spPr>
        <p:txBody>
          <a:bodyPr>
            <a:normAutofit fontScale="85000" lnSpcReduction="20000"/>
          </a:bodyPr>
          <a:lstStyle/>
          <a:p>
            <a:pPr marL="457200" indent="-457200" algn="just">
              <a:buFont typeface="Wingdings" panose="05000000000000000000" pitchFamily="2" charset="2"/>
              <a:buChar char="Ø"/>
            </a:pPr>
            <a:r>
              <a:rPr lang="en-IN" dirty="0" smtClean="0">
                <a:solidFill>
                  <a:schemeClr val="tx1"/>
                </a:solidFill>
              </a:rPr>
              <a:t>A</a:t>
            </a:r>
            <a:r>
              <a:rPr lang="en-IN" b="1" dirty="0" smtClean="0">
                <a:solidFill>
                  <a:schemeClr val="tx1"/>
                </a:solidFill>
              </a:rPr>
              <a:t> solar cell </a:t>
            </a:r>
            <a:r>
              <a:rPr lang="en-IN" dirty="0" smtClean="0">
                <a:solidFill>
                  <a:schemeClr val="tx1"/>
                </a:solidFill>
              </a:rPr>
              <a:t>is a semi-conducting device made of silicon or other materials i.e., Cadmium, Galium arsenide, which,  have photovoltaic properties when exposed to sunlight, generates electricity. It uses the Photovoltaic technology. </a:t>
            </a:r>
          </a:p>
          <a:p>
            <a:pPr marL="457200" indent="-457200" algn="just">
              <a:buFont typeface="Wingdings" panose="05000000000000000000" pitchFamily="2" charset="2"/>
              <a:buChar char="Ø"/>
            </a:pPr>
            <a:endParaRPr lang="en-IN" dirty="0" smtClean="0">
              <a:solidFill>
                <a:schemeClr val="tx1"/>
              </a:solidFill>
            </a:endParaRPr>
          </a:p>
          <a:p>
            <a:pPr marL="457200" indent="-457200" algn="just">
              <a:buFont typeface="Wingdings" panose="05000000000000000000" pitchFamily="2" charset="2"/>
              <a:buChar char="Ø"/>
            </a:pPr>
            <a:r>
              <a:rPr lang="en-IN" dirty="0" smtClean="0">
                <a:solidFill>
                  <a:schemeClr val="tx1"/>
                </a:solidFill>
              </a:rPr>
              <a:t>A </a:t>
            </a:r>
            <a:r>
              <a:rPr lang="en-IN" b="1" dirty="0" smtClean="0">
                <a:solidFill>
                  <a:schemeClr val="tx1"/>
                </a:solidFill>
              </a:rPr>
              <a:t>solar cell</a:t>
            </a:r>
            <a:r>
              <a:rPr lang="en-IN" dirty="0" smtClean="0">
                <a:solidFill>
                  <a:schemeClr val="tx1"/>
                </a:solidFill>
              </a:rPr>
              <a:t> is also known as Photovoltaic Cell or Photoelectric Cell. </a:t>
            </a:r>
          </a:p>
          <a:p>
            <a:pPr marL="457200" indent="-457200" algn="just">
              <a:buFont typeface="Wingdings" panose="05000000000000000000" pitchFamily="2" charset="2"/>
              <a:buChar char="Ø"/>
            </a:pPr>
            <a:endParaRPr lang="en-IN" dirty="0">
              <a:solidFill>
                <a:schemeClr val="tx1"/>
              </a:solidFill>
            </a:endParaRPr>
          </a:p>
          <a:p>
            <a:pPr marL="457200" indent="-457200" algn="just">
              <a:buFont typeface="Wingdings" panose="05000000000000000000" pitchFamily="2" charset="2"/>
              <a:buChar char="Ø"/>
            </a:pPr>
            <a:r>
              <a:rPr lang="en-IN" dirty="0" smtClean="0">
                <a:solidFill>
                  <a:schemeClr val="tx1"/>
                </a:solidFill>
              </a:rPr>
              <a:t>Solar PV system converts the energy of visible and infrared regions of solar radiation directly in to electric power.</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
            </a:r>
            <a:br>
              <a:rPr lang="en-IN" dirty="0" smtClean="0">
                <a:solidFill>
                  <a:schemeClr val="tx1"/>
                </a:solidFill>
              </a:rPr>
            </a:b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nels"/>
          <p:cNvPicPr>
            <a:picLocks noChangeAspect="1" noChangeArrowheads="1"/>
          </p:cNvPicPr>
          <p:nvPr/>
        </p:nvPicPr>
        <p:blipFill>
          <a:blip r:embed="rId2" cstate="print"/>
          <a:srcRect/>
          <a:stretch>
            <a:fillRect/>
          </a:stretch>
        </p:blipFill>
        <p:spPr bwMode="auto">
          <a:xfrm>
            <a:off x="76200" y="3886200"/>
            <a:ext cx="3227388" cy="2949575"/>
          </a:xfrm>
          <a:prstGeom prst="rect">
            <a:avLst/>
          </a:prstGeom>
          <a:noFill/>
          <a:ln w="9525">
            <a:noFill/>
            <a:miter lim="800000"/>
            <a:headEnd/>
            <a:tailEnd/>
          </a:ln>
        </p:spPr>
      </p:pic>
      <p:sp>
        <p:nvSpPr>
          <p:cNvPr id="6" name="Rectangle 5"/>
          <p:cNvSpPr/>
          <p:nvPr/>
        </p:nvSpPr>
        <p:spPr>
          <a:xfrm>
            <a:off x="4038600" y="4038600"/>
            <a:ext cx="5105400" cy="923330"/>
          </a:xfrm>
          <a:prstGeom prst="rect">
            <a:avLst/>
          </a:prstGeom>
        </p:spPr>
        <p:txBody>
          <a:bodyPr wrap="square">
            <a:spAutoFit/>
          </a:bodyPr>
          <a:lstStyle/>
          <a:p>
            <a:pPr algn="just"/>
            <a:r>
              <a:rPr lang="en-US" altLang="en-US" b="1" dirty="0" smtClean="0">
                <a:solidFill>
                  <a:srgbClr val="0FC21F"/>
                </a:solidFill>
                <a:latin typeface="Arial" charset="0"/>
              </a:rPr>
              <a:t>Solar hot water</a:t>
            </a:r>
            <a:r>
              <a:rPr lang="en-US" altLang="en-US" dirty="0" smtClean="0">
                <a:solidFill>
                  <a:srgbClr val="0FC21F"/>
                </a:solidFill>
                <a:latin typeface="Arial" charset="0"/>
              </a:rPr>
              <a:t>:</a:t>
            </a:r>
            <a:r>
              <a:rPr lang="en-US" altLang="en-US" dirty="0" smtClean="0">
                <a:latin typeface="Arial" charset="0"/>
              </a:rPr>
              <a:t> up to 50% efficient; several $k to install; usually keep conventional backup; freeze protection vital (even in S.D.!!)</a:t>
            </a:r>
            <a:endParaRPr lang="en-US" altLang="en-US" dirty="0">
              <a:latin typeface="Arial" charset="0"/>
            </a:endParaRPr>
          </a:p>
        </p:txBody>
      </p:sp>
      <p:sp>
        <p:nvSpPr>
          <p:cNvPr id="7" name="Line 10"/>
          <p:cNvSpPr>
            <a:spLocks noChangeShapeType="1"/>
          </p:cNvSpPr>
          <p:nvPr/>
        </p:nvSpPr>
        <p:spPr bwMode="auto">
          <a:xfrm flipH="1">
            <a:off x="2743200" y="4267200"/>
            <a:ext cx="1219200" cy="381000"/>
          </a:xfrm>
          <a:prstGeom prst="line">
            <a:avLst/>
          </a:prstGeom>
          <a:noFill/>
          <a:ln w="9525">
            <a:solidFill>
              <a:srgbClr val="0FC21F"/>
            </a:solidFill>
            <a:round/>
            <a:headEnd/>
            <a:tailEnd type="triangle" w="med" len="med"/>
          </a:ln>
        </p:spPr>
        <p:txBody>
          <a:bodyPr wrap="none" anchor="ctr"/>
          <a:lstStyle/>
          <a:p>
            <a:endParaRPr lang="en-IN"/>
          </a:p>
        </p:txBody>
      </p:sp>
      <p:sp>
        <p:nvSpPr>
          <p:cNvPr id="8" name="Rectangle 7"/>
          <p:cNvSpPr/>
          <p:nvPr/>
        </p:nvSpPr>
        <p:spPr>
          <a:xfrm>
            <a:off x="4038600" y="5103674"/>
            <a:ext cx="4953000" cy="1200329"/>
          </a:xfrm>
          <a:prstGeom prst="rect">
            <a:avLst/>
          </a:prstGeom>
        </p:spPr>
        <p:txBody>
          <a:bodyPr wrap="square">
            <a:spAutoFit/>
          </a:bodyPr>
          <a:lstStyle/>
          <a:p>
            <a:pPr algn="just"/>
            <a:r>
              <a:rPr lang="en-US" altLang="en-US" b="1" dirty="0" smtClean="0">
                <a:solidFill>
                  <a:srgbClr val="0FC21F"/>
                </a:solidFill>
                <a:latin typeface="Arial" charset="0"/>
              </a:rPr>
              <a:t>Photovoltaic (PV):</a:t>
            </a:r>
            <a:r>
              <a:rPr lang="en-US" altLang="en-US" b="1" dirty="0" smtClean="0">
                <a:latin typeface="Arial" charset="0"/>
              </a:rPr>
              <a:t> </a:t>
            </a:r>
            <a:r>
              <a:rPr lang="en-US" altLang="en-US" dirty="0" smtClean="0">
                <a:latin typeface="Arial" charset="0"/>
              </a:rPr>
              <a:t>direct electricity; 15% efficient; $5 per Watt to install without rebates/incentives; small fraction of roof covers demand of type. home</a:t>
            </a:r>
            <a:endParaRPr lang="en-US" altLang="en-US" dirty="0">
              <a:latin typeface="Arial" charset="0"/>
            </a:endParaRPr>
          </a:p>
        </p:txBody>
      </p:sp>
      <p:sp>
        <p:nvSpPr>
          <p:cNvPr id="9" name="Line 11"/>
          <p:cNvSpPr>
            <a:spLocks noChangeShapeType="1"/>
          </p:cNvSpPr>
          <p:nvPr/>
        </p:nvSpPr>
        <p:spPr bwMode="auto">
          <a:xfrm flipH="1" flipV="1">
            <a:off x="2819400" y="5334000"/>
            <a:ext cx="1219200" cy="0"/>
          </a:xfrm>
          <a:prstGeom prst="line">
            <a:avLst/>
          </a:prstGeom>
          <a:noFill/>
          <a:ln w="9525">
            <a:solidFill>
              <a:srgbClr val="0FC21F"/>
            </a:solidFill>
            <a:round/>
            <a:headEnd/>
            <a:tailEnd type="triangle" w="med" len="med"/>
          </a:ln>
        </p:spPr>
        <p:txBody>
          <a:bodyPr wrap="none" anchor="ctr"/>
          <a:lstStyle/>
          <a:p>
            <a:endParaRPr lang="en-IN"/>
          </a:p>
        </p:txBody>
      </p:sp>
      <p:sp>
        <p:nvSpPr>
          <p:cNvPr id="10" name="Rectangle 9"/>
          <p:cNvSpPr/>
          <p:nvPr/>
        </p:nvSpPr>
        <p:spPr>
          <a:xfrm>
            <a:off x="4114800" y="6211669"/>
            <a:ext cx="5029200" cy="646331"/>
          </a:xfrm>
          <a:prstGeom prst="rect">
            <a:avLst/>
          </a:prstGeom>
        </p:spPr>
        <p:txBody>
          <a:bodyPr wrap="square">
            <a:spAutoFit/>
          </a:bodyPr>
          <a:lstStyle/>
          <a:p>
            <a:r>
              <a:rPr lang="en-US" altLang="en-US" dirty="0" err="1" smtClean="0">
                <a:solidFill>
                  <a:srgbClr val="F41A0D"/>
                </a:solidFill>
                <a:latin typeface="Arial" charset="0"/>
              </a:rPr>
              <a:t>Biofuels</a:t>
            </a:r>
            <a:r>
              <a:rPr lang="en-US" altLang="en-US" dirty="0" smtClean="0">
                <a:solidFill>
                  <a:srgbClr val="F41A0D"/>
                </a:solidFill>
                <a:latin typeface="Arial" charset="0"/>
              </a:rPr>
              <a:t>, algae, etc. also harvest solar energy, at few % eff.</a:t>
            </a:r>
            <a:endParaRPr lang="en-IN" dirty="0"/>
          </a:p>
        </p:txBody>
      </p:sp>
      <p:pic>
        <p:nvPicPr>
          <p:cNvPr id="11" name="Picture 5" descr="solar-thermal"/>
          <p:cNvPicPr>
            <a:picLocks noChangeAspect="1" noChangeArrowheads="1"/>
          </p:cNvPicPr>
          <p:nvPr/>
        </p:nvPicPr>
        <p:blipFill>
          <a:blip r:embed="rId3" cstate="print"/>
          <a:srcRect/>
          <a:stretch>
            <a:fillRect/>
          </a:stretch>
        </p:blipFill>
        <p:spPr bwMode="auto">
          <a:xfrm>
            <a:off x="5145088" y="0"/>
            <a:ext cx="3998912" cy="2635250"/>
          </a:xfrm>
          <a:prstGeom prst="rect">
            <a:avLst/>
          </a:prstGeom>
          <a:noFill/>
          <a:ln w="9525">
            <a:noFill/>
            <a:miter lim="800000"/>
            <a:headEnd/>
            <a:tailEnd/>
          </a:ln>
        </p:spPr>
      </p:pic>
      <p:sp>
        <p:nvSpPr>
          <p:cNvPr id="12" name="Rectangle 11"/>
          <p:cNvSpPr/>
          <p:nvPr/>
        </p:nvSpPr>
        <p:spPr>
          <a:xfrm>
            <a:off x="3886200" y="2590800"/>
            <a:ext cx="5257800" cy="923330"/>
          </a:xfrm>
          <a:prstGeom prst="rect">
            <a:avLst/>
          </a:prstGeom>
        </p:spPr>
        <p:txBody>
          <a:bodyPr wrap="square">
            <a:spAutoFit/>
          </a:bodyPr>
          <a:lstStyle/>
          <a:p>
            <a:pPr algn="just"/>
            <a:r>
              <a:rPr lang="en-US" altLang="en-US" b="1" dirty="0" smtClean="0">
                <a:solidFill>
                  <a:srgbClr val="0FC21F"/>
                </a:solidFill>
                <a:latin typeface="Arial" charset="0"/>
              </a:rPr>
              <a:t>Solar Thermal:</a:t>
            </a:r>
            <a:r>
              <a:rPr lang="en-US" altLang="en-US" b="1" dirty="0" smtClean="0">
                <a:latin typeface="Arial" charset="0"/>
              </a:rPr>
              <a:t> </a:t>
            </a:r>
            <a:r>
              <a:rPr lang="en-US" altLang="en-US" dirty="0" smtClean="0">
                <a:latin typeface="Arial" charset="0"/>
              </a:rPr>
              <a:t>~30% efficient; cost-competitive; requires direct sun; heats fluid in pipes that then boils water to drive steam turbine</a:t>
            </a:r>
            <a:endParaRPr lang="en-US" altLang="en-US" dirty="0">
              <a:latin typeface="Arial" charset="0"/>
            </a:endParaRPr>
          </a:p>
        </p:txBody>
      </p:sp>
      <p:sp>
        <p:nvSpPr>
          <p:cNvPr id="13" name="TextBox 12"/>
          <p:cNvSpPr txBox="1"/>
          <p:nvPr/>
        </p:nvSpPr>
        <p:spPr>
          <a:xfrm>
            <a:off x="228600" y="1371600"/>
            <a:ext cx="4267200" cy="1077218"/>
          </a:xfrm>
          <a:prstGeom prst="rect">
            <a:avLst/>
          </a:prstGeom>
          <a:noFill/>
        </p:spPr>
        <p:txBody>
          <a:bodyPr wrap="square" rtlCol="0">
            <a:spAutoFit/>
          </a:bodyPr>
          <a:lstStyle/>
          <a:p>
            <a:r>
              <a:rPr lang="en-US" sz="3200" dirty="0" smtClean="0">
                <a:latin typeface="Arial" pitchFamily="34" charset="0"/>
                <a:cs typeface="Arial" pitchFamily="34" charset="0"/>
              </a:rPr>
              <a:t>Methods of Harvesting Sunlight</a:t>
            </a:r>
            <a:endParaRPr lang="en-IN" sz="3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2949575"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1300">
              <a:solidFill>
                <a:srgbClr val="000000"/>
              </a:solidFill>
            </a:endParaRPr>
          </a:p>
        </p:txBody>
      </p:sp>
      <p:sp>
        <p:nvSpPr>
          <p:cNvPr id="4099" name="Rectangle 3"/>
          <p:cNvSpPr>
            <a:spLocks noChangeArrowheads="1"/>
          </p:cNvSpPr>
          <p:nvPr/>
        </p:nvSpPr>
        <p:spPr bwMode="auto">
          <a:xfrm>
            <a:off x="3944534" y="0"/>
            <a:ext cx="4958166" cy="3200400"/>
          </a:xfrm>
          <a:prstGeom prst="rect">
            <a:avLst/>
          </a:prstGeom>
          <a:noFill/>
          <a:ln w="9525">
            <a:solidFill>
              <a:schemeClr val="accent2"/>
            </a:solidFill>
            <a:miter lim="800000"/>
            <a:headEnd/>
            <a:tailEnd/>
          </a:ln>
        </p:spPr>
        <p:txBody>
          <a:bodyPr wrap="square">
            <a:spAutoFit/>
          </a:bodyPr>
          <a:lstStyle/>
          <a:p>
            <a:pPr algn="just">
              <a:buFont typeface="Wingdings" pitchFamily="2" charset="2"/>
              <a:buChar char="§"/>
            </a:pPr>
            <a:r>
              <a:rPr lang="en-US" sz="1400" b="1" dirty="0" smtClean="0">
                <a:solidFill>
                  <a:srgbClr val="7030A0"/>
                </a:solidFill>
              </a:rPr>
              <a:t>    </a:t>
            </a:r>
            <a:r>
              <a:rPr lang="en-US" sz="1400" b="1" dirty="0" smtClean="0">
                <a:solidFill>
                  <a:srgbClr val="7030A0"/>
                </a:solidFill>
                <a:latin typeface="Times New Roman" panose="02020603050405020304" pitchFamily="18" charset="0"/>
                <a:cs typeface="Times New Roman" panose="02020603050405020304" pitchFamily="18" charset="0"/>
              </a:rPr>
              <a:t>Solar </a:t>
            </a:r>
            <a:r>
              <a:rPr lang="en-US" sz="1400" b="1" dirty="0">
                <a:solidFill>
                  <a:srgbClr val="7030A0"/>
                </a:solidFill>
                <a:latin typeface="Times New Roman" panose="02020603050405020304" pitchFamily="18" charset="0"/>
                <a:cs typeface="Times New Roman" panose="02020603050405020304" pitchFamily="18" charset="0"/>
              </a:rPr>
              <a:t>cells are semiconductor devices </a:t>
            </a:r>
            <a:r>
              <a:rPr lang="en-US" sz="1400" dirty="0">
                <a:solidFill>
                  <a:srgbClr val="7030A0"/>
                </a:solidFill>
                <a:latin typeface="Times New Roman" panose="02020603050405020304" pitchFamily="18" charset="0"/>
                <a:cs typeface="Times New Roman" panose="02020603050405020304" pitchFamily="18" charset="0"/>
              </a:rPr>
              <a:t>that produce </a:t>
            </a:r>
            <a:r>
              <a:rPr lang="en-US" sz="1400" dirty="0" smtClean="0">
                <a:solidFill>
                  <a:srgbClr val="7030A0"/>
                </a:solidFill>
                <a:latin typeface="Times New Roman" panose="02020603050405020304" pitchFamily="18" charset="0"/>
                <a:cs typeface="Times New Roman" panose="02020603050405020304" pitchFamily="18" charset="0"/>
              </a:rPr>
              <a:t>electricity </a:t>
            </a:r>
          </a:p>
          <a:p>
            <a:pPr algn="just"/>
            <a:r>
              <a:rPr lang="en-US" sz="1400" dirty="0" smtClean="0">
                <a:solidFill>
                  <a:srgbClr val="7030A0"/>
                </a:solidFill>
                <a:latin typeface="Times New Roman" panose="02020603050405020304" pitchFamily="18" charset="0"/>
                <a:cs typeface="Times New Roman" panose="02020603050405020304" pitchFamily="18" charset="0"/>
              </a:rPr>
              <a:t>      from </a:t>
            </a:r>
            <a:r>
              <a:rPr lang="en-US" sz="1400" dirty="0">
                <a:solidFill>
                  <a:srgbClr val="7030A0"/>
                </a:solidFill>
                <a:latin typeface="Times New Roman" panose="02020603050405020304" pitchFamily="18" charset="0"/>
                <a:cs typeface="Times New Roman" panose="02020603050405020304" pitchFamily="18" charset="0"/>
              </a:rPr>
              <a:t>sunlight via the photovoltaic effect. </a:t>
            </a:r>
          </a:p>
          <a:p>
            <a:pPr algn="just">
              <a:buFont typeface="Wingdings" pitchFamily="2" charset="2"/>
              <a:buChar char="§"/>
            </a:pPr>
            <a:endParaRPr lang="en-US" sz="1400" dirty="0">
              <a:solidFill>
                <a:srgbClr val="7030A0"/>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400" dirty="0" smtClean="0">
                <a:solidFill>
                  <a:srgbClr val="7030A0"/>
                </a:solidFill>
                <a:latin typeface="Times New Roman" panose="02020603050405020304" pitchFamily="18" charset="0"/>
                <a:cs typeface="Times New Roman" panose="02020603050405020304" pitchFamily="18" charset="0"/>
              </a:rPr>
              <a:t>    Sunlight </a:t>
            </a:r>
            <a:r>
              <a:rPr lang="en-US" sz="1400" dirty="0">
                <a:solidFill>
                  <a:srgbClr val="7030A0"/>
                </a:solidFill>
                <a:latin typeface="Times New Roman" panose="02020603050405020304" pitchFamily="18" charset="0"/>
                <a:cs typeface="Times New Roman" panose="02020603050405020304" pitchFamily="18" charset="0"/>
              </a:rPr>
              <a:t>strikes the cell, photons with energy above </a:t>
            </a:r>
            <a:r>
              <a:rPr lang="en-US" sz="1400" dirty="0" smtClean="0">
                <a:solidFill>
                  <a:srgbClr val="7030A0"/>
                </a:solidFill>
                <a:latin typeface="Times New Roman" panose="02020603050405020304" pitchFamily="18" charset="0"/>
                <a:cs typeface="Times New Roman" panose="02020603050405020304" pitchFamily="18" charset="0"/>
              </a:rPr>
              <a:t>the </a:t>
            </a:r>
          </a:p>
          <a:p>
            <a:pPr algn="just"/>
            <a:r>
              <a:rPr lang="en-US" sz="1400" dirty="0" smtClean="0">
                <a:solidFill>
                  <a:srgbClr val="7030A0"/>
                </a:solidFill>
                <a:latin typeface="Times New Roman" panose="02020603050405020304" pitchFamily="18" charset="0"/>
                <a:cs typeface="Times New Roman" panose="02020603050405020304" pitchFamily="18" charset="0"/>
              </a:rPr>
              <a:t>      semiconductor </a:t>
            </a:r>
            <a:r>
              <a:rPr lang="en-US" sz="1400" dirty="0">
                <a:solidFill>
                  <a:srgbClr val="7030A0"/>
                </a:solidFill>
                <a:latin typeface="Times New Roman" panose="02020603050405020304" pitchFamily="18" charset="0"/>
                <a:cs typeface="Times New Roman" panose="02020603050405020304" pitchFamily="18" charset="0"/>
              </a:rPr>
              <a:t>bandgap impart enough energy to create </a:t>
            </a:r>
            <a:r>
              <a:rPr lang="en-US" sz="1400" dirty="0" smtClean="0">
                <a:solidFill>
                  <a:srgbClr val="7030A0"/>
                </a:solidFill>
                <a:latin typeface="Times New Roman" panose="02020603050405020304" pitchFamily="18" charset="0"/>
                <a:cs typeface="Times New Roman" panose="02020603050405020304" pitchFamily="18" charset="0"/>
              </a:rPr>
              <a:t> </a:t>
            </a:r>
          </a:p>
          <a:p>
            <a:pPr algn="just"/>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electron-hole </a:t>
            </a:r>
            <a:r>
              <a:rPr lang="en-US" sz="1400" dirty="0">
                <a:solidFill>
                  <a:srgbClr val="7030A0"/>
                </a:solidFill>
                <a:latin typeface="Times New Roman" panose="02020603050405020304" pitchFamily="18" charset="0"/>
                <a:cs typeface="Times New Roman" panose="02020603050405020304" pitchFamily="18" charset="0"/>
              </a:rPr>
              <a:t>pairs. </a:t>
            </a:r>
          </a:p>
          <a:p>
            <a:pPr algn="just">
              <a:buFont typeface="Wingdings" pitchFamily="2" charset="2"/>
              <a:buChar char="§"/>
            </a:pPr>
            <a:endParaRPr lang="en-US" sz="1400" dirty="0">
              <a:solidFill>
                <a:srgbClr val="7030A0"/>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400" dirty="0" smtClean="0">
                <a:solidFill>
                  <a:srgbClr val="7030A0"/>
                </a:solidFill>
                <a:latin typeface="Times New Roman" panose="02020603050405020304" pitchFamily="18" charset="0"/>
                <a:cs typeface="Times New Roman" panose="02020603050405020304" pitchFamily="18" charset="0"/>
              </a:rPr>
              <a:t>    A </a:t>
            </a:r>
            <a:r>
              <a:rPr lang="en-US" sz="1400" dirty="0">
                <a:solidFill>
                  <a:srgbClr val="7030A0"/>
                </a:solidFill>
                <a:latin typeface="Times New Roman" panose="02020603050405020304" pitchFamily="18" charset="0"/>
                <a:cs typeface="Times New Roman" panose="02020603050405020304" pitchFamily="18" charset="0"/>
              </a:rPr>
              <a:t>junction between dissimilarly doped semiconductor layers </a:t>
            </a:r>
            <a:r>
              <a:rPr lang="en-US" sz="1400" dirty="0" smtClean="0">
                <a:solidFill>
                  <a:srgbClr val="7030A0"/>
                </a:solidFill>
                <a:latin typeface="Times New Roman" panose="02020603050405020304" pitchFamily="18" charset="0"/>
                <a:cs typeface="Times New Roman" panose="02020603050405020304" pitchFamily="18" charset="0"/>
              </a:rPr>
              <a:t>  </a:t>
            </a:r>
          </a:p>
          <a:p>
            <a:pPr algn="just"/>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sets </a:t>
            </a:r>
            <a:r>
              <a:rPr lang="en-US" sz="1400" dirty="0">
                <a:solidFill>
                  <a:srgbClr val="7030A0"/>
                </a:solidFill>
                <a:latin typeface="Times New Roman" panose="02020603050405020304" pitchFamily="18" charset="0"/>
                <a:cs typeface="Times New Roman" panose="02020603050405020304" pitchFamily="18" charset="0"/>
              </a:rPr>
              <a:t>up a potential barrier in the cell, which separates the </a:t>
            </a:r>
            <a:r>
              <a:rPr lang="en-US" sz="1400" dirty="0" smtClean="0">
                <a:solidFill>
                  <a:srgbClr val="7030A0"/>
                </a:solidFill>
                <a:latin typeface="Times New Roman" panose="02020603050405020304" pitchFamily="18" charset="0"/>
                <a:cs typeface="Times New Roman" panose="02020603050405020304" pitchFamily="18" charset="0"/>
              </a:rPr>
              <a:t> </a:t>
            </a:r>
          </a:p>
          <a:p>
            <a:pPr algn="just"/>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light-generated </a:t>
            </a:r>
            <a:r>
              <a:rPr lang="en-US" sz="1400" dirty="0">
                <a:solidFill>
                  <a:srgbClr val="7030A0"/>
                </a:solidFill>
                <a:latin typeface="Times New Roman" panose="02020603050405020304" pitchFamily="18" charset="0"/>
                <a:cs typeface="Times New Roman" panose="02020603050405020304" pitchFamily="18" charset="0"/>
              </a:rPr>
              <a:t>charge carriers. </a:t>
            </a:r>
          </a:p>
          <a:p>
            <a:pPr algn="just"/>
            <a:r>
              <a:rPr lang="en-US" sz="1400" dirty="0">
                <a:solidFill>
                  <a:srgbClr val="7030A0"/>
                </a:solidFill>
                <a:latin typeface="Times New Roman" panose="02020603050405020304" pitchFamily="18" charset="0"/>
                <a:cs typeface="Times New Roman" panose="02020603050405020304" pitchFamily="18" charset="0"/>
              </a:rPr>
              <a:t>	</a:t>
            </a:r>
          </a:p>
          <a:p>
            <a:pPr algn="just">
              <a:buFont typeface="Wingdings" pitchFamily="2" charset="2"/>
              <a:buChar char="§"/>
            </a:pPr>
            <a:r>
              <a:rPr lang="en-US" sz="1400" dirty="0" smtClean="0">
                <a:solidFill>
                  <a:srgbClr val="7030A0"/>
                </a:solidFill>
                <a:latin typeface="Times New Roman" panose="02020603050405020304" pitchFamily="18" charset="0"/>
                <a:cs typeface="Times New Roman" panose="02020603050405020304" pitchFamily="18" charset="0"/>
              </a:rPr>
              <a:t>    This </a:t>
            </a:r>
            <a:r>
              <a:rPr lang="en-US" sz="1400" dirty="0">
                <a:solidFill>
                  <a:srgbClr val="7030A0"/>
                </a:solidFill>
                <a:latin typeface="Times New Roman" panose="02020603050405020304" pitchFamily="18" charset="0"/>
                <a:cs typeface="Times New Roman" panose="02020603050405020304" pitchFamily="18" charset="0"/>
              </a:rPr>
              <a:t>separation induces a fixed electric current and voltage in </a:t>
            </a:r>
            <a:r>
              <a:rPr lang="en-US" sz="1400" dirty="0" smtClean="0">
                <a:solidFill>
                  <a:srgbClr val="7030A0"/>
                </a:solidFill>
                <a:latin typeface="Times New Roman" panose="02020603050405020304" pitchFamily="18" charset="0"/>
                <a:cs typeface="Times New Roman" panose="02020603050405020304" pitchFamily="18" charset="0"/>
              </a:rPr>
              <a:t> </a:t>
            </a:r>
          </a:p>
          <a:p>
            <a:pPr algn="just"/>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the </a:t>
            </a:r>
            <a:r>
              <a:rPr lang="en-US" sz="1400" dirty="0">
                <a:solidFill>
                  <a:srgbClr val="7030A0"/>
                </a:solidFill>
                <a:latin typeface="Times New Roman" panose="02020603050405020304" pitchFamily="18" charset="0"/>
                <a:cs typeface="Times New Roman" panose="02020603050405020304" pitchFamily="18" charset="0"/>
              </a:rPr>
              <a:t>device. The electricity is collected and transported by </a:t>
            </a:r>
            <a:r>
              <a:rPr lang="en-US" sz="1400" dirty="0" smtClean="0">
                <a:solidFill>
                  <a:srgbClr val="7030A0"/>
                </a:solidFill>
                <a:latin typeface="Times New Roman" panose="02020603050405020304" pitchFamily="18" charset="0"/>
                <a:cs typeface="Times New Roman" panose="02020603050405020304" pitchFamily="18" charset="0"/>
              </a:rPr>
              <a:t>  </a:t>
            </a:r>
          </a:p>
          <a:p>
            <a:pPr algn="just"/>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metallic </a:t>
            </a:r>
            <a:r>
              <a:rPr lang="en-US" sz="1400" dirty="0">
                <a:solidFill>
                  <a:srgbClr val="7030A0"/>
                </a:solidFill>
                <a:latin typeface="Times New Roman" panose="02020603050405020304" pitchFamily="18" charset="0"/>
                <a:cs typeface="Times New Roman" panose="02020603050405020304" pitchFamily="18" charset="0"/>
              </a:rPr>
              <a:t>contacts on the top and bottom surfaces of the cell.</a:t>
            </a:r>
          </a:p>
        </p:txBody>
      </p:sp>
      <p:pic>
        <p:nvPicPr>
          <p:cNvPr id="4100" name="Picture 4"/>
          <p:cNvPicPr>
            <a:picLocks noChangeAspect="1" noChangeArrowheads="1"/>
          </p:cNvPicPr>
          <p:nvPr/>
        </p:nvPicPr>
        <p:blipFill>
          <a:blip r:embed="rId3" cstate="print"/>
          <a:srcRect/>
          <a:stretch>
            <a:fillRect/>
          </a:stretch>
        </p:blipFill>
        <p:spPr bwMode="auto">
          <a:xfrm>
            <a:off x="3810000" y="3429000"/>
            <a:ext cx="5092700" cy="2755900"/>
          </a:xfrm>
          <a:prstGeom prst="rect">
            <a:avLst/>
          </a:prstGeom>
          <a:noFill/>
          <a:ln w="9525">
            <a:noFill/>
            <a:miter lim="800000"/>
            <a:headEnd/>
            <a:tailEnd/>
          </a:ln>
        </p:spPr>
      </p:pic>
      <p:sp>
        <p:nvSpPr>
          <p:cNvPr id="4101" name="Rectangle 5"/>
          <p:cNvSpPr>
            <a:spLocks noChangeArrowheads="1"/>
          </p:cNvSpPr>
          <p:nvPr/>
        </p:nvSpPr>
        <p:spPr bwMode="auto">
          <a:xfrm>
            <a:off x="5715000" y="6324600"/>
            <a:ext cx="2495550" cy="290513"/>
          </a:xfrm>
          <a:prstGeom prst="rect">
            <a:avLst/>
          </a:prstGeom>
          <a:noFill/>
          <a:ln w="9525">
            <a:noFill/>
            <a:miter lim="800000"/>
            <a:headEnd/>
            <a:tailEnd/>
          </a:ln>
        </p:spPr>
        <p:txBody>
          <a:bodyPr wrap="none">
            <a:spAutoFit/>
          </a:bodyPr>
          <a:lstStyle/>
          <a:p>
            <a:r>
              <a:rPr lang="en-US" sz="1300">
                <a:solidFill>
                  <a:srgbClr val="000000"/>
                </a:solidFill>
              </a:rPr>
              <a:t>Diagram of photovoltaic cell.</a:t>
            </a:r>
          </a:p>
        </p:txBody>
      </p:sp>
      <p:sp>
        <p:nvSpPr>
          <p:cNvPr id="4102" name="Rectangle 7"/>
          <p:cNvSpPr>
            <a:spLocks noChangeArrowheads="1"/>
          </p:cNvSpPr>
          <p:nvPr/>
        </p:nvSpPr>
        <p:spPr bwMode="auto">
          <a:xfrm>
            <a:off x="0" y="1524000"/>
            <a:ext cx="3657600" cy="5278368"/>
          </a:xfrm>
          <a:prstGeom prst="rect">
            <a:avLst/>
          </a:prstGeom>
          <a:noFill/>
          <a:ln w="9525">
            <a:noFill/>
            <a:miter lim="800000"/>
            <a:headEnd/>
            <a:tailEnd/>
          </a:ln>
        </p:spPr>
        <p:txBody>
          <a:bodyPr wrap="square">
            <a:spAutoFit/>
          </a:bodyPr>
          <a:lstStyle/>
          <a:p>
            <a:endParaRPr lang="en-US" sz="1300" b="1" dirty="0">
              <a:solidFill>
                <a:srgbClr val="000000"/>
              </a:solidFill>
            </a:endParaRPr>
          </a:p>
          <a:p>
            <a:pPr marL="285750" indent="-285750" algn="just">
              <a:buFont typeface="Wingdings" panose="05000000000000000000" pitchFamily="2" charset="2"/>
              <a:buChar char="Ø"/>
            </a:pPr>
            <a:r>
              <a:rPr lang="en-US" b="1" dirty="0" smtClean="0">
                <a:solidFill>
                  <a:srgbClr val="0070C0"/>
                </a:solidFill>
                <a:latin typeface="Arial Narrow" panose="020B0606020202030204" pitchFamily="34" charset="0"/>
              </a:rPr>
              <a:t>A </a:t>
            </a:r>
            <a:r>
              <a:rPr lang="en-US" b="1" dirty="0">
                <a:solidFill>
                  <a:srgbClr val="0070C0"/>
                </a:solidFill>
                <a:latin typeface="Arial Narrow" panose="020B0606020202030204" pitchFamily="34" charset="0"/>
              </a:rPr>
              <a:t>typical silicon PV cell is </a:t>
            </a:r>
            <a:r>
              <a:rPr lang="en-US" b="1" dirty="0" smtClean="0">
                <a:solidFill>
                  <a:srgbClr val="0070C0"/>
                </a:solidFill>
                <a:latin typeface="Arial Narrow" panose="020B0606020202030204" pitchFamily="34" charset="0"/>
              </a:rPr>
              <a:t>composed </a:t>
            </a:r>
            <a:r>
              <a:rPr lang="en-US" b="1" dirty="0">
                <a:solidFill>
                  <a:srgbClr val="0070C0"/>
                </a:solidFill>
                <a:latin typeface="Arial Narrow" panose="020B0606020202030204" pitchFamily="34" charset="0"/>
              </a:rPr>
              <a:t>of</a:t>
            </a:r>
            <a:r>
              <a:rPr lang="en-US" dirty="0">
                <a:solidFill>
                  <a:srgbClr val="0070C0"/>
                </a:solidFill>
                <a:latin typeface="Arial Narrow" panose="020B0606020202030204" pitchFamily="34" charset="0"/>
              </a:rPr>
              <a:t> a thin wafer </a:t>
            </a:r>
            <a:r>
              <a:rPr lang="en-US" dirty="0" smtClean="0">
                <a:solidFill>
                  <a:srgbClr val="0070C0"/>
                </a:solidFill>
                <a:latin typeface="Arial Narrow" panose="020B0606020202030204" pitchFamily="34" charset="0"/>
              </a:rPr>
              <a:t>consisting </a:t>
            </a:r>
            <a:r>
              <a:rPr lang="en-US" dirty="0">
                <a:solidFill>
                  <a:srgbClr val="0070C0"/>
                </a:solidFill>
                <a:latin typeface="Arial Narrow" panose="020B0606020202030204" pitchFamily="34" charset="0"/>
              </a:rPr>
              <a:t>of </a:t>
            </a:r>
            <a:r>
              <a:rPr lang="en-US" b="1" dirty="0">
                <a:solidFill>
                  <a:srgbClr val="0070C0"/>
                </a:solidFill>
                <a:latin typeface="Arial Narrow" panose="020B0606020202030204" pitchFamily="34" charset="0"/>
              </a:rPr>
              <a:t>an ultra-thin</a:t>
            </a:r>
            <a:r>
              <a:rPr lang="en-US" dirty="0">
                <a:solidFill>
                  <a:srgbClr val="0070C0"/>
                </a:solidFill>
                <a:latin typeface="Arial Narrow" panose="020B0606020202030204" pitchFamily="34" charset="0"/>
              </a:rPr>
              <a:t> layer of </a:t>
            </a:r>
            <a:r>
              <a:rPr lang="en-US" dirty="0" smtClean="0">
                <a:solidFill>
                  <a:srgbClr val="0070C0"/>
                </a:solidFill>
                <a:latin typeface="Arial Narrow" panose="020B0606020202030204" pitchFamily="34" charset="0"/>
              </a:rPr>
              <a:t>phosphorus-doped </a:t>
            </a:r>
            <a:r>
              <a:rPr lang="en-US" dirty="0">
                <a:solidFill>
                  <a:srgbClr val="0070C0"/>
                </a:solidFill>
                <a:latin typeface="Arial Narrow" panose="020B0606020202030204" pitchFamily="34" charset="0"/>
              </a:rPr>
              <a:t>(N-type) </a:t>
            </a:r>
            <a:r>
              <a:rPr lang="en-US" b="1" dirty="0">
                <a:solidFill>
                  <a:srgbClr val="0070C0"/>
                </a:solidFill>
                <a:latin typeface="Arial Narrow" panose="020B0606020202030204" pitchFamily="34" charset="0"/>
              </a:rPr>
              <a:t>silicon </a:t>
            </a:r>
            <a:r>
              <a:rPr lang="en-US" b="1" dirty="0" smtClean="0">
                <a:solidFill>
                  <a:srgbClr val="0070C0"/>
                </a:solidFill>
                <a:latin typeface="Arial Narrow" panose="020B0606020202030204" pitchFamily="34" charset="0"/>
              </a:rPr>
              <a:t>	on </a:t>
            </a:r>
            <a:r>
              <a:rPr lang="en-US" b="1" dirty="0">
                <a:solidFill>
                  <a:srgbClr val="0070C0"/>
                </a:solidFill>
                <a:latin typeface="Arial Narrow" panose="020B0606020202030204" pitchFamily="34" charset="0"/>
              </a:rPr>
              <a:t>top of a thicker layer</a:t>
            </a:r>
            <a:r>
              <a:rPr lang="en-US" dirty="0">
                <a:solidFill>
                  <a:srgbClr val="0070C0"/>
                </a:solidFill>
                <a:latin typeface="Arial Narrow" panose="020B0606020202030204" pitchFamily="34" charset="0"/>
              </a:rPr>
              <a:t> of </a:t>
            </a:r>
            <a:r>
              <a:rPr lang="en-US" dirty="0" smtClean="0">
                <a:solidFill>
                  <a:srgbClr val="0070C0"/>
                </a:solidFill>
                <a:latin typeface="Arial Narrow" panose="020B0606020202030204" pitchFamily="34" charset="0"/>
              </a:rPr>
              <a:t>boron -doped </a:t>
            </a:r>
            <a:r>
              <a:rPr lang="en-US" dirty="0">
                <a:solidFill>
                  <a:srgbClr val="0070C0"/>
                </a:solidFill>
                <a:latin typeface="Arial Narrow" panose="020B0606020202030204" pitchFamily="34" charset="0"/>
              </a:rPr>
              <a:t>(P-type) </a:t>
            </a:r>
            <a:r>
              <a:rPr lang="en-US" b="1" dirty="0">
                <a:solidFill>
                  <a:srgbClr val="0070C0"/>
                </a:solidFill>
                <a:latin typeface="Arial Narrow" panose="020B0606020202030204" pitchFamily="34" charset="0"/>
              </a:rPr>
              <a:t>silicon. </a:t>
            </a:r>
          </a:p>
          <a:p>
            <a:pPr marL="285750" indent="-285750" algn="just">
              <a:buFont typeface="Wingdings" panose="05000000000000000000" pitchFamily="2" charset="2"/>
              <a:buChar char="Ø"/>
            </a:pPr>
            <a:endParaRPr lang="en-US" dirty="0">
              <a:solidFill>
                <a:srgbClr val="0070C0"/>
              </a:solidFill>
              <a:latin typeface="Arial Narrow" panose="020B0606020202030204" pitchFamily="34" charset="0"/>
            </a:endParaRPr>
          </a:p>
          <a:p>
            <a:pPr marL="285750" indent="-285750" algn="just">
              <a:buFont typeface="Wingdings" panose="05000000000000000000" pitchFamily="2" charset="2"/>
              <a:buChar char="Ø"/>
            </a:pPr>
            <a:r>
              <a:rPr lang="en-US" dirty="0">
                <a:solidFill>
                  <a:srgbClr val="0070C0"/>
                </a:solidFill>
                <a:latin typeface="Arial Narrow" panose="020B0606020202030204" pitchFamily="34" charset="0"/>
              </a:rPr>
              <a:t>An electrical field is created near the top surface of the cell where these two materials are in contact, called </a:t>
            </a:r>
            <a:r>
              <a:rPr lang="en-US" dirty="0" smtClean="0">
                <a:solidFill>
                  <a:srgbClr val="0070C0"/>
                </a:solidFill>
                <a:latin typeface="Arial Narrow" panose="020B0606020202030204" pitchFamily="34" charset="0"/>
              </a:rPr>
              <a:t>the P-N </a:t>
            </a:r>
            <a:r>
              <a:rPr lang="en-US" dirty="0">
                <a:solidFill>
                  <a:srgbClr val="0070C0"/>
                </a:solidFill>
                <a:latin typeface="Arial Narrow" panose="020B0606020202030204" pitchFamily="34" charset="0"/>
              </a:rPr>
              <a:t>junction. </a:t>
            </a:r>
          </a:p>
          <a:p>
            <a:pPr marL="285750" indent="-285750" algn="just">
              <a:buFont typeface="Wingdings" panose="05000000000000000000" pitchFamily="2" charset="2"/>
              <a:buChar char="Ø"/>
            </a:pPr>
            <a:endParaRPr lang="en-US" dirty="0">
              <a:solidFill>
                <a:srgbClr val="0070C0"/>
              </a:solidFill>
              <a:latin typeface="Arial Narrow" panose="020B0606020202030204" pitchFamily="34" charset="0"/>
            </a:endParaRPr>
          </a:p>
          <a:p>
            <a:pPr marL="285750" indent="-285750" algn="just">
              <a:buFont typeface="Wingdings" panose="05000000000000000000" pitchFamily="2" charset="2"/>
              <a:buChar char="Ø"/>
            </a:pPr>
            <a:r>
              <a:rPr lang="en-US" dirty="0">
                <a:solidFill>
                  <a:srgbClr val="0070C0"/>
                </a:solidFill>
                <a:latin typeface="Arial Narrow" panose="020B0606020202030204" pitchFamily="34" charset="0"/>
              </a:rPr>
              <a:t>When sunlight strikes the surface of a PV cell, this electrical field provides momentum and direction to light-stimulated electrons, resulting in a flow of current when the solar cell is connected to an electrical </a:t>
            </a:r>
            <a:r>
              <a:rPr lang="en-US" dirty="0" smtClean="0">
                <a:solidFill>
                  <a:srgbClr val="0070C0"/>
                </a:solidFill>
                <a:latin typeface="Arial Narrow" panose="020B0606020202030204" pitchFamily="34" charset="0"/>
              </a:rPr>
              <a:t>load</a:t>
            </a:r>
            <a:endParaRPr lang="en-US" sz="1200" b="1" dirty="0">
              <a:solidFill>
                <a:srgbClr val="000000"/>
              </a:solidFill>
            </a:endParaRPr>
          </a:p>
        </p:txBody>
      </p:sp>
      <p:sp>
        <p:nvSpPr>
          <p:cNvPr id="4103" name="Rectangle 11"/>
          <p:cNvSpPr>
            <a:spLocks noGrp="1" noChangeArrowheads="1"/>
          </p:cNvSpPr>
          <p:nvPr>
            <p:ph type="title" idx="4294967295"/>
          </p:nvPr>
        </p:nvSpPr>
        <p:spPr>
          <a:xfrm>
            <a:off x="0" y="457200"/>
            <a:ext cx="3200400" cy="1143000"/>
          </a:xfrm>
        </p:spPr>
        <p:txBody>
          <a:bodyPr>
            <a:normAutofit/>
          </a:bodyPr>
          <a:lstStyle/>
          <a:p>
            <a:pPr eaLnBrk="1" hangingPunct="1"/>
            <a:r>
              <a:rPr lang="en-US" sz="1800" b="1" dirty="0" smtClean="0">
                <a:solidFill>
                  <a:srgbClr val="000000"/>
                </a:solidFill>
                <a:latin typeface="Arial Narrow" panose="020B0606020202030204" pitchFamily="34" charset="0"/>
              </a:rPr>
              <a:t>How PV Cells Work ?</a:t>
            </a:r>
            <a:endParaRPr lang="en-US" sz="1800" dirty="0" smtClean="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6200" y="457200"/>
            <a:ext cx="3352800" cy="6694140"/>
          </a:xfrm>
          <a:prstGeom prst="rect">
            <a:avLst/>
          </a:prstGeom>
          <a:noFill/>
          <a:ln w="9525">
            <a:solidFill>
              <a:schemeClr val="accent2"/>
            </a:solidFill>
            <a:miter lim="800000"/>
            <a:headEnd/>
            <a:tailEnd/>
          </a:ln>
        </p:spPr>
        <p:txBody>
          <a:bodyPr wrap="square">
            <a:spAutoFit/>
          </a:bodyPr>
          <a:lstStyle/>
          <a:p>
            <a:pPr marL="285750" indent="-285750" algn="just">
              <a:buFont typeface="Wingdings" panose="05000000000000000000" pitchFamily="2" charset="2"/>
              <a:buChar char="v"/>
            </a:pPr>
            <a:r>
              <a:rPr lang="en-US" sz="1600" dirty="0" smtClean="0">
                <a:solidFill>
                  <a:schemeClr val="accent2"/>
                </a:solidFill>
                <a:latin typeface="Arial Narrow" panose="020B0606020202030204" pitchFamily="34" charset="0"/>
              </a:rPr>
              <a:t>In </a:t>
            </a:r>
            <a:r>
              <a:rPr lang="en-US" sz="1600" dirty="0">
                <a:solidFill>
                  <a:schemeClr val="accent2"/>
                </a:solidFill>
                <a:latin typeface="Arial Narrow" panose="020B0606020202030204" pitchFamily="34" charset="0"/>
              </a:rPr>
              <a:t>the case of a single-junction device, the efficiency of the solar cell, the ratio of the power produced, and the incident light power are limited. </a:t>
            </a:r>
          </a:p>
          <a:p>
            <a:pPr marL="285750" indent="-285750" algn="just">
              <a:buFont typeface="Wingdings" panose="05000000000000000000" pitchFamily="2" charset="2"/>
              <a:buChar char="v"/>
            </a:pPr>
            <a:endParaRPr lang="en-US" sz="1600"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a:solidFill>
                  <a:schemeClr val="accent2"/>
                </a:solidFill>
                <a:latin typeface="Arial Narrow" panose="020B0606020202030204" pitchFamily="34" charset="0"/>
              </a:rPr>
              <a:t>Photons with energies below the </a:t>
            </a:r>
            <a:r>
              <a:rPr lang="en-US" sz="1600" dirty="0" smtClean="0">
                <a:solidFill>
                  <a:schemeClr val="accent2"/>
                </a:solidFill>
                <a:latin typeface="Arial Narrow" panose="020B0606020202030204" pitchFamily="34" charset="0"/>
              </a:rPr>
              <a:t>band gap </a:t>
            </a:r>
            <a:r>
              <a:rPr lang="en-US" sz="1600" dirty="0">
                <a:solidFill>
                  <a:schemeClr val="accent2"/>
                </a:solidFill>
                <a:latin typeface="Arial Narrow" panose="020B0606020202030204" pitchFamily="34" charset="0"/>
              </a:rPr>
              <a:t>of the material produce only heat. Excess energy above that needed to generate electron-hole pairs also produces heat. </a:t>
            </a:r>
          </a:p>
          <a:p>
            <a:pPr marL="285750" indent="-285750" algn="just">
              <a:buFont typeface="Wingdings" panose="05000000000000000000" pitchFamily="2" charset="2"/>
              <a:buChar char="v"/>
            </a:pPr>
            <a:endParaRPr lang="en-US" sz="1600"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a:solidFill>
                  <a:schemeClr val="accent2"/>
                </a:solidFill>
                <a:latin typeface="Arial Narrow" panose="020B0606020202030204" pitchFamily="34" charset="0"/>
              </a:rPr>
              <a:t>A </a:t>
            </a:r>
            <a:r>
              <a:rPr lang="en-US" sz="1600" dirty="0" smtClean="0">
                <a:solidFill>
                  <a:schemeClr val="accent2"/>
                </a:solidFill>
                <a:latin typeface="Arial Narrow" panose="020B0606020202030204" pitchFamily="34" charset="0"/>
              </a:rPr>
              <a:t>multi-junction </a:t>
            </a:r>
            <a:r>
              <a:rPr lang="en-US" sz="1600" dirty="0">
                <a:solidFill>
                  <a:schemeClr val="accent2"/>
                </a:solidFill>
                <a:latin typeface="Arial Narrow" panose="020B0606020202030204" pitchFamily="34" charset="0"/>
              </a:rPr>
              <a:t>device, in which two or more solar cells are stacked on top of each other, can exploit different portions of the solar spectrum.</a:t>
            </a:r>
          </a:p>
          <a:p>
            <a:pPr marL="285750" indent="-285750" algn="just">
              <a:buFont typeface="Wingdings" panose="05000000000000000000" pitchFamily="2" charset="2"/>
              <a:buChar char="v"/>
            </a:pPr>
            <a:endParaRPr lang="en-US" sz="1600" b="1"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smtClean="0">
                <a:solidFill>
                  <a:schemeClr val="accent2"/>
                </a:solidFill>
                <a:latin typeface="Arial Narrow" panose="020B0606020202030204" pitchFamily="34" charset="0"/>
              </a:rPr>
              <a:t>For </a:t>
            </a:r>
            <a:r>
              <a:rPr lang="en-US" sz="1600" dirty="0">
                <a:solidFill>
                  <a:schemeClr val="accent2"/>
                </a:solidFill>
                <a:latin typeface="Arial Narrow" panose="020B0606020202030204" pitchFamily="34" charset="0"/>
              </a:rPr>
              <a:t>example, a four-junction device with </a:t>
            </a:r>
            <a:r>
              <a:rPr lang="en-US" sz="1600" dirty="0" smtClean="0">
                <a:solidFill>
                  <a:schemeClr val="accent2"/>
                </a:solidFill>
                <a:latin typeface="Arial Narrow" panose="020B0606020202030204" pitchFamily="34" charset="0"/>
              </a:rPr>
              <a:t>band gaps </a:t>
            </a:r>
            <a:r>
              <a:rPr lang="en-US" sz="1600" dirty="0">
                <a:solidFill>
                  <a:schemeClr val="accent2"/>
                </a:solidFill>
                <a:latin typeface="Arial Narrow" panose="020B0606020202030204" pitchFamily="34" charset="0"/>
              </a:rPr>
              <a:t>of 1.8, 1.4, 1.0, and 0.7 electron volts (eV) results in a theoretical efficiency of more than </a:t>
            </a:r>
            <a:r>
              <a:rPr lang="en-US" sz="1600" b="1" dirty="0">
                <a:solidFill>
                  <a:schemeClr val="accent2"/>
                </a:solidFill>
                <a:latin typeface="Arial Narrow" panose="020B0606020202030204" pitchFamily="34" charset="0"/>
              </a:rPr>
              <a:t>52%. </a:t>
            </a:r>
          </a:p>
          <a:p>
            <a:pPr marL="285750" indent="-285750" algn="just">
              <a:buFont typeface="Wingdings" panose="05000000000000000000" pitchFamily="2" charset="2"/>
              <a:buChar char="v"/>
            </a:pPr>
            <a:endParaRPr lang="en-US" sz="1600"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a:solidFill>
                  <a:schemeClr val="accent2"/>
                </a:solidFill>
                <a:latin typeface="Arial Narrow" panose="020B0606020202030204" pitchFamily="34" charset="0"/>
              </a:rPr>
              <a:t>The </a:t>
            </a:r>
            <a:r>
              <a:rPr lang="en-US" sz="1600" dirty="0" smtClean="0">
                <a:solidFill>
                  <a:schemeClr val="accent2"/>
                </a:solidFill>
                <a:latin typeface="Arial Narrow" panose="020B0606020202030204" pitchFamily="34" charset="0"/>
              </a:rPr>
              <a:t>multi-junction </a:t>
            </a:r>
            <a:r>
              <a:rPr lang="en-US" sz="1600" dirty="0">
                <a:solidFill>
                  <a:schemeClr val="accent2"/>
                </a:solidFill>
                <a:latin typeface="Arial Narrow" panose="020B0606020202030204" pitchFamily="34" charset="0"/>
              </a:rPr>
              <a:t>approach, however, presents significant challenges in both materials preparation and device design</a:t>
            </a:r>
            <a:r>
              <a:rPr lang="en-US" sz="1600" dirty="0" smtClean="0">
                <a:solidFill>
                  <a:schemeClr val="accent2"/>
                </a:solidFill>
                <a:latin typeface="Arial Narrow" panose="020B0606020202030204" pitchFamily="34" charset="0"/>
              </a:rPr>
              <a:t>.</a:t>
            </a:r>
            <a:endParaRPr lang="en-US" sz="1600" dirty="0">
              <a:solidFill>
                <a:srgbClr val="000000"/>
              </a:solidFill>
              <a:latin typeface="Arial Narrow" panose="020B0606020202030204" pitchFamily="34" charset="0"/>
            </a:endParaRPr>
          </a:p>
        </p:txBody>
      </p:sp>
      <p:sp>
        <p:nvSpPr>
          <p:cNvPr id="6147" name="Rectangle 3"/>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pic>
        <p:nvPicPr>
          <p:cNvPr id="6148" name="Picture 5"/>
          <p:cNvPicPr>
            <a:picLocks noChangeAspect="1" noChangeArrowheads="1"/>
          </p:cNvPicPr>
          <p:nvPr/>
        </p:nvPicPr>
        <p:blipFill>
          <a:blip r:embed="rId2" cstate="print"/>
          <a:srcRect/>
          <a:stretch>
            <a:fillRect/>
          </a:stretch>
        </p:blipFill>
        <p:spPr bwMode="auto">
          <a:xfrm>
            <a:off x="3810000" y="1219200"/>
            <a:ext cx="5080000" cy="2882900"/>
          </a:xfrm>
          <a:prstGeom prst="rect">
            <a:avLst/>
          </a:prstGeom>
          <a:noFill/>
          <a:ln w="9525">
            <a:noFill/>
            <a:miter lim="800000"/>
            <a:headEnd/>
            <a:tailEnd/>
          </a:ln>
        </p:spPr>
      </p:pic>
      <p:sp>
        <p:nvSpPr>
          <p:cNvPr id="6149" name="Rectangle 6"/>
          <p:cNvSpPr>
            <a:spLocks noChangeArrowheads="1"/>
          </p:cNvSpPr>
          <p:nvPr/>
        </p:nvSpPr>
        <p:spPr bwMode="auto">
          <a:xfrm>
            <a:off x="3708400" y="3804270"/>
            <a:ext cx="5283200" cy="3000821"/>
          </a:xfrm>
          <a:prstGeom prst="rect">
            <a:avLst/>
          </a:prstGeom>
          <a:noFill/>
          <a:ln w="9525">
            <a:noFill/>
            <a:miter lim="800000"/>
            <a:headEnd/>
            <a:tailEnd/>
          </a:ln>
        </p:spPr>
        <p:txBody>
          <a:bodyPr wrap="square">
            <a:spAutoFit/>
          </a:bodyPr>
          <a:lstStyle/>
          <a:p>
            <a:pPr algn="just"/>
            <a:endParaRPr lang="en-US" sz="1300" dirty="0">
              <a:solidFill>
                <a:srgbClr val="000000"/>
              </a:solidFill>
            </a:endParaRPr>
          </a:p>
          <a:p>
            <a:pPr algn="just"/>
            <a:r>
              <a:rPr lang="en-US" sz="1600" dirty="0" smtClean="0">
                <a:solidFill>
                  <a:srgbClr val="000000"/>
                </a:solidFill>
                <a:latin typeface="Arial Narrow" panose="020B0606020202030204" pitchFamily="34" charset="0"/>
              </a:rPr>
              <a:t>Photovoltaic </a:t>
            </a:r>
            <a:r>
              <a:rPr lang="en-US" sz="1600" dirty="0">
                <a:solidFill>
                  <a:srgbClr val="000000"/>
                </a:solidFill>
                <a:latin typeface="Arial Narrow" panose="020B0606020202030204" pitchFamily="34" charset="0"/>
              </a:rPr>
              <a:t>cells are connected electrically in series and/or parallel circuits to produce higher voltages, currents and power levels. </a:t>
            </a:r>
          </a:p>
          <a:p>
            <a:pPr algn="just"/>
            <a:endParaRPr lang="en-US" sz="1600" dirty="0">
              <a:solidFill>
                <a:srgbClr val="000000"/>
              </a:solidFill>
              <a:latin typeface="Arial Narrow" panose="020B0606020202030204" pitchFamily="34" charset="0"/>
            </a:endParaRPr>
          </a:p>
          <a:p>
            <a:pPr algn="just"/>
            <a:r>
              <a:rPr lang="en-US" sz="1600" dirty="0">
                <a:solidFill>
                  <a:srgbClr val="000000"/>
                </a:solidFill>
                <a:latin typeface="Arial Narrow" panose="020B0606020202030204" pitchFamily="34" charset="0"/>
              </a:rPr>
              <a:t>Photovoltaic modules consist of PV cell circuits sealed in an environmentally protective laminate, and are the fundamental building block of PV systems. </a:t>
            </a:r>
          </a:p>
          <a:p>
            <a:pPr algn="just"/>
            <a:endParaRPr lang="en-US" sz="1600" dirty="0">
              <a:solidFill>
                <a:srgbClr val="000000"/>
              </a:solidFill>
              <a:latin typeface="Arial Narrow" panose="020B0606020202030204" pitchFamily="34" charset="0"/>
            </a:endParaRPr>
          </a:p>
          <a:p>
            <a:pPr algn="just"/>
            <a:r>
              <a:rPr lang="en-US" sz="1600" dirty="0">
                <a:solidFill>
                  <a:srgbClr val="000000"/>
                </a:solidFill>
                <a:latin typeface="Arial Narrow" panose="020B0606020202030204" pitchFamily="34" charset="0"/>
              </a:rPr>
              <a:t>Photovoltaic panels include one or more PV modules assembled as a pre-wired, field-installable unit. A photovoltaic array is the complete power-generating unit, consisting of any number of PV modules and panels.</a:t>
            </a:r>
          </a:p>
        </p:txBody>
      </p:sp>
      <p:sp>
        <p:nvSpPr>
          <p:cNvPr id="6150" name="Rectangle 12"/>
          <p:cNvSpPr>
            <a:spLocks noGrp="1" noChangeArrowheads="1"/>
          </p:cNvSpPr>
          <p:nvPr>
            <p:ph type="title" idx="4294967295"/>
          </p:nvPr>
        </p:nvSpPr>
        <p:spPr>
          <a:xfrm>
            <a:off x="3581400" y="-114300"/>
            <a:ext cx="5308600" cy="1143000"/>
          </a:xfrm>
        </p:spPr>
        <p:txBody>
          <a:bodyPr>
            <a:normAutofit/>
          </a:bodyPr>
          <a:lstStyle/>
          <a:p>
            <a:pPr eaLnBrk="1" hangingPunct="1"/>
            <a:r>
              <a:rPr lang="en-US" sz="1800" b="1" dirty="0" smtClean="0">
                <a:solidFill>
                  <a:srgbClr val="000000"/>
                </a:solidFill>
                <a:latin typeface="Arial Narrow" panose="020B0606020202030204" pitchFamily="34" charset="0"/>
              </a:rPr>
              <a:t>PV Cells, Modules, &amp; Arrays</a:t>
            </a:r>
            <a:endParaRPr lang="en-US" sz="1800" dirty="0" smtClean="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Photoelectric effect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57887" y="1219200"/>
            <a:ext cx="5481006" cy="44239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753100" y="2057400"/>
            <a:ext cx="33909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A7DBC31C-C94D-4DF6-8E8F-BE3551FE109A}" type="slidenum">
              <a:rPr lang="en-US" altLang="en-US"/>
              <a:pPr/>
              <a:t>9</a:t>
            </a:fld>
            <a:endParaRPr lang="en-US" altLang="en-US"/>
          </a:p>
        </p:txBody>
      </p:sp>
      <p:sp>
        <p:nvSpPr>
          <p:cNvPr id="155650" name="Rectangle 2"/>
          <p:cNvSpPr>
            <a:spLocks noGrp="1" noChangeArrowheads="1"/>
          </p:cNvSpPr>
          <p:nvPr>
            <p:ph type="title"/>
          </p:nvPr>
        </p:nvSpPr>
        <p:spPr>
          <a:xfrm>
            <a:off x="838200" y="0"/>
            <a:ext cx="7772400" cy="838200"/>
          </a:xfrm>
        </p:spPr>
        <p:txBody>
          <a:bodyPr/>
          <a:lstStyle/>
          <a:p>
            <a:pPr eaLnBrk="1" hangingPunct="1">
              <a:defRPr/>
            </a:pPr>
            <a:r>
              <a:rPr lang="en-US" b="1" dirty="0">
                <a:solidFill>
                  <a:srgbClr val="7030A0"/>
                </a:solidFill>
                <a:latin typeface="Arial Narrow" panose="020B0606020202030204" pitchFamily="34" charset="0"/>
              </a:rPr>
              <a:t>Photovoltaic (PV) Scheme</a:t>
            </a:r>
          </a:p>
        </p:txBody>
      </p:sp>
      <p:sp>
        <p:nvSpPr>
          <p:cNvPr id="155651" name="Rectangle 3"/>
          <p:cNvSpPr>
            <a:spLocks noGrp="1" noChangeArrowheads="1"/>
          </p:cNvSpPr>
          <p:nvPr>
            <p:ph type="body" idx="1"/>
          </p:nvPr>
        </p:nvSpPr>
        <p:spPr>
          <a:xfrm>
            <a:off x="457200" y="723900"/>
            <a:ext cx="8534400" cy="3429000"/>
          </a:xfrm>
        </p:spPr>
        <p:txBody>
          <a:bodyPr>
            <a:normAutofit/>
          </a:bodyPr>
          <a:lstStyle/>
          <a:p>
            <a:pPr eaLnBrk="1" hangingPunct="1">
              <a:defRPr/>
            </a:pPr>
            <a:r>
              <a:rPr lang="en-US" altLang="en-US" sz="2000" dirty="0" smtClean="0">
                <a:latin typeface="Arial Narrow" panose="020B0606020202030204" pitchFamily="34" charset="0"/>
              </a:rPr>
              <a:t>Highly purified </a:t>
            </a:r>
            <a:r>
              <a:rPr lang="en-US" altLang="en-US" sz="2000" dirty="0" smtClean="0">
                <a:solidFill>
                  <a:srgbClr val="03C20F"/>
                </a:solidFill>
                <a:latin typeface="Arial Narrow" panose="020B0606020202030204" pitchFamily="34" charset="0"/>
              </a:rPr>
              <a:t>silicon</a:t>
            </a:r>
            <a:r>
              <a:rPr lang="en-US" altLang="en-US" sz="2000" dirty="0" smtClean="0">
                <a:latin typeface="Arial Narrow" panose="020B0606020202030204" pitchFamily="34" charset="0"/>
              </a:rPr>
              <a:t> (Si) from sand, quartz, etc. is “doped” with intentional impurities at controlled concentrations to produce a p-n junction</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p-n junctions are common and useful: diodes, CCDs, photodiodes, transistors</a:t>
            </a:r>
          </a:p>
          <a:p>
            <a:pPr eaLnBrk="1" hangingPunct="1">
              <a:defRPr/>
            </a:pPr>
            <a:r>
              <a:rPr lang="en-US" altLang="en-US" sz="2000" dirty="0" smtClean="0">
                <a:latin typeface="Arial Narrow" panose="020B0606020202030204" pitchFamily="34" charset="0"/>
              </a:rPr>
              <a:t>A photon incident on the p-n junction liberates an electron</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photon disappears, any excess energy goes into kinetic energy of electron (heat)</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electron wanders around drunkenly, and might stumble into “depletion region” where electric field exists (electrons, being negative, move </a:t>
            </a:r>
            <a:r>
              <a:rPr lang="en-US" altLang="en-US" sz="2000" i="1" dirty="0" smtClean="0">
                <a:latin typeface="Arial Narrow" panose="020B0606020202030204" pitchFamily="34" charset="0"/>
                <a:ea typeface="ＭＳ Ｐゴシック" panose="020B0600070205080204" pitchFamily="34" charset="-128"/>
              </a:rPr>
              <a:t>against </a:t>
            </a:r>
            <a:r>
              <a:rPr lang="en-US" altLang="en-US" sz="2000" dirty="0" smtClean="0">
                <a:latin typeface="Arial Narrow" panose="020B0606020202030204" pitchFamily="34" charset="0"/>
                <a:ea typeface="ＭＳ Ｐゴシック" panose="020B0600070205080204" pitchFamily="34" charset="-128"/>
              </a:rPr>
              <a:t>field arrows)</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electric field sweeps electron across the junction, constituting a current</a:t>
            </a:r>
          </a:p>
          <a:p>
            <a:pPr lvl="1" eaLnBrk="1" hangingPunct="1">
              <a:defRPr/>
            </a:pPr>
            <a:r>
              <a:rPr lang="en-US" altLang="en-US" sz="2000" b="1" dirty="0" smtClean="0">
                <a:latin typeface="Arial Narrow" panose="020B0606020202030204" pitchFamily="34" charset="0"/>
                <a:ea typeface="ＭＳ Ｐゴシック" panose="020B0600070205080204" pitchFamily="34" charset="-128"/>
              </a:rPr>
              <a:t>more photons </a:t>
            </a:r>
            <a:r>
              <a:rPr lang="en-US" altLang="en-US" sz="2000" b="1" dirty="0" smtClean="0">
                <a:latin typeface="Arial Narrow" panose="020B0606020202030204" pitchFamily="34" charset="0"/>
                <a:ea typeface="ＭＳ Ｐゴシック" panose="020B0600070205080204" pitchFamily="34" charset="-128"/>
                <a:sym typeface="Symbol" panose="05050102010706020507" pitchFamily="18" charset="2"/>
              </a:rPr>
              <a:t> more electrons  more current  more power</a:t>
            </a:r>
          </a:p>
        </p:txBody>
      </p:sp>
      <p:grpSp>
        <p:nvGrpSpPr>
          <p:cNvPr id="2" name="Group 4"/>
          <p:cNvGrpSpPr>
            <a:grpSpLocks/>
          </p:cNvGrpSpPr>
          <p:nvPr/>
        </p:nvGrpSpPr>
        <p:grpSpPr bwMode="auto">
          <a:xfrm>
            <a:off x="2514600" y="4419600"/>
            <a:ext cx="4267200" cy="2286000"/>
            <a:chOff x="1920" y="2112"/>
            <a:chExt cx="2688" cy="1440"/>
          </a:xfrm>
        </p:grpSpPr>
        <p:sp>
          <p:nvSpPr>
            <p:cNvPr id="8212" name="Rectangle 5"/>
            <p:cNvSpPr>
              <a:spLocks noChangeArrowheads="1"/>
            </p:cNvSpPr>
            <p:nvPr/>
          </p:nvSpPr>
          <p:spPr bwMode="auto">
            <a:xfrm>
              <a:off x="1920" y="2112"/>
              <a:ext cx="2688" cy="288"/>
            </a:xfrm>
            <a:prstGeom prst="rect">
              <a:avLst/>
            </a:prstGeom>
            <a:solidFill>
              <a:srgbClr val="FFFF00"/>
            </a:solidFill>
            <a:ln w="9525">
              <a:solidFill>
                <a:schemeClr val="tx1"/>
              </a:solidFill>
              <a:miter lim="800000"/>
              <a:headEnd/>
              <a:tailEnd/>
            </a:ln>
          </p:spPr>
          <p:txBody>
            <a:bodyPr wrap="none" anchor="ctr"/>
            <a:lstStyle/>
            <a:p>
              <a:pPr algn="ctr" eaLnBrk="1" hangingPunct="1"/>
              <a:r>
                <a:rPr lang="en-US" altLang="en-US" sz="1800" i="1"/>
                <a:t>n</a:t>
              </a:r>
              <a:r>
                <a:rPr lang="en-US" altLang="en-US" sz="1800"/>
                <a:t>-type silicon</a:t>
              </a:r>
              <a:endParaRPr lang="en-US" altLang="en-US" sz="1800" i="1"/>
            </a:p>
          </p:txBody>
        </p:sp>
        <p:sp>
          <p:nvSpPr>
            <p:cNvPr id="8213" name="Rectangle 6"/>
            <p:cNvSpPr>
              <a:spLocks noChangeArrowheads="1"/>
            </p:cNvSpPr>
            <p:nvPr/>
          </p:nvSpPr>
          <p:spPr bwMode="auto">
            <a:xfrm>
              <a:off x="1920" y="2400"/>
              <a:ext cx="2688" cy="1152"/>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en-US" sz="1800" i="1"/>
                <a:t>p</a:t>
              </a:r>
              <a:r>
                <a:rPr lang="en-US" altLang="en-US" sz="1800"/>
                <a:t>-type silicon</a:t>
              </a:r>
              <a:endParaRPr lang="en-US" altLang="en-US" sz="1800" i="1"/>
            </a:p>
          </p:txBody>
        </p:sp>
        <p:sp>
          <p:nvSpPr>
            <p:cNvPr id="8214" name="Line 7"/>
            <p:cNvSpPr>
              <a:spLocks noChangeShapeType="1"/>
            </p:cNvSpPr>
            <p:nvPr/>
          </p:nvSpPr>
          <p:spPr bwMode="auto">
            <a:xfrm>
              <a:off x="2016" y="2352"/>
              <a:ext cx="0" cy="192"/>
            </a:xfrm>
            <a:prstGeom prst="line">
              <a:avLst/>
            </a:prstGeom>
            <a:noFill/>
            <a:ln w="19050">
              <a:solidFill>
                <a:srgbClr val="FF0000"/>
              </a:solidFill>
              <a:round/>
              <a:headEnd/>
              <a:tailEnd type="triangle" w="med" len="med"/>
            </a:ln>
          </p:spPr>
          <p:txBody>
            <a:bodyPr/>
            <a:lstStyle/>
            <a:p>
              <a:endParaRPr lang="en-IN"/>
            </a:p>
          </p:txBody>
        </p:sp>
        <p:sp>
          <p:nvSpPr>
            <p:cNvPr id="8215" name="Line 8"/>
            <p:cNvSpPr>
              <a:spLocks noChangeShapeType="1"/>
            </p:cNvSpPr>
            <p:nvPr/>
          </p:nvSpPr>
          <p:spPr bwMode="auto">
            <a:xfrm>
              <a:off x="2112" y="2352"/>
              <a:ext cx="0" cy="192"/>
            </a:xfrm>
            <a:prstGeom prst="line">
              <a:avLst/>
            </a:prstGeom>
            <a:noFill/>
            <a:ln w="19050">
              <a:solidFill>
                <a:srgbClr val="FF0000"/>
              </a:solidFill>
              <a:round/>
              <a:headEnd/>
              <a:tailEnd type="triangle" w="med" len="med"/>
            </a:ln>
          </p:spPr>
          <p:txBody>
            <a:bodyPr/>
            <a:lstStyle/>
            <a:p>
              <a:endParaRPr lang="en-IN"/>
            </a:p>
          </p:txBody>
        </p:sp>
        <p:sp>
          <p:nvSpPr>
            <p:cNvPr id="8216" name="Line 9"/>
            <p:cNvSpPr>
              <a:spLocks noChangeShapeType="1"/>
            </p:cNvSpPr>
            <p:nvPr/>
          </p:nvSpPr>
          <p:spPr bwMode="auto">
            <a:xfrm>
              <a:off x="2208" y="2352"/>
              <a:ext cx="0" cy="192"/>
            </a:xfrm>
            <a:prstGeom prst="line">
              <a:avLst/>
            </a:prstGeom>
            <a:noFill/>
            <a:ln w="19050">
              <a:solidFill>
                <a:srgbClr val="FF0000"/>
              </a:solidFill>
              <a:round/>
              <a:headEnd/>
              <a:tailEnd type="triangle" w="med" len="med"/>
            </a:ln>
          </p:spPr>
          <p:txBody>
            <a:bodyPr/>
            <a:lstStyle/>
            <a:p>
              <a:endParaRPr lang="en-IN"/>
            </a:p>
          </p:txBody>
        </p:sp>
        <p:sp>
          <p:nvSpPr>
            <p:cNvPr id="8217" name="Line 10"/>
            <p:cNvSpPr>
              <a:spLocks noChangeShapeType="1"/>
            </p:cNvSpPr>
            <p:nvPr/>
          </p:nvSpPr>
          <p:spPr bwMode="auto">
            <a:xfrm>
              <a:off x="2304" y="2352"/>
              <a:ext cx="0" cy="192"/>
            </a:xfrm>
            <a:prstGeom prst="line">
              <a:avLst/>
            </a:prstGeom>
            <a:noFill/>
            <a:ln w="19050">
              <a:solidFill>
                <a:srgbClr val="FF0000"/>
              </a:solidFill>
              <a:round/>
              <a:headEnd/>
              <a:tailEnd type="triangle" w="med" len="med"/>
            </a:ln>
          </p:spPr>
          <p:txBody>
            <a:bodyPr/>
            <a:lstStyle/>
            <a:p>
              <a:endParaRPr lang="en-IN"/>
            </a:p>
          </p:txBody>
        </p:sp>
        <p:sp>
          <p:nvSpPr>
            <p:cNvPr id="8218" name="Line 11"/>
            <p:cNvSpPr>
              <a:spLocks noChangeShapeType="1"/>
            </p:cNvSpPr>
            <p:nvPr/>
          </p:nvSpPr>
          <p:spPr bwMode="auto">
            <a:xfrm>
              <a:off x="2400" y="2352"/>
              <a:ext cx="0" cy="192"/>
            </a:xfrm>
            <a:prstGeom prst="line">
              <a:avLst/>
            </a:prstGeom>
            <a:noFill/>
            <a:ln w="19050">
              <a:solidFill>
                <a:srgbClr val="FF0000"/>
              </a:solidFill>
              <a:round/>
              <a:headEnd/>
              <a:tailEnd type="triangle" w="med" len="med"/>
            </a:ln>
          </p:spPr>
          <p:txBody>
            <a:bodyPr/>
            <a:lstStyle/>
            <a:p>
              <a:endParaRPr lang="en-IN"/>
            </a:p>
          </p:txBody>
        </p:sp>
        <p:sp>
          <p:nvSpPr>
            <p:cNvPr id="8219" name="Line 12"/>
            <p:cNvSpPr>
              <a:spLocks noChangeShapeType="1"/>
            </p:cNvSpPr>
            <p:nvPr/>
          </p:nvSpPr>
          <p:spPr bwMode="auto">
            <a:xfrm>
              <a:off x="2496" y="2352"/>
              <a:ext cx="0" cy="192"/>
            </a:xfrm>
            <a:prstGeom prst="line">
              <a:avLst/>
            </a:prstGeom>
            <a:noFill/>
            <a:ln w="19050">
              <a:solidFill>
                <a:srgbClr val="FF0000"/>
              </a:solidFill>
              <a:round/>
              <a:headEnd/>
              <a:tailEnd type="triangle" w="med" len="med"/>
            </a:ln>
          </p:spPr>
          <p:txBody>
            <a:bodyPr/>
            <a:lstStyle/>
            <a:p>
              <a:endParaRPr lang="en-IN"/>
            </a:p>
          </p:txBody>
        </p:sp>
        <p:sp>
          <p:nvSpPr>
            <p:cNvPr id="8220" name="Line 13"/>
            <p:cNvSpPr>
              <a:spLocks noChangeShapeType="1"/>
            </p:cNvSpPr>
            <p:nvPr/>
          </p:nvSpPr>
          <p:spPr bwMode="auto">
            <a:xfrm>
              <a:off x="2592" y="2352"/>
              <a:ext cx="0" cy="192"/>
            </a:xfrm>
            <a:prstGeom prst="line">
              <a:avLst/>
            </a:prstGeom>
            <a:noFill/>
            <a:ln w="19050">
              <a:solidFill>
                <a:srgbClr val="FF0000"/>
              </a:solidFill>
              <a:round/>
              <a:headEnd/>
              <a:tailEnd type="triangle" w="med" len="med"/>
            </a:ln>
          </p:spPr>
          <p:txBody>
            <a:bodyPr/>
            <a:lstStyle/>
            <a:p>
              <a:endParaRPr lang="en-IN"/>
            </a:p>
          </p:txBody>
        </p:sp>
        <p:sp>
          <p:nvSpPr>
            <p:cNvPr id="8221" name="Line 14"/>
            <p:cNvSpPr>
              <a:spLocks noChangeShapeType="1"/>
            </p:cNvSpPr>
            <p:nvPr/>
          </p:nvSpPr>
          <p:spPr bwMode="auto">
            <a:xfrm>
              <a:off x="2688" y="2352"/>
              <a:ext cx="0" cy="192"/>
            </a:xfrm>
            <a:prstGeom prst="line">
              <a:avLst/>
            </a:prstGeom>
            <a:noFill/>
            <a:ln w="19050">
              <a:solidFill>
                <a:srgbClr val="FF0000"/>
              </a:solidFill>
              <a:round/>
              <a:headEnd/>
              <a:tailEnd type="triangle" w="med" len="med"/>
            </a:ln>
          </p:spPr>
          <p:txBody>
            <a:bodyPr/>
            <a:lstStyle/>
            <a:p>
              <a:endParaRPr lang="en-IN"/>
            </a:p>
          </p:txBody>
        </p:sp>
        <p:sp>
          <p:nvSpPr>
            <p:cNvPr id="8222" name="Line 15"/>
            <p:cNvSpPr>
              <a:spLocks noChangeShapeType="1"/>
            </p:cNvSpPr>
            <p:nvPr/>
          </p:nvSpPr>
          <p:spPr bwMode="auto">
            <a:xfrm>
              <a:off x="2784" y="2352"/>
              <a:ext cx="0" cy="192"/>
            </a:xfrm>
            <a:prstGeom prst="line">
              <a:avLst/>
            </a:prstGeom>
            <a:noFill/>
            <a:ln w="19050">
              <a:solidFill>
                <a:srgbClr val="FF0000"/>
              </a:solidFill>
              <a:round/>
              <a:headEnd/>
              <a:tailEnd type="triangle" w="med" len="med"/>
            </a:ln>
          </p:spPr>
          <p:txBody>
            <a:bodyPr/>
            <a:lstStyle/>
            <a:p>
              <a:endParaRPr lang="en-IN"/>
            </a:p>
          </p:txBody>
        </p:sp>
        <p:sp>
          <p:nvSpPr>
            <p:cNvPr id="8223" name="Line 16"/>
            <p:cNvSpPr>
              <a:spLocks noChangeShapeType="1"/>
            </p:cNvSpPr>
            <p:nvPr/>
          </p:nvSpPr>
          <p:spPr bwMode="auto">
            <a:xfrm>
              <a:off x="2880" y="2352"/>
              <a:ext cx="0" cy="192"/>
            </a:xfrm>
            <a:prstGeom prst="line">
              <a:avLst/>
            </a:prstGeom>
            <a:noFill/>
            <a:ln w="19050">
              <a:solidFill>
                <a:srgbClr val="FF0000"/>
              </a:solidFill>
              <a:round/>
              <a:headEnd/>
              <a:tailEnd type="triangle" w="med" len="med"/>
            </a:ln>
          </p:spPr>
          <p:txBody>
            <a:bodyPr/>
            <a:lstStyle/>
            <a:p>
              <a:endParaRPr lang="en-IN"/>
            </a:p>
          </p:txBody>
        </p:sp>
        <p:sp>
          <p:nvSpPr>
            <p:cNvPr id="8224" name="Line 17"/>
            <p:cNvSpPr>
              <a:spLocks noChangeShapeType="1"/>
            </p:cNvSpPr>
            <p:nvPr/>
          </p:nvSpPr>
          <p:spPr bwMode="auto">
            <a:xfrm>
              <a:off x="2976" y="2352"/>
              <a:ext cx="0" cy="192"/>
            </a:xfrm>
            <a:prstGeom prst="line">
              <a:avLst/>
            </a:prstGeom>
            <a:noFill/>
            <a:ln w="19050">
              <a:solidFill>
                <a:srgbClr val="FF0000"/>
              </a:solidFill>
              <a:round/>
              <a:headEnd/>
              <a:tailEnd type="triangle" w="med" len="med"/>
            </a:ln>
          </p:spPr>
          <p:txBody>
            <a:bodyPr/>
            <a:lstStyle/>
            <a:p>
              <a:endParaRPr lang="en-IN"/>
            </a:p>
          </p:txBody>
        </p:sp>
        <p:sp>
          <p:nvSpPr>
            <p:cNvPr id="8225" name="Line 18"/>
            <p:cNvSpPr>
              <a:spLocks noChangeShapeType="1"/>
            </p:cNvSpPr>
            <p:nvPr/>
          </p:nvSpPr>
          <p:spPr bwMode="auto">
            <a:xfrm>
              <a:off x="3072" y="2352"/>
              <a:ext cx="0" cy="192"/>
            </a:xfrm>
            <a:prstGeom prst="line">
              <a:avLst/>
            </a:prstGeom>
            <a:noFill/>
            <a:ln w="19050">
              <a:solidFill>
                <a:srgbClr val="FF0000"/>
              </a:solidFill>
              <a:round/>
              <a:headEnd/>
              <a:tailEnd type="triangle" w="med" len="med"/>
            </a:ln>
          </p:spPr>
          <p:txBody>
            <a:bodyPr/>
            <a:lstStyle/>
            <a:p>
              <a:endParaRPr lang="en-IN"/>
            </a:p>
          </p:txBody>
        </p:sp>
        <p:sp>
          <p:nvSpPr>
            <p:cNvPr id="8226" name="Line 19"/>
            <p:cNvSpPr>
              <a:spLocks noChangeShapeType="1"/>
            </p:cNvSpPr>
            <p:nvPr/>
          </p:nvSpPr>
          <p:spPr bwMode="auto">
            <a:xfrm>
              <a:off x="3168" y="2352"/>
              <a:ext cx="0" cy="192"/>
            </a:xfrm>
            <a:prstGeom prst="line">
              <a:avLst/>
            </a:prstGeom>
            <a:noFill/>
            <a:ln w="19050">
              <a:solidFill>
                <a:srgbClr val="FF0000"/>
              </a:solidFill>
              <a:round/>
              <a:headEnd/>
              <a:tailEnd type="triangle" w="med" len="med"/>
            </a:ln>
          </p:spPr>
          <p:txBody>
            <a:bodyPr/>
            <a:lstStyle/>
            <a:p>
              <a:endParaRPr lang="en-IN"/>
            </a:p>
          </p:txBody>
        </p:sp>
        <p:sp>
          <p:nvSpPr>
            <p:cNvPr id="8227" name="Line 20"/>
            <p:cNvSpPr>
              <a:spLocks noChangeShapeType="1"/>
            </p:cNvSpPr>
            <p:nvPr/>
          </p:nvSpPr>
          <p:spPr bwMode="auto">
            <a:xfrm>
              <a:off x="3264" y="2352"/>
              <a:ext cx="0" cy="192"/>
            </a:xfrm>
            <a:prstGeom prst="line">
              <a:avLst/>
            </a:prstGeom>
            <a:noFill/>
            <a:ln w="19050">
              <a:solidFill>
                <a:srgbClr val="FF0000"/>
              </a:solidFill>
              <a:round/>
              <a:headEnd/>
              <a:tailEnd type="triangle" w="med" len="med"/>
            </a:ln>
          </p:spPr>
          <p:txBody>
            <a:bodyPr/>
            <a:lstStyle/>
            <a:p>
              <a:endParaRPr lang="en-IN"/>
            </a:p>
          </p:txBody>
        </p:sp>
        <p:sp>
          <p:nvSpPr>
            <p:cNvPr id="8228" name="Line 21"/>
            <p:cNvSpPr>
              <a:spLocks noChangeShapeType="1"/>
            </p:cNvSpPr>
            <p:nvPr/>
          </p:nvSpPr>
          <p:spPr bwMode="auto">
            <a:xfrm>
              <a:off x="3360" y="2352"/>
              <a:ext cx="0" cy="192"/>
            </a:xfrm>
            <a:prstGeom prst="line">
              <a:avLst/>
            </a:prstGeom>
            <a:noFill/>
            <a:ln w="19050">
              <a:solidFill>
                <a:srgbClr val="FF0000"/>
              </a:solidFill>
              <a:round/>
              <a:headEnd/>
              <a:tailEnd type="triangle" w="med" len="med"/>
            </a:ln>
          </p:spPr>
          <p:txBody>
            <a:bodyPr/>
            <a:lstStyle/>
            <a:p>
              <a:endParaRPr lang="en-IN"/>
            </a:p>
          </p:txBody>
        </p:sp>
        <p:sp>
          <p:nvSpPr>
            <p:cNvPr id="8229" name="Line 22"/>
            <p:cNvSpPr>
              <a:spLocks noChangeShapeType="1"/>
            </p:cNvSpPr>
            <p:nvPr/>
          </p:nvSpPr>
          <p:spPr bwMode="auto">
            <a:xfrm>
              <a:off x="3456" y="2352"/>
              <a:ext cx="0" cy="192"/>
            </a:xfrm>
            <a:prstGeom prst="line">
              <a:avLst/>
            </a:prstGeom>
            <a:noFill/>
            <a:ln w="19050">
              <a:solidFill>
                <a:srgbClr val="FF0000"/>
              </a:solidFill>
              <a:round/>
              <a:headEnd/>
              <a:tailEnd type="triangle" w="med" len="med"/>
            </a:ln>
          </p:spPr>
          <p:txBody>
            <a:bodyPr/>
            <a:lstStyle/>
            <a:p>
              <a:endParaRPr lang="en-IN"/>
            </a:p>
          </p:txBody>
        </p:sp>
        <p:sp>
          <p:nvSpPr>
            <p:cNvPr id="8230" name="Line 23"/>
            <p:cNvSpPr>
              <a:spLocks noChangeShapeType="1"/>
            </p:cNvSpPr>
            <p:nvPr/>
          </p:nvSpPr>
          <p:spPr bwMode="auto">
            <a:xfrm>
              <a:off x="3552" y="2352"/>
              <a:ext cx="0" cy="192"/>
            </a:xfrm>
            <a:prstGeom prst="line">
              <a:avLst/>
            </a:prstGeom>
            <a:noFill/>
            <a:ln w="19050">
              <a:solidFill>
                <a:srgbClr val="FF0000"/>
              </a:solidFill>
              <a:round/>
              <a:headEnd/>
              <a:tailEnd type="triangle" w="med" len="med"/>
            </a:ln>
          </p:spPr>
          <p:txBody>
            <a:bodyPr/>
            <a:lstStyle/>
            <a:p>
              <a:endParaRPr lang="en-IN"/>
            </a:p>
          </p:txBody>
        </p:sp>
        <p:sp>
          <p:nvSpPr>
            <p:cNvPr id="8231" name="Line 24"/>
            <p:cNvSpPr>
              <a:spLocks noChangeShapeType="1"/>
            </p:cNvSpPr>
            <p:nvPr/>
          </p:nvSpPr>
          <p:spPr bwMode="auto">
            <a:xfrm>
              <a:off x="3648" y="2352"/>
              <a:ext cx="0" cy="192"/>
            </a:xfrm>
            <a:prstGeom prst="line">
              <a:avLst/>
            </a:prstGeom>
            <a:noFill/>
            <a:ln w="19050">
              <a:solidFill>
                <a:srgbClr val="FF0000"/>
              </a:solidFill>
              <a:round/>
              <a:headEnd/>
              <a:tailEnd type="triangle" w="med" len="med"/>
            </a:ln>
          </p:spPr>
          <p:txBody>
            <a:bodyPr/>
            <a:lstStyle/>
            <a:p>
              <a:endParaRPr lang="en-IN"/>
            </a:p>
          </p:txBody>
        </p:sp>
        <p:sp>
          <p:nvSpPr>
            <p:cNvPr id="8232" name="Line 25"/>
            <p:cNvSpPr>
              <a:spLocks noChangeShapeType="1"/>
            </p:cNvSpPr>
            <p:nvPr/>
          </p:nvSpPr>
          <p:spPr bwMode="auto">
            <a:xfrm>
              <a:off x="3744" y="2352"/>
              <a:ext cx="0" cy="192"/>
            </a:xfrm>
            <a:prstGeom prst="line">
              <a:avLst/>
            </a:prstGeom>
            <a:noFill/>
            <a:ln w="19050">
              <a:solidFill>
                <a:srgbClr val="FF0000"/>
              </a:solidFill>
              <a:round/>
              <a:headEnd/>
              <a:tailEnd type="triangle" w="med" len="med"/>
            </a:ln>
          </p:spPr>
          <p:txBody>
            <a:bodyPr/>
            <a:lstStyle/>
            <a:p>
              <a:endParaRPr lang="en-IN"/>
            </a:p>
          </p:txBody>
        </p:sp>
        <p:sp>
          <p:nvSpPr>
            <p:cNvPr id="8233" name="Line 26"/>
            <p:cNvSpPr>
              <a:spLocks noChangeShapeType="1"/>
            </p:cNvSpPr>
            <p:nvPr/>
          </p:nvSpPr>
          <p:spPr bwMode="auto">
            <a:xfrm>
              <a:off x="3840" y="2352"/>
              <a:ext cx="0" cy="192"/>
            </a:xfrm>
            <a:prstGeom prst="line">
              <a:avLst/>
            </a:prstGeom>
            <a:noFill/>
            <a:ln w="19050">
              <a:solidFill>
                <a:srgbClr val="FF0000"/>
              </a:solidFill>
              <a:round/>
              <a:headEnd/>
              <a:tailEnd type="triangle" w="med" len="med"/>
            </a:ln>
          </p:spPr>
          <p:txBody>
            <a:bodyPr/>
            <a:lstStyle/>
            <a:p>
              <a:endParaRPr lang="en-IN"/>
            </a:p>
          </p:txBody>
        </p:sp>
        <p:sp>
          <p:nvSpPr>
            <p:cNvPr id="8234" name="Line 27"/>
            <p:cNvSpPr>
              <a:spLocks noChangeShapeType="1"/>
            </p:cNvSpPr>
            <p:nvPr/>
          </p:nvSpPr>
          <p:spPr bwMode="auto">
            <a:xfrm>
              <a:off x="3936" y="2352"/>
              <a:ext cx="0" cy="192"/>
            </a:xfrm>
            <a:prstGeom prst="line">
              <a:avLst/>
            </a:prstGeom>
            <a:noFill/>
            <a:ln w="19050">
              <a:solidFill>
                <a:srgbClr val="FF0000"/>
              </a:solidFill>
              <a:round/>
              <a:headEnd/>
              <a:tailEnd type="triangle" w="med" len="med"/>
            </a:ln>
          </p:spPr>
          <p:txBody>
            <a:bodyPr/>
            <a:lstStyle/>
            <a:p>
              <a:endParaRPr lang="en-IN"/>
            </a:p>
          </p:txBody>
        </p:sp>
        <p:sp>
          <p:nvSpPr>
            <p:cNvPr id="8235" name="Line 28"/>
            <p:cNvSpPr>
              <a:spLocks noChangeShapeType="1"/>
            </p:cNvSpPr>
            <p:nvPr/>
          </p:nvSpPr>
          <p:spPr bwMode="auto">
            <a:xfrm>
              <a:off x="4032" y="2352"/>
              <a:ext cx="0" cy="192"/>
            </a:xfrm>
            <a:prstGeom prst="line">
              <a:avLst/>
            </a:prstGeom>
            <a:noFill/>
            <a:ln w="19050">
              <a:solidFill>
                <a:srgbClr val="FF0000"/>
              </a:solidFill>
              <a:round/>
              <a:headEnd/>
              <a:tailEnd type="triangle" w="med" len="med"/>
            </a:ln>
          </p:spPr>
          <p:txBody>
            <a:bodyPr/>
            <a:lstStyle/>
            <a:p>
              <a:endParaRPr lang="en-IN"/>
            </a:p>
          </p:txBody>
        </p:sp>
        <p:sp>
          <p:nvSpPr>
            <p:cNvPr id="8236" name="Line 29"/>
            <p:cNvSpPr>
              <a:spLocks noChangeShapeType="1"/>
            </p:cNvSpPr>
            <p:nvPr/>
          </p:nvSpPr>
          <p:spPr bwMode="auto">
            <a:xfrm>
              <a:off x="4128" y="2352"/>
              <a:ext cx="0" cy="192"/>
            </a:xfrm>
            <a:prstGeom prst="line">
              <a:avLst/>
            </a:prstGeom>
            <a:noFill/>
            <a:ln w="19050">
              <a:solidFill>
                <a:srgbClr val="FF0000"/>
              </a:solidFill>
              <a:round/>
              <a:headEnd/>
              <a:tailEnd type="triangle" w="med" len="med"/>
            </a:ln>
          </p:spPr>
          <p:txBody>
            <a:bodyPr/>
            <a:lstStyle/>
            <a:p>
              <a:endParaRPr lang="en-IN"/>
            </a:p>
          </p:txBody>
        </p:sp>
        <p:sp>
          <p:nvSpPr>
            <p:cNvPr id="8237" name="Line 30"/>
            <p:cNvSpPr>
              <a:spLocks noChangeShapeType="1"/>
            </p:cNvSpPr>
            <p:nvPr/>
          </p:nvSpPr>
          <p:spPr bwMode="auto">
            <a:xfrm>
              <a:off x="4224" y="2352"/>
              <a:ext cx="0" cy="192"/>
            </a:xfrm>
            <a:prstGeom prst="line">
              <a:avLst/>
            </a:prstGeom>
            <a:noFill/>
            <a:ln w="19050">
              <a:solidFill>
                <a:srgbClr val="FF0000"/>
              </a:solidFill>
              <a:round/>
              <a:headEnd/>
              <a:tailEnd type="triangle" w="med" len="med"/>
            </a:ln>
          </p:spPr>
          <p:txBody>
            <a:bodyPr/>
            <a:lstStyle/>
            <a:p>
              <a:endParaRPr lang="en-IN"/>
            </a:p>
          </p:txBody>
        </p:sp>
        <p:sp>
          <p:nvSpPr>
            <p:cNvPr id="8238" name="Line 31"/>
            <p:cNvSpPr>
              <a:spLocks noChangeShapeType="1"/>
            </p:cNvSpPr>
            <p:nvPr/>
          </p:nvSpPr>
          <p:spPr bwMode="auto">
            <a:xfrm>
              <a:off x="4320" y="2352"/>
              <a:ext cx="0" cy="192"/>
            </a:xfrm>
            <a:prstGeom prst="line">
              <a:avLst/>
            </a:prstGeom>
            <a:noFill/>
            <a:ln w="19050">
              <a:solidFill>
                <a:srgbClr val="FF0000"/>
              </a:solidFill>
              <a:round/>
              <a:headEnd/>
              <a:tailEnd type="triangle" w="med" len="med"/>
            </a:ln>
          </p:spPr>
          <p:txBody>
            <a:bodyPr/>
            <a:lstStyle/>
            <a:p>
              <a:endParaRPr lang="en-IN"/>
            </a:p>
          </p:txBody>
        </p:sp>
        <p:sp>
          <p:nvSpPr>
            <p:cNvPr id="8239" name="Line 32"/>
            <p:cNvSpPr>
              <a:spLocks noChangeShapeType="1"/>
            </p:cNvSpPr>
            <p:nvPr/>
          </p:nvSpPr>
          <p:spPr bwMode="auto">
            <a:xfrm>
              <a:off x="4416" y="2352"/>
              <a:ext cx="0" cy="192"/>
            </a:xfrm>
            <a:prstGeom prst="line">
              <a:avLst/>
            </a:prstGeom>
            <a:noFill/>
            <a:ln w="19050">
              <a:solidFill>
                <a:srgbClr val="FF0000"/>
              </a:solidFill>
              <a:round/>
              <a:headEnd/>
              <a:tailEnd type="triangle" w="med" len="med"/>
            </a:ln>
          </p:spPr>
          <p:txBody>
            <a:bodyPr/>
            <a:lstStyle/>
            <a:p>
              <a:endParaRPr lang="en-IN"/>
            </a:p>
          </p:txBody>
        </p:sp>
        <p:sp>
          <p:nvSpPr>
            <p:cNvPr id="8240" name="Line 33"/>
            <p:cNvSpPr>
              <a:spLocks noChangeShapeType="1"/>
            </p:cNvSpPr>
            <p:nvPr/>
          </p:nvSpPr>
          <p:spPr bwMode="auto">
            <a:xfrm>
              <a:off x="4512" y="2352"/>
              <a:ext cx="0" cy="192"/>
            </a:xfrm>
            <a:prstGeom prst="line">
              <a:avLst/>
            </a:prstGeom>
            <a:noFill/>
            <a:ln w="19050">
              <a:solidFill>
                <a:srgbClr val="FF0000"/>
              </a:solidFill>
              <a:round/>
              <a:headEnd/>
              <a:tailEnd type="triangle" w="med" len="med"/>
            </a:ln>
          </p:spPr>
          <p:txBody>
            <a:bodyPr/>
            <a:lstStyle/>
            <a:p>
              <a:endParaRPr lang="en-IN"/>
            </a:p>
          </p:txBody>
        </p:sp>
      </p:grpSp>
      <p:grpSp>
        <p:nvGrpSpPr>
          <p:cNvPr id="3" name="Group 34"/>
          <p:cNvGrpSpPr>
            <a:grpSpLocks/>
          </p:cNvGrpSpPr>
          <p:nvPr/>
        </p:nvGrpSpPr>
        <p:grpSpPr bwMode="auto">
          <a:xfrm>
            <a:off x="5791200" y="3962400"/>
            <a:ext cx="533400" cy="1447800"/>
            <a:chOff x="3696" y="2496"/>
            <a:chExt cx="336" cy="912"/>
          </a:xfrm>
        </p:grpSpPr>
        <p:sp>
          <p:nvSpPr>
            <p:cNvPr id="8210" name="Line 35"/>
            <p:cNvSpPr>
              <a:spLocks noChangeShapeType="1"/>
            </p:cNvSpPr>
            <p:nvPr/>
          </p:nvSpPr>
          <p:spPr bwMode="auto">
            <a:xfrm flipH="1">
              <a:off x="3840" y="2496"/>
              <a:ext cx="192" cy="288"/>
            </a:xfrm>
            <a:prstGeom prst="line">
              <a:avLst/>
            </a:prstGeom>
            <a:noFill/>
            <a:ln w="19050">
              <a:solidFill>
                <a:schemeClr val="hlink"/>
              </a:solidFill>
              <a:round/>
              <a:headEnd/>
              <a:tailEnd/>
            </a:ln>
          </p:spPr>
          <p:txBody>
            <a:bodyPr/>
            <a:lstStyle/>
            <a:p>
              <a:endParaRPr lang="en-IN"/>
            </a:p>
          </p:txBody>
        </p:sp>
        <p:sp>
          <p:nvSpPr>
            <p:cNvPr id="8211" name="Line 36"/>
            <p:cNvSpPr>
              <a:spLocks noChangeShapeType="1"/>
            </p:cNvSpPr>
            <p:nvPr/>
          </p:nvSpPr>
          <p:spPr bwMode="auto">
            <a:xfrm flipH="1">
              <a:off x="3696" y="2784"/>
              <a:ext cx="144" cy="624"/>
            </a:xfrm>
            <a:prstGeom prst="line">
              <a:avLst/>
            </a:prstGeom>
            <a:noFill/>
            <a:ln w="19050">
              <a:solidFill>
                <a:schemeClr val="hlink"/>
              </a:solidFill>
              <a:round/>
              <a:headEnd/>
              <a:tailEnd type="triangle" w="med" len="med"/>
            </a:ln>
          </p:spPr>
          <p:txBody>
            <a:bodyPr/>
            <a:lstStyle/>
            <a:p>
              <a:endParaRPr lang="en-IN"/>
            </a:p>
          </p:txBody>
        </p:sp>
      </p:grpSp>
      <p:sp>
        <p:nvSpPr>
          <p:cNvPr id="8200" name="Text Box 37"/>
          <p:cNvSpPr txBox="1">
            <a:spLocks noChangeArrowheads="1"/>
          </p:cNvSpPr>
          <p:nvPr/>
        </p:nvSpPr>
        <p:spPr bwMode="auto">
          <a:xfrm>
            <a:off x="6239668" y="3792537"/>
            <a:ext cx="1693863" cy="396875"/>
          </a:xfrm>
          <a:prstGeom prst="rect">
            <a:avLst/>
          </a:prstGeom>
          <a:noFill/>
          <a:ln w="9525">
            <a:noFill/>
            <a:miter lim="800000"/>
            <a:headEnd/>
            <a:tailEnd/>
          </a:ln>
        </p:spPr>
        <p:txBody>
          <a:bodyPr wrap="none">
            <a:spAutoFit/>
          </a:bodyPr>
          <a:lstStyle/>
          <a:p>
            <a:pPr eaLnBrk="1" hangingPunct="1"/>
            <a:r>
              <a:rPr lang="en-US" altLang="en-US" sz="2000" dirty="0">
                <a:solidFill>
                  <a:schemeClr val="hlink"/>
                </a:solidFill>
              </a:rPr>
              <a:t>photon of light</a:t>
            </a:r>
          </a:p>
        </p:txBody>
      </p:sp>
      <p:sp>
        <p:nvSpPr>
          <p:cNvPr id="8201" name="Oval 38"/>
          <p:cNvSpPr>
            <a:spLocks noChangeArrowheads="1"/>
          </p:cNvSpPr>
          <p:nvPr/>
        </p:nvSpPr>
        <p:spPr bwMode="auto">
          <a:xfrm>
            <a:off x="5715000" y="5410200"/>
            <a:ext cx="76200" cy="76200"/>
          </a:xfrm>
          <a:prstGeom prst="ellipse">
            <a:avLst/>
          </a:prstGeom>
          <a:solidFill>
            <a:srgbClr val="00FFFF"/>
          </a:solidFill>
          <a:ln w="9525">
            <a:solidFill>
              <a:schemeClr val="tx1"/>
            </a:solidFill>
            <a:round/>
            <a:headEnd/>
            <a:tailEnd/>
          </a:ln>
        </p:spPr>
        <p:txBody>
          <a:bodyPr wrap="none" anchor="ctr"/>
          <a:lstStyle/>
          <a:p>
            <a:pPr algn="ctr" eaLnBrk="1" hangingPunct="1"/>
            <a:endParaRPr lang="en-US" altLang="en-US"/>
          </a:p>
        </p:txBody>
      </p:sp>
      <p:sp>
        <p:nvSpPr>
          <p:cNvPr id="8202" name="Line 39"/>
          <p:cNvSpPr>
            <a:spLocks noChangeShapeType="1"/>
          </p:cNvSpPr>
          <p:nvPr/>
        </p:nvSpPr>
        <p:spPr bwMode="auto">
          <a:xfrm>
            <a:off x="5791200" y="5486400"/>
            <a:ext cx="1371600" cy="304800"/>
          </a:xfrm>
          <a:prstGeom prst="line">
            <a:avLst/>
          </a:prstGeom>
          <a:noFill/>
          <a:ln w="9525">
            <a:solidFill>
              <a:schemeClr val="tx1"/>
            </a:solidFill>
            <a:round/>
            <a:headEnd/>
            <a:tailEnd/>
          </a:ln>
        </p:spPr>
        <p:txBody>
          <a:bodyPr/>
          <a:lstStyle/>
          <a:p>
            <a:endParaRPr lang="en-IN"/>
          </a:p>
        </p:txBody>
      </p:sp>
      <p:sp>
        <p:nvSpPr>
          <p:cNvPr id="8203" name="Text Box 40"/>
          <p:cNvSpPr txBox="1">
            <a:spLocks noChangeArrowheads="1"/>
          </p:cNvSpPr>
          <p:nvPr/>
        </p:nvSpPr>
        <p:spPr bwMode="auto">
          <a:xfrm>
            <a:off x="7086600" y="5576888"/>
            <a:ext cx="1954213" cy="396875"/>
          </a:xfrm>
          <a:prstGeom prst="rect">
            <a:avLst/>
          </a:prstGeom>
          <a:noFill/>
          <a:ln w="9525">
            <a:noFill/>
            <a:miter lim="800000"/>
            <a:headEnd/>
            <a:tailEnd/>
          </a:ln>
        </p:spPr>
        <p:txBody>
          <a:bodyPr wrap="none">
            <a:spAutoFit/>
          </a:bodyPr>
          <a:lstStyle/>
          <a:p>
            <a:pPr eaLnBrk="1" hangingPunct="1"/>
            <a:r>
              <a:rPr lang="en-US" altLang="en-US" sz="2000" dirty="0"/>
              <a:t>liberated electron</a:t>
            </a:r>
          </a:p>
        </p:txBody>
      </p:sp>
      <p:sp>
        <p:nvSpPr>
          <p:cNvPr id="8204" name="Line 41"/>
          <p:cNvSpPr>
            <a:spLocks noChangeShapeType="1"/>
          </p:cNvSpPr>
          <p:nvPr/>
        </p:nvSpPr>
        <p:spPr bwMode="auto">
          <a:xfrm>
            <a:off x="1828800" y="4800600"/>
            <a:ext cx="762000" cy="152400"/>
          </a:xfrm>
          <a:prstGeom prst="line">
            <a:avLst/>
          </a:prstGeom>
          <a:noFill/>
          <a:ln w="19050">
            <a:solidFill>
              <a:srgbClr val="FF0000"/>
            </a:solidFill>
            <a:round/>
            <a:headEnd/>
            <a:tailEnd type="triangle" w="med" len="med"/>
          </a:ln>
        </p:spPr>
        <p:txBody>
          <a:bodyPr wrap="none" anchor="ctr"/>
          <a:lstStyle/>
          <a:p>
            <a:endParaRPr lang="en-IN"/>
          </a:p>
        </p:txBody>
      </p:sp>
      <p:sp>
        <p:nvSpPr>
          <p:cNvPr id="8205" name="Text Box 42"/>
          <p:cNvSpPr txBox="1">
            <a:spLocks noChangeArrowheads="1"/>
          </p:cNvSpPr>
          <p:nvPr/>
        </p:nvSpPr>
        <p:spPr bwMode="auto">
          <a:xfrm>
            <a:off x="579438" y="4572000"/>
            <a:ext cx="1333500" cy="366713"/>
          </a:xfrm>
          <a:prstGeom prst="rect">
            <a:avLst/>
          </a:prstGeom>
          <a:noFill/>
          <a:ln w="9525">
            <a:noFill/>
            <a:miter lim="800000"/>
            <a:headEnd/>
            <a:tailEnd/>
          </a:ln>
        </p:spPr>
        <p:txBody>
          <a:bodyPr wrap="none">
            <a:spAutoFit/>
          </a:bodyPr>
          <a:lstStyle/>
          <a:p>
            <a:pPr algn="r" eaLnBrk="1" hangingPunct="1"/>
            <a:r>
              <a:rPr lang="en-US" altLang="en-US" sz="1800" dirty="0">
                <a:solidFill>
                  <a:srgbClr val="FF0000"/>
                </a:solidFill>
              </a:rPr>
              <a:t>electric field</a:t>
            </a:r>
          </a:p>
        </p:txBody>
      </p:sp>
      <p:sp>
        <p:nvSpPr>
          <p:cNvPr id="8206" name="Text Box 43"/>
          <p:cNvSpPr txBox="1">
            <a:spLocks noChangeArrowheads="1"/>
          </p:cNvSpPr>
          <p:nvPr/>
        </p:nvSpPr>
        <p:spPr bwMode="auto">
          <a:xfrm>
            <a:off x="744538" y="5257800"/>
            <a:ext cx="1404937" cy="581025"/>
          </a:xfrm>
          <a:prstGeom prst="rect">
            <a:avLst/>
          </a:prstGeom>
          <a:noFill/>
          <a:ln w="9525">
            <a:noFill/>
            <a:miter lim="800000"/>
            <a:headEnd/>
            <a:tailEnd/>
          </a:ln>
        </p:spPr>
        <p:txBody>
          <a:bodyPr wrap="none">
            <a:spAutoFit/>
          </a:bodyPr>
          <a:lstStyle/>
          <a:p>
            <a:pPr algn="r"/>
            <a:r>
              <a:rPr lang="en-US" altLang="en-US" sz="1600" dirty="0">
                <a:latin typeface="Arial" charset="0"/>
              </a:rPr>
              <a:t>Si doped with</a:t>
            </a:r>
          </a:p>
          <a:p>
            <a:pPr algn="r"/>
            <a:r>
              <a:rPr lang="en-US" altLang="en-US" sz="1600" dirty="0">
                <a:latin typeface="Arial" charset="0"/>
              </a:rPr>
              <a:t>boron, e.g.</a:t>
            </a:r>
          </a:p>
        </p:txBody>
      </p:sp>
      <p:sp>
        <p:nvSpPr>
          <p:cNvPr id="8207" name="Text Box 44"/>
          <p:cNvSpPr txBox="1">
            <a:spLocks noChangeArrowheads="1"/>
          </p:cNvSpPr>
          <p:nvPr/>
        </p:nvSpPr>
        <p:spPr bwMode="auto">
          <a:xfrm>
            <a:off x="7256463" y="4371975"/>
            <a:ext cx="1811337" cy="581025"/>
          </a:xfrm>
          <a:prstGeom prst="rect">
            <a:avLst/>
          </a:prstGeom>
          <a:noFill/>
          <a:ln w="9525">
            <a:noFill/>
            <a:miter lim="800000"/>
            <a:headEnd/>
            <a:tailEnd/>
          </a:ln>
        </p:spPr>
        <p:txBody>
          <a:bodyPr wrap="none">
            <a:spAutoFit/>
          </a:bodyPr>
          <a:lstStyle/>
          <a:p>
            <a:r>
              <a:rPr lang="en-US" altLang="en-US" sz="1600" dirty="0">
                <a:latin typeface="Arial" charset="0"/>
              </a:rPr>
              <a:t>Si doped with</a:t>
            </a:r>
          </a:p>
          <a:p>
            <a:r>
              <a:rPr lang="en-US" altLang="en-US" sz="1600" dirty="0">
                <a:latin typeface="Arial" charset="0"/>
              </a:rPr>
              <a:t>phosphorous, e.g.</a:t>
            </a:r>
          </a:p>
        </p:txBody>
      </p:sp>
      <p:sp>
        <p:nvSpPr>
          <p:cNvPr id="8208" name="Line 45"/>
          <p:cNvSpPr>
            <a:spLocks noChangeShapeType="1"/>
          </p:cNvSpPr>
          <p:nvPr/>
        </p:nvSpPr>
        <p:spPr bwMode="auto">
          <a:xfrm flipH="1">
            <a:off x="6553200" y="4648200"/>
            <a:ext cx="762000" cy="0"/>
          </a:xfrm>
          <a:prstGeom prst="line">
            <a:avLst/>
          </a:prstGeom>
          <a:noFill/>
          <a:ln w="9525">
            <a:solidFill>
              <a:schemeClr val="tx1"/>
            </a:solidFill>
            <a:round/>
            <a:headEnd/>
            <a:tailEnd type="triangle" w="med" len="med"/>
          </a:ln>
        </p:spPr>
        <p:txBody>
          <a:bodyPr wrap="none" anchor="ctr"/>
          <a:lstStyle/>
          <a:p>
            <a:endParaRPr lang="en-IN"/>
          </a:p>
        </p:txBody>
      </p:sp>
      <p:sp>
        <p:nvSpPr>
          <p:cNvPr id="8209" name="Line 46"/>
          <p:cNvSpPr>
            <a:spLocks noChangeShapeType="1"/>
          </p:cNvSpPr>
          <p:nvPr/>
        </p:nvSpPr>
        <p:spPr bwMode="auto">
          <a:xfrm>
            <a:off x="2057400" y="5562600"/>
            <a:ext cx="762000" cy="0"/>
          </a:xfrm>
          <a:prstGeom prst="line">
            <a:avLst/>
          </a:prstGeom>
          <a:noFill/>
          <a:ln w="9525">
            <a:solidFill>
              <a:schemeClr val="tx1"/>
            </a:solidFill>
            <a:round/>
            <a:headEnd/>
            <a:tailEnd type="triangle" w="med" len="med"/>
          </a:ln>
        </p:spPr>
        <p:txBody>
          <a:bodyPr wrap="none" anchor="ct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2643</Words>
  <Application>Microsoft Office PowerPoint</Application>
  <PresentationFormat>On-screen Show (4:3)</PresentationFormat>
  <Paragraphs>279</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Dr. Bharat Sutaria</vt:lpstr>
      <vt:lpstr>Means to harness solar energy</vt:lpstr>
      <vt:lpstr>History of solar cell</vt:lpstr>
      <vt:lpstr> Solar PV cell</vt:lpstr>
      <vt:lpstr>Slide 5</vt:lpstr>
      <vt:lpstr>How PV Cells Work ?</vt:lpstr>
      <vt:lpstr>PV Cells, Modules, &amp; Arrays</vt:lpstr>
      <vt:lpstr>Photoelectric effect</vt:lpstr>
      <vt:lpstr>Photovoltaic (PV) Scheme</vt:lpstr>
      <vt:lpstr>Provide a circuit for the electron flow</vt:lpstr>
      <vt:lpstr>PV types</vt:lpstr>
      <vt:lpstr>Silicon Photovoltaic Budget</vt:lpstr>
      <vt:lpstr>How good can it get?</vt:lpstr>
      <vt:lpstr>How a PV System Works?</vt:lpstr>
      <vt:lpstr>How it works?</vt:lpstr>
      <vt:lpstr>Direct-coupled PV system.</vt:lpstr>
      <vt:lpstr>Why Are Batteries Used in Some PV Systems?</vt:lpstr>
      <vt:lpstr>Slide 18</vt:lpstr>
      <vt:lpstr>Photovoltaic hybrid system.</vt:lpstr>
      <vt:lpstr>SOLAR CELL TYPES  </vt:lpstr>
      <vt:lpstr>Slide 21</vt:lpstr>
      <vt:lpstr>Applications</vt:lpstr>
      <vt:lpstr>Advantages</vt:lpstr>
      <vt:lpstr>Slide 24</vt:lpstr>
      <vt:lpstr>Disadvantages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Means to harness solar energy</dc:title>
  <dc:creator>DELL</dc:creator>
  <cp:lastModifiedBy>USER</cp:lastModifiedBy>
  <cp:revision>42</cp:revision>
  <dcterms:created xsi:type="dcterms:W3CDTF">2006-08-16T00:00:00Z</dcterms:created>
  <dcterms:modified xsi:type="dcterms:W3CDTF">2019-11-06T07:16:42Z</dcterms:modified>
</cp:coreProperties>
</file>