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256" r:id="rId2"/>
    <p:sldId id="257" r:id="rId3"/>
    <p:sldId id="290" r:id="rId4"/>
    <p:sldId id="258" r:id="rId5"/>
    <p:sldId id="284" r:id="rId6"/>
    <p:sldId id="282" r:id="rId7"/>
    <p:sldId id="283" r:id="rId8"/>
    <p:sldId id="285" r:id="rId9"/>
    <p:sldId id="291" r:id="rId10"/>
    <p:sldId id="292" r:id="rId11"/>
    <p:sldId id="295" r:id="rId12"/>
    <p:sldId id="259" r:id="rId13"/>
    <p:sldId id="261" r:id="rId14"/>
    <p:sldId id="294" r:id="rId15"/>
    <p:sldId id="293" r:id="rId16"/>
    <p:sldId id="276" r:id="rId17"/>
    <p:sldId id="274" r:id="rId18"/>
    <p:sldId id="262" r:id="rId19"/>
    <p:sldId id="263" r:id="rId20"/>
    <p:sldId id="264" r:id="rId21"/>
    <p:sldId id="265" r:id="rId22"/>
    <p:sldId id="286" r:id="rId23"/>
    <p:sldId id="266" r:id="rId24"/>
    <p:sldId id="267" r:id="rId25"/>
    <p:sldId id="269" r:id="rId26"/>
    <p:sldId id="287" r:id="rId27"/>
    <p:sldId id="288" r:id="rId28"/>
    <p:sldId id="271"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661" autoAdjust="0"/>
  </p:normalViewPr>
  <p:slideViewPr>
    <p:cSldViewPr>
      <p:cViewPr varScale="1">
        <p:scale>
          <a:sx n="62" d="100"/>
          <a:sy n="62" d="100"/>
        </p:scale>
        <p:origin x="-15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178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spcBef>
                <a:spcPct val="0"/>
              </a:spcBef>
              <a:defRPr sz="1200">
                <a:cs typeface="+mn-cs"/>
              </a:defRPr>
            </a:lvl1pPr>
          </a:lstStyle>
          <a:p>
            <a:pPr>
              <a:defRPr/>
            </a:pPr>
            <a:endParaRPr lang="en-US" altLang="en-US"/>
          </a:p>
        </p:txBody>
      </p:sp>
      <p:sp>
        <p:nvSpPr>
          <p:cNvPr id="552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mn-cs"/>
              </a:defRPr>
            </a:lvl1pPr>
          </a:lstStyle>
          <a:p>
            <a:pPr>
              <a:defRPr/>
            </a:pPr>
            <a:endParaRPr lang="en-US" altLang="en-US"/>
          </a:p>
        </p:txBody>
      </p:sp>
      <p:sp>
        <p:nvSpPr>
          <p:cNvPr id="553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spcBef>
                <a:spcPct val="0"/>
              </a:spcBef>
              <a:defRPr sz="1200">
                <a:cs typeface="+mn-cs"/>
              </a:defRPr>
            </a:lvl1pPr>
          </a:lstStyle>
          <a:p>
            <a:pPr>
              <a:defRPr/>
            </a:pPr>
            <a:endParaRPr lang="en-US" altLang="en-US"/>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53E8787-855E-4CB4-B5D5-C854E620460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spcBef>
                <a:spcPct val="0"/>
              </a:spcBef>
              <a:defRPr sz="1200">
                <a:cs typeface="+mn-cs"/>
              </a:defRPr>
            </a:lvl1pPr>
          </a:lstStyle>
          <a:p>
            <a:pPr>
              <a:defRPr/>
            </a:pPr>
            <a:endParaRPr lang="en-US"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mn-cs"/>
              </a:defRPr>
            </a:lvl1pPr>
          </a:lstStyle>
          <a:p>
            <a:pPr>
              <a:defRPr/>
            </a:pPr>
            <a:endParaRPr lang="en-US" altLang="en-US"/>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spcBef>
                <a:spcPct val="0"/>
              </a:spcBef>
              <a:defRPr sz="1200">
                <a:cs typeface="+mn-cs"/>
              </a:defRPr>
            </a:lvl1pPr>
          </a:lstStyle>
          <a:p>
            <a:pPr>
              <a:defRPr/>
            </a:pPr>
            <a:endParaRPr lang="en-US" altLang="en-US"/>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9FA7FEF-406D-43FB-9541-C514947AD24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25E193F6-AEA7-40B3-98D9-410B34F07413}" type="slidenum">
              <a:rPr lang="en-US" altLang="en-US"/>
              <a:pPr/>
              <a:t>1</a:t>
            </a:fld>
            <a:endParaRPr lang="en-US" altLang="en-US"/>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w 1588"/>
              <a:gd name="T1" fmla="*/ 0 h 1912"/>
              <a:gd name="T2" fmla="*/ 0 w 1588"/>
              <a:gd name="T3" fmla="*/ 2147483646 h 1912"/>
              <a:gd name="T4" fmla="*/ 0 w 1588"/>
              <a:gd name="T5" fmla="*/ 2147483646 h 1912"/>
              <a:gd name="T6" fmla="*/ 0 w 1588"/>
              <a:gd name="T7" fmla="*/ 2147483646 h 1912"/>
              <a:gd name="T8" fmla="*/ 0 w 1588"/>
              <a:gd name="T9" fmla="*/ 2147483646 h 1912"/>
              <a:gd name="T10" fmla="*/ 0 w 1588"/>
              <a:gd name="T11" fmla="*/ 2147483646 h 1912"/>
              <a:gd name="T12" fmla="*/ 0 w 1588"/>
              <a:gd name="T13" fmla="*/ 0 h 1912"/>
              <a:gd name="T14" fmla="*/ 0 w 1588"/>
              <a:gd name="T15" fmla="*/ 0 h 19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8" h="1912">
                <a:moveTo>
                  <a:pt x="0" y="0"/>
                </a:moveTo>
                <a:lnTo>
                  <a:pt x="0" y="6"/>
                </a:lnTo>
                <a:lnTo>
                  <a:pt x="0" y="60"/>
                </a:lnTo>
                <a:lnTo>
                  <a:pt x="0" y="1912"/>
                </a:lnTo>
                <a:lnTo>
                  <a:pt x="0" y="0"/>
                </a:lnTo>
                <a:close/>
              </a:path>
            </a:pathLst>
          </a:custGeom>
          <a:solidFill>
            <a:srgbClr val="6BBA27"/>
          </a:solidFill>
          <a:ln w="9525">
            <a:noFill/>
            <a:round/>
            <a:headEnd/>
            <a:tailEnd/>
          </a:ln>
        </p:spPr>
        <p:txBody>
          <a:bodyPr/>
          <a:lstStyle/>
          <a:p>
            <a:pPr>
              <a:defRPr/>
            </a:pPr>
            <a:endParaRPr lang="en-US"/>
          </a:p>
        </p:txBody>
      </p:sp>
      <p:sp>
        <p:nvSpPr>
          <p:cNvPr id="14338"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pPr lvl="0"/>
            <a:r>
              <a:rPr lang="en-US" altLang="en-US" noProof="0" smtClean="0"/>
              <a:t>Click to edit Master title style</a:t>
            </a:r>
          </a:p>
        </p:txBody>
      </p:sp>
      <p:sp>
        <p:nvSpPr>
          <p:cNvPr id="1433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p:txBody>
          <a:bodyPr/>
          <a:lstStyle>
            <a:lvl1pPr>
              <a:defRPr smtClean="0"/>
            </a:lvl1pPr>
          </a:lstStyle>
          <a:p>
            <a:pPr>
              <a:defRPr/>
            </a:pPr>
            <a:fld id="{34CFF3EC-1010-4F12-B5F2-5FB681EC54AE}" type="slidenum">
              <a:rPr lang="en-US" altLang="en-US"/>
              <a:pPr>
                <a:defRPr/>
              </a:pPr>
              <a:t>‹#›</a:t>
            </a:fld>
            <a:endParaRPr lang="en-US" altLang="en-US"/>
          </a:p>
        </p:txBody>
      </p:sp>
      <p:sp>
        <p:nvSpPr>
          <p:cNvPr id="7" name="Rectangle 7"/>
          <p:cNvSpPr>
            <a:spLocks noGrp="1" noChangeArrowheads="1"/>
          </p:cNvSpPr>
          <p:nvPr>
            <p:ph type="dt" sz="quarter" idx="12"/>
          </p:nvPr>
        </p:nvSpPr>
        <p:spPr/>
        <p:txBody>
          <a:bodyPr/>
          <a:lstStyle>
            <a:lvl1pPr>
              <a:defRPr/>
            </a:lvl1pPr>
          </a:lstStyle>
          <a:p>
            <a:pPr>
              <a:defRPr/>
            </a:pPr>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519847C-C3C0-495F-85C8-3822E0B72E00}"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4BFBF7F-E342-4AC8-B43A-E357BF99609E}"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05000"/>
            <a:ext cx="40386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05000"/>
            <a:ext cx="40386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337F150-D30E-40D9-9A78-1A630C955F57}"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05000"/>
            <a:ext cx="40386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05000"/>
            <a:ext cx="40386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038600"/>
            <a:ext cx="40386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ln/>
        </p:spPr>
        <p:txBody>
          <a:bodyPr/>
          <a:lstStyle>
            <a:lvl1pPr>
              <a:defRPr/>
            </a:lvl1pPr>
          </a:lstStyle>
          <a:p>
            <a:pPr>
              <a:defRPr/>
            </a:pPr>
            <a:fld id="{34856359-6AEB-41DC-9B4B-B2A49C64C0F8}"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92100"/>
            <a:ext cx="8229600" cy="1384300"/>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457200" y="1905000"/>
            <a:ext cx="40386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05000"/>
            <a:ext cx="40386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 y="4038600"/>
            <a:ext cx="40386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Content Placeholder 5"/>
          <p:cNvSpPr>
            <a:spLocks noGrp="1"/>
          </p:cNvSpPr>
          <p:nvPr>
            <p:ph sz="quarter" idx="4"/>
          </p:nvPr>
        </p:nvSpPr>
        <p:spPr>
          <a:xfrm>
            <a:off x="4648200" y="4038600"/>
            <a:ext cx="40386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ED0273E5-610E-4C9D-97C6-30B8F4B3A6E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00C4E7B-21C4-4FD8-AFC7-C0A64FE1D6FF}"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857A086-35D0-47BF-9CB4-99759C47545D}"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05000"/>
            <a:ext cx="40386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05000"/>
            <a:ext cx="40386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7D4411A-9510-4B9E-A8D2-767C64881C4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F849DC7-5222-4609-A1B5-5B2B6918872D}"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45205E9-F9BD-4CDC-82D4-1DE3D00170A6}"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268F662C-A1E6-457C-BCC4-752879F0AE89}"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5E2C774-F5F2-4AEB-89FA-4346556924E4}"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3DFCD92-4B93-4A9E-96E6-9A6FB60233F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92100"/>
            <a:ext cx="8229600" cy="13843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3315" name="Rectangle 3"/>
          <p:cNvSpPr>
            <a:spLocks noGrp="1" noChangeArrowheads="1"/>
          </p:cNvSpPr>
          <p:nvPr>
            <p:ph type="body" idx="1"/>
          </p:nvPr>
        </p:nvSpPr>
        <p:spPr bwMode="auto">
          <a:xfrm>
            <a:off x="457200" y="1905000"/>
            <a:ext cx="82296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spcBef>
                <a:spcPct val="0"/>
              </a:spcBef>
              <a:defRPr sz="1400">
                <a:effectLst>
                  <a:outerShdw blurRad="38100" dist="38100" dir="2700000" algn="tl">
                    <a:srgbClr val="000000"/>
                  </a:outerShdw>
                </a:effectLst>
                <a:latin typeface="Arial" panose="020B0604020202020204" pitchFamily="34" charset="0"/>
                <a:cs typeface="+mn-cs"/>
              </a:defRPr>
            </a:lvl1pPr>
          </a:lstStyle>
          <a:p>
            <a:pPr>
              <a:defRPr/>
            </a:pPr>
            <a:endParaRPr lang="en-US" altLang="en-US"/>
          </a:p>
        </p:txBody>
      </p:sp>
      <p:sp>
        <p:nvSpPr>
          <p:cNvPr id="1331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ctr" eaLnBrk="1" hangingPunct="1">
              <a:spcBef>
                <a:spcPct val="0"/>
              </a:spcBef>
              <a:defRPr sz="1400">
                <a:effectLst>
                  <a:outerShdw blurRad="38100" dist="38100" dir="2700000" algn="tl">
                    <a:srgbClr val="000000"/>
                  </a:outerShdw>
                </a:effectLst>
                <a:latin typeface="Arial" panose="020B0604020202020204" pitchFamily="34" charset="0"/>
                <a:cs typeface="+mn-cs"/>
              </a:defRPr>
            </a:lvl1pPr>
          </a:lstStyle>
          <a:p>
            <a:pPr>
              <a:defRPr/>
            </a:pPr>
            <a:endParaRPr lang="en-US" altLang="en-US"/>
          </a:p>
        </p:txBody>
      </p:sp>
      <p:sp>
        <p:nvSpPr>
          <p:cNvPr id="1331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400" smtClean="0">
                <a:effectLst>
                  <a:outerShdw blurRad="38100" dist="38100" dir="2700000" algn="tl">
                    <a:srgbClr val="000000"/>
                  </a:outerShdw>
                </a:effectLst>
                <a:latin typeface="Arial" charset="0"/>
              </a:defRPr>
            </a:lvl1pPr>
          </a:lstStyle>
          <a:p>
            <a:pPr>
              <a:defRPr/>
            </a:pPr>
            <a:fld id="{DA5FFF63-6D0D-4D46-B579-B73152705391}"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27"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4.xml"/><Relationship Id="rId5" Type="http://schemas.openxmlformats.org/officeDocument/2006/relationships/image" Target="../media/image20.jpe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eaLnBrk="1" hangingPunct="1">
              <a:defRPr/>
            </a:pPr>
            <a:r>
              <a:rPr lang="en-US" altLang="en-US" dirty="0" smtClean="0"/>
              <a:t>Solar Water Heating Systems</a:t>
            </a:r>
          </a:p>
        </p:txBody>
      </p:sp>
      <p:sp>
        <p:nvSpPr>
          <p:cNvPr id="2051" name="Rectangle 3"/>
          <p:cNvSpPr>
            <a:spLocks noGrp="1" noChangeArrowheads="1"/>
          </p:cNvSpPr>
          <p:nvPr>
            <p:ph type="body" sz="half" idx="1"/>
          </p:nvPr>
        </p:nvSpPr>
        <p:spPr>
          <a:xfrm>
            <a:off x="2590800" y="2057400"/>
            <a:ext cx="3810000" cy="4114800"/>
          </a:xfrm>
        </p:spPr>
        <p:txBody>
          <a:bodyPr/>
          <a:lstStyle/>
          <a:p>
            <a:pPr algn="ctr" eaLnBrk="1" hangingPunct="1">
              <a:defRPr/>
            </a:pPr>
            <a:endParaRPr lang="en-US" altLang="en-US" sz="2800" dirty="0" smtClean="0"/>
          </a:p>
          <a:p>
            <a:pPr algn="ctr" eaLnBrk="1" hangingPunct="1">
              <a:defRPr/>
            </a:pPr>
            <a:endParaRPr lang="en-US" altLang="en-US" sz="2800" dirty="0" smtClean="0"/>
          </a:p>
          <a:p>
            <a:pPr algn="ctr" eaLnBrk="1" hangingPunct="1">
              <a:defRPr/>
            </a:pPr>
            <a:endParaRPr lang="en-US" altLang="en-US" sz="2800" dirty="0" smtClean="0"/>
          </a:p>
          <a:p>
            <a:pPr algn="ctr" eaLnBrk="1" hangingPunct="1">
              <a:buFontTx/>
              <a:buNone/>
              <a:defRPr/>
            </a:pPr>
            <a:endParaRPr lang="en-US" altLang="en-US" sz="2800" dirty="0" smtClean="0"/>
          </a:p>
          <a:p>
            <a:pPr algn="ctr" eaLnBrk="1" hangingPunct="1">
              <a:defRPr/>
            </a:pPr>
            <a:endParaRPr lang="en-US" altLang="en-US" sz="2800" dirty="0" smtClean="0"/>
          </a:p>
          <a:p>
            <a:pPr algn="ctr" eaLnBrk="1" hangingPunct="1">
              <a:defRPr/>
            </a:pPr>
            <a:endParaRPr lang="en-US" altLang="en-US" sz="2800" dirty="0" smtClean="0"/>
          </a:p>
        </p:txBody>
      </p:sp>
      <p:pic>
        <p:nvPicPr>
          <p:cNvPr id="4100" name="Picture 9" descr="system"/>
          <p:cNvPicPr>
            <a:picLocks noChangeAspect="1" noChangeArrowheads="1"/>
          </p:cNvPicPr>
          <p:nvPr>
            <p:ph sz="half" idx="2"/>
          </p:nvPr>
        </p:nvPicPr>
        <p:blipFill>
          <a:blip r:embed="rId3" cstate="print"/>
          <a:srcRect/>
          <a:stretch>
            <a:fillRect/>
          </a:stretch>
        </p:blipFill>
        <p:spPr>
          <a:xfrm>
            <a:off x="2209800" y="1676400"/>
            <a:ext cx="5537200" cy="3995738"/>
          </a:xfrm>
          <a:noFill/>
        </p:spPr>
      </p:pic>
      <p:sp>
        <p:nvSpPr>
          <p:cNvPr id="4101" name="TextBox 1"/>
          <p:cNvSpPr txBox="1">
            <a:spLocks noChangeArrowheads="1"/>
          </p:cNvSpPr>
          <p:nvPr/>
        </p:nvSpPr>
        <p:spPr bwMode="auto">
          <a:xfrm>
            <a:off x="3449638" y="5867400"/>
            <a:ext cx="2414587" cy="461963"/>
          </a:xfrm>
          <a:prstGeom prst="rect">
            <a:avLst/>
          </a:prstGeom>
          <a:noFill/>
          <a:ln w="9525">
            <a:noFill/>
            <a:miter lim="800000"/>
            <a:headEnd/>
            <a:tailEnd/>
          </a:ln>
        </p:spPr>
        <p:txBody>
          <a:bodyPr wrap="none">
            <a:spAutoFit/>
          </a:bodyPr>
          <a:lstStyle/>
          <a:p>
            <a:r>
              <a:rPr lang="en-IN" altLang="en-US"/>
              <a:t>Dr. Bharat Sutaria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0" y="0"/>
            <a:ext cx="9144000" cy="6858000"/>
          </a:xfrm>
        </p:spPr>
        <p:txBody>
          <a:bodyPr/>
          <a:lstStyle/>
          <a:p>
            <a:pPr algn="just" eaLnBrk="1" hangingPunct="1">
              <a:defRPr/>
            </a:pPr>
            <a:r>
              <a:rPr lang="en-IN" sz="2800" dirty="0" smtClean="0">
                <a:latin typeface="Arial Narrow" panose="020B0606020202030204" pitchFamily="34" charset="0"/>
              </a:rPr>
              <a:t>As water is heated in the flat plate collector due to incident solar radiation, hot water rises up and flows naturally to the storage tank due to decrees in its density.</a:t>
            </a:r>
          </a:p>
          <a:p>
            <a:pPr algn="just" eaLnBrk="1" hangingPunct="1">
              <a:defRPr/>
            </a:pPr>
            <a:r>
              <a:rPr lang="en-IN" sz="2800" dirty="0" smtClean="0">
                <a:latin typeface="Arial Narrow" panose="020B0606020202030204" pitchFamily="34" charset="0"/>
              </a:rPr>
              <a:t>Colder water from the bottom of storage tank having higher density replace the hot water.</a:t>
            </a:r>
          </a:p>
          <a:p>
            <a:pPr algn="just" eaLnBrk="1" hangingPunct="1">
              <a:defRPr/>
            </a:pPr>
            <a:r>
              <a:rPr lang="en-IN" sz="2800" dirty="0" smtClean="0">
                <a:latin typeface="Arial Narrow" panose="020B0606020202030204" pitchFamily="34" charset="0"/>
              </a:rPr>
              <a:t>Thus density difference of hot and cold water provides a driving force to setup natural convection for circulation of water through a storage tank and the solar collector.  </a:t>
            </a:r>
          </a:p>
          <a:p>
            <a:pPr algn="just" eaLnBrk="1" hangingPunct="1">
              <a:defRPr/>
            </a:pPr>
            <a:r>
              <a:rPr lang="en-IN" sz="2800" dirty="0" smtClean="0">
                <a:latin typeface="Arial Narrow" panose="020B0606020202030204" pitchFamily="34" charset="0"/>
              </a:rPr>
              <a:t>Passive system does not need any mechanical device to circulate the water in the systems.</a:t>
            </a:r>
          </a:p>
          <a:p>
            <a:pPr algn="just" eaLnBrk="1" hangingPunct="1">
              <a:defRPr/>
            </a:pPr>
            <a:r>
              <a:rPr lang="en-IN" sz="2800" dirty="0" smtClean="0">
                <a:latin typeface="Arial Narrow" panose="020B0606020202030204" pitchFamily="34" charset="0"/>
              </a:rPr>
              <a:t>To provide hot water during long cloudy periods or rainy days  an electrical heating system is provided as back up systems. </a:t>
            </a:r>
          </a:p>
          <a:p>
            <a:pPr algn="just" eaLnBrk="1" hangingPunct="1">
              <a:defRPr/>
            </a:pPr>
            <a:r>
              <a:rPr lang="en-IN" sz="2800" dirty="0" smtClean="0">
                <a:latin typeface="Arial Narrow" panose="020B0606020202030204" pitchFamily="34" charset="0"/>
              </a:rPr>
              <a:t>It is more necessary particular in place having cold climates where solar radiations are low.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9067800" cy="1063625"/>
          </a:xfrm>
        </p:spPr>
        <p:txBody>
          <a:bodyPr/>
          <a:lstStyle/>
          <a:p>
            <a:pPr eaLnBrk="1" hangingPunct="1">
              <a:defRPr/>
            </a:pPr>
            <a:r>
              <a:rPr lang="en-IN" sz="3600" dirty="0" smtClean="0">
                <a:solidFill>
                  <a:srgbClr val="FFFF00"/>
                </a:solidFill>
              </a:rPr>
              <a:t>Force circulation water heating system (open loop)</a:t>
            </a:r>
          </a:p>
        </p:txBody>
      </p:sp>
      <p:sp>
        <p:nvSpPr>
          <p:cNvPr id="3" name="Text Placeholder 2"/>
          <p:cNvSpPr>
            <a:spLocks noGrp="1"/>
          </p:cNvSpPr>
          <p:nvPr>
            <p:ph type="body" sz="half" idx="1"/>
          </p:nvPr>
        </p:nvSpPr>
        <p:spPr>
          <a:xfrm>
            <a:off x="7938" y="1066800"/>
            <a:ext cx="9144000" cy="5791200"/>
          </a:xfrm>
        </p:spPr>
        <p:txBody>
          <a:bodyPr/>
          <a:lstStyle/>
          <a:p>
            <a:pPr eaLnBrk="1" hangingPunct="1">
              <a:defRPr/>
            </a:pPr>
            <a:r>
              <a:rPr lang="en-IN" sz="2800" dirty="0" smtClean="0">
                <a:latin typeface="Arial Narrow" panose="020B0606020202030204" pitchFamily="34" charset="0"/>
              </a:rPr>
              <a:t>Component of the systems are cold water tank, pump, array of the solar collectors, insulated hot water tank and pump</a:t>
            </a:r>
          </a:p>
          <a:p>
            <a:pPr eaLnBrk="1" hangingPunct="1">
              <a:defRPr/>
            </a:pPr>
            <a:r>
              <a:rPr lang="en-IN" sz="2800" dirty="0" smtClean="0">
                <a:latin typeface="Arial Narrow" panose="020B0606020202030204" pitchFamily="34" charset="0"/>
              </a:rPr>
              <a:t>Cold water is pumped from cold water tank to solar array of solar collector.</a:t>
            </a:r>
          </a:p>
          <a:p>
            <a:pPr eaLnBrk="1" hangingPunct="1">
              <a:defRPr/>
            </a:pPr>
            <a:r>
              <a:rPr lang="en-IN" sz="2800" dirty="0" smtClean="0">
                <a:latin typeface="Arial Narrow" panose="020B0606020202030204" pitchFamily="34" charset="0"/>
              </a:rPr>
              <a:t>The heated water from collectors flows into the insulated hot water tank from where it is drawn with the help of the pump for use.</a:t>
            </a:r>
          </a:p>
          <a:p>
            <a:pPr eaLnBrk="1" hangingPunct="1">
              <a:defRPr/>
            </a:pPr>
            <a:r>
              <a:rPr lang="en-IN" sz="2800" dirty="0" smtClean="0">
                <a:latin typeface="Arial Narrow" panose="020B0606020202030204" pitchFamily="34" charset="0"/>
              </a:rPr>
              <a:t>Proportional flow controllers are used to vary the pump speed so that the hot water flows out at the required temperatures from the solar collectors.</a:t>
            </a:r>
          </a:p>
        </p:txBody>
      </p:sp>
      <p:pic>
        <p:nvPicPr>
          <p:cNvPr id="14340" name="Picture 4"/>
          <p:cNvPicPr>
            <a:picLocks noChangeAspect="1"/>
          </p:cNvPicPr>
          <p:nvPr/>
        </p:nvPicPr>
        <p:blipFill>
          <a:blip r:embed="rId2" cstate="print"/>
          <a:srcRect/>
          <a:stretch>
            <a:fillRect/>
          </a:stretch>
        </p:blipFill>
        <p:spPr bwMode="auto">
          <a:xfrm>
            <a:off x="2667000" y="4800600"/>
            <a:ext cx="5165725"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0"/>
            <a:ext cx="8229600" cy="1384300"/>
          </a:xfrm>
        </p:spPr>
        <p:txBody>
          <a:bodyPr/>
          <a:lstStyle/>
          <a:p>
            <a:pPr algn="ctr" eaLnBrk="1" hangingPunct="1">
              <a:defRPr/>
            </a:pPr>
            <a:r>
              <a:rPr lang="en-US" altLang="en-US" sz="4000" dirty="0" smtClean="0"/>
              <a:t>Open Loop System</a:t>
            </a:r>
            <a:br>
              <a:rPr lang="en-US" altLang="en-US" sz="4000" dirty="0" smtClean="0"/>
            </a:br>
            <a:r>
              <a:rPr lang="en-US" altLang="en-US" sz="4000" dirty="0" smtClean="0"/>
              <a:t>Household Application</a:t>
            </a:r>
          </a:p>
        </p:txBody>
      </p:sp>
      <p:pic>
        <p:nvPicPr>
          <p:cNvPr id="15363" name="Picture 7" descr="goodopenloop"/>
          <p:cNvPicPr>
            <a:picLocks noChangeAspect="1" noChangeArrowheads="1"/>
          </p:cNvPicPr>
          <p:nvPr>
            <p:ph sz="half" idx="1"/>
          </p:nvPr>
        </p:nvPicPr>
        <p:blipFill>
          <a:blip r:embed="rId2" cstate="print"/>
          <a:srcRect/>
          <a:stretch>
            <a:fillRect/>
          </a:stretch>
        </p:blipFill>
        <p:spPr>
          <a:xfrm>
            <a:off x="0" y="3581400"/>
            <a:ext cx="4876800" cy="3276600"/>
          </a:xfrm>
          <a:noFill/>
        </p:spPr>
      </p:pic>
      <p:sp>
        <p:nvSpPr>
          <p:cNvPr id="15368" name="Text Box 8"/>
          <p:cNvSpPr txBox="1">
            <a:spLocks noChangeArrowheads="1"/>
          </p:cNvSpPr>
          <p:nvPr/>
        </p:nvSpPr>
        <p:spPr bwMode="auto">
          <a:xfrm>
            <a:off x="152400" y="2286000"/>
            <a:ext cx="8839200" cy="822325"/>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dirty="0">
                <a:effectLst>
                  <a:outerShdw blurRad="38100" dist="38100" dir="2700000" algn="tl">
                    <a:srgbClr val="000000"/>
                  </a:outerShdw>
                </a:effectLst>
                <a:latin typeface="Tahoma" panose="020B0604030504040204" pitchFamily="34" charset="0"/>
                <a:cs typeface="Arial" panose="020B0604020202020204" pitchFamily="34" charset="0"/>
              </a:rPr>
              <a:t>Solar heated water runs directly into a secondary storage tank, or an existing hot water heater.</a:t>
            </a:r>
          </a:p>
        </p:txBody>
      </p:sp>
      <p:pic>
        <p:nvPicPr>
          <p:cNvPr id="15365" name="Picture 9" descr="twotanksystem"/>
          <p:cNvPicPr>
            <a:picLocks noChangeAspect="1" noChangeArrowheads="1"/>
          </p:cNvPicPr>
          <p:nvPr>
            <p:ph sz="half" idx="2"/>
          </p:nvPr>
        </p:nvPicPr>
        <p:blipFill>
          <a:blip r:embed="rId3" cstate="print"/>
          <a:srcRect/>
          <a:stretch>
            <a:fillRect/>
          </a:stretch>
        </p:blipFill>
        <p:spPr>
          <a:xfrm>
            <a:off x="5099050" y="3581400"/>
            <a:ext cx="4044950" cy="327025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3175"/>
            <a:ext cx="8229600" cy="1216025"/>
          </a:xfrm>
        </p:spPr>
        <p:txBody>
          <a:bodyPr/>
          <a:lstStyle/>
          <a:p>
            <a:pPr algn="ctr" eaLnBrk="1" hangingPunct="1">
              <a:defRPr/>
            </a:pPr>
            <a:r>
              <a:rPr lang="en-US" altLang="en-US" sz="4000" dirty="0" smtClean="0"/>
              <a:t>Open Loop System</a:t>
            </a:r>
            <a:br>
              <a:rPr lang="en-US" altLang="en-US" sz="4000" dirty="0" smtClean="0"/>
            </a:br>
            <a:r>
              <a:rPr lang="en-US" altLang="en-US" sz="4000" dirty="0" smtClean="0"/>
              <a:t>Swimming Pool Application</a:t>
            </a:r>
          </a:p>
        </p:txBody>
      </p:sp>
      <p:sp>
        <p:nvSpPr>
          <p:cNvPr id="18435" name="Rectangle 3"/>
          <p:cNvSpPr>
            <a:spLocks noGrp="1" noChangeArrowheads="1"/>
          </p:cNvSpPr>
          <p:nvPr>
            <p:ph type="body" sz="half" idx="1"/>
          </p:nvPr>
        </p:nvSpPr>
        <p:spPr>
          <a:xfrm>
            <a:off x="5791200" y="4191000"/>
            <a:ext cx="3200400" cy="2209800"/>
          </a:xfrm>
        </p:spPr>
        <p:txBody>
          <a:bodyPr/>
          <a:lstStyle/>
          <a:p>
            <a:pPr eaLnBrk="1" hangingPunct="1">
              <a:lnSpc>
                <a:spcPct val="90000"/>
              </a:lnSpc>
              <a:buFontTx/>
              <a:buNone/>
              <a:defRPr/>
            </a:pPr>
            <a:r>
              <a:rPr lang="en-US" altLang="en-US" sz="2400" dirty="0" smtClean="0"/>
              <a:t>    Open loop drain back systems pumps pool water up to panels and gravity brings it back down</a:t>
            </a:r>
          </a:p>
        </p:txBody>
      </p:sp>
      <p:graphicFrame>
        <p:nvGraphicFramePr>
          <p:cNvPr id="1026" name="Object 8"/>
          <p:cNvGraphicFramePr>
            <a:graphicFrameLocks noChangeAspect="1"/>
          </p:cNvGraphicFramePr>
          <p:nvPr/>
        </p:nvGraphicFramePr>
        <p:xfrm>
          <a:off x="0" y="1758950"/>
          <a:ext cx="5715000" cy="5099050"/>
        </p:xfrm>
        <a:graphic>
          <a:graphicData uri="http://schemas.openxmlformats.org/presentationml/2006/ole">
            <p:oleObj spid="_x0000_s1026" name="Bitmap Image" r:id="rId3" imgW="4420217" imgH="3943901" progId="Paint.Picture">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84300"/>
          </a:xfrm>
        </p:spPr>
        <p:txBody>
          <a:bodyPr/>
          <a:lstStyle/>
          <a:p>
            <a:pPr eaLnBrk="1" hangingPunct="1">
              <a:defRPr/>
            </a:pPr>
            <a:r>
              <a:rPr lang="en-IN" dirty="0" smtClean="0"/>
              <a:t>Force circulation solar water heating systems (closed loop)</a:t>
            </a:r>
          </a:p>
        </p:txBody>
      </p:sp>
      <p:pic>
        <p:nvPicPr>
          <p:cNvPr id="16387" name="Picture 4"/>
          <p:cNvPicPr>
            <a:picLocks noChangeAspect="1"/>
          </p:cNvPicPr>
          <p:nvPr/>
        </p:nvPicPr>
        <p:blipFill>
          <a:blip r:embed="rId2" cstate="print"/>
          <a:srcRect/>
          <a:stretch>
            <a:fillRect/>
          </a:stretch>
        </p:blipFill>
        <p:spPr bwMode="auto">
          <a:xfrm>
            <a:off x="755650" y="1905000"/>
            <a:ext cx="7632700" cy="373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988"/>
            <a:ext cx="9144000" cy="582612"/>
          </a:xfrm>
        </p:spPr>
        <p:txBody>
          <a:bodyPr/>
          <a:lstStyle/>
          <a:p>
            <a:pPr eaLnBrk="1" hangingPunct="1">
              <a:defRPr/>
            </a:pPr>
            <a:r>
              <a:rPr lang="en-IN" sz="3600" dirty="0" smtClean="0">
                <a:solidFill>
                  <a:srgbClr val="FFFF00"/>
                </a:solidFill>
                <a:latin typeface="Arial Narrow" panose="020B0606020202030204" pitchFamily="34" charset="0"/>
              </a:rPr>
              <a:t>Forced circulation solar water heating system</a:t>
            </a:r>
          </a:p>
        </p:txBody>
      </p:sp>
      <p:sp>
        <p:nvSpPr>
          <p:cNvPr id="3" name="Text Placeholder 2"/>
          <p:cNvSpPr>
            <a:spLocks noGrp="1"/>
          </p:cNvSpPr>
          <p:nvPr>
            <p:ph type="body" sz="half" idx="1"/>
          </p:nvPr>
        </p:nvSpPr>
        <p:spPr>
          <a:xfrm>
            <a:off x="-19050" y="457200"/>
            <a:ext cx="9144000" cy="6400800"/>
          </a:xfrm>
        </p:spPr>
        <p:txBody>
          <a:bodyPr/>
          <a:lstStyle/>
          <a:p>
            <a:pPr algn="just" eaLnBrk="1" hangingPunct="1">
              <a:defRPr/>
            </a:pPr>
            <a:r>
              <a:rPr lang="en-IN" sz="2600" dirty="0" smtClean="0">
                <a:latin typeface="Arial Narrow" panose="020B0606020202030204" pitchFamily="34" charset="0"/>
              </a:rPr>
              <a:t>When hot water requirements are large as in case of hotels, hospitals etc. Natural water systems are not suitable.</a:t>
            </a:r>
          </a:p>
          <a:p>
            <a:pPr algn="just" eaLnBrk="1" hangingPunct="1">
              <a:defRPr/>
            </a:pPr>
            <a:r>
              <a:rPr lang="en-IN" sz="2600" dirty="0" smtClean="0">
                <a:latin typeface="Arial Narrow" panose="020B0606020202030204" pitchFamily="34" charset="0"/>
              </a:rPr>
              <a:t>Forced circulation system is </a:t>
            </a:r>
            <a:r>
              <a:rPr lang="en-IN" sz="2600" u="sng" dirty="0" smtClean="0">
                <a:effectLst/>
                <a:latin typeface="Arial Narrow" panose="020B0606020202030204" pitchFamily="34" charset="0"/>
              </a:rPr>
              <a:t>active system </a:t>
            </a:r>
            <a:r>
              <a:rPr lang="en-IN" sz="2600" dirty="0" smtClean="0">
                <a:latin typeface="Arial Narrow" panose="020B0606020202030204" pitchFamily="34" charset="0"/>
              </a:rPr>
              <a:t>which uses a mechanical pump to circulate the hot water. Advantage of systems is that hot water tank place any convenient location. </a:t>
            </a:r>
          </a:p>
          <a:p>
            <a:pPr algn="just" eaLnBrk="1" hangingPunct="1">
              <a:defRPr/>
            </a:pPr>
            <a:r>
              <a:rPr lang="en-IN" sz="2600" dirty="0" smtClean="0">
                <a:latin typeface="Arial Narrow" panose="020B0606020202030204" pitchFamily="34" charset="0"/>
              </a:rPr>
              <a:t>Pump is generally controlled by electronic differential controller which  stops and starts at predetermined temperature differential between the solar hot water temperature in the storage  tank and solar collector outlet temperature.  </a:t>
            </a:r>
          </a:p>
          <a:p>
            <a:pPr algn="just" eaLnBrk="1" hangingPunct="1">
              <a:defRPr/>
            </a:pPr>
            <a:r>
              <a:rPr lang="en-IN" sz="2600" dirty="0" smtClean="0">
                <a:latin typeface="Arial Narrow" panose="020B0606020202030204" pitchFamily="34" charset="0"/>
              </a:rPr>
              <a:t>Water from storage tank is pumped through an array of solar collectors. When water gets heated in the collector, it flows back into storage tank.</a:t>
            </a:r>
          </a:p>
          <a:p>
            <a:pPr algn="just" eaLnBrk="1" hangingPunct="1">
              <a:defRPr/>
            </a:pPr>
            <a:r>
              <a:rPr lang="en-IN" sz="2600" dirty="0" smtClean="0">
                <a:latin typeface="Arial Narrow" panose="020B0606020202030204" pitchFamily="34" charset="0"/>
              </a:rPr>
              <a:t>Non return valve is provided in the solar collector to prevent the reverse flow of hot water through the  cold solar collector at night.  </a:t>
            </a:r>
          </a:p>
          <a:p>
            <a:pPr algn="just" eaLnBrk="1" hangingPunct="1">
              <a:defRPr/>
            </a:pPr>
            <a:r>
              <a:rPr lang="en-IN" sz="2600" dirty="0" smtClean="0">
                <a:latin typeface="Arial Narrow" panose="020B0606020202030204" pitchFamily="34" charset="0"/>
              </a:rPr>
              <a:t>Presently solenoid operated ball valves are preferred which operate only when pump is under operation.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eaLnBrk="1" hangingPunct="1">
              <a:defRPr/>
            </a:pPr>
            <a:r>
              <a:rPr lang="en-US" altLang="en-US" sz="4000" smtClean="0"/>
              <a:t>Closed Loop System</a:t>
            </a:r>
            <a:br>
              <a:rPr lang="en-US" altLang="en-US" sz="4000" smtClean="0"/>
            </a:br>
            <a:r>
              <a:rPr lang="en-US" altLang="en-US" sz="4000" smtClean="0"/>
              <a:t>Household Application</a:t>
            </a:r>
          </a:p>
        </p:txBody>
      </p:sp>
      <p:pic>
        <p:nvPicPr>
          <p:cNvPr id="18435" name="Picture 4" descr="betterclosed"/>
          <p:cNvPicPr>
            <a:picLocks noChangeAspect="1" noChangeArrowheads="1"/>
          </p:cNvPicPr>
          <p:nvPr>
            <p:ph idx="1"/>
          </p:nvPr>
        </p:nvPicPr>
        <p:blipFill>
          <a:blip r:embed="rId2" cstate="print"/>
          <a:srcRect/>
          <a:stretch>
            <a:fillRect/>
          </a:stretch>
        </p:blipFill>
        <p:spPr>
          <a:xfrm>
            <a:off x="4191000" y="1752600"/>
            <a:ext cx="4419600" cy="4953000"/>
          </a:xfrm>
          <a:noFill/>
        </p:spPr>
      </p:pic>
      <p:sp>
        <p:nvSpPr>
          <p:cNvPr id="50182" name="Text Box 6"/>
          <p:cNvSpPr txBox="1">
            <a:spLocks noChangeArrowheads="1"/>
          </p:cNvSpPr>
          <p:nvPr/>
        </p:nvSpPr>
        <p:spPr bwMode="auto">
          <a:xfrm>
            <a:off x="457200" y="4572000"/>
            <a:ext cx="3276600" cy="1917700"/>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a:effectLst>
                  <a:outerShdw blurRad="38100" dist="38100" dir="2700000" algn="tl">
                    <a:srgbClr val="000000"/>
                  </a:outerShdw>
                </a:effectLst>
                <a:latin typeface="Tahoma" panose="020B0604030504040204" pitchFamily="34" charset="0"/>
                <a:cs typeface="Arial" panose="020B0604020202020204" pitchFamily="34" charset="0"/>
              </a:rPr>
              <a:t>Closed loop system in which glycol is heated and circulated through a heat exchanger to transfer heat to water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defRPr/>
            </a:pPr>
            <a:r>
              <a:rPr lang="en-US" altLang="en-US" sz="4000" smtClean="0"/>
              <a:t>Closed Loop System</a:t>
            </a:r>
            <a:br>
              <a:rPr lang="en-US" altLang="en-US" sz="4000" smtClean="0"/>
            </a:br>
            <a:r>
              <a:rPr lang="en-US" altLang="en-US" sz="4000" smtClean="0"/>
              <a:t>Pool Application</a:t>
            </a:r>
            <a:br>
              <a:rPr lang="en-US" altLang="en-US" sz="4000" smtClean="0"/>
            </a:br>
            <a:endParaRPr lang="en-US" altLang="en-US" sz="4000" smtClean="0"/>
          </a:p>
        </p:txBody>
      </p:sp>
      <p:pic>
        <p:nvPicPr>
          <p:cNvPr id="19459" name="Picture 4" descr="closedloop"/>
          <p:cNvPicPr>
            <a:picLocks noChangeAspect="1" noChangeArrowheads="1"/>
          </p:cNvPicPr>
          <p:nvPr>
            <p:ph idx="1"/>
          </p:nvPr>
        </p:nvPicPr>
        <p:blipFill>
          <a:blip r:embed="rId2" cstate="print"/>
          <a:srcRect/>
          <a:stretch>
            <a:fillRect/>
          </a:stretch>
        </p:blipFill>
        <p:spPr>
          <a:xfrm>
            <a:off x="381000" y="2133600"/>
            <a:ext cx="5181600" cy="4430713"/>
          </a:xfrm>
          <a:noFill/>
        </p:spPr>
      </p:pic>
      <p:sp>
        <p:nvSpPr>
          <p:cNvPr id="41990" name="Rectangle 6"/>
          <p:cNvSpPr>
            <a:spLocks noChangeArrowheads="1"/>
          </p:cNvSpPr>
          <p:nvPr/>
        </p:nvSpPr>
        <p:spPr bwMode="auto">
          <a:xfrm>
            <a:off x="5867400" y="3276600"/>
            <a:ext cx="3048000" cy="1981200"/>
          </a:xfrm>
          <a:prstGeom prst="rect">
            <a:avLst/>
          </a:prstGeom>
          <a:noFill/>
          <a:ln>
            <a:noFill/>
          </a:ln>
          <a:effectLst/>
          <a:extLst>
            <a:ext uri="{909E8E84-426E-40DD-AFC4-6F175D3DCCD1}"/>
            <a:ext uri="{91240B29-F687-4F45-9708-019B960494DF}"/>
            <a:ext uri="{AF507438-7753-43E0-B8FC-AC1667EBCBE1}"/>
          </a:extLst>
        </p:spPr>
        <p:txBody>
          <a:bodyPr/>
          <a:lstStyle>
            <a:lvl1pPr marL="342900" indent="-342900">
              <a:spcBef>
                <a:spcPct val="20000"/>
              </a:spcBef>
              <a:buClr>
                <a:schemeClr val="hlink"/>
              </a:buClr>
              <a:buSzPct val="120000"/>
              <a:buChar char="•"/>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SzPct val="80000"/>
              <a:buFont typeface="Wingdings" panose="05000000000000000000" pitchFamily="2" charset="2"/>
              <a:buChar char="v"/>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SzPct val="80000"/>
              <a:buFont typeface="Wingdings" panose="05000000000000000000" pitchFamily="2" charset="2"/>
              <a:buChar char="v"/>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SzPct val="80000"/>
              <a:buFont typeface="Wingdings" panose="05000000000000000000" pitchFamily="2" charset="2"/>
              <a:buChar char="v"/>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SzPct val="80000"/>
              <a:buFont typeface="Wingdings" panose="05000000000000000000" pitchFamily="2" charset="2"/>
              <a:buChar char="v"/>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pPr eaLnBrk="1" hangingPunct="1">
              <a:buFontTx/>
              <a:buNone/>
              <a:defRPr/>
            </a:pPr>
            <a:r>
              <a:rPr lang="en-US" altLang="en-US" sz="2400" smtClean="0"/>
              <a:t>    Closed loop systems prevent chemically saturated pool water from coming in contact with solar panels.</a:t>
            </a:r>
          </a:p>
          <a:p>
            <a:pPr eaLnBrk="1" hangingPunct="1">
              <a:buFontTx/>
              <a:buNone/>
              <a:defRPr/>
            </a:pPr>
            <a:endParaRPr lang="en-US" altLang="en-US" sz="2400" smtClean="0"/>
          </a:p>
          <a:p>
            <a:pPr algn="ctr" eaLnBrk="1" hangingPunct="1">
              <a:buFontTx/>
              <a:buNone/>
              <a:defRPr/>
            </a:pPr>
            <a:r>
              <a:rPr lang="en-US" altLang="en-US" sz="240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en-US" dirty="0" smtClean="0"/>
              <a:t>Hardware Components</a:t>
            </a:r>
          </a:p>
        </p:txBody>
      </p:sp>
      <p:sp>
        <p:nvSpPr>
          <p:cNvPr id="19459" name="Rectangle 3"/>
          <p:cNvSpPr>
            <a:spLocks noGrp="1" noChangeArrowheads="1"/>
          </p:cNvSpPr>
          <p:nvPr>
            <p:ph type="body" idx="1"/>
          </p:nvPr>
        </p:nvSpPr>
        <p:spPr>
          <a:xfrm>
            <a:off x="0" y="2057400"/>
            <a:ext cx="4724400" cy="4114800"/>
          </a:xfrm>
        </p:spPr>
        <p:txBody>
          <a:bodyPr/>
          <a:lstStyle/>
          <a:p>
            <a:pPr eaLnBrk="1" hangingPunct="1">
              <a:buFont typeface="Wingdings" panose="05000000000000000000" pitchFamily="2" charset="2"/>
              <a:buChar char="ü"/>
              <a:defRPr/>
            </a:pPr>
            <a:r>
              <a:rPr lang="en-US" altLang="en-US" dirty="0" smtClean="0"/>
              <a:t> Heat Exchanger</a:t>
            </a:r>
          </a:p>
          <a:p>
            <a:pPr eaLnBrk="1" hangingPunct="1">
              <a:buFont typeface="Wingdings" panose="05000000000000000000" pitchFamily="2" charset="2"/>
              <a:buChar char="ü"/>
              <a:defRPr/>
            </a:pPr>
            <a:endParaRPr lang="en-US" altLang="en-US" dirty="0" smtClean="0"/>
          </a:p>
          <a:p>
            <a:pPr eaLnBrk="1" hangingPunct="1">
              <a:buFont typeface="Wingdings" panose="05000000000000000000" pitchFamily="2" charset="2"/>
              <a:buChar char="ü"/>
              <a:defRPr/>
            </a:pPr>
            <a:r>
              <a:rPr lang="en-US" altLang="en-US" dirty="0" smtClean="0"/>
              <a:t> Solar Panels</a:t>
            </a:r>
          </a:p>
          <a:p>
            <a:pPr eaLnBrk="1" hangingPunct="1">
              <a:buFont typeface="Wingdings" panose="05000000000000000000" pitchFamily="2" charset="2"/>
              <a:buChar char="ü"/>
              <a:defRPr/>
            </a:pPr>
            <a:endParaRPr lang="en-US" altLang="en-US" dirty="0" smtClean="0"/>
          </a:p>
          <a:p>
            <a:pPr eaLnBrk="1" hangingPunct="1">
              <a:buFont typeface="Wingdings" panose="05000000000000000000" pitchFamily="2" charset="2"/>
              <a:buChar char="ü"/>
              <a:defRPr/>
            </a:pPr>
            <a:r>
              <a:rPr lang="en-US" altLang="en-US" dirty="0" smtClean="0"/>
              <a:t> Differential Controller</a:t>
            </a:r>
          </a:p>
          <a:p>
            <a:pPr eaLnBrk="1" hangingPunct="1">
              <a:buFontTx/>
              <a:buNone/>
              <a:defRPr/>
            </a:pPr>
            <a:endParaRPr lang="en-US" altLang="en-US" dirty="0" smtClean="0"/>
          </a:p>
        </p:txBody>
      </p:sp>
      <p:sp>
        <p:nvSpPr>
          <p:cNvPr id="19460" name="Rectangle 4"/>
          <p:cNvSpPr>
            <a:spLocks noChangeArrowheads="1"/>
          </p:cNvSpPr>
          <p:nvPr/>
        </p:nvSpPr>
        <p:spPr bwMode="auto">
          <a:xfrm>
            <a:off x="4876800" y="2057400"/>
            <a:ext cx="4724400" cy="4114800"/>
          </a:xfrm>
          <a:prstGeom prst="rect">
            <a:avLst/>
          </a:prstGeom>
          <a:noFill/>
          <a:ln>
            <a:noFill/>
          </a:ln>
          <a:effectLst/>
          <a:extLst>
            <a:ext uri="{909E8E84-426E-40DD-AFC4-6F175D3DCCD1}"/>
            <a:ext uri="{91240B29-F687-4F45-9708-019B960494DF}"/>
            <a:ext uri="{AF507438-7753-43E0-B8FC-AC1667EBCBE1}"/>
          </a:extLst>
        </p:spPr>
        <p:txBody>
          <a:bodyPr/>
          <a:lstStyle>
            <a:lvl1pPr marL="342900" indent="-342900">
              <a:spcBef>
                <a:spcPct val="20000"/>
              </a:spcBef>
              <a:buClr>
                <a:schemeClr val="hlink"/>
              </a:buClr>
              <a:buSzPct val="120000"/>
              <a:buChar char="•"/>
              <a:defRPr sz="32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pPr eaLnBrk="1" hangingPunct="1">
              <a:buFont typeface="Wingdings" panose="05000000000000000000" pitchFamily="2" charset="2"/>
              <a:buChar char="ü"/>
              <a:defRPr/>
            </a:pPr>
            <a:r>
              <a:rPr lang="en-US" altLang="en-US" dirty="0" smtClean="0"/>
              <a:t> Glycol (antifreeze)</a:t>
            </a:r>
          </a:p>
          <a:p>
            <a:pPr eaLnBrk="1" hangingPunct="1">
              <a:buFont typeface="Wingdings" panose="05000000000000000000" pitchFamily="2" charset="2"/>
              <a:buChar char="ü"/>
              <a:defRPr/>
            </a:pPr>
            <a:endParaRPr lang="en-US" altLang="en-US" dirty="0" smtClean="0"/>
          </a:p>
          <a:p>
            <a:pPr eaLnBrk="1" hangingPunct="1">
              <a:buFont typeface="Wingdings" panose="05000000000000000000" pitchFamily="2" charset="2"/>
              <a:buChar char="ü"/>
              <a:defRPr/>
            </a:pPr>
            <a:r>
              <a:rPr lang="en-US" altLang="en-US" dirty="0" smtClean="0"/>
              <a:t> Circulation pump</a:t>
            </a:r>
          </a:p>
          <a:p>
            <a:pPr eaLnBrk="1" hangingPunct="1">
              <a:buFont typeface="Wingdings" panose="05000000000000000000" pitchFamily="2" charset="2"/>
              <a:buChar char="ü"/>
              <a:defRPr/>
            </a:pPr>
            <a:endParaRPr lang="en-US" altLang="en-US" dirty="0" smtClean="0"/>
          </a:p>
          <a:p>
            <a:pPr eaLnBrk="1" hangingPunct="1">
              <a:buFont typeface="Wingdings" panose="05000000000000000000" pitchFamily="2" charset="2"/>
              <a:buChar char="ü"/>
              <a:defRPr/>
            </a:pPr>
            <a:r>
              <a:rPr lang="en-US" altLang="en-US" dirty="0" smtClean="0"/>
              <a:t> Pipes &amp; Sensors</a:t>
            </a:r>
          </a:p>
          <a:p>
            <a:pPr eaLnBrk="1" hangingPunct="1">
              <a:buFont typeface="Wingdings" panose="05000000000000000000" pitchFamily="2" charset="2"/>
              <a:buNone/>
              <a:defRPr/>
            </a:pPr>
            <a:endParaRPr lang="en-US" altLang="en-US" dirty="0" smtClean="0"/>
          </a:p>
          <a:p>
            <a:pPr eaLnBrk="1" hangingPunct="1">
              <a:buFont typeface="Wingdings" panose="05000000000000000000" pitchFamily="2" charset="2"/>
              <a:buChar char="ü"/>
              <a:defRPr/>
            </a:pPr>
            <a:endParaRPr lang="en-US" altLang="en-US" dirty="0" smtClean="0"/>
          </a:p>
          <a:p>
            <a:pPr eaLnBrk="1" hangingPunct="1">
              <a:buFont typeface="Wingdings" panose="05000000000000000000" pitchFamily="2" charset="2"/>
              <a:buNone/>
              <a:defRPr/>
            </a:pPr>
            <a:endParaRPr lang="en-US" altLang="en-US" dirty="0" smtClean="0"/>
          </a:p>
          <a:p>
            <a:pPr eaLnBrk="1" hangingPunct="1">
              <a:buFontTx/>
              <a:buNone/>
              <a:defRPr/>
            </a:pPr>
            <a:endParaRPr lang="en-US"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defRPr/>
            </a:pPr>
            <a:r>
              <a:rPr lang="en-US" altLang="en-US" smtClean="0"/>
              <a:t>Heat Exchangers</a:t>
            </a:r>
          </a:p>
        </p:txBody>
      </p:sp>
      <p:sp>
        <p:nvSpPr>
          <p:cNvPr id="20483" name="Rectangle 3"/>
          <p:cNvSpPr>
            <a:spLocks noGrp="1" noChangeArrowheads="1"/>
          </p:cNvSpPr>
          <p:nvPr>
            <p:ph type="body" sz="half" idx="1"/>
          </p:nvPr>
        </p:nvSpPr>
        <p:spPr/>
        <p:txBody>
          <a:bodyPr/>
          <a:lstStyle/>
          <a:p>
            <a:pPr eaLnBrk="1" hangingPunct="1">
              <a:defRPr/>
            </a:pPr>
            <a:r>
              <a:rPr lang="en-US" altLang="en-US" sz="2800" smtClean="0"/>
              <a:t>Used to transfer heat from exchange medium to water</a:t>
            </a:r>
          </a:p>
        </p:txBody>
      </p:sp>
      <p:pic>
        <p:nvPicPr>
          <p:cNvPr id="21508" name="Picture 4" descr="exchanger2"/>
          <p:cNvPicPr>
            <a:picLocks noChangeAspect="1" noChangeArrowheads="1"/>
          </p:cNvPicPr>
          <p:nvPr>
            <p:ph sz="quarter" idx="2"/>
          </p:nvPr>
        </p:nvPicPr>
        <p:blipFill>
          <a:blip r:embed="rId2" cstate="print"/>
          <a:srcRect/>
          <a:stretch>
            <a:fillRect/>
          </a:stretch>
        </p:blipFill>
        <p:spPr>
          <a:xfrm>
            <a:off x="4800600" y="1524000"/>
            <a:ext cx="3846513" cy="5181600"/>
          </a:xfrm>
          <a:noFill/>
        </p:spPr>
      </p:pic>
      <p:pic>
        <p:nvPicPr>
          <p:cNvPr id="21509" name="Picture 6" descr="exchanger1"/>
          <p:cNvPicPr>
            <a:picLocks noChangeAspect="1" noChangeArrowheads="1"/>
          </p:cNvPicPr>
          <p:nvPr>
            <p:ph sz="quarter" idx="3"/>
          </p:nvPr>
        </p:nvPicPr>
        <p:blipFill>
          <a:blip r:embed="rId3" cstate="print"/>
          <a:srcRect/>
          <a:stretch>
            <a:fillRect/>
          </a:stretch>
        </p:blipFill>
        <p:spPr>
          <a:xfrm>
            <a:off x="457200" y="3581400"/>
            <a:ext cx="3124200" cy="28956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lgn="ctr" eaLnBrk="1" hangingPunct="1">
              <a:defRPr/>
            </a:pPr>
            <a:r>
              <a:rPr lang="en-US" altLang="en-US" smtClean="0"/>
              <a:t>Topics Overview</a:t>
            </a:r>
          </a:p>
        </p:txBody>
      </p:sp>
      <p:sp>
        <p:nvSpPr>
          <p:cNvPr id="1027" name="Rectangle 3"/>
          <p:cNvSpPr>
            <a:spLocks noGrp="1" noChangeArrowheads="1"/>
          </p:cNvSpPr>
          <p:nvPr>
            <p:ph type="body" sz="half" idx="1"/>
          </p:nvPr>
        </p:nvSpPr>
        <p:spPr>
          <a:xfrm>
            <a:off x="457200" y="1905000"/>
            <a:ext cx="4033838" cy="4114800"/>
          </a:xfrm>
        </p:spPr>
        <p:txBody>
          <a:bodyPr/>
          <a:lstStyle/>
          <a:p>
            <a:pPr eaLnBrk="1" hangingPunct="1">
              <a:defRPr/>
            </a:pPr>
            <a:r>
              <a:rPr lang="en-US" altLang="en-US" sz="2800" smtClean="0"/>
              <a:t>Types of heating systems</a:t>
            </a:r>
          </a:p>
          <a:p>
            <a:pPr eaLnBrk="1" hangingPunct="1">
              <a:defRPr/>
            </a:pPr>
            <a:endParaRPr lang="en-US" altLang="en-US" sz="2800" smtClean="0"/>
          </a:p>
          <a:p>
            <a:pPr eaLnBrk="1" hangingPunct="1">
              <a:defRPr/>
            </a:pPr>
            <a:r>
              <a:rPr lang="en-US" altLang="en-US" sz="2800" smtClean="0"/>
              <a:t>Hardware</a:t>
            </a:r>
          </a:p>
          <a:p>
            <a:pPr eaLnBrk="1" hangingPunct="1">
              <a:defRPr/>
            </a:pPr>
            <a:endParaRPr lang="en-US" altLang="en-US" sz="2800" smtClean="0"/>
          </a:p>
          <a:p>
            <a:pPr eaLnBrk="1" hangingPunct="1">
              <a:defRPr/>
            </a:pPr>
            <a:r>
              <a:rPr lang="en-US" altLang="en-US" sz="2800" smtClean="0"/>
              <a:t>System applications</a:t>
            </a:r>
          </a:p>
        </p:txBody>
      </p:sp>
      <p:sp>
        <p:nvSpPr>
          <p:cNvPr id="1028" name="Rectangle 4"/>
          <p:cNvSpPr>
            <a:spLocks noGrp="1" noChangeArrowheads="1"/>
          </p:cNvSpPr>
          <p:nvPr>
            <p:ph type="body" sz="half" idx="2"/>
          </p:nvPr>
        </p:nvSpPr>
        <p:spPr>
          <a:xfrm>
            <a:off x="4652963" y="1905000"/>
            <a:ext cx="4033837" cy="4114800"/>
          </a:xfrm>
        </p:spPr>
        <p:txBody>
          <a:bodyPr/>
          <a:lstStyle/>
          <a:p>
            <a:pPr eaLnBrk="1" hangingPunct="1">
              <a:defRPr/>
            </a:pPr>
            <a:r>
              <a:rPr lang="en-US" altLang="en-US" sz="2800" smtClean="0"/>
              <a:t>Financial analysis &amp; Economics</a:t>
            </a:r>
          </a:p>
          <a:p>
            <a:pPr eaLnBrk="1" hangingPunct="1">
              <a:defRPr/>
            </a:pPr>
            <a:endParaRPr lang="en-US" altLang="en-US" sz="2800" smtClean="0"/>
          </a:p>
          <a:p>
            <a:pPr eaLnBrk="1" hangingPunct="1">
              <a:defRPr/>
            </a:pPr>
            <a:r>
              <a:rPr lang="en-US" altLang="en-US" sz="2800" smtClean="0"/>
              <a:t>Recommendations</a:t>
            </a:r>
          </a:p>
          <a:p>
            <a:pPr eaLnBrk="1" hangingPunct="1">
              <a:defRPr/>
            </a:pPr>
            <a:endParaRPr lang="en-US" altLang="en-US" sz="2800" smtClean="0"/>
          </a:p>
          <a:p>
            <a:pPr eaLnBrk="1" hangingPunct="1">
              <a:defRPr/>
            </a:pPr>
            <a:r>
              <a:rPr lang="en-US" altLang="en-US" sz="2800" smtClean="0"/>
              <a:t>Case studies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813" y="19050"/>
            <a:ext cx="3757613" cy="666750"/>
          </a:xfrm>
        </p:spPr>
        <p:txBody>
          <a:bodyPr/>
          <a:lstStyle/>
          <a:p>
            <a:pPr algn="ctr" eaLnBrk="1" hangingPunct="1">
              <a:defRPr/>
            </a:pPr>
            <a:r>
              <a:rPr lang="en-US" altLang="en-US" dirty="0" smtClean="0">
                <a:solidFill>
                  <a:srgbClr val="FFFF00"/>
                </a:solidFill>
              </a:rPr>
              <a:t>Solar Panels</a:t>
            </a:r>
          </a:p>
        </p:txBody>
      </p:sp>
      <p:pic>
        <p:nvPicPr>
          <p:cNvPr id="22531" name="Picture 9" descr="future"/>
          <p:cNvPicPr>
            <a:picLocks noChangeAspect="1" noChangeArrowheads="1"/>
          </p:cNvPicPr>
          <p:nvPr>
            <p:ph sz="half" idx="1"/>
          </p:nvPr>
        </p:nvPicPr>
        <p:blipFill>
          <a:blip r:embed="rId2" cstate="print"/>
          <a:srcRect/>
          <a:stretch>
            <a:fillRect/>
          </a:stretch>
        </p:blipFill>
        <p:spPr>
          <a:xfrm>
            <a:off x="0" y="3262313"/>
            <a:ext cx="4038600" cy="3052762"/>
          </a:xfrm>
          <a:noFill/>
        </p:spPr>
      </p:pic>
      <p:sp>
        <p:nvSpPr>
          <p:cNvPr id="24587" name="Text Box 11"/>
          <p:cNvSpPr txBox="1">
            <a:spLocks noChangeArrowheads="1"/>
          </p:cNvSpPr>
          <p:nvPr/>
        </p:nvSpPr>
        <p:spPr bwMode="auto">
          <a:xfrm>
            <a:off x="952500" y="6329363"/>
            <a:ext cx="25908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a:effectLst>
                  <a:outerShdw blurRad="38100" dist="38100" dir="2700000" algn="tl">
                    <a:srgbClr val="000000"/>
                  </a:outerShdw>
                </a:effectLst>
                <a:latin typeface="Tahoma" panose="020B0604030504040204" pitchFamily="34" charset="0"/>
                <a:cs typeface="Arial" panose="020B0604020202020204" pitchFamily="34" charset="0"/>
              </a:rPr>
              <a:t>Futuristic looking</a:t>
            </a:r>
          </a:p>
        </p:txBody>
      </p:sp>
      <p:pic>
        <p:nvPicPr>
          <p:cNvPr id="22533" name="Picture 14" descr="30VT_PV"/>
          <p:cNvPicPr>
            <a:picLocks noChangeAspect="1" noChangeArrowheads="1"/>
          </p:cNvPicPr>
          <p:nvPr>
            <p:ph sz="half" idx="2"/>
          </p:nvPr>
        </p:nvPicPr>
        <p:blipFill>
          <a:blip r:embed="rId3" cstate="print"/>
          <a:srcRect/>
          <a:stretch>
            <a:fillRect/>
          </a:stretch>
        </p:blipFill>
        <p:spPr>
          <a:xfrm>
            <a:off x="5116513" y="3286125"/>
            <a:ext cx="4038600" cy="3028950"/>
          </a:xfrm>
          <a:noFill/>
        </p:spPr>
      </p:pic>
      <p:sp>
        <p:nvSpPr>
          <p:cNvPr id="24592" name="Text Box 16"/>
          <p:cNvSpPr txBox="1">
            <a:spLocks noChangeArrowheads="1"/>
          </p:cNvSpPr>
          <p:nvPr/>
        </p:nvSpPr>
        <p:spPr bwMode="auto">
          <a:xfrm>
            <a:off x="5943600" y="6315075"/>
            <a:ext cx="30480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dirty="0">
                <a:effectLst>
                  <a:outerShdw blurRad="38100" dist="38100" dir="2700000" algn="tl">
                    <a:srgbClr val="000000"/>
                  </a:outerShdw>
                </a:effectLst>
                <a:latin typeface="Tahoma" panose="020B0604030504040204" pitchFamily="34" charset="0"/>
                <a:cs typeface="Arial" panose="020B0604020202020204" pitchFamily="34" charset="0"/>
              </a:rPr>
              <a:t>Cold day in Vermont</a:t>
            </a:r>
          </a:p>
        </p:txBody>
      </p:sp>
      <p:pic>
        <p:nvPicPr>
          <p:cNvPr id="22535" name="Picture 1"/>
          <p:cNvPicPr>
            <a:picLocks noChangeAspect="1"/>
          </p:cNvPicPr>
          <p:nvPr/>
        </p:nvPicPr>
        <p:blipFill>
          <a:blip r:embed="rId4" cstate="print"/>
          <a:srcRect/>
          <a:stretch>
            <a:fillRect/>
          </a:stretch>
        </p:blipFill>
        <p:spPr bwMode="auto">
          <a:xfrm>
            <a:off x="4038600" y="19050"/>
            <a:ext cx="510540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sz="quarter"/>
          </p:nvPr>
        </p:nvSpPr>
        <p:spPr/>
        <p:txBody>
          <a:bodyPr/>
          <a:lstStyle/>
          <a:p>
            <a:pPr algn="ctr" eaLnBrk="1" hangingPunct="1">
              <a:defRPr/>
            </a:pPr>
            <a:r>
              <a:rPr lang="en-US" altLang="en-US" sz="4000" dirty="0" smtClean="0">
                <a:solidFill>
                  <a:srgbClr val="FFFF00"/>
                </a:solidFill>
              </a:rPr>
              <a:t>Differential Controllers &amp; Sensors</a:t>
            </a:r>
          </a:p>
        </p:txBody>
      </p:sp>
      <p:pic>
        <p:nvPicPr>
          <p:cNvPr id="23555" name="Picture 4" descr="controller1"/>
          <p:cNvPicPr>
            <a:picLocks noChangeAspect="1" noChangeArrowheads="1"/>
          </p:cNvPicPr>
          <p:nvPr>
            <p:ph sz="quarter" idx="1"/>
          </p:nvPr>
        </p:nvPicPr>
        <p:blipFill>
          <a:blip r:embed="rId2" cstate="print"/>
          <a:srcRect/>
          <a:stretch>
            <a:fillRect/>
          </a:stretch>
        </p:blipFill>
        <p:spPr>
          <a:xfrm>
            <a:off x="4876800" y="1828800"/>
            <a:ext cx="1174750" cy="1327150"/>
          </a:xfrm>
          <a:noFill/>
        </p:spPr>
      </p:pic>
      <p:pic>
        <p:nvPicPr>
          <p:cNvPr id="23556" name="Picture 10" descr="sensor2"/>
          <p:cNvPicPr>
            <a:picLocks noChangeAspect="1" noChangeArrowheads="1"/>
          </p:cNvPicPr>
          <p:nvPr>
            <p:ph sz="quarter" idx="3"/>
          </p:nvPr>
        </p:nvPicPr>
        <p:blipFill>
          <a:blip r:embed="rId3" cstate="print"/>
          <a:srcRect/>
          <a:stretch>
            <a:fillRect/>
          </a:stretch>
        </p:blipFill>
        <p:spPr>
          <a:xfrm>
            <a:off x="6934200" y="4495800"/>
            <a:ext cx="1905000" cy="838200"/>
          </a:xfrm>
          <a:noFill/>
        </p:spPr>
      </p:pic>
      <p:pic>
        <p:nvPicPr>
          <p:cNvPr id="23557" name="Picture 14" descr="sensor"/>
          <p:cNvPicPr>
            <a:picLocks noChangeAspect="1" noChangeArrowheads="1"/>
          </p:cNvPicPr>
          <p:nvPr>
            <p:ph sz="quarter" idx="4"/>
          </p:nvPr>
        </p:nvPicPr>
        <p:blipFill>
          <a:blip r:embed="rId4" cstate="print"/>
          <a:srcRect/>
          <a:stretch>
            <a:fillRect/>
          </a:stretch>
        </p:blipFill>
        <p:spPr>
          <a:xfrm>
            <a:off x="4267200" y="4495800"/>
            <a:ext cx="2032000" cy="844550"/>
          </a:xfrm>
          <a:noFill/>
        </p:spPr>
      </p:pic>
      <p:sp>
        <p:nvSpPr>
          <p:cNvPr id="25608" name="Text Box 8"/>
          <p:cNvSpPr txBox="1">
            <a:spLocks noChangeArrowheads="1"/>
          </p:cNvSpPr>
          <p:nvPr/>
        </p:nvSpPr>
        <p:spPr bwMode="auto">
          <a:xfrm>
            <a:off x="228600" y="2057400"/>
            <a:ext cx="3429000" cy="1465263"/>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just" eaLnBrk="1" hangingPunct="1">
              <a:spcBef>
                <a:spcPct val="50000"/>
              </a:spcBef>
              <a:buFontTx/>
              <a:buChar char="•"/>
              <a:defRPr/>
            </a:pPr>
            <a:r>
              <a:rPr lang="en-US" altLang="en-US" sz="1800" dirty="0">
                <a:effectLst>
                  <a:outerShdw blurRad="38100" dist="38100" dir="2700000" algn="tl">
                    <a:srgbClr val="000000"/>
                  </a:outerShdw>
                </a:effectLst>
                <a:latin typeface="Tahoma" panose="020B0604030504040204" pitchFamily="34" charset="0"/>
                <a:cs typeface="Arial" panose="020B0604020202020204" pitchFamily="34" charset="0"/>
              </a:rPr>
              <a:t> Differential Controllers allow flow of solar heated water into storage tank if temperature differential is within a specified range.</a:t>
            </a:r>
          </a:p>
        </p:txBody>
      </p:sp>
      <p:sp>
        <p:nvSpPr>
          <p:cNvPr id="25609" name="Text Box 9"/>
          <p:cNvSpPr txBox="1">
            <a:spLocks noChangeArrowheads="1"/>
          </p:cNvSpPr>
          <p:nvPr/>
        </p:nvSpPr>
        <p:spPr bwMode="auto">
          <a:xfrm>
            <a:off x="228600" y="4267200"/>
            <a:ext cx="3581400" cy="1465263"/>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just" eaLnBrk="1" hangingPunct="1">
              <a:spcBef>
                <a:spcPct val="50000"/>
              </a:spcBef>
              <a:buFontTx/>
              <a:buChar char="•"/>
              <a:defRPr/>
            </a:pPr>
            <a:r>
              <a:rPr lang="en-US" altLang="en-US" sz="1800" dirty="0">
                <a:effectLst>
                  <a:outerShdw blurRad="38100" dist="38100" dir="2700000" algn="tl">
                    <a:srgbClr val="000000"/>
                  </a:outerShdw>
                </a:effectLst>
                <a:latin typeface="Tahoma" panose="020B0604030504040204" pitchFamily="34" charset="0"/>
                <a:cs typeface="Arial" panose="020B0604020202020204" pitchFamily="34" charset="0"/>
              </a:rPr>
              <a:t> Sensors relay water temperature data to controller which determines if solar heated water should be circulated to raise water temperature.</a:t>
            </a:r>
          </a:p>
        </p:txBody>
      </p:sp>
      <p:sp>
        <p:nvSpPr>
          <p:cNvPr id="25616" name="Text Box 16"/>
          <p:cNvSpPr txBox="1">
            <a:spLocks noChangeArrowheads="1"/>
          </p:cNvSpPr>
          <p:nvPr/>
        </p:nvSpPr>
        <p:spPr bwMode="auto">
          <a:xfrm>
            <a:off x="6858000" y="5410200"/>
            <a:ext cx="2057400" cy="366713"/>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sz="1800">
                <a:effectLst>
                  <a:outerShdw blurRad="38100" dist="38100" dir="2700000" algn="tl">
                    <a:srgbClr val="000000"/>
                  </a:outerShdw>
                </a:effectLst>
                <a:latin typeface="Tahoma" panose="020B0604030504040204" pitchFamily="34" charset="0"/>
                <a:cs typeface="Arial" panose="020B0604020202020204" pitchFamily="34" charset="0"/>
              </a:rPr>
              <a:t>  Screw-in sensor</a:t>
            </a:r>
          </a:p>
        </p:txBody>
      </p:sp>
      <p:sp>
        <p:nvSpPr>
          <p:cNvPr id="25617" name="Text Box 17"/>
          <p:cNvSpPr txBox="1">
            <a:spLocks noChangeArrowheads="1"/>
          </p:cNvSpPr>
          <p:nvPr/>
        </p:nvSpPr>
        <p:spPr bwMode="auto">
          <a:xfrm>
            <a:off x="4343400" y="5410200"/>
            <a:ext cx="2057400" cy="366713"/>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sz="1800">
                <a:effectLst>
                  <a:outerShdw blurRad="38100" dist="38100" dir="2700000" algn="tl">
                    <a:srgbClr val="000000"/>
                  </a:outerShdw>
                </a:effectLst>
                <a:latin typeface="Tahoma" panose="020B0604030504040204" pitchFamily="34" charset="0"/>
                <a:cs typeface="Arial" panose="020B0604020202020204" pitchFamily="34" charset="0"/>
              </a:rPr>
              <a:t> Bolt-on sensor</a:t>
            </a:r>
          </a:p>
        </p:txBody>
      </p:sp>
      <p:pic>
        <p:nvPicPr>
          <p:cNvPr id="23562" name="Picture 19" descr="controller2"/>
          <p:cNvPicPr>
            <a:picLocks noChangeAspect="1" noChangeArrowheads="1"/>
          </p:cNvPicPr>
          <p:nvPr>
            <p:ph sz="quarter" idx="2"/>
          </p:nvPr>
        </p:nvPicPr>
        <p:blipFill>
          <a:blip r:embed="rId5" cstate="print"/>
          <a:srcRect/>
          <a:stretch>
            <a:fillRect/>
          </a:stretch>
        </p:blipFill>
        <p:spPr>
          <a:xfrm>
            <a:off x="7239000" y="1905000"/>
            <a:ext cx="1212850" cy="1339850"/>
          </a:xfrm>
          <a:noFill/>
        </p:spPr>
      </p:pic>
      <p:sp>
        <p:nvSpPr>
          <p:cNvPr id="25621" name="Text Box 21"/>
          <p:cNvSpPr txBox="1">
            <a:spLocks noChangeArrowheads="1"/>
          </p:cNvSpPr>
          <p:nvPr/>
        </p:nvSpPr>
        <p:spPr bwMode="auto">
          <a:xfrm>
            <a:off x="4724400" y="3276600"/>
            <a:ext cx="2057400" cy="641350"/>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73038" indent="-173038">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defRPr/>
            </a:pPr>
            <a:r>
              <a:rPr lang="en-US" altLang="en-US" sz="1800" smtClean="0">
                <a:effectLst>
                  <a:outerShdw blurRad="38100" dist="38100" dir="2700000" algn="tl">
                    <a:srgbClr val="000000"/>
                  </a:outerShdw>
                </a:effectLst>
                <a:latin typeface="Tahoma" panose="020B0604030504040204" pitchFamily="34" charset="0"/>
                <a:cs typeface="Arial" panose="020B0604020202020204" pitchFamily="34" charset="0"/>
              </a:rPr>
              <a:t>  Differential  Controller</a:t>
            </a:r>
          </a:p>
        </p:txBody>
      </p:sp>
      <p:sp>
        <p:nvSpPr>
          <p:cNvPr id="25622" name="Text Box 22"/>
          <p:cNvSpPr txBox="1">
            <a:spLocks noChangeArrowheads="1"/>
          </p:cNvSpPr>
          <p:nvPr/>
        </p:nvSpPr>
        <p:spPr bwMode="auto">
          <a:xfrm>
            <a:off x="6248400" y="3276600"/>
            <a:ext cx="2743200" cy="64135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spcBef>
                <a:spcPct val="50000"/>
              </a:spcBef>
              <a:defRPr/>
            </a:pPr>
            <a:r>
              <a:rPr lang="en-US" altLang="en-US" sz="1800">
                <a:effectLst>
                  <a:outerShdw blurRad="38100" dist="38100" dir="2700000" algn="tl">
                    <a:srgbClr val="000000"/>
                  </a:outerShdw>
                </a:effectLst>
                <a:latin typeface="Tahoma" panose="020B0604030504040204" pitchFamily="34" charset="0"/>
                <a:cs typeface="Arial" panose="020B0604020202020204" pitchFamily="34" charset="0"/>
              </a:rPr>
              <a:t>High temp. differential controller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2700" y="0"/>
            <a:ext cx="8229600" cy="762000"/>
          </a:xfrm>
        </p:spPr>
        <p:txBody>
          <a:bodyPr/>
          <a:lstStyle/>
          <a:p>
            <a:pPr algn="ctr" eaLnBrk="1" hangingPunct="1">
              <a:defRPr/>
            </a:pPr>
            <a:r>
              <a:rPr lang="en-US" altLang="en-US" dirty="0" smtClean="0">
                <a:solidFill>
                  <a:srgbClr val="FFFF00"/>
                </a:solidFill>
              </a:rPr>
              <a:t>Glycol (Antifreeze)</a:t>
            </a:r>
          </a:p>
        </p:txBody>
      </p:sp>
      <p:pic>
        <p:nvPicPr>
          <p:cNvPr id="24579" name="Picture 4" descr="glycol"/>
          <p:cNvPicPr>
            <a:picLocks noChangeAspect="1" noChangeArrowheads="1"/>
          </p:cNvPicPr>
          <p:nvPr>
            <p:ph idx="1"/>
          </p:nvPr>
        </p:nvPicPr>
        <p:blipFill>
          <a:blip r:embed="rId2" cstate="print"/>
          <a:srcRect/>
          <a:stretch>
            <a:fillRect/>
          </a:stretch>
        </p:blipFill>
        <p:spPr>
          <a:xfrm>
            <a:off x="0" y="685800"/>
            <a:ext cx="2324100" cy="2324100"/>
          </a:xfrm>
          <a:noFill/>
        </p:spPr>
      </p:pic>
      <p:sp>
        <p:nvSpPr>
          <p:cNvPr id="24580" name="Text Box 6"/>
          <p:cNvSpPr txBox="1">
            <a:spLocks noChangeArrowheads="1"/>
          </p:cNvSpPr>
          <p:nvPr/>
        </p:nvSpPr>
        <p:spPr bwMode="auto">
          <a:xfrm>
            <a:off x="-12700" y="3200400"/>
            <a:ext cx="9156700" cy="3232150"/>
          </a:xfrm>
          <a:prstGeom prst="rect">
            <a:avLst/>
          </a:prstGeom>
          <a:noFill/>
          <a:ln w="9525" algn="ctr">
            <a:noFill/>
            <a:miter lim="800000"/>
            <a:headEnd/>
            <a:tailEnd/>
          </a:ln>
        </p:spPr>
        <p:txBody>
          <a:bodyPr>
            <a:spAutoFit/>
          </a:bodyPr>
          <a:lstStyle/>
          <a:p>
            <a:pPr marL="114300" indent="-114300" eaLnBrk="1" hangingPunct="1">
              <a:spcBef>
                <a:spcPct val="50000"/>
              </a:spcBef>
              <a:buFont typeface="Wingdings" pitchFamily="2" charset="2"/>
              <a:buChar char="ü"/>
            </a:pPr>
            <a:r>
              <a:rPr lang="en-US" altLang="en-US"/>
              <a:t> To avoid  the freezing of water in pipe</a:t>
            </a:r>
          </a:p>
          <a:p>
            <a:pPr marL="114300" indent="-114300" eaLnBrk="1" hangingPunct="1">
              <a:spcBef>
                <a:spcPct val="50000"/>
              </a:spcBef>
              <a:buFont typeface="Wingdings" pitchFamily="2" charset="2"/>
              <a:buChar char="ü"/>
            </a:pPr>
            <a:r>
              <a:rPr lang="en-US" altLang="en-US"/>
              <a:t>Protect the systems due to freezing (1) to drain water from collector manually through the gate valves provided at the bottom of  solar collector or permit the reverse flow of hot water from storage tank at night at very slow rate. (2) by use of anti freeze solution</a:t>
            </a:r>
          </a:p>
          <a:p>
            <a:pPr marL="114300" indent="-114300" eaLnBrk="1" hangingPunct="1">
              <a:spcBef>
                <a:spcPct val="50000"/>
              </a:spcBef>
              <a:buFont typeface="Wingdings" pitchFamily="2" charset="2"/>
              <a:buChar char="ü"/>
            </a:pPr>
            <a:r>
              <a:rPr lang="en-US" altLang="en-US"/>
              <a:t>Make sure your antifreeze has corrosion inhibitors!</a:t>
            </a:r>
          </a:p>
          <a:p>
            <a:pPr marL="114300" indent="-114300" eaLnBrk="1" hangingPunct="1">
              <a:spcBef>
                <a:spcPct val="50000"/>
              </a:spcBef>
              <a:buFont typeface="Wingdings" pitchFamily="2" charset="2"/>
              <a:buChar char="ü"/>
            </a:pPr>
            <a:r>
              <a:rPr lang="en-US" altLang="en-US"/>
              <a:t> Unless you wish to shorten the life of your system.</a:t>
            </a:r>
          </a:p>
        </p:txBody>
      </p:sp>
      <p:pic>
        <p:nvPicPr>
          <p:cNvPr id="24581" name="Picture 1"/>
          <p:cNvPicPr>
            <a:picLocks noChangeAspect="1"/>
          </p:cNvPicPr>
          <p:nvPr/>
        </p:nvPicPr>
        <p:blipFill>
          <a:blip r:embed="rId3" cstate="print"/>
          <a:srcRect/>
          <a:stretch>
            <a:fillRect/>
          </a:stretch>
        </p:blipFill>
        <p:spPr bwMode="auto">
          <a:xfrm>
            <a:off x="3754438" y="727075"/>
            <a:ext cx="5389562" cy="220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1384300"/>
          </a:xfrm>
        </p:spPr>
        <p:txBody>
          <a:bodyPr/>
          <a:lstStyle/>
          <a:p>
            <a:pPr algn="ctr" eaLnBrk="1" hangingPunct="1">
              <a:defRPr/>
            </a:pPr>
            <a:r>
              <a:rPr lang="en-US" altLang="en-US" smtClean="0"/>
              <a:t>Circulation Pumps</a:t>
            </a:r>
          </a:p>
        </p:txBody>
      </p:sp>
      <p:sp>
        <p:nvSpPr>
          <p:cNvPr id="26627" name="Rectangle 3"/>
          <p:cNvSpPr>
            <a:spLocks noGrp="1" noChangeArrowheads="1"/>
          </p:cNvSpPr>
          <p:nvPr>
            <p:ph type="body" idx="1"/>
          </p:nvPr>
        </p:nvSpPr>
        <p:spPr>
          <a:xfrm>
            <a:off x="228600" y="4876800"/>
            <a:ext cx="5029200" cy="1752600"/>
          </a:xfrm>
        </p:spPr>
        <p:txBody>
          <a:bodyPr/>
          <a:lstStyle/>
          <a:p>
            <a:pPr eaLnBrk="1" hangingPunct="1">
              <a:lnSpc>
                <a:spcPct val="90000"/>
              </a:lnSpc>
              <a:defRPr/>
            </a:pPr>
            <a:r>
              <a:rPr lang="en-US" altLang="en-US" sz="2000" smtClean="0"/>
              <a:t>Pumps circulate water through solar panels.  They are activated by the differential controller when it senses too large a differential between hot water supply and water coming from panels.</a:t>
            </a:r>
          </a:p>
        </p:txBody>
      </p:sp>
      <p:pic>
        <p:nvPicPr>
          <p:cNvPr id="25604" name="Picture 4" descr="pump"/>
          <p:cNvPicPr>
            <a:picLocks noChangeAspect="1" noChangeArrowheads="1"/>
          </p:cNvPicPr>
          <p:nvPr/>
        </p:nvPicPr>
        <p:blipFill>
          <a:blip r:embed="rId2" cstate="print"/>
          <a:srcRect/>
          <a:stretch>
            <a:fillRect/>
          </a:stretch>
        </p:blipFill>
        <p:spPr bwMode="auto">
          <a:xfrm>
            <a:off x="609600" y="1295400"/>
            <a:ext cx="3124200" cy="3124200"/>
          </a:xfrm>
          <a:prstGeom prst="rect">
            <a:avLst/>
          </a:prstGeom>
          <a:noFill/>
          <a:ln w="9525">
            <a:noFill/>
            <a:miter lim="800000"/>
            <a:headEnd/>
            <a:tailEnd/>
          </a:ln>
        </p:spPr>
      </p:pic>
      <p:pic>
        <p:nvPicPr>
          <p:cNvPr id="25605" name="Picture 5" descr="pumps"/>
          <p:cNvPicPr>
            <a:picLocks noChangeAspect="1" noChangeArrowheads="1"/>
          </p:cNvPicPr>
          <p:nvPr/>
        </p:nvPicPr>
        <p:blipFill>
          <a:blip r:embed="rId3" cstate="print"/>
          <a:srcRect/>
          <a:stretch>
            <a:fillRect/>
          </a:stretch>
        </p:blipFill>
        <p:spPr bwMode="auto">
          <a:xfrm>
            <a:off x="5486400" y="1371600"/>
            <a:ext cx="3124200" cy="3048000"/>
          </a:xfrm>
          <a:prstGeom prst="rect">
            <a:avLst/>
          </a:prstGeom>
          <a:noFill/>
          <a:ln w="9525">
            <a:noFill/>
            <a:miter lim="800000"/>
            <a:headEnd/>
            <a:tailEnd/>
          </a:ln>
        </p:spPr>
      </p:pic>
      <p:sp>
        <p:nvSpPr>
          <p:cNvPr id="25606" name="Text Box 6"/>
          <p:cNvSpPr txBox="1">
            <a:spLocks noChangeArrowheads="1"/>
          </p:cNvSpPr>
          <p:nvPr/>
        </p:nvSpPr>
        <p:spPr bwMode="auto">
          <a:xfrm>
            <a:off x="381000" y="5029200"/>
            <a:ext cx="1447800" cy="366713"/>
          </a:xfrm>
          <a:prstGeom prst="rect">
            <a:avLst/>
          </a:prstGeom>
          <a:noFill/>
          <a:ln w="9525">
            <a:noFill/>
            <a:miter lim="800000"/>
            <a:headEnd/>
            <a:tailEnd/>
          </a:ln>
        </p:spPr>
        <p:txBody>
          <a:bodyPr>
            <a:spAutoFit/>
          </a:bodyPr>
          <a:lstStyle/>
          <a:p>
            <a:pPr eaLnBrk="1" hangingPunct="1">
              <a:spcBef>
                <a:spcPct val="50000"/>
              </a:spcBef>
            </a:pPr>
            <a:endParaRPr lang="en-US" altLang="en-US" sz="1800">
              <a:latin typeface="Tahoma" pitchFamily="34" charset="0"/>
            </a:endParaRPr>
          </a:p>
        </p:txBody>
      </p:sp>
      <p:sp>
        <p:nvSpPr>
          <p:cNvPr id="26631" name="Text Box 7"/>
          <p:cNvSpPr txBox="1">
            <a:spLocks noChangeArrowheads="1"/>
          </p:cNvSpPr>
          <p:nvPr/>
        </p:nvSpPr>
        <p:spPr bwMode="auto">
          <a:xfrm>
            <a:off x="914400" y="4495800"/>
            <a:ext cx="2286000" cy="366713"/>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sz="1800">
                <a:effectLst>
                  <a:outerShdw blurRad="38100" dist="38100" dir="2700000" algn="tl">
                    <a:srgbClr val="000000"/>
                  </a:outerShdw>
                </a:effectLst>
                <a:latin typeface="Tahoma" panose="020B0604030504040204" pitchFamily="34" charset="0"/>
                <a:cs typeface="Arial" panose="020B0604020202020204" pitchFamily="34" charset="0"/>
              </a:rPr>
              <a:t>Industrial size pump</a:t>
            </a:r>
          </a:p>
        </p:txBody>
      </p:sp>
      <p:sp>
        <p:nvSpPr>
          <p:cNvPr id="26632" name="Text Box 8"/>
          <p:cNvSpPr txBox="1">
            <a:spLocks noChangeArrowheads="1"/>
          </p:cNvSpPr>
          <p:nvPr/>
        </p:nvSpPr>
        <p:spPr bwMode="auto">
          <a:xfrm>
            <a:off x="6019800" y="4495800"/>
            <a:ext cx="2286000" cy="366713"/>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sz="1800">
                <a:effectLst>
                  <a:outerShdw blurRad="38100" dist="38100" dir="2700000" algn="tl">
                    <a:srgbClr val="000000"/>
                  </a:outerShdw>
                </a:effectLst>
                <a:latin typeface="Tahoma" panose="020B0604030504040204" pitchFamily="34" charset="0"/>
                <a:cs typeface="Arial" panose="020B0604020202020204" pitchFamily="34" charset="0"/>
              </a:rPr>
              <a:t>Residential pumps</a:t>
            </a:r>
          </a:p>
        </p:txBody>
      </p:sp>
      <p:sp>
        <p:nvSpPr>
          <p:cNvPr id="26633" name="Text Box 9"/>
          <p:cNvSpPr txBox="1">
            <a:spLocks noChangeArrowheads="1"/>
          </p:cNvSpPr>
          <p:nvPr/>
        </p:nvSpPr>
        <p:spPr bwMode="auto">
          <a:xfrm>
            <a:off x="5867400" y="5334000"/>
            <a:ext cx="2362200" cy="64135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spcBef>
                <a:spcPct val="50000"/>
              </a:spcBef>
              <a:defRPr/>
            </a:pPr>
            <a:r>
              <a:rPr lang="en-US" altLang="en-US" sz="1800">
                <a:effectLst>
                  <a:outerShdw blurRad="38100" dist="38100" dir="2700000" algn="tl">
                    <a:srgbClr val="000000"/>
                  </a:outerShdw>
                </a:effectLst>
                <a:latin typeface="Tahoma" panose="020B0604030504040204" pitchFamily="34" charset="0"/>
                <a:cs typeface="Arial" panose="020B0604020202020204" pitchFamily="34" charset="0"/>
              </a:rPr>
              <a:t>Two types of pumps: AC &amp; DC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defRPr/>
            </a:pPr>
            <a:r>
              <a:rPr lang="en-US" altLang="en-US" smtClean="0"/>
              <a:t>Pipes</a:t>
            </a:r>
          </a:p>
        </p:txBody>
      </p:sp>
      <p:sp>
        <p:nvSpPr>
          <p:cNvPr id="27651" name="Rectangle 3"/>
          <p:cNvSpPr>
            <a:spLocks noGrp="1" noChangeArrowheads="1"/>
          </p:cNvSpPr>
          <p:nvPr>
            <p:ph type="body" sz="half" idx="1"/>
          </p:nvPr>
        </p:nvSpPr>
        <p:spPr>
          <a:xfrm>
            <a:off x="457200" y="1600200"/>
            <a:ext cx="4038600" cy="4114800"/>
          </a:xfrm>
        </p:spPr>
        <p:txBody>
          <a:bodyPr/>
          <a:lstStyle/>
          <a:p>
            <a:pPr eaLnBrk="1" hangingPunct="1">
              <a:lnSpc>
                <a:spcPct val="90000"/>
              </a:lnSpc>
              <a:buFontTx/>
              <a:buNone/>
              <a:defRPr/>
            </a:pPr>
            <a:endParaRPr lang="en-US" altLang="en-US" sz="2800" smtClean="0"/>
          </a:p>
          <a:p>
            <a:pPr eaLnBrk="1" hangingPunct="1">
              <a:lnSpc>
                <a:spcPct val="90000"/>
              </a:lnSpc>
              <a:defRPr/>
            </a:pPr>
            <a:r>
              <a:rPr lang="en-US" altLang="en-US" sz="2800" smtClean="0"/>
              <a:t>Pipes should be well insulated to maximize efficiency</a:t>
            </a:r>
          </a:p>
          <a:p>
            <a:pPr eaLnBrk="1" hangingPunct="1">
              <a:lnSpc>
                <a:spcPct val="90000"/>
              </a:lnSpc>
              <a:buFontTx/>
              <a:buNone/>
              <a:defRPr/>
            </a:pPr>
            <a:endParaRPr lang="en-US" altLang="en-US" sz="2800" smtClean="0"/>
          </a:p>
          <a:p>
            <a:pPr eaLnBrk="1" hangingPunct="1">
              <a:lnSpc>
                <a:spcPct val="90000"/>
              </a:lnSpc>
              <a:buFontTx/>
              <a:buNone/>
              <a:defRPr/>
            </a:pPr>
            <a:endParaRPr lang="en-US" altLang="en-US" sz="2800" smtClean="0"/>
          </a:p>
          <a:p>
            <a:pPr eaLnBrk="1" hangingPunct="1">
              <a:lnSpc>
                <a:spcPct val="90000"/>
              </a:lnSpc>
              <a:buFontTx/>
              <a:buNone/>
              <a:defRPr/>
            </a:pPr>
            <a:endParaRPr lang="en-US" altLang="en-US" sz="2800" smtClean="0"/>
          </a:p>
          <a:p>
            <a:pPr eaLnBrk="1" hangingPunct="1">
              <a:lnSpc>
                <a:spcPct val="90000"/>
              </a:lnSpc>
              <a:defRPr/>
            </a:pPr>
            <a:r>
              <a:rPr lang="en-US" altLang="en-US" sz="2800" smtClean="0"/>
              <a:t>Preferably made from copper</a:t>
            </a:r>
          </a:p>
        </p:txBody>
      </p:sp>
      <p:pic>
        <p:nvPicPr>
          <p:cNvPr id="26628" name="Picture 4" descr="pipes"/>
          <p:cNvPicPr>
            <a:picLocks noChangeAspect="1" noChangeArrowheads="1"/>
          </p:cNvPicPr>
          <p:nvPr>
            <p:ph sz="quarter" idx="2"/>
          </p:nvPr>
        </p:nvPicPr>
        <p:blipFill>
          <a:blip r:embed="rId2" cstate="print"/>
          <a:srcRect/>
          <a:stretch>
            <a:fillRect/>
          </a:stretch>
        </p:blipFill>
        <p:spPr>
          <a:xfrm>
            <a:off x="5181600" y="4267200"/>
            <a:ext cx="3352800" cy="1981200"/>
          </a:xfrm>
          <a:noFill/>
        </p:spPr>
      </p:pic>
      <p:pic>
        <p:nvPicPr>
          <p:cNvPr id="26629" name="Picture 8" descr="insulation"/>
          <p:cNvPicPr>
            <a:picLocks noChangeAspect="1" noChangeArrowheads="1"/>
          </p:cNvPicPr>
          <p:nvPr>
            <p:ph sz="quarter" idx="3"/>
          </p:nvPr>
        </p:nvPicPr>
        <p:blipFill>
          <a:blip r:embed="rId3" cstate="print"/>
          <a:srcRect/>
          <a:stretch>
            <a:fillRect/>
          </a:stretch>
        </p:blipFill>
        <p:spPr>
          <a:xfrm>
            <a:off x="5181600" y="1752600"/>
            <a:ext cx="3305175" cy="1981200"/>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defRPr/>
            </a:pPr>
            <a:r>
              <a:rPr lang="en-US" altLang="en-US" sz="4000" smtClean="0"/>
              <a:t>Domestic Hot Water Heating Statistics</a:t>
            </a:r>
          </a:p>
        </p:txBody>
      </p:sp>
      <p:pic>
        <p:nvPicPr>
          <p:cNvPr id="27651" name="Picture 6" descr="gashot"/>
          <p:cNvPicPr>
            <a:picLocks noChangeAspect="1" noChangeArrowheads="1"/>
          </p:cNvPicPr>
          <p:nvPr>
            <p:ph sz="half" idx="1"/>
          </p:nvPr>
        </p:nvPicPr>
        <p:blipFill>
          <a:blip r:embed="rId2" cstate="print"/>
          <a:srcRect/>
          <a:stretch>
            <a:fillRect/>
          </a:stretch>
        </p:blipFill>
        <p:spPr>
          <a:xfrm>
            <a:off x="0" y="2133600"/>
            <a:ext cx="4419600" cy="3241675"/>
          </a:xfrm>
          <a:noFill/>
        </p:spPr>
      </p:pic>
      <p:pic>
        <p:nvPicPr>
          <p:cNvPr id="27652" name="Picture 8" descr="electrichot"/>
          <p:cNvPicPr>
            <a:picLocks noChangeAspect="1" noChangeArrowheads="1"/>
          </p:cNvPicPr>
          <p:nvPr>
            <p:ph sz="half" idx="2"/>
          </p:nvPr>
        </p:nvPicPr>
        <p:blipFill>
          <a:blip r:embed="rId3" cstate="print"/>
          <a:srcRect/>
          <a:stretch>
            <a:fillRect/>
          </a:stretch>
        </p:blipFill>
        <p:spPr>
          <a:xfrm>
            <a:off x="4724400" y="2133600"/>
            <a:ext cx="4419600" cy="3241675"/>
          </a:xfrm>
          <a:noFill/>
        </p:spPr>
      </p:pic>
      <p:sp>
        <p:nvSpPr>
          <p:cNvPr id="27653" name="Text Box 10"/>
          <p:cNvSpPr txBox="1">
            <a:spLocks noChangeArrowheads="1"/>
          </p:cNvSpPr>
          <p:nvPr/>
        </p:nvSpPr>
        <p:spPr bwMode="auto">
          <a:xfrm>
            <a:off x="914400" y="5105400"/>
            <a:ext cx="1600200" cy="366713"/>
          </a:xfrm>
          <a:prstGeom prst="rect">
            <a:avLst/>
          </a:prstGeom>
          <a:noFill/>
          <a:ln w="9525">
            <a:noFill/>
            <a:miter lim="800000"/>
            <a:headEnd/>
            <a:tailEnd/>
          </a:ln>
        </p:spPr>
        <p:txBody>
          <a:bodyPr>
            <a:spAutoFit/>
          </a:bodyPr>
          <a:lstStyle/>
          <a:p>
            <a:pPr eaLnBrk="1" hangingPunct="1">
              <a:spcBef>
                <a:spcPct val="50000"/>
              </a:spcBef>
            </a:pPr>
            <a:endParaRPr lang="en-US" altLang="en-US" sz="1800">
              <a:latin typeface="Tahoma" pitchFamily="34" charset="0"/>
            </a:endParaRPr>
          </a:p>
        </p:txBody>
      </p:sp>
      <p:sp>
        <p:nvSpPr>
          <p:cNvPr id="27654" name="Text Box 11"/>
          <p:cNvSpPr txBox="1">
            <a:spLocks noChangeArrowheads="1"/>
          </p:cNvSpPr>
          <p:nvPr/>
        </p:nvSpPr>
        <p:spPr bwMode="auto">
          <a:xfrm>
            <a:off x="5638800" y="5181600"/>
            <a:ext cx="1600200" cy="366713"/>
          </a:xfrm>
          <a:prstGeom prst="rect">
            <a:avLst/>
          </a:prstGeom>
          <a:noFill/>
          <a:ln w="9525">
            <a:noFill/>
            <a:miter lim="800000"/>
            <a:headEnd/>
            <a:tailEnd/>
          </a:ln>
        </p:spPr>
        <p:txBody>
          <a:bodyPr>
            <a:spAutoFit/>
          </a:bodyPr>
          <a:lstStyle/>
          <a:p>
            <a:pPr eaLnBrk="1" hangingPunct="1">
              <a:spcBef>
                <a:spcPct val="50000"/>
              </a:spcBef>
            </a:pPr>
            <a:endParaRPr lang="en-US" altLang="en-US" sz="1800">
              <a:latin typeface="Tahoma" pitchFamily="34" charset="0"/>
            </a:endParaRPr>
          </a:p>
        </p:txBody>
      </p:sp>
      <p:sp>
        <p:nvSpPr>
          <p:cNvPr id="27655" name="Text Box 12"/>
          <p:cNvSpPr txBox="1">
            <a:spLocks noChangeArrowheads="1"/>
          </p:cNvSpPr>
          <p:nvPr/>
        </p:nvSpPr>
        <p:spPr bwMode="auto">
          <a:xfrm>
            <a:off x="381000" y="5410200"/>
            <a:ext cx="4114800" cy="366713"/>
          </a:xfrm>
          <a:prstGeom prst="rect">
            <a:avLst/>
          </a:prstGeom>
          <a:noFill/>
          <a:ln w="9525">
            <a:noFill/>
            <a:miter lim="800000"/>
            <a:headEnd/>
            <a:tailEnd/>
          </a:ln>
        </p:spPr>
        <p:txBody>
          <a:bodyPr>
            <a:spAutoFit/>
          </a:bodyPr>
          <a:lstStyle/>
          <a:p>
            <a:pPr eaLnBrk="1" hangingPunct="1">
              <a:spcBef>
                <a:spcPct val="50000"/>
              </a:spcBef>
            </a:pPr>
            <a:r>
              <a:rPr lang="en-US" altLang="en-US" sz="1800">
                <a:latin typeface="Tahoma" pitchFamily="34" charset="0"/>
              </a:rPr>
              <a:t>Energy losses in electric water heaters</a:t>
            </a:r>
          </a:p>
        </p:txBody>
      </p:sp>
      <p:sp>
        <p:nvSpPr>
          <p:cNvPr id="27656" name="Text Box 13"/>
          <p:cNvSpPr txBox="1">
            <a:spLocks noChangeArrowheads="1"/>
          </p:cNvSpPr>
          <p:nvPr/>
        </p:nvSpPr>
        <p:spPr bwMode="auto">
          <a:xfrm>
            <a:off x="4876800" y="5410200"/>
            <a:ext cx="3810000" cy="366713"/>
          </a:xfrm>
          <a:prstGeom prst="rect">
            <a:avLst/>
          </a:prstGeom>
          <a:noFill/>
          <a:ln w="9525">
            <a:noFill/>
            <a:miter lim="800000"/>
            <a:headEnd/>
            <a:tailEnd/>
          </a:ln>
        </p:spPr>
        <p:txBody>
          <a:bodyPr>
            <a:spAutoFit/>
          </a:bodyPr>
          <a:lstStyle/>
          <a:p>
            <a:pPr eaLnBrk="1" hangingPunct="1">
              <a:spcBef>
                <a:spcPct val="50000"/>
              </a:spcBef>
            </a:pPr>
            <a:r>
              <a:rPr lang="en-US" altLang="en-US" sz="1800">
                <a:latin typeface="Tahoma" pitchFamily="34" charset="0"/>
              </a:rPr>
              <a:t>Energy losses in gas water heaters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defRPr/>
            </a:pPr>
            <a:r>
              <a:rPr lang="en-US" altLang="en-US" sz="3600" smtClean="0"/>
              <a:t>Case Study #1</a:t>
            </a:r>
            <a:br>
              <a:rPr lang="en-US" altLang="en-US" sz="3600" smtClean="0"/>
            </a:br>
            <a:r>
              <a:rPr lang="en-US" altLang="en-US" sz="3600" smtClean="0"/>
              <a:t>Joyce &amp; Andy </a:t>
            </a:r>
            <a:br>
              <a:rPr lang="en-US" altLang="en-US" sz="3600" smtClean="0"/>
            </a:br>
            <a:r>
              <a:rPr lang="en-US" altLang="en-US" sz="3600" smtClean="0"/>
              <a:t>Melrose Park, PA.</a:t>
            </a:r>
          </a:p>
        </p:txBody>
      </p:sp>
      <p:pic>
        <p:nvPicPr>
          <p:cNvPr id="28675" name="Picture 4" descr="case1"/>
          <p:cNvPicPr>
            <a:picLocks noChangeAspect="1" noChangeArrowheads="1"/>
          </p:cNvPicPr>
          <p:nvPr>
            <p:ph sz="half" idx="1"/>
          </p:nvPr>
        </p:nvPicPr>
        <p:blipFill>
          <a:blip r:embed="rId2" cstate="print"/>
          <a:srcRect/>
          <a:stretch>
            <a:fillRect/>
          </a:stretch>
        </p:blipFill>
        <p:spPr>
          <a:xfrm>
            <a:off x="152400" y="2438400"/>
            <a:ext cx="3048000" cy="4191000"/>
          </a:xfrm>
          <a:noFill/>
        </p:spPr>
      </p:pic>
      <p:pic>
        <p:nvPicPr>
          <p:cNvPr id="28676" name="Picture 9" descr="case1pic"/>
          <p:cNvPicPr>
            <a:picLocks noChangeAspect="1" noChangeArrowheads="1"/>
          </p:cNvPicPr>
          <p:nvPr>
            <p:ph sz="half" idx="2"/>
          </p:nvPr>
        </p:nvPicPr>
        <p:blipFill>
          <a:blip r:embed="rId3" cstate="print"/>
          <a:srcRect/>
          <a:stretch>
            <a:fillRect/>
          </a:stretch>
        </p:blipFill>
        <p:spPr>
          <a:xfrm>
            <a:off x="3276600" y="3733800"/>
            <a:ext cx="5715000" cy="2895600"/>
          </a:xfrm>
          <a:noFill/>
        </p:spPr>
      </p:pic>
      <p:sp>
        <p:nvSpPr>
          <p:cNvPr id="28677" name="Text Box 10"/>
          <p:cNvSpPr txBox="1">
            <a:spLocks noChangeArrowheads="1"/>
          </p:cNvSpPr>
          <p:nvPr/>
        </p:nvSpPr>
        <p:spPr bwMode="auto">
          <a:xfrm>
            <a:off x="3581400" y="2209800"/>
            <a:ext cx="5181600" cy="1314450"/>
          </a:xfrm>
          <a:prstGeom prst="rect">
            <a:avLst/>
          </a:prstGeom>
          <a:noFill/>
          <a:ln w="9525" algn="ctr">
            <a:noFill/>
            <a:miter lim="800000"/>
            <a:headEnd/>
            <a:tailEnd/>
          </a:ln>
        </p:spPr>
        <p:txBody>
          <a:bodyPr>
            <a:spAutoFit/>
          </a:bodyPr>
          <a:lstStyle/>
          <a:p>
            <a:pPr marL="114300" indent="-114300" eaLnBrk="1" hangingPunct="1">
              <a:spcBef>
                <a:spcPct val="50000"/>
              </a:spcBef>
            </a:pPr>
            <a:r>
              <a:rPr lang="en-US" altLang="en-US" sz="1600"/>
              <a:t>  Two 3’x7’ roof mounted drain-down solar hot water collectors provide hot water on sunny days. On cloudy days a gas hot water heater is available to assist if needed.  A water submeter measures all domestic hot water.  A gas submeter measures all gas used by the MorFlo water heater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ctr" eaLnBrk="1" hangingPunct="1">
              <a:defRPr/>
            </a:pPr>
            <a:r>
              <a:rPr lang="en-US" altLang="en-US" sz="4000" smtClean="0"/>
              <a:t>Case Study #2</a:t>
            </a:r>
            <a:br>
              <a:rPr lang="en-US" altLang="en-US" sz="4000" smtClean="0"/>
            </a:br>
            <a:r>
              <a:rPr lang="en-US" altLang="en-US" sz="4000" smtClean="0"/>
              <a:t> </a:t>
            </a:r>
            <a:r>
              <a:rPr lang="en-US" altLang="en-US" sz="3600" smtClean="0"/>
              <a:t>Gaithersburg, MD.</a:t>
            </a:r>
          </a:p>
        </p:txBody>
      </p:sp>
      <p:sp>
        <p:nvSpPr>
          <p:cNvPr id="91139" name="Rectangle 3"/>
          <p:cNvSpPr>
            <a:spLocks noGrp="1" noChangeArrowheads="1"/>
          </p:cNvSpPr>
          <p:nvPr>
            <p:ph type="body" sz="half" idx="1"/>
          </p:nvPr>
        </p:nvSpPr>
        <p:spPr>
          <a:xfrm>
            <a:off x="304800" y="1828800"/>
            <a:ext cx="8458200" cy="1447800"/>
          </a:xfrm>
        </p:spPr>
        <p:txBody>
          <a:bodyPr/>
          <a:lstStyle/>
          <a:p>
            <a:pPr eaLnBrk="1" hangingPunct="1">
              <a:lnSpc>
                <a:spcPct val="90000"/>
              </a:lnSpc>
              <a:buFontTx/>
              <a:buNone/>
              <a:defRPr/>
            </a:pPr>
            <a:r>
              <a:rPr lang="en-US" altLang="en-US" sz="2000" smtClean="0"/>
              <a:t>    This 400 square foot array heats an indoor swimming pool in Gaithersburg saving the owner substantially on her propane bill each month. The array was originally to be located on the roof of the pool house, but we chose to locate it on top of a 50 foot storage shed about 170 feet from the house. Pipes were trenched from the array to the pool pump room where the solar heat is transferred to the pool water via heat exchanger. </a:t>
            </a:r>
          </a:p>
        </p:txBody>
      </p:sp>
      <p:pic>
        <p:nvPicPr>
          <p:cNvPr id="29700" name="Picture 7" descr="case2pic1"/>
          <p:cNvPicPr>
            <a:picLocks noChangeAspect="1" noChangeArrowheads="1"/>
          </p:cNvPicPr>
          <p:nvPr>
            <p:ph sz="half" idx="2"/>
          </p:nvPr>
        </p:nvPicPr>
        <p:blipFill>
          <a:blip r:embed="rId2" cstate="print"/>
          <a:srcRect/>
          <a:stretch>
            <a:fillRect/>
          </a:stretch>
        </p:blipFill>
        <p:spPr>
          <a:xfrm>
            <a:off x="381000" y="4090988"/>
            <a:ext cx="8458200" cy="2767012"/>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eaLnBrk="1" hangingPunct="1">
              <a:defRPr/>
            </a:pPr>
            <a:r>
              <a:rPr lang="en-US" altLang="en-US" smtClean="0"/>
              <a:t>Conclusion &amp; Closing Thoughts</a:t>
            </a:r>
          </a:p>
        </p:txBody>
      </p:sp>
      <p:sp>
        <p:nvSpPr>
          <p:cNvPr id="31747" name="Rectangle 3"/>
          <p:cNvSpPr>
            <a:spLocks noGrp="1" noChangeArrowheads="1"/>
          </p:cNvSpPr>
          <p:nvPr>
            <p:ph type="body" idx="1"/>
          </p:nvPr>
        </p:nvSpPr>
        <p:spPr/>
        <p:txBody>
          <a:bodyPr/>
          <a:lstStyle/>
          <a:p>
            <a:pPr eaLnBrk="1" hangingPunct="1">
              <a:buFont typeface="Wingdings" panose="05000000000000000000" pitchFamily="2" charset="2"/>
              <a:buChar char="Ø"/>
              <a:defRPr/>
            </a:pPr>
            <a:r>
              <a:rPr lang="en-US" altLang="en-US" sz="2800" dirty="0" smtClean="0"/>
              <a:t> Solar heating is efficient</a:t>
            </a:r>
          </a:p>
          <a:p>
            <a:pPr eaLnBrk="1" hangingPunct="1">
              <a:buFont typeface="Wingdings" panose="05000000000000000000" pitchFamily="2" charset="2"/>
              <a:buChar char="Ø"/>
              <a:defRPr/>
            </a:pPr>
            <a:endParaRPr lang="en-US" altLang="en-US" sz="2800" dirty="0" smtClean="0"/>
          </a:p>
          <a:p>
            <a:pPr eaLnBrk="1" hangingPunct="1">
              <a:buFont typeface="Wingdings" panose="05000000000000000000" pitchFamily="2" charset="2"/>
              <a:buChar char="Ø"/>
              <a:defRPr/>
            </a:pPr>
            <a:r>
              <a:rPr lang="en-US" altLang="en-US" sz="2800" dirty="0" smtClean="0"/>
              <a:t> Pays for itself in less time than any PV systems</a:t>
            </a:r>
          </a:p>
          <a:p>
            <a:pPr eaLnBrk="1" hangingPunct="1">
              <a:buFont typeface="Wingdings" panose="05000000000000000000" pitchFamily="2" charset="2"/>
              <a:buChar char="Ø"/>
              <a:defRPr/>
            </a:pPr>
            <a:endParaRPr lang="en-US" altLang="en-US" sz="2800" dirty="0" smtClean="0"/>
          </a:p>
          <a:p>
            <a:pPr eaLnBrk="1" hangingPunct="1">
              <a:buFont typeface="Wingdings" panose="05000000000000000000" pitchFamily="2" charset="2"/>
              <a:buChar char="Ø"/>
              <a:defRPr/>
            </a:pPr>
            <a:r>
              <a:rPr lang="en-US" altLang="en-US" sz="2800" dirty="0" smtClean="0"/>
              <a:t> Tax incentives are more appealing PV systems</a:t>
            </a:r>
          </a:p>
          <a:p>
            <a:pPr eaLnBrk="1" hangingPunct="1">
              <a:buFont typeface="Wingdings" panose="05000000000000000000" pitchFamily="2" charset="2"/>
              <a:buChar char="Ø"/>
              <a:defRPr/>
            </a:pPr>
            <a:endParaRPr lang="en-US" altLang="en-US" sz="2800" dirty="0" smtClean="0"/>
          </a:p>
          <a:p>
            <a:pPr eaLnBrk="1" hangingPunct="1">
              <a:buFont typeface="Wingdings" panose="05000000000000000000" pitchFamily="2" charset="2"/>
              <a:buChar char="Ø"/>
              <a:defRPr/>
            </a:pPr>
            <a:r>
              <a:rPr lang="en-US" altLang="en-US" sz="2800" dirty="0" smtClean="0"/>
              <a:t> Carefully consider your times of hot water</a:t>
            </a:r>
          </a:p>
          <a:p>
            <a:pPr eaLnBrk="1" hangingPunct="1">
              <a:buFont typeface="Wingdings" panose="05000000000000000000" pitchFamily="2" charset="2"/>
              <a:buNone/>
              <a:defRPr/>
            </a:pPr>
            <a:r>
              <a:rPr lang="en-US" altLang="en-US" sz="2800" dirty="0" smtClean="0"/>
              <a:t>    consumption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762000"/>
          </a:xfrm>
        </p:spPr>
        <p:txBody>
          <a:bodyPr/>
          <a:lstStyle/>
          <a:p>
            <a:pPr eaLnBrk="1" hangingPunct="1">
              <a:defRPr/>
            </a:pPr>
            <a:r>
              <a:rPr lang="en-IN" dirty="0" smtClean="0">
                <a:solidFill>
                  <a:srgbClr val="00B050"/>
                </a:solidFill>
              </a:rPr>
              <a:t>Advantages</a:t>
            </a:r>
          </a:p>
        </p:txBody>
      </p:sp>
      <p:sp>
        <p:nvSpPr>
          <p:cNvPr id="3" name="Content Placeholder 2"/>
          <p:cNvSpPr>
            <a:spLocks noGrp="1"/>
          </p:cNvSpPr>
          <p:nvPr>
            <p:ph sz="half" idx="1"/>
          </p:nvPr>
        </p:nvSpPr>
        <p:spPr>
          <a:xfrm>
            <a:off x="152400" y="1143000"/>
            <a:ext cx="8839200" cy="5562600"/>
          </a:xfrm>
        </p:spPr>
        <p:txBody>
          <a:bodyPr/>
          <a:lstStyle/>
          <a:p>
            <a:pPr eaLnBrk="1" hangingPunct="1">
              <a:defRPr/>
            </a:pPr>
            <a:r>
              <a:rPr lang="en-IN" sz="2800" dirty="0" smtClean="0">
                <a:latin typeface="Arial Narrow" panose="020B0606020202030204" pitchFamily="34" charset="0"/>
              </a:rPr>
              <a:t>Simple to construct and install</a:t>
            </a:r>
          </a:p>
          <a:p>
            <a:pPr eaLnBrk="1" hangingPunct="1">
              <a:defRPr/>
            </a:pPr>
            <a:r>
              <a:rPr lang="en-IN" sz="2800" dirty="0" smtClean="0">
                <a:latin typeface="Arial Narrow" panose="020B0606020202030204" pitchFamily="34" charset="0"/>
              </a:rPr>
              <a:t>No or negligible running coast</a:t>
            </a:r>
          </a:p>
          <a:p>
            <a:pPr eaLnBrk="1" hangingPunct="1">
              <a:defRPr/>
            </a:pPr>
            <a:r>
              <a:rPr lang="en-IN" sz="2800" dirty="0" smtClean="0">
                <a:latin typeface="Arial Narrow" panose="020B0606020202030204" pitchFamily="34" charset="0"/>
              </a:rPr>
              <a:t>Almost maintenance free</a:t>
            </a:r>
          </a:p>
          <a:p>
            <a:pPr eaLnBrk="1" hangingPunct="1">
              <a:defRPr/>
            </a:pPr>
            <a:r>
              <a:rPr lang="en-IN" sz="2800" dirty="0" smtClean="0">
                <a:latin typeface="Arial Narrow" panose="020B0606020202030204" pitchFamily="34" charset="0"/>
              </a:rPr>
              <a:t>Cost is low &amp; economically competitive with electric water heating systems</a:t>
            </a:r>
          </a:p>
          <a:p>
            <a:pPr eaLnBrk="1" hangingPunct="1">
              <a:defRPr/>
            </a:pPr>
            <a:r>
              <a:rPr lang="en-IN" sz="2800" dirty="0" smtClean="0">
                <a:latin typeface="Arial Narrow" panose="020B0606020202030204" pitchFamily="34" charset="0"/>
              </a:rPr>
              <a:t>It saves time and high grade form of electric energy</a:t>
            </a:r>
          </a:p>
          <a:p>
            <a:pPr eaLnBrk="1" hangingPunct="1">
              <a:defRPr/>
            </a:pPr>
            <a:r>
              <a:rPr lang="en-IN" sz="2800" dirty="0" smtClean="0">
                <a:latin typeface="Arial Narrow" panose="020B0606020202030204" pitchFamily="34" charset="0"/>
              </a:rPr>
              <a:t>Require the low temperature up to 100 </a:t>
            </a:r>
            <a:r>
              <a:rPr lang="en-IN" sz="2800" baseline="30000" dirty="0" smtClean="0">
                <a:latin typeface="Arial Narrow" panose="020B0606020202030204" pitchFamily="34" charset="0"/>
              </a:rPr>
              <a:t>0</a:t>
            </a:r>
            <a:r>
              <a:rPr lang="en-IN" sz="2800" dirty="0" smtClean="0">
                <a:latin typeface="Arial Narrow" panose="020B0606020202030204" pitchFamily="34" charset="0"/>
              </a:rPr>
              <a:t>C can be achieved by simple flat plate collector.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12750" y="152400"/>
            <a:ext cx="8229600" cy="762000"/>
          </a:xfrm>
        </p:spPr>
        <p:txBody>
          <a:bodyPr/>
          <a:lstStyle/>
          <a:p>
            <a:pPr algn="ctr" eaLnBrk="1" hangingPunct="1">
              <a:defRPr/>
            </a:pPr>
            <a:r>
              <a:rPr lang="en-US" altLang="en-US" dirty="0" smtClean="0">
                <a:solidFill>
                  <a:schemeClr val="accent2"/>
                </a:solidFill>
              </a:rPr>
              <a:t>Four Types of Heating Systems</a:t>
            </a:r>
          </a:p>
        </p:txBody>
      </p:sp>
      <p:sp>
        <p:nvSpPr>
          <p:cNvPr id="5136" name="Text Box 16"/>
          <p:cNvSpPr txBox="1">
            <a:spLocks noChangeArrowheads="1"/>
          </p:cNvSpPr>
          <p:nvPr/>
        </p:nvSpPr>
        <p:spPr bwMode="auto">
          <a:xfrm>
            <a:off x="685800" y="4011613"/>
            <a:ext cx="4495800" cy="461962"/>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spcBef>
                <a:spcPct val="50000"/>
              </a:spcBef>
              <a:defRPr/>
            </a:pPr>
            <a:r>
              <a:rPr lang="en-US" altLang="en-US" dirty="0">
                <a:solidFill>
                  <a:schemeClr val="hlink"/>
                </a:solidFill>
                <a:effectLst>
                  <a:outerShdw blurRad="38100" dist="38100" dir="2700000" algn="tl">
                    <a:srgbClr val="000000"/>
                  </a:outerShdw>
                </a:effectLst>
                <a:latin typeface="Tahoma" panose="020B0604030504040204" pitchFamily="34" charset="0"/>
                <a:cs typeface="Arial" panose="020B0604020202020204" pitchFamily="34" charset="0"/>
              </a:rPr>
              <a:t>Indirect or Closed Loop System</a:t>
            </a:r>
          </a:p>
        </p:txBody>
      </p:sp>
      <p:sp>
        <p:nvSpPr>
          <p:cNvPr id="5137" name="Text Box 17"/>
          <p:cNvSpPr txBox="1">
            <a:spLocks noChangeArrowheads="1"/>
          </p:cNvSpPr>
          <p:nvPr/>
        </p:nvSpPr>
        <p:spPr bwMode="auto">
          <a:xfrm>
            <a:off x="715963" y="3086100"/>
            <a:ext cx="4038600" cy="461963"/>
          </a:xfrm>
          <a:prstGeom prst="rect">
            <a:avLst/>
          </a:prstGeom>
          <a:noFill/>
          <a:ln>
            <a:noFill/>
          </a:ln>
          <a:effectLst/>
          <a:extLst>
            <a:ext uri="{909E8E84-426E-40DD-AFC4-6F175D3DCCD1}"/>
            <a:ext uri="{91240B29-F687-4F45-9708-019B960494DF}"/>
            <a:ext uri="{AF507438-7753-43E0-B8FC-AC1667EBCBE1}"/>
          </a:extLst>
        </p:spPr>
        <p:txBody>
          <a:bodyPr>
            <a:spAutoFit/>
          </a:bodyPr>
          <a:lstStyle/>
          <a:p>
            <a:pPr eaLnBrk="1" hangingPunct="1">
              <a:defRPr/>
            </a:pPr>
            <a:r>
              <a:rPr lang="en-US" altLang="en-US" dirty="0">
                <a:solidFill>
                  <a:schemeClr val="hlink"/>
                </a:solidFill>
                <a:effectLst>
                  <a:outerShdw blurRad="38100" dist="38100" dir="2700000" algn="tl">
                    <a:srgbClr val="000000"/>
                  </a:outerShdw>
                </a:effectLst>
                <a:latin typeface="Tahoma" panose="020B0604030504040204" pitchFamily="34" charset="0"/>
                <a:cs typeface="Arial" panose="020B0604020202020204" pitchFamily="34" charset="0"/>
              </a:rPr>
              <a:t>Direct or Open Loop System</a:t>
            </a:r>
          </a:p>
        </p:txBody>
      </p:sp>
      <p:sp>
        <p:nvSpPr>
          <p:cNvPr id="5138" name="Text Box 18"/>
          <p:cNvSpPr txBox="1">
            <a:spLocks noChangeArrowheads="1"/>
          </p:cNvSpPr>
          <p:nvPr/>
        </p:nvSpPr>
        <p:spPr bwMode="auto">
          <a:xfrm>
            <a:off x="228600" y="5038725"/>
            <a:ext cx="33528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defRPr/>
            </a:pPr>
            <a:r>
              <a:rPr lang="en-US" altLang="en-US" dirty="0">
                <a:solidFill>
                  <a:schemeClr val="hlink"/>
                </a:solidFill>
                <a:effectLst>
                  <a:outerShdw blurRad="38100" dist="38100" dir="2700000" algn="tl">
                    <a:srgbClr val="000000"/>
                  </a:outerShdw>
                </a:effectLst>
                <a:latin typeface="Tahoma" panose="020B0604030504040204" pitchFamily="34" charset="0"/>
                <a:cs typeface="Arial" panose="020B0604020202020204" pitchFamily="34" charset="0"/>
              </a:rPr>
              <a:t>Active System</a:t>
            </a:r>
          </a:p>
        </p:txBody>
      </p:sp>
      <p:sp>
        <p:nvSpPr>
          <p:cNvPr id="5139" name="Text Box 19"/>
          <p:cNvSpPr txBox="1">
            <a:spLocks noChangeArrowheads="1"/>
          </p:cNvSpPr>
          <p:nvPr/>
        </p:nvSpPr>
        <p:spPr bwMode="auto">
          <a:xfrm>
            <a:off x="468313" y="5718175"/>
            <a:ext cx="33528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defRPr/>
            </a:pPr>
            <a:r>
              <a:rPr lang="en-US" altLang="en-US" dirty="0">
                <a:solidFill>
                  <a:schemeClr val="hlink"/>
                </a:solidFill>
                <a:effectLst>
                  <a:outerShdw blurRad="38100" dist="38100" dir="2700000" algn="tl">
                    <a:srgbClr val="000000"/>
                  </a:outerShdw>
                </a:effectLst>
                <a:latin typeface="Tahoma" panose="020B0604030504040204" pitchFamily="34" charset="0"/>
                <a:cs typeface="Arial" panose="020B0604020202020204" pitchFamily="34" charset="0"/>
              </a:rPr>
              <a:t>Passive System</a:t>
            </a:r>
          </a:p>
        </p:txBody>
      </p:sp>
      <p:sp>
        <p:nvSpPr>
          <p:cNvPr id="2" name="TextBox 1"/>
          <p:cNvSpPr txBox="1"/>
          <p:nvPr/>
        </p:nvSpPr>
        <p:spPr>
          <a:xfrm>
            <a:off x="609600" y="1143000"/>
            <a:ext cx="7872413" cy="461963"/>
          </a:xfrm>
          <a:prstGeom prst="rect">
            <a:avLst/>
          </a:prstGeom>
          <a:noFill/>
        </p:spPr>
        <p:txBody>
          <a:bodyPr wrap="none">
            <a:spAutoFit/>
          </a:bodyPr>
          <a:lstStyle/>
          <a:p>
            <a:pPr eaLnBrk="1" hangingPunct="1">
              <a:defRPr/>
            </a:pPr>
            <a:r>
              <a:rPr lang="en-IN" dirty="0">
                <a:solidFill>
                  <a:schemeClr val="hlink"/>
                </a:solidFill>
                <a:effectLst>
                  <a:outerShdw blurRad="38100" dist="38100" dir="2700000" algn="tl">
                    <a:srgbClr val="000000"/>
                  </a:outerShdw>
                </a:effectLst>
                <a:latin typeface="Tahoma" panose="020B0604030504040204" pitchFamily="34" charset="0"/>
                <a:cs typeface="Arial" panose="020B0604020202020204" pitchFamily="34" charset="0"/>
              </a:rPr>
              <a:t>Natural circulation or thermo-syphon solar water heaters</a:t>
            </a:r>
          </a:p>
        </p:txBody>
      </p:sp>
      <p:sp>
        <p:nvSpPr>
          <p:cNvPr id="3" name="TextBox 2"/>
          <p:cNvSpPr txBox="1"/>
          <p:nvPr/>
        </p:nvSpPr>
        <p:spPr>
          <a:xfrm>
            <a:off x="646113" y="2060575"/>
            <a:ext cx="6323012" cy="461963"/>
          </a:xfrm>
          <a:prstGeom prst="rect">
            <a:avLst/>
          </a:prstGeom>
          <a:noFill/>
        </p:spPr>
        <p:txBody>
          <a:bodyPr wrap="none">
            <a:spAutoFit/>
          </a:bodyPr>
          <a:lstStyle/>
          <a:p>
            <a:pPr eaLnBrk="1" hangingPunct="1">
              <a:defRPr/>
            </a:pPr>
            <a:r>
              <a:rPr lang="en-IN" dirty="0">
                <a:solidFill>
                  <a:schemeClr val="hlink"/>
                </a:solidFill>
                <a:effectLst>
                  <a:outerShdw blurRad="38100" dist="38100" dir="2700000" algn="tl">
                    <a:srgbClr val="000000"/>
                  </a:outerShdw>
                </a:effectLst>
                <a:latin typeface="Tahoma" panose="020B0604030504040204" pitchFamily="34" charset="0"/>
                <a:cs typeface="Arial" panose="020B0604020202020204" pitchFamily="34" charset="0"/>
              </a:rPr>
              <a:t>Forced circulation solar water heating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68275"/>
            <a:ext cx="8229600" cy="1384300"/>
          </a:xfrm>
        </p:spPr>
        <p:txBody>
          <a:bodyPr/>
          <a:lstStyle/>
          <a:p>
            <a:pPr algn="ctr" eaLnBrk="1" hangingPunct="1">
              <a:defRPr/>
            </a:pPr>
            <a:r>
              <a:rPr lang="en-US" altLang="en-US" dirty="0" smtClean="0">
                <a:solidFill>
                  <a:schemeClr val="accent2"/>
                </a:solidFill>
              </a:rPr>
              <a:t>Open &amp; Closed Loop Design Characteristics</a:t>
            </a:r>
          </a:p>
        </p:txBody>
      </p:sp>
      <p:sp>
        <p:nvSpPr>
          <p:cNvPr id="76803" name="Text Box 3"/>
          <p:cNvSpPr txBox="1">
            <a:spLocks noChangeArrowheads="1"/>
          </p:cNvSpPr>
          <p:nvPr/>
        </p:nvSpPr>
        <p:spPr bwMode="auto">
          <a:xfrm>
            <a:off x="381000" y="2971800"/>
            <a:ext cx="3886200" cy="3786188"/>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14300" indent="-114300">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Clr>
                <a:schemeClr val="accent1"/>
              </a:buClr>
              <a:buFontTx/>
              <a:buChar char="•"/>
              <a:defRPr/>
            </a:pPr>
            <a:r>
              <a:rPr lang="en-US" altLang="en-US" dirty="0" smtClean="0">
                <a:solidFill>
                  <a:schemeClr val="tx2"/>
                </a:solidFill>
                <a:effectLst>
                  <a:outerShdw blurRad="38100" dist="38100" dir="2700000" algn="tl">
                    <a:srgbClr val="000000"/>
                  </a:outerShdw>
                </a:effectLst>
                <a:cs typeface="+mn-cs"/>
              </a:rPr>
              <a:t>Solar heated water flows                        directly into existing water heater, or secondary storage tank</a:t>
            </a:r>
          </a:p>
          <a:p>
            <a:pPr algn="just" eaLnBrk="1" hangingPunct="1">
              <a:spcBef>
                <a:spcPct val="50000"/>
              </a:spcBef>
              <a:buClr>
                <a:schemeClr val="accent1"/>
              </a:buClr>
              <a:buFontTx/>
              <a:buChar char="•"/>
              <a:defRPr/>
            </a:pPr>
            <a:r>
              <a:rPr lang="en-US" altLang="en-US" dirty="0" smtClean="0">
                <a:solidFill>
                  <a:schemeClr val="tx2"/>
                </a:solidFill>
                <a:effectLst>
                  <a:outerShdw blurRad="38100" dist="38100" dir="2700000" algn="tl">
                    <a:srgbClr val="000000"/>
                  </a:outerShdw>
                </a:effectLst>
                <a:cs typeface="+mn-cs"/>
              </a:rPr>
              <a:t>Used in household and  pool applications</a:t>
            </a:r>
          </a:p>
          <a:p>
            <a:pPr algn="just" eaLnBrk="1" hangingPunct="1">
              <a:spcBef>
                <a:spcPct val="50000"/>
              </a:spcBef>
              <a:buClr>
                <a:schemeClr val="accent1"/>
              </a:buClr>
              <a:buFontTx/>
              <a:buChar char="•"/>
              <a:defRPr/>
            </a:pPr>
            <a:r>
              <a:rPr lang="en-US" altLang="en-US" dirty="0" smtClean="0">
                <a:solidFill>
                  <a:schemeClr val="tx2"/>
                </a:solidFill>
                <a:effectLst>
                  <a:outerShdw blurRad="38100" dist="38100" dir="2700000" algn="tl">
                    <a:srgbClr val="000000"/>
                  </a:outerShdw>
                </a:effectLst>
                <a:cs typeface="+mn-cs"/>
              </a:rPr>
              <a:t>Water flowing across panels is what comes out of the faucet</a:t>
            </a:r>
          </a:p>
        </p:txBody>
      </p:sp>
      <p:sp>
        <p:nvSpPr>
          <p:cNvPr id="76804" name="Text Box 4"/>
          <p:cNvSpPr txBox="1">
            <a:spLocks noChangeArrowheads="1"/>
          </p:cNvSpPr>
          <p:nvPr/>
        </p:nvSpPr>
        <p:spPr bwMode="auto">
          <a:xfrm>
            <a:off x="5181600" y="3048000"/>
            <a:ext cx="3505200" cy="3416300"/>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14300" indent="-114300">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Antifreeze (glycol) is   used along with a heat exchanger to transfer heat</a:t>
            </a:r>
          </a:p>
          <a:p>
            <a:pPr algn="just"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More common in household applications</a:t>
            </a:r>
          </a:p>
          <a:p>
            <a:pPr algn="just"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Liquid flowing across panels does not mix with faucet water</a:t>
            </a:r>
          </a:p>
        </p:txBody>
      </p:sp>
      <p:sp>
        <p:nvSpPr>
          <p:cNvPr id="8197" name="Line 5"/>
          <p:cNvSpPr>
            <a:spLocks noChangeShapeType="1"/>
          </p:cNvSpPr>
          <p:nvPr/>
        </p:nvSpPr>
        <p:spPr bwMode="auto">
          <a:xfrm>
            <a:off x="0" y="2819400"/>
            <a:ext cx="9144000" cy="0"/>
          </a:xfrm>
          <a:prstGeom prst="line">
            <a:avLst/>
          </a:prstGeom>
          <a:noFill/>
          <a:ln w="9525">
            <a:solidFill>
              <a:schemeClr val="tx1"/>
            </a:solidFill>
            <a:round/>
            <a:headEnd/>
            <a:tailEnd/>
          </a:ln>
        </p:spPr>
        <p:txBody>
          <a:bodyPr wrap="none"/>
          <a:lstStyle/>
          <a:p>
            <a:endParaRPr lang="en-IN"/>
          </a:p>
        </p:txBody>
      </p:sp>
      <p:sp>
        <p:nvSpPr>
          <p:cNvPr id="8198" name="Line 6"/>
          <p:cNvSpPr>
            <a:spLocks noChangeShapeType="1"/>
          </p:cNvSpPr>
          <p:nvPr/>
        </p:nvSpPr>
        <p:spPr bwMode="auto">
          <a:xfrm>
            <a:off x="4572000" y="2819400"/>
            <a:ext cx="0" cy="4038600"/>
          </a:xfrm>
          <a:prstGeom prst="line">
            <a:avLst/>
          </a:prstGeom>
          <a:noFill/>
          <a:ln w="9525">
            <a:solidFill>
              <a:schemeClr val="tx1"/>
            </a:solidFill>
            <a:round/>
            <a:headEnd/>
            <a:tailEnd/>
          </a:ln>
        </p:spPr>
        <p:txBody>
          <a:bodyPr wrap="none"/>
          <a:lstStyle/>
          <a:p>
            <a:endParaRPr lang="en-IN"/>
          </a:p>
        </p:txBody>
      </p:sp>
      <p:sp>
        <p:nvSpPr>
          <p:cNvPr id="76807" name="Text Box 7"/>
          <p:cNvSpPr txBox="1">
            <a:spLocks noChangeArrowheads="1"/>
          </p:cNvSpPr>
          <p:nvPr/>
        </p:nvSpPr>
        <p:spPr bwMode="auto">
          <a:xfrm>
            <a:off x="838200" y="2286000"/>
            <a:ext cx="27432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14300" indent="-114300">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defRPr/>
            </a:pPr>
            <a:r>
              <a:rPr lang="en-US" altLang="en-US" smtClean="0">
                <a:solidFill>
                  <a:schemeClr val="hlink"/>
                </a:solidFill>
                <a:effectLst>
                  <a:outerShdw blurRad="38100" dist="38100" dir="2700000" algn="tl">
                    <a:srgbClr val="000000"/>
                  </a:outerShdw>
                </a:effectLst>
                <a:cs typeface="+mn-cs"/>
              </a:rPr>
              <a:t>Open Loop System</a:t>
            </a:r>
          </a:p>
        </p:txBody>
      </p:sp>
      <p:sp>
        <p:nvSpPr>
          <p:cNvPr id="76808" name="Text Box 8"/>
          <p:cNvSpPr txBox="1">
            <a:spLocks noChangeArrowheads="1"/>
          </p:cNvSpPr>
          <p:nvPr/>
        </p:nvSpPr>
        <p:spPr bwMode="auto">
          <a:xfrm>
            <a:off x="5410200" y="2286000"/>
            <a:ext cx="27432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14300" indent="-114300">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defRPr/>
            </a:pPr>
            <a:r>
              <a:rPr lang="en-US" altLang="en-US" dirty="0" smtClean="0">
                <a:solidFill>
                  <a:schemeClr val="hlink"/>
                </a:solidFill>
                <a:effectLst>
                  <a:outerShdw blurRad="38100" dist="38100" dir="2700000" algn="tl">
                    <a:srgbClr val="000000"/>
                  </a:outerShdw>
                </a:effectLst>
                <a:cs typeface="+mn-cs"/>
              </a:rPr>
              <a:t>Closed Loop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292100"/>
            <a:ext cx="8229600" cy="698500"/>
          </a:xfrm>
        </p:spPr>
        <p:txBody>
          <a:bodyPr/>
          <a:lstStyle/>
          <a:p>
            <a:pPr algn="ctr" eaLnBrk="1" hangingPunct="1">
              <a:defRPr/>
            </a:pPr>
            <a:r>
              <a:rPr lang="en-US" altLang="en-US" dirty="0" smtClean="0">
                <a:solidFill>
                  <a:schemeClr val="accent2"/>
                </a:solidFill>
              </a:rPr>
              <a:t>Open Loop System Comparison</a:t>
            </a:r>
          </a:p>
        </p:txBody>
      </p:sp>
      <p:sp>
        <p:nvSpPr>
          <p:cNvPr id="74755" name="Text Box 3"/>
          <p:cNvSpPr txBox="1">
            <a:spLocks noChangeArrowheads="1"/>
          </p:cNvSpPr>
          <p:nvPr/>
        </p:nvSpPr>
        <p:spPr bwMode="auto">
          <a:xfrm>
            <a:off x="381000" y="3048000"/>
            <a:ext cx="3657600" cy="3600450"/>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14300" indent="-114300">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Clr>
                <a:schemeClr val="accent1"/>
              </a:buClr>
              <a:buFontTx/>
              <a:buChar char="•"/>
              <a:defRPr/>
            </a:pPr>
            <a:r>
              <a:rPr lang="en-US" altLang="en-US" dirty="0" smtClean="0">
                <a:solidFill>
                  <a:schemeClr val="tx2"/>
                </a:solidFill>
                <a:effectLst>
                  <a:outerShdw blurRad="38100" dist="38100" dir="2700000" algn="tl">
                    <a:srgbClr val="000000"/>
                  </a:outerShdw>
                </a:effectLst>
                <a:cs typeface="+mn-cs"/>
              </a:rPr>
              <a:t>Less expensive type of system, no heat exchanger implementation</a:t>
            </a:r>
          </a:p>
          <a:p>
            <a:pPr algn="just" eaLnBrk="1" hangingPunct="1">
              <a:spcBef>
                <a:spcPct val="50000"/>
              </a:spcBef>
              <a:buClr>
                <a:schemeClr val="accent1"/>
              </a:buClr>
              <a:buFontTx/>
              <a:buChar char="•"/>
              <a:defRPr/>
            </a:pPr>
            <a:r>
              <a:rPr lang="en-US" altLang="en-US" dirty="0" smtClean="0">
                <a:solidFill>
                  <a:schemeClr val="tx2"/>
                </a:solidFill>
                <a:effectLst>
                  <a:outerShdw blurRad="38100" dist="38100" dir="2700000" algn="tl">
                    <a:srgbClr val="000000"/>
                  </a:outerShdw>
                </a:effectLst>
                <a:cs typeface="+mn-cs"/>
              </a:rPr>
              <a:t>Easier to interface with current system</a:t>
            </a:r>
          </a:p>
          <a:p>
            <a:pPr algn="just" eaLnBrk="1" hangingPunct="1">
              <a:spcBef>
                <a:spcPct val="50000"/>
              </a:spcBef>
              <a:buClr>
                <a:schemeClr val="accent1"/>
              </a:buClr>
              <a:buFontTx/>
              <a:buChar char="•"/>
              <a:defRPr/>
            </a:pPr>
            <a:r>
              <a:rPr lang="en-US" altLang="en-US" dirty="0" smtClean="0">
                <a:solidFill>
                  <a:schemeClr val="tx2"/>
                </a:solidFill>
                <a:effectLst>
                  <a:outerShdw blurRad="38100" dist="38100" dir="2700000" algn="tl">
                    <a:srgbClr val="000000"/>
                  </a:outerShdw>
                </a:effectLst>
                <a:cs typeface="+mn-cs"/>
              </a:rPr>
              <a:t>Good efficiency</a:t>
            </a:r>
          </a:p>
          <a:p>
            <a:pPr algn="just" eaLnBrk="1" hangingPunct="1">
              <a:spcBef>
                <a:spcPct val="50000"/>
              </a:spcBef>
              <a:buClr>
                <a:schemeClr val="accent1"/>
              </a:buClr>
              <a:buFontTx/>
              <a:buChar char="•"/>
              <a:defRPr/>
            </a:pPr>
            <a:r>
              <a:rPr lang="en-US" altLang="en-US" dirty="0" smtClean="0">
                <a:solidFill>
                  <a:schemeClr val="tx2"/>
                </a:solidFill>
                <a:effectLst>
                  <a:outerShdw blurRad="38100" dist="38100" dir="2700000" algn="tl">
                    <a:srgbClr val="000000"/>
                  </a:outerShdw>
                </a:effectLst>
                <a:cs typeface="+mn-cs"/>
              </a:rPr>
              <a:t>Good for warm climates where freezing is unlikely</a:t>
            </a:r>
            <a:endParaRPr lang="en-US" altLang="en-US" dirty="0" smtClean="0">
              <a:solidFill>
                <a:srgbClr val="000000"/>
              </a:solidFill>
              <a:effectLst>
                <a:outerShdw blurRad="38100" dist="38100" dir="2700000" algn="tl">
                  <a:srgbClr val="FFFFFF"/>
                </a:outerShdw>
              </a:effectLst>
              <a:cs typeface="+mn-cs"/>
            </a:endParaRPr>
          </a:p>
        </p:txBody>
      </p:sp>
      <p:sp>
        <p:nvSpPr>
          <p:cNvPr id="74756" name="Text Box 4"/>
          <p:cNvSpPr txBox="1">
            <a:spLocks noChangeArrowheads="1"/>
          </p:cNvSpPr>
          <p:nvPr/>
        </p:nvSpPr>
        <p:spPr bwMode="auto">
          <a:xfrm>
            <a:off x="5181600" y="2932113"/>
            <a:ext cx="3505200" cy="3786187"/>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14300" indent="-114300">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System can freeze in cold climates</a:t>
            </a:r>
          </a:p>
          <a:p>
            <a:pPr algn="just"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System can overheat</a:t>
            </a:r>
          </a:p>
          <a:p>
            <a:pPr algn="just"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Pipes do not completely drain when not in use</a:t>
            </a:r>
          </a:p>
          <a:p>
            <a:pPr algn="just"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Repair is expensive!</a:t>
            </a:r>
          </a:p>
          <a:p>
            <a:pPr algn="just"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May be more difficult to fit to existing system</a:t>
            </a:r>
          </a:p>
        </p:txBody>
      </p:sp>
      <p:sp>
        <p:nvSpPr>
          <p:cNvPr id="9221" name="Line 5"/>
          <p:cNvSpPr>
            <a:spLocks noChangeShapeType="1"/>
          </p:cNvSpPr>
          <p:nvPr/>
        </p:nvSpPr>
        <p:spPr bwMode="auto">
          <a:xfrm>
            <a:off x="0" y="2819400"/>
            <a:ext cx="9144000" cy="0"/>
          </a:xfrm>
          <a:prstGeom prst="line">
            <a:avLst/>
          </a:prstGeom>
          <a:noFill/>
          <a:ln w="9525">
            <a:solidFill>
              <a:schemeClr val="tx1"/>
            </a:solidFill>
            <a:round/>
            <a:headEnd/>
            <a:tailEnd/>
          </a:ln>
        </p:spPr>
        <p:txBody>
          <a:bodyPr wrap="none"/>
          <a:lstStyle/>
          <a:p>
            <a:endParaRPr lang="en-IN"/>
          </a:p>
        </p:txBody>
      </p:sp>
      <p:sp>
        <p:nvSpPr>
          <p:cNvPr id="9222" name="Line 6"/>
          <p:cNvSpPr>
            <a:spLocks noChangeShapeType="1"/>
          </p:cNvSpPr>
          <p:nvPr/>
        </p:nvSpPr>
        <p:spPr bwMode="auto">
          <a:xfrm>
            <a:off x="4572000" y="2819400"/>
            <a:ext cx="0" cy="4038600"/>
          </a:xfrm>
          <a:prstGeom prst="line">
            <a:avLst/>
          </a:prstGeom>
          <a:noFill/>
          <a:ln w="9525">
            <a:solidFill>
              <a:schemeClr val="tx1"/>
            </a:solidFill>
            <a:round/>
            <a:headEnd/>
            <a:tailEnd/>
          </a:ln>
        </p:spPr>
        <p:txBody>
          <a:bodyPr wrap="none"/>
          <a:lstStyle/>
          <a:p>
            <a:endParaRPr lang="en-IN"/>
          </a:p>
        </p:txBody>
      </p:sp>
      <p:sp>
        <p:nvSpPr>
          <p:cNvPr id="74759" name="Text Box 7"/>
          <p:cNvSpPr txBox="1">
            <a:spLocks noChangeArrowheads="1"/>
          </p:cNvSpPr>
          <p:nvPr/>
        </p:nvSpPr>
        <p:spPr bwMode="auto">
          <a:xfrm>
            <a:off x="5334000" y="2209800"/>
            <a:ext cx="30480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spcBef>
                <a:spcPct val="50000"/>
              </a:spcBef>
              <a:buFontTx/>
              <a:buChar char="•"/>
              <a:defRPr/>
            </a:pPr>
            <a:r>
              <a:rPr lang="en-US" altLang="en-US">
                <a:solidFill>
                  <a:schemeClr val="hlink"/>
                </a:solidFill>
                <a:effectLst>
                  <a:outerShdw blurRad="38100" dist="38100" dir="2700000" algn="tl">
                    <a:srgbClr val="000000"/>
                  </a:outerShdw>
                </a:effectLst>
                <a:latin typeface="Tahoma" panose="020B0604030504040204" pitchFamily="34" charset="0"/>
                <a:cs typeface="Arial" panose="020B0604020202020204" pitchFamily="34" charset="0"/>
              </a:rPr>
              <a:t> Disadvantages</a:t>
            </a:r>
          </a:p>
        </p:txBody>
      </p:sp>
      <p:sp>
        <p:nvSpPr>
          <p:cNvPr id="74760" name="Text Box 8"/>
          <p:cNvSpPr txBox="1">
            <a:spLocks noChangeArrowheads="1"/>
          </p:cNvSpPr>
          <p:nvPr/>
        </p:nvSpPr>
        <p:spPr bwMode="auto">
          <a:xfrm>
            <a:off x="762000" y="2209800"/>
            <a:ext cx="33528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buFont typeface="Wingdings" panose="05000000000000000000" pitchFamily="2" charset="2"/>
              <a:buChar char="ü"/>
              <a:defRPr/>
            </a:pPr>
            <a:r>
              <a:rPr lang="en-US" altLang="en-US">
                <a:solidFill>
                  <a:schemeClr val="accent1"/>
                </a:solidFill>
                <a:effectLst>
                  <a:outerShdw blurRad="38100" dist="38100" dir="2700000" algn="tl">
                    <a:srgbClr val="000000"/>
                  </a:outerShdw>
                </a:effectLst>
                <a:latin typeface="Tahoma" panose="020B0604030504040204" pitchFamily="34" charset="0"/>
                <a:cs typeface="Arial" panose="020B0604020202020204" pitchFamily="34" charset="0"/>
              </a:rPr>
              <a:t>Advantages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92100"/>
            <a:ext cx="8229600" cy="1308100"/>
          </a:xfrm>
        </p:spPr>
        <p:txBody>
          <a:bodyPr/>
          <a:lstStyle/>
          <a:p>
            <a:pPr algn="ctr" eaLnBrk="1" hangingPunct="1">
              <a:defRPr/>
            </a:pPr>
            <a:r>
              <a:rPr lang="en-US" altLang="en-US" dirty="0" smtClean="0">
                <a:solidFill>
                  <a:schemeClr val="accent2"/>
                </a:solidFill>
              </a:rPr>
              <a:t>Closed Loop System Comparison</a:t>
            </a:r>
          </a:p>
        </p:txBody>
      </p:sp>
      <p:sp>
        <p:nvSpPr>
          <p:cNvPr id="75779" name="Text Box 3"/>
          <p:cNvSpPr txBox="1">
            <a:spLocks noChangeArrowheads="1"/>
          </p:cNvSpPr>
          <p:nvPr/>
        </p:nvSpPr>
        <p:spPr bwMode="auto">
          <a:xfrm>
            <a:off x="457200" y="3048000"/>
            <a:ext cx="3505200" cy="3378200"/>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14300" indent="-114300">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1"/>
              </a:buClr>
              <a:buFontTx/>
              <a:buChar char="•"/>
              <a:defRPr/>
            </a:pPr>
            <a:r>
              <a:rPr lang="en-US" altLang="en-US" smtClean="0">
                <a:solidFill>
                  <a:schemeClr val="tx2"/>
                </a:solidFill>
                <a:effectLst>
                  <a:outerShdw blurRad="38100" dist="38100" dir="2700000" algn="tl">
                    <a:srgbClr val="000000"/>
                  </a:outerShdw>
                </a:effectLst>
                <a:cs typeface="+mn-cs"/>
              </a:rPr>
              <a:t>Will not freeze	</a:t>
            </a:r>
          </a:p>
          <a:p>
            <a:pPr eaLnBrk="1" hangingPunct="1">
              <a:spcBef>
                <a:spcPct val="50000"/>
              </a:spcBef>
              <a:buClr>
                <a:schemeClr val="accent1"/>
              </a:buClr>
              <a:buFontTx/>
              <a:buChar char="•"/>
              <a:defRPr/>
            </a:pPr>
            <a:r>
              <a:rPr lang="en-US" altLang="en-US" smtClean="0">
                <a:solidFill>
                  <a:schemeClr val="tx2"/>
                </a:solidFill>
                <a:effectLst>
                  <a:outerShdw blurRad="38100" dist="38100" dir="2700000" algn="tl">
                    <a:srgbClr val="000000"/>
                  </a:outerShdw>
                </a:effectLst>
                <a:cs typeface="+mn-cs"/>
              </a:rPr>
              <a:t>Will not overheat</a:t>
            </a:r>
          </a:p>
          <a:p>
            <a:pPr eaLnBrk="1" hangingPunct="1">
              <a:spcBef>
                <a:spcPct val="50000"/>
              </a:spcBef>
              <a:buClr>
                <a:schemeClr val="accent1"/>
              </a:buClr>
              <a:buFontTx/>
              <a:buChar char="•"/>
              <a:defRPr/>
            </a:pPr>
            <a:r>
              <a:rPr lang="en-US" altLang="en-US" smtClean="0">
                <a:solidFill>
                  <a:schemeClr val="tx2"/>
                </a:solidFill>
                <a:effectLst>
                  <a:outerShdw blurRad="38100" dist="38100" dir="2700000" algn="tl">
                    <a:srgbClr val="000000"/>
                  </a:outerShdw>
                </a:effectLst>
                <a:cs typeface="+mn-cs"/>
              </a:rPr>
              <a:t>Good for cooler climates where freezing is likely</a:t>
            </a:r>
          </a:p>
          <a:p>
            <a:pPr eaLnBrk="1" hangingPunct="1">
              <a:spcBef>
                <a:spcPct val="50000"/>
              </a:spcBef>
              <a:buClr>
                <a:schemeClr val="accent1"/>
              </a:buClr>
              <a:buFontTx/>
              <a:buChar char="•"/>
              <a:defRPr/>
            </a:pPr>
            <a:r>
              <a:rPr lang="en-US" altLang="en-US" smtClean="0">
                <a:solidFill>
                  <a:schemeClr val="tx2"/>
                </a:solidFill>
                <a:effectLst>
                  <a:outerShdw blurRad="38100" dist="38100" dir="2700000" algn="tl">
                    <a:srgbClr val="000000"/>
                  </a:outerShdw>
                </a:effectLst>
                <a:cs typeface="+mn-cs"/>
              </a:rPr>
              <a:t>Pipes drain when system it not working</a:t>
            </a:r>
          </a:p>
          <a:p>
            <a:pPr eaLnBrk="1" hangingPunct="1">
              <a:spcBef>
                <a:spcPct val="50000"/>
              </a:spcBef>
              <a:defRPr/>
            </a:pPr>
            <a:endParaRPr lang="en-US" altLang="en-US" smtClean="0">
              <a:solidFill>
                <a:srgbClr val="000000"/>
              </a:solidFill>
              <a:effectLst>
                <a:outerShdw blurRad="38100" dist="38100" dir="2700000" algn="tl">
                  <a:srgbClr val="FFFFFF"/>
                </a:outerShdw>
              </a:effectLst>
              <a:cs typeface="+mn-cs"/>
            </a:endParaRPr>
          </a:p>
        </p:txBody>
      </p:sp>
      <p:sp>
        <p:nvSpPr>
          <p:cNvPr id="75780" name="Text Box 4"/>
          <p:cNvSpPr txBox="1">
            <a:spLocks noChangeArrowheads="1"/>
          </p:cNvSpPr>
          <p:nvPr/>
        </p:nvSpPr>
        <p:spPr bwMode="auto">
          <a:xfrm>
            <a:off x="5181600" y="2932113"/>
            <a:ext cx="3505200" cy="2830512"/>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114300" indent="-114300">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Must purchase antifreeze</a:t>
            </a:r>
          </a:p>
          <a:p>
            <a:pPr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Must implement heat exchanger</a:t>
            </a:r>
          </a:p>
          <a:p>
            <a:pPr eaLnBrk="1" hangingPunct="1">
              <a:spcBef>
                <a:spcPct val="50000"/>
              </a:spcBef>
              <a:buClr>
                <a:schemeClr val="accent1"/>
              </a:buClr>
              <a:buFontTx/>
              <a:buChar char="•"/>
              <a:defRPr/>
            </a:pPr>
            <a:r>
              <a:rPr lang="en-US" altLang="en-US" dirty="0" smtClean="0">
                <a:effectLst>
                  <a:outerShdw blurRad="38100" dist="38100" dir="2700000" algn="tl">
                    <a:srgbClr val="000000"/>
                  </a:outerShdw>
                </a:effectLst>
                <a:cs typeface="+mn-cs"/>
              </a:rPr>
              <a:t>May be more difficult to fit to existing system</a:t>
            </a:r>
          </a:p>
          <a:p>
            <a:pPr eaLnBrk="1" hangingPunct="1">
              <a:spcBef>
                <a:spcPct val="50000"/>
              </a:spcBef>
              <a:defRPr/>
            </a:pPr>
            <a:endParaRPr lang="en-US" altLang="en-US" dirty="0" smtClean="0">
              <a:effectLst>
                <a:outerShdw blurRad="38100" dist="38100" dir="2700000" algn="tl">
                  <a:srgbClr val="000000"/>
                </a:outerShdw>
              </a:effectLst>
              <a:cs typeface="+mn-cs"/>
            </a:endParaRPr>
          </a:p>
        </p:txBody>
      </p:sp>
      <p:sp>
        <p:nvSpPr>
          <p:cNvPr id="10245" name="Line 5"/>
          <p:cNvSpPr>
            <a:spLocks noChangeShapeType="1"/>
          </p:cNvSpPr>
          <p:nvPr/>
        </p:nvSpPr>
        <p:spPr bwMode="auto">
          <a:xfrm>
            <a:off x="0" y="2819400"/>
            <a:ext cx="9144000" cy="0"/>
          </a:xfrm>
          <a:prstGeom prst="line">
            <a:avLst/>
          </a:prstGeom>
          <a:noFill/>
          <a:ln w="9525">
            <a:solidFill>
              <a:schemeClr val="tx1"/>
            </a:solidFill>
            <a:round/>
            <a:headEnd/>
            <a:tailEnd/>
          </a:ln>
        </p:spPr>
        <p:txBody>
          <a:bodyPr wrap="none"/>
          <a:lstStyle/>
          <a:p>
            <a:endParaRPr lang="en-IN"/>
          </a:p>
        </p:txBody>
      </p:sp>
      <p:sp>
        <p:nvSpPr>
          <p:cNvPr id="10246" name="Line 6"/>
          <p:cNvSpPr>
            <a:spLocks noChangeShapeType="1"/>
          </p:cNvSpPr>
          <p:nvPr/>
        </p:nvSpPr>
        <p:spPr bwMode="auto">
          <a:xfrm>
            <a:off x="4572000" y="2819400"/>
            <a:ext cx="0" cy="4038600"/>
          </a:xfrm>
          <a:prstGeom prst="line">
            <a:avLst/>
          </a:prstGeom>
          <a:noFill/>
          <a:ln w="9525">
            <a:solidFill>
              <a:schemeClr val="tx1"/>
            </a:solidFill>
            <a:round/>
            <a:headEnd/>
            <a:tailEnd/>
          </a:ln>
        </p:spPr>
        <p:txBody>
          <a:bodyPr wrap="none"/>
          <a:lstStyle/>
          <a:p>
            <a:endParaRPr lang="en-IN"/>
          </a:p>
        </p:txBody>
      </p:sp>
      <p:sp>
        <p:nvSpPr>
          <p:cNvPr id="75783" name="Text Box 7"/>
          <p:cNvSpPr txBox="1">
            <a:spLocks noChangeArrowheads="1"/>
          </p:cNvSpPr>
          <p:nvPr/>
        </p:nvSpPr>
        <p:spPr bwMode="auto">
          <a:xfrm>
            <a:off x="5410200" y="2209800"/>
            <a:ext cx="30480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spcBef>
                <a:spcPct val="50000"/>
              </a:spcBef>
              <a:buFontTx/>
              <a:buChar char="•"/>
              <a:defRPr/>
            </a:pPr>
            <a:r>
              <a:rPr lang="en-US" altLang="en-US" dirty="0">
                <a:solidFill>
                  <a:schemeClr val="hlink"/>
                </a:solidFill>
                <a:effectLst>
                  <a:outerShdw blurRad="38100" dist="38100" dir="2700000" algn="tl">
                    <a:srgbClr val="000000"/>
                  </a:outerShdw>
                </a:effectLst>
                <a:latin typeface="Tahoma" panose="020B0604030504040204" pitchFamily="34" charset="0"/>
                <a:cs typeface="Arial" panose="020B0604020202020204" pitchFamily="34" charset="0"/>
              </a:rPr>
              <a:t> Disadvantages</a:t>
            </a:r>
          </a:p>
        </p:txBody>
      </p:sp>
      <p:sp>
        <p:nvSpPr>
          <p:cNvPr id="75784" name="Text Box 8"/>
          <p:cNvSpPr txBox="1">
            <a:spLocks noChangeArrowheads="1"/>
          </p:cNvSpPr>
          <p:nvPr/>
        </p:nvSpPr>
        <p:spPr bwMode="auto">
          <a:xfrm>
            <a:off x="762000" y="2209800"/>
            <a:ext cx="3352800" cy="4572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buFont typeface="Wingdings" panose="05000000000000000000" pitchFamily="2" charset="2"/>
              <a:buChar char="ü"/>
              <a:defRPr/>
            </a:pPr>
            <a:r>
              <a:rPr lang="en-US" altLang="en-US">
                <a:solidFill>
                  <a:schemeClr val="accent1"/>
                </a:solidFill>
                <a:effectLst>
                  <a:outerShdw blurRad="38100" dist="38100" dir="2700000" algn="tl">
                    <a:srgbClr val="000000"/>
                  </a:outerShdw>
                </a:effectLst>
                <a:latin typeface="Tahoma" panose="020B0604030504040204" pitchFamily="34" charset="0"/>
                <a:cs typeface="Arial" panose="020B0604020202020204" pitchFamily="34" charset="0"/>
              </a:rPr>
              <a:t> Advantages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4784725" cy="850900"/>
          </a:xfrm>
        </p:spPr>
        <p:txBody>
          <a:bodyPr/>
          <a:lstStyle/>
          <a:p>
            <a:pPr algn="ctr" eaLnBrk="1" hangingPunct="1">
              <a:defRPr/>
            </a:pPr>
            <a:r>
              <a:rPr lang="en-US" altLang="en-US" dirty="0" smtClean="0">
                <a:solidFill>
                  <a:schemeClr val="accent2"/>
                </a:solidFill>
              </a:rPr>
              <a:t>Passive Systems</a:t>
            </a:r>
          </a:p>
        </p:txBody>
      </p:sp>
      <p:sp>
        <p:nvSpPr>
          <p:cNvPr id="82953" name="Rectangle 9"/>
          <p:cNvSpPr>
            <a:spLocks noGrp="1" noChangeArrowheads="1"/>
          </p:cNvSpPr>
          <p:nvPr>
            <p:ph type="body" sz="half" idx="1"/>
          </p:nvPr>
        </p:nvSpPr>
        <p:spPr>
          <a:xfrm>
            <a:off x="0" y="847725"/>
            <a:ext cx="4953000" cy="5705475"/>
          </a:xfrm>
        </p:spPr>
        <p:txBody>
          <a:bodyPr/>
          <a:lstStyle/>
          <a:p>
            <a:pPr algn="just" eaLnBrk="1" hangingPunct="1">
              <a:lnSpc>
                <a:spcPct val="90000"/>
              </a:lnSpc>
              <a:defRPr/>
            </a:pPr>
            <a:r>
              <a:rPr lang="en-US" altLang="en-US" sz="2400" dirty="0" smtClean="0"/>
              <a:t>Simple, small capacity </a:t>
            </a:r>
          </a:p>
          <a:p>
            <a:pPr marL="0" indent="0" algn="just" eaLnBrk="1" hangingPunct="1">
              <a:lnSpc>
                <a:spcPct val="90000"/>
              </a:lnSpc>
              <a:buFontTx/>
              <a:buNone/>
              <a:defRPr/>
            </a:pPr>
            <a:r>
              <a:rPr lang="en-US" altLang="en-US" sz="2400" dirty="0" smtClean="0"/>
              <a:t>    ( up to 200 liters)</a:t>
            </a:r>
          </a:p>
          <a:p>
            <a:pPr algn="just" eaLnBrk="1" hangingPunct="1">
              <a:lnSpc>
                <a:spcPct val="90000"/>
              </a:lnSpc>
              <a:defRPr/>
            </a:pPr>
            <a:r>
              <a:rPr lang="en-US" altLang="en-US" sz="2400" dirty="0" smtClean="0"/>
              <a:t>Main components are:</a:t>
            </a:r>
          </a:p>
          <a:p>
            <a:pPr algn="just" eaLnBrk="1" hangingPunct="1">
              <a:lnSpc>
                <a:spcPct val="90000"/>
              </a:lnSpc>
              <a:defRPr/>
            </a:pPr>
            <a:r>
              <a:rPr lang="en-US" altLang="en-US" sz="2400" dirty="0" smtClean="0"/>
              <a:t>Flat plate collector, hot water storage tank, over head tank and supporting structure, piping, elbow, valve etc.</a:t>
            </a:r>
          </a:p>
          <a:p>
            <a:pPr algn="just" eaLnBrk="1" hangingPunct="1">
              <a:lnSpc>
                <a:spcPct val="90000"/>
              </a:lnSpc>
              <a:defRPr/>
            </a:pPr>
            <a:r>
              <a:rPr lang="en-US" altLang="en-US" sz="2400" dirty="0" smtClean="0"/>
              <a:t>Very heavy &amp; Ugly to look at</a:t>
            </a:r>
          </a:p>
          <a:p>
            <a:pPr algn="just" eaLnBrk="1" hangingPunct="1">
              <a:lnSpc>
                <a:spcPct val="90000"/>
              </a:lnSpc>
              <a:defRPr/>
            </a:pPr>
            <a:endParaRPr lang="en-US" altLang="en-US" sz="2400" dirty="0" smtClean="0"/>
          </a:p>
          <a:p>
            <a:pPr algn="just" eaLnBrk="1" hangingPunct="1">
              <a:lnSpc>
                <a:spcPct val="90000"/>
              </a:lnSpc>
              <a:defRPr/>
            </a:pPr>
            <a:r>
              <a:rPr lang="en-US" altLang="en-US" sz="2400" dirty="0" smtClean="0"/>
              <a:t>Will not freeze</a:t>
            </a:r>
          </a:p>
          <a:p>
            <a:pPr algn="just" eaLnBrk="1" hangingPunct="1">
              <a:lnSpc>
                <a:spcPct val="90000"/>
              </a:lnSpc>
              <a:defRPr/>
            </a:pPr>
            <a:r>
              <a:rPr lang="en-US" altLang="en-US" sz="2400" dirty="0" smtClean="0"/>
              <a:t>Utilizes thermo-syphon</a:t>
            </a:r>
          </a:p>
          <a:p>
            <a:pPr algn="just" eaLnBrk="1" hangingPunct="1">
              <a:lnSpc>
                <a:spcPct val="90000"/>
              </a:lnSpc>
              <a:defRPr/>
            </a:pPr>
            <a:r>
              <a:rPr lang="en-US" altLang="en-US" sz="2400" dirty="0" smtClean="0"/>
              <a:t>Not very efficient—especially in low intensity sunlight</a:t>
            </a:r>
          </a:p>
        </p:txBody>
      </p:sp>
      <p:pic>
        <p:nvPicPr>
          <p:cNvPr id="11268" name="Picture 10"/>
          <p:cNvPicPr>
            <a:picLocks noChangeAspect="1" noChangeArrowheads="1"/>
          </p:cNvPicPr>
          <p:nvPr>
            <p:ph sz="half" idx="2"/>
          </p:nvPr>
        </p:nvPicPr>
        <p:blipFill>
          <a:blip r:embed="rId2" cstate="print"/>
          <a:srcRect/>
          <a:stretch>
            <a:fillRect/>
          </a:stretch>
        </p:blipFill>
        <p:spPr>
          <a:xfrm>
            <a:off x="5105400" y="0"/>
            <a:ext cx="4038600" cy="3316288"/>
          </a:xfrm>
          <a:noFill/>
        </p:spPr>
      </p:pic>
      <p:pic>
        <p:nvPicPr>
          <p:cNvPr id="11269" name="Picture 1"/>
          <p:cNvPicPr>
            <a:picLocks noChangeAspect="1"/>
          </p:cNvPicPr>
          <p:nvPr/>
        </p:nvPicPr>
        <p:blipFill>
          <a:blip r:embed="rId3" cstate="print"/>
          <a:srcRect/>
          <a:stretch>
            <a:fillRect/>
          </a:stretch>
        </p:blipFill>
        <p:spPr bwMode="auto">
          <a:xfrm>
            <a:off x="4953000" y="3703638"/>
            <a:ext cx="4191000" cy="315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0" y="0"/>
            <a:ext cx="9144000" cy="6858000"/>
          </a:xfrm>
        </p:spPr>
        <p:txBody>
          <a:bodyPr/>
          <a:lstStyle/>
          <a:p>
            <a:pPr eaLnBrk="1" hangingPunct="1">
              <a:defRPr/>
            </a:pPr>
            <a:r>
              <a:rPr lang="en-IN" dirty="0" smtClean="0"/>
              <a:t>Flat plate collector is installed facing south at an inclination equal to the latitude of the place of installation.</a:t>
            </a:r>
          </a:p>
          <a:p>
            <a:pPr eaLnBrk="1" hangingPunct="1">
              <a:defRPr/>
            </a:pPr>
            <a:r>
              <a:rPr lang="en-IN" dirty="0" smtClean="0"/>
              <a:t>Well insulated water tank with pipe having thick insulation are connected at the two ends of the flat plate collector.</a:t>
            </a:r>
          </a:p>
          <a:p>
            <a:pPr eaLnBrk="1" hangingPunct="1">
              <a:defRPr/>
            </a:pPr>
            <a:r>
              <a:rPr lang="en-IN" dirty="0" smtClean="0"/>
              <a:t>Tank is placed 30-60 cm height relative to top of solar collector.</a:t>
            </a:r>
          </a:p>
          <a:p>
            <a:pPr eaLnBrk="1" hangingPunct="1">
              <a:defRPr/>
            </a:pPr>
            <a:endParaRPr lang="en-IN" dirty="0" smtClean="0"/>
          </a:p>
          <a:p>
            <a:pPr eaLnBrk="1" hangingPunct="1">
              <a:defRPr/>
            </a:pPr>
            <a:r>
              <a:rPr lang="en-IN" dirty="0" smtClean="0"/>
              <a:t>Supply a cold water as make up water from over head tank to the hot water storage tank.</a:t>
            </a:r>
          </a:p>
          <a:p>
            <a:pPr eaLnBrk="1" hangingPunct="1">
              <a:defRPr/>
            </a:pPr>
            <a:r>
              <a:rPr lang="en-IN" dirty="0" smtClean="0"/>
              <a:t>Entire system is well supported on a structure.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114300" marR="0" indent="-114300" algn="l" defTabSz="914400" rtl="0" eaLnBrk="1" fontAlgn="base" latinLnBrk="0" hangingPunct="1">
          <a:lnSpc>
            <a:spcPct val="100000"/>
          </a:lnSpc>
          <a:spcBef>
            <a:spcPct val="5000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114300" marR="0" indent="-114300" algn="l" defTabSz="914400" rtl="0" eaLnBrk="1" fontAlgn="base" latinLnBrk="0" hangingPunct="1">
          <a:lnSpc>
            <a:spcPct val="100000"/>
          </a:lnSpc>
          <a:spcBef>
            <a:spcPct val="5000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1023</TotalTime>
  <Words>1327</Words>
  <Application>Microsoft Office PowerPoint</Application>
  <PresentationFormat>On-screen Show (4:3)</PresentationFormat>
  <Paragraphs>166</Paragraphs>
  <Slides>28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Times New Roman</vt:lpstr>
      <vt:lpstr>Arial</vt:lpstr>
      <vt:lpstr>Tahoma</vt:lpstr>
      <vt:lpstr>Wingdings</vt:lpstr>
      <vt:lpstr>Arial Narrow</vt:lpstr>
      <vt:lpstr>Ocean</vt:lpstr>
      <vt:lpstr>Bitmap Image</vt:lpstr>
      <vt:lpstr>Solar Water Heating Systems</vt:lpstr>
      <vt:lpstr>Topics Overview</vt:lpstr>
      <vt:lpstr>Advantages</vt:lpstr>
      <vt:lpstr>Four Types of Heating Systems</vt:lpstr>
      <vt:lpstr>Open &amp; Closed Loop Design Characteristics</vt:lpstr>
      <vt:lpstr>Open Loop System Comparison</vt:lpstr>
      <vt:lpstr>Closed Loop System Comparison</vt:lpstr>
      <vt:lpstr>Passive Systems</vt:lpstr>
      <vt:lpstr>Slide 9</vt:lpstr>
      <vt:lpstr>Slide 10</vt:lpstr>
      <vt:lpstr>Force circulation water heating system (open loop)</vt:lpstr>
      <vt:lpstr>Open Loop System Household Application</vt:lpstr>
      <vt:lpstr>Open Loop System Swimming Pool Application</vt:lpstr>
      <vt:lpstr>Force circulation solar water heating systems (closed loop)</vt:lpstr>
      <vt:lpstr>Forced circulation solar water heating system</vt:lpstr>
      <vt:lpstr>Closed Loop System Household Application</vt:lpstr>
      <vt:lpstr>Closed Loop System Pool Application </vt:lpstr>
      <vt:lpstr>Hardware Components</vt:lpstr>
      <vt:lpstr>Heat Exchangers</vt:lpstr>
      <vt:lpstr>Solar Panels</vt:lpstr>
      <vt:lpstr>Differential Controllers &amp; Sensors</vt:lpstr>
      <vt:lpstr>Glycol (Antifreeze)</vt:lpstr>
      <vt:lpstr>Circulation Pumps</vt:lpstr>
      <vt:lpstr>Pipes</vt:lpstr>
      <vt:lpstr>Domestic Hot Water Heating Statistics</vt:lpstr>
      <vt:lpstr>Case Study #1 Joyce &amp; Andy  Melrose Park, PA.</vt:lpstr>
      <vt:lpstr>Case Study #2  Gaithersburg, MD.</vt:lpstr>
      <vt:lpstr>Conclusion &amp; Closing Thoughts</vt:lpstr>
    </vt:vector>
  </TitlesOfParts>
  <Company>psu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Domestic Hot Water</dc:title>
  <dc:creator>sba</dc:creator>
  <cp:lastModifiedBy>Hp</cp:lastModifiedBy>
  <cp:revision>184</cp:revision>
  <dcterms:created xsi:type="dcterms:W3CDTF">2003-07-11T17:35:20Z</dcterms:created>
  <dcterms:modified xsi:type="dcterms:W3CDTF">2019-10-21T05:46:15Z</dcterms:modified>
</cp:coreProperties>
</file>