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8" r:id="rId2"/>
    <p:sldId id="257" r:id="rId3"/>
    <p:sldId id="258" r:id="rId4"/>
    <p:sldId id="259" r:id="rId5"/>
    <p:sldId id="260" r:id="rId6"/>
    <p:sldId id="263" r:id="rId7"/>
    <p:sldId id="261" r:id="rId8"/>
    <p:sldId id="262"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007" autoAdjust="0"/>
  </p:normalViewPr>
  <p:slideViewPr>
    <p:cSldViewPr>
      <p:cViewPr varScale="1">
        <p:scale>
          <a:sx n="45" d="100"/>
          <a:sy n="45" d="100"/>
        </p:scale>
        <p:origin x="-72" y="-2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55883-F6D2-474F-BF8A-16057443C7E2}" type="datetimeFigureOut">
              <a:rPr lang="en-US" smtClean="0"/>
              <a:t>3/7/2013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9532CE-A9AA-468D-B8B2-673AF355CD6F}" type="slidenum">
              <a:rPr lang="en-US" smtClean="0"/>
              <a:t>‹#›</a:t>
            </a:fld>
            <a:endParaRPr lang="en-US"/>
          </a:p>
        </p:txBody>
      </p:sp>
    </p:spTree>
    <p:extLst>
      <p:ext uri="{BB962C8B-B14F-4D97-AF65-F5344CB8AC3E}">
        <p14:creationId xmlns:p14="http://schemas.microsoft.com/office/powerpoint/2010/main" val="1797253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E6E0DF-24E3-4AE2-9EC9-07FEF6D7A5D8}" type="slidenum">
              <a:rPr lang="en-US" smtClean="0"/>
              <a:pPr>
                <a:defRPr/>
              </a:pPr>
              <a:t>1</a:t>
            </a:fld>
            <a:endParaRPr lang="en-US"/>
          </a:p>
        </p:txBody>
      </p:sp>
    </p:spTree>
    <p:extLst>
      <p:ext uri="{BB962C8B-B14F-4D97-AF65-F5344CB8AC3E}">
        <p14:creationId xmlns:p14="http://schemas.microsoft.com/office/powerpoint/2010/main" val="287381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Air-borne suspended particulates (SPM) are measured by passing air at a high flow-rate of 1.1 to 1.7 cubic meters per minute through a high efficiency filter paper which retains the particles.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instrument measures the volume of air sampled, while the amount of particulates collected is determined by measuring the change in weight of the filter paper as a consequence of the sampling. The passage for air reaching the filter is designed to prevent heavier </a:t>
            </a:r>
            <a:r>
              <a:rPr lang="en-US" dirty="0" err="1" smtClean="0"/>
              <a:t>settleable</a:t>
            </a:r>
            <a:r>
              <a:rPr lang="en-US" dirty="0" smtClean="0"/>
              <a:t> dust particles from reaching the filter thus measuring the concentration of Suspended Particulate Matter (SPM) in atmospheric air.*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http://www.indiamart.com/vupkaran-pvtltd/high-volume-air-samplers.html retrieved on</a:t>
            </a:r>
            <a:r>
              <a:rPr lang="en-US" baseline="0" dirty="0" smtClean="0"/>
              <a:t> March 5, 2013</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59532CE-A9AA-468D-B8B2-673AF355CD6F}" type="slidenum">
              <a:rPr lang="en-US" smtClean="0"/>
              <a:t>2</a:t>
            </a:fld>
            <a:endParaRPr lang="en-US"/>
          </a:p>
        </p:txBody>
      </p:sp>
    </p:spTree>
    <p:extLst>
      <p:ext uri="{BB962C8B-B14F-4D97-AF65-F5344CB8AC3E}">
        <p14:creationId xmlns:p14="http://schemas.microsoft.com/office/powerpoint/2010/main" val="3821606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high volume sampler provisions have been made for simultaneous sampling of gaseous pollutants. Here the air is passed through suitable reagents that would absorb specific gases where gaseous pollutants like SO</a:t>
            </a:r>
            <a:r>
              <a:rPr lang="en-US" baseline="-25000" dirty="0" smtClean="0"/>
              <a:t>2, </a:t>
            </a:r>
            <a:r>
              <a:rPr lang="en-US" dirty="0" err="1" smtClean="0"/>
              <a:t>NO</a:t>
            </a:r>
            <a:r>
              <a:rPr lang="en-US" baseline="-25000" dirty="0" err="1" smtClean="0"/>
              <a:t>x</a:t>
            </a:r>
            <a:r>
              <a:rPr lang="en-US" dirty="0" smtClean="0"/>
              <a:t>, Cl</a:t>
            </a:r>
            <a:r>
              <a:rPr lang="en-US" baseline="-25000" dirty="0" smtClean="0"/>
              <a:t>2</a:t>
            </a:r>
            <a:r>
              <a:rPr lang="en-US" dirty="0" smtClean="0"/>
              <a:t>, H</a:t>
            </a:r>
            <a:r>
              <a:rPr lang="en-US" baseline="-25000" dirty="0" smtClean="0"/>
              <a:t>2</a:t>
            </a:r>
            <a:r>
              <a:rPr lang="en-US" dirty="0" smtClean="0"/>
              <a:t>S, CS</a:t>
            </a:r>
            <a:r>
              <a:rPr lang="en-US" baseline="-25000" dirty="0" smtClean="0"/>
              <a:t>2</a:t>
            </a:r>
            <a:r>
              <a:rPr lang="en-US" dirty="0" smtClean="0"/>
              <a:t>, NH</a:t>
            </a:r>
            <a:r>
              <a:rPr lang="en-US" baseline="-25000" dirty="0" smtClean="0"/>
              <a:t>3</a:t>
            </a:r>
            <a:r>
              <a:rPr lang="en-US" dirty="0" smtClean="0"/>
              <a:t>, etc. are analyzed subsequently by simple wet chemistry method to determine the concentration of specific pollutant*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*http://www.indiamart.com/vupkaran-pvtltd/high-volume-air-samplers.html retrieved on</a:t>
            </a:r>
            <a:r>
              <a:rPr lang="en-US" baseline="0" dirty="0" smtClean="0"/>
              <a:t> March 5, 2013</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59532CE-A9AA-468D-B8B2-673AF355CD6F}" type="slidenum">
              <a:rPr lang="en-US" smtClean="0"/>
              <a:t>3</a:t>
            </a:fld>
            <a:endParaRPr lang="en-US"/>
          </a:p>
        </p:txBody>
      </p:sp>
    </p:spTree>
    <p:extLst>
      <p:ext uri="{BB962C8B-B14F-4D97-AF65-F5344CB8AC3E}">
        <p14:creationId xmlns:p14="http://schemas.microsoft.com/office/powerpoint/2010/main" val="941188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Low Volume Sampler is used for measuring the concentration of suspended particulate, indoors and outdoors. The particles sampled on the filter can be gravimetrically evaluated and analyzed with regard to dust components. </a:t>
            </a:r>
          </a:p>
        </p:txBody>
      </p:sp>
      <p:sp>
        <p:nvSpPr>
          <p:cNvPr id="4" name="Slide Number Placeholder 3"/>
          <p:cNvSpPr>
            <a:spLocks noGrp="1"/>
          </p:cNvSpPr>
          <p:nvPr>
            <p:ph type="sldNum" sz="quarter" idx="10"/>
          </p:nvPr>
        </p:nvSpPr>
        <p:spPr/>
        <p:txBody>
          <a:bodyPr/>
          <a:lstStyle/>
          <a:p>
            <a:fld id="{159532CE-A9AA-468D-B8B2-673AF355CD6F}" type="slidenum">
              <a:rPr lang="en-US" smtClean="0"/>
              <a:t>5</a:t>
            </a:fld>
            <a:endParaRPr lang="en-US"/>
          </a:p>
        </p:txBody>
      </p:sp>
    </p:spTree>
    <p:extLst>
      <p:ext uri="{BB962C8B-B14F-4D97-AF65-F5344CB8AC3E}">
        <p14:creationId xmlns:p14="http://schemas.microsoft.com/office/powerpoint/2010/main" val="227427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air sample is drawn in through the inlet by a vacuum pump. The air flow rate is measured by an orifice plate installed between the filter and the vacuum pump. The air sample flows through a separator for the abrasive carbon dust of the pump vanes to the outlet at the bottom of the device.</a:t>
            </a:r>
          </a:p>
          <a:p>
            <a:endParaRPr lang="en-US" dirty="0"/>
          </a:p>
        </p:txBody>
      </p:sp>
      <p:sp>
        <p:nvSpPr>
          <p:cNvPr id="4" name="Slide Number Placeholder 3"/>
          <p:cNvSpPr>
            <a:spLocks noGrp="1"/>
          </p:cNvSpPr>
          <p:nvPr>
            <p:ph type="sldNum" sz="quarter" idx="10"/>
          </p:nvPr>
        </p:nvSpPr>
        <p:spPr/>
        <p:txBody>
          <a:bodyPr/>
          <a:lstStyle/>
          <a:p>
            <a:fld id="{159532CE-A9AA-468D-B8B2-673AF355CD6F}" type="slidenum">
              <a:rPr lang="en-US" smtClean="0"/>
              <a:t>6</a:t>
            </a:fld>
            <a:endParaRPr lang="en-US"/>
          </a:p>
        </p:txBody>
      </p:sp>
    </p:spTree>
    <p:extLst>
      <p:ext uri="{BB962C8B-B14F-4D97-AF65-F5344CB8AC3E}">
        <p14:creationId xmlns:p14="http://schemas.microsoft.com/office/powerpoint/2010/main" val="43502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Low Volume Sampler has 3 inlets for PM10, PM 2.5 and PM1.0 measurements, flow rate of 1.0 m</a:t>
            </a:r>
            <a:r>
              <a:rPr lang="en-US" baseline="30000" dirty="0" smtClean="0"/>
              <a:t>3</a:t>
            </a:r>
            <a:r>
              <a:rPr lang="en-US" dirty="0" smtClean="0"/>
              <a:t>/h, the sampling time could be between 1 hour and 999 h. The diameter for sample filter is 47-50 mm.</a:t>
            </a:r>
          </a:p>
          <a:p>
            <a:r>
              <a:rPr lang="en-US" dirty="0" smtClean="0"/>
              <a:t>The suspension particles concentration can be determined using a relation between the filter mass before and after exposure and the total air volume drawn</a:t>
            </a:r>
            <a:endParaRPr lang="en-US" dirty="0"/>
          </a:p>
        </p:txBody>
      </p:sp>
      <p:sp>
        <p:nvSpPr>
          <p:cNvPr id="4" name="Slide Number Placeholder 3"/>
          <p:cNvSpPr>
            <a:spLocks noGrp="1"/>
          </p:cNvSpPr>
          <p:nvPr>
            <p:ph type="sldNum" sz="quarter" idx="10"/>
          </p:nvPr>
        </p:nvSpPr>
        <p:spPr/>
        <p:txBody>
          <a:bodyPr/>
          <a:lstStyle/>
          <a:p>
            <a:fld id="{159532CE-A9AA-468D-B8B2-673AF355CD6F}" type="slidenum">
              <a:rPr lang="en-US" smtClean="0"/>
              <a:t>7</a:t>
            </a:fld>
            <a:endParaRPr lang="en-US"/>
          </a:p>
        </p:txBody>
      </p:sp>
    </p:spTree>
    <p:extLst>
      <p:ext uri="{BB962C8B-B14F-4D97-AF65-F5344CB8AC3E}">
        <p14:creationId xmlns:p14="http://schemas.microsoft.com/office/powerpoint/2010/main" val="223650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A7C7BE-313F-4076-839A-36B85B3EDDA3}" type="datetimeFigureOut">
              <a:rPr lang="en-US" smtClean="0"/>
              <a:t>3/7/2013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32E3-BFF7-4F38-A202-3773E08C389C}" type="slidenum">
              <a:rPr lang="en-US" smtClean="0"/>
              <a:t>‹#›</a:t>
            </a:fld>
            <a:endParaRPr lang="en-US"/>
          </a:p>
        </p:txBody>
      </p:sp>
    </p:spTree>
    <p:extLst>
      <p:ext uri="{BB962C8B-B14F-4D97-AF65-F5344CB8AC3E}">
        <p14:creationId xmlns:p14="http://schemas.microsoft.com/office/powerpoint/2010/main" val="176054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7C7BE-313F-4076-839A-36B85B3EDDA3}" type="datetimeFigureOut">
              <a:rPr lang="en-US" smtClean="0"/>
              <a:t>3/7/2013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32E3-BFF7-4F38-A202-3773E08C389C}" type="slidenum">
              <a:rPr lang="en-US" smtClean="0"/>
              <a:t>‹#›</a:t>
            </a:fld>
            <a:endParaRPr lang="en-US"/>
          </a:p>
        </p:txBody>
      </p:sp>
    </p:spTree>
    <p:extLst>
      <p:ext uri="{BB962C8B-B14F-4D97-AF65-F5344CB8AC3E}">
        <p14:creationId xmlns:p14="http://schemas.microsoft.com/office/powerpoint/2010/main" val="351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7C7BE-313F-4076-839A-36B85B3EDDA3}" type="datetimeFigureOut">
              <a:rPr lang="en-US" smtClean="0"/>
              <a:t>3/7/2013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32E3-BFF7-4F38-A202-3773E08C389C}" type="slidenum">
              <a:rPr lang="en-US" smtClean="0"/>
              <a:t>‹#›</a:t>
            </a:fld>
            <a:endParaRPr lang="en-US"/>
          </a:p>
        </p:txBody>
      </p:sp>
    </p:spTree>
    <p:extLst>
      <p:ext uri="{BB962C8B-B14F-4D97-AF65-F5344CB8AC3E}">
        <p14:creationId xmlns:p14="http://schemas.microsoft.com/office/powerpoint/2010/main" val="382699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7C7BE-313F-4076-839A-36B85B3EDDA3}" type="datetimeFigureOut">
              <a:rPr lang="en-US" smtClean="0"/>
              <a:t>3/7/2013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32E3-BFF7-4F38-A202-3773E08C389C}" type="slidenum">
              <a:rPr lang="en-US" smtClean="0"/>
              <a:t>‹#›</a:t>
            </a:fld>
            <a:endParaRPr lang="en-US"/>
          </a:p>
        </p:txBody>
      </p:sp>
    </p:spTree>
    <p:extLst>
      <p:ext uri="{BB962C8B-B14F-4D97-AF65-F5344CB8AC3E}">
        <p14:creationId xmlns:p14="http://schemas.microsoft.com/office/powerpoint/2010/main" val="255717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A7C7BE-313F-4076-839A-36B85B3EDDA3}" type="datetimeFigureOut">
              <a:rPr lang="en-US" smtClean="0"/>
              <a:t>3/7/2013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32E3-BFF7-4F38-A202-3773E08C389C}" type="slidenum">
              <a:rPr lang="en-US" smtClean="0"/>
              <a:t>‹#›</a:t>
            </a:fld>
            <a:endParaRPr lang="en-US"/>
          </a:p>
        </p:txBody>
      </p:sp>
    </p:spTree>
    <p:extLst>
      <p:ext uri="{BB962C8B-B14F-4D97-AF65-F5344CB8AC3E}">
        <p14:creationId xmlns:p14="http://schemas.microsoft.com/office/powerpoint/2010/main" val="386539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A7C7BE-313F-4076-839A-36B85B3EDDA3}" type="datetimeFigureOut">
              <a:rPr lang="en-US" smtClean="0"/>
              <a:t>3/7/2013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32E3-BFF7-4F38-A202-3773E08C389C}" type="slidenum">
              <a:rPr lang="en-US" smtClean="0"/>
              <a:t>‹#›</a:t>
            </a:fld>
            <a:endParaRPr lang="en-US"/>
          </a:p>
        </p:txBody>
      </p:sp>
    </p:spTree>
    <p:extLst>
      <p:ext uri="{BB962C8B-B14F-4D97-AF65-F5344CB8AC3E}">
        <p14:creationId xmlns:p14="http://schemas.microsoft.com/office/powerpoint/2010/main" val="226111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A7C7BE-313F-4076-839A-36B85B3EDDA3}" type="datetimeFigureOut">
              <a:rPr lang="en-US" smtClean="0"/>
              <a:t>3/7/2013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B32E3-BFF7-4F38-A202-3773E08C389C}" type="slidenum">
              <a:rPr lang="en-US" smtClean="0"/>
              <a:t>‹#›</a:t>
            </a:fld>
            <a:endParaRPr lang="en-US"/>
          </a:p>
        </p:txBody>
      </p:sp>
    </p:spTree>
    <p:extLst>
      <p:ext uri="{BB962C8B-B14F-4D97-AF65-F5344CB8AC3E}">
        <p14:creationId xmlns:p14="http://schemas.microsoft.com/office/powerpoint/2010/main" val="329810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A7C7BE-313F-4076-839A-36B85B3EDDA3}" type="datetimeFigureOut">
              <a:rPr lang="en-US" smtClean="0"/>
              <a:t>3/7/2013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B32E3-BFF7-4F38-A202-3773E08C389C}" type="slidenum">
              <a:rPr lang="en-US" smtClean="0"/>
              <a:t>‹#›</a:t>
            </a:fld>
            <a:endParaRPr lang="en-US"/>
          </a:p>
        </p:txBody>
      </p:sp>
    </p:spTree>
    <p:extLst>
      <p:ext uri="{BB962C8B-B14F-4D97-AF65-F5344CB8AC3E}">
        <p14:creationId xmlns:p14="http://schemas.microsoft.com/office/powerpoint/2010/main" val="276418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7C7BE-313F-4076-839A-36B85B3EDDA3}" type="datetimeFigureOut">
              <a:rPr lang="en-US" smtClean="0"/>
              <a:t>3/7/2013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B32E3-BFF7-4F38-A202-3773E08C389C}" type="slidenum">
              <a:rPr lang="en-US" smtClean="0"/>
              <a:t>‹#›</a:t>
            </a:fld>
            <a:endParaRPr lang="en-US"/>
          </a:p>
        </p:txBody>
      </p:sp>
      <p:pic>
        <p:nvPicPr>
          <p:cNvPr id="5" name="Picture 4" descr="RCNET.jp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21650" y="5961063"/>
            <a:ext cx="1044575" cy="966787"/>
          </a:xfrm>
          <a:prstGeom prst="rect">
            <a:avLst/>
          </a:prstGeom>
          <a:noFill/>
          <a:ln w="9525">
            <a:noFill/>
            <a:miter lim="800000"/>
            <a:headEnd/>
            <a:tailEnd/>
          </a:ln>
        </p:spPr>
      </p:pic>
      <p:pic>
        <p:nvPicPr>
          <p:cNvPr id="6" name="Picture 5" descr="IRSC_NSFPoster.jpg"/>
          <p:cNvPicPr>
            <a:picLocks noChangeAspect="1"/>
          </p:cNvPicPr>
          <p:nvPr/>
        </p:nvPicPr>
        <p:blipFill>
          <a:blip r:embed="rId3" cstate="print">
            <a:clrChange>
              <a:clrFrom>
                <a:srgbClr val="1A174E"/>
              </a:clrFrom>
              <a:clrTo>
                <a:srgbClr val="1A174E">
                  <a:alpha val="0"/>
                </a:srgbClr>
              </a:clrTo>
            </a:clrChange>
            <a:extLst>
              <a:ext uri="{28A0092B-C50C-407E-A947-70E740481C1C}">
                <a14:useLocalDpi xmlns:a14="http://schemas.microsoft.com/office/drawing/2010/main" val="0"/>
              </a:ext>
            </a:extLst>
          </a:blip>
          <a:srcRect/>
          <a:stretch>
            <a:fillRect/>
          </a:stretch>
        </p:blipFill>
        <p:spPr bwMode="auto">
          <a:xfrm>
            <a:off x="0" y="6443663"/>
            <a:ext cx="457200" cy="358775"/>
          </a:xfrm>
          <a:prstGeom prst="rect">
            <a:avLst/>
          </a:prstGeom>
          <a:noFill/>
          <a:ln w="9525">
            <a:noFill/>
            <a:miter lim="800000"/>
            <a:headEnd/>
            <a:tailEnd/>
          </a:ln>
        </p:spPr>
      </p:pic>
    </p:spTree>
    <p:extLst>
      <p:ext uri="{BB962C8B-B14F-4D97-AF65-F5344CB8AC3E}">
        <p14:creationId xmlns:p14="http://schemas.microsoft.com/office/powerpoint/2010/main" val="197493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7C7BE-313F-4076-839A-36B85B3EDDA3}" type="datetimeFigureOut">
              <a:rPr lang="en-US" smtClean="0"/>
              <a:t>3/7/2013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32E3-BFF7-4F38-A202-3773E08C389C}" type="slidenum">
              <a:rPr lang="en-US" smtClean="0"/>
              <a:t>‹#›</a:t>
            </a:fld>
            <a:endParaRPr lang="en-US"/>
          </a:p>
        </p:txBody>
      </p:sp>
    </p:spTree>
    <p:extLst>
      <p:ext uri="{BB962C8B-B14F-4D97-AF65-F5344CB8AC3E}">
        <p14:creationId xmlns:p14="http://schemas.microsoft.com/office/powerpoint/2010/main" val="38783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7C7BE-313F-4076-839A-36B85B3EDDA3}" type="datetimeFigureOut">
              <a:rPr lang="en-US" smtClean="0"/>
              <a:t>3/7/2013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32E3-BFF7-4F38-A202-3773E08C389C}" type="slidenum">
              <a:rPr lang="en-US" smtClean="0"/>
              <a:t>‹#›</a:t>
            </a:fld>
            <a:endParaRPr lang="en-US"/>
          </a:p>
        </p:txBody>
      </p:sp>
    </p:spTree>
    <p:extLst>
      <p:ext uri="{BB962C8B-B14F-4D97-AF65-F5344CB8AC3E}">
        <p14:creationId xmlns:p14="http://schemas.microsoft.com/office/powerpoint/2010/main" val="397308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7C7BE-313F-4076-839A-36B85B3EDDA3}" type="datetimeFigureOut">
              <a:rPr lang="en-US" smtClean="0"/>
              <a:t>3/7/2013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B32E3-BFF7-4F38-A202-3773E08C389C}" type="slidenum">
              <a:rPr lang="en-US" smtClean="0"/>
              <a:t>‹#›</a:t>
            </a:fld>
            <a:endParaRPr lang="en-US"/>
          </a:p>
        </p:txBody>
      </p:sp>
    </p:spTree>
    <p:extLst>
      <p:ext uri="{BB962C8B-B14F-4D97-AF65-F5344CB8AC3E}">
        <p14:creationId xmlns:p14="http://schemas.microsoft.com/office/powerpoint/2010/main" val="1291689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8" y="1143000"/>
            <a:ext cx="8839199" cy="4777060"/>
          </a:xfrm>
          <a:prstGeom prst="rect">
            <a:avLst/>
          </a:prstGeom>
          <a:noFill/>
        </p:spPr>
        <p:txBody>
          <a:bodyPr wrap="square" rtlCol="0">
            <a:noAutofit/>
          </a:bodyPr>
          <a:lstStyle/>
          <a:p>
            <a:pPr fontAlgn="base">
              <a:spcBef>
                <a:spcPct val="0"/>
              </a:spcBef>
              <a:spcAft>
                <a:spcPct val="0"/>
              </a:spcAft>
            </a:pPr>
            <a:r>
              <a:rPr lang="en-US" sz="1800" b="1" u="sng" dirty="0">
                <a:solidFill>
                  <a:srgbClr val="000000"/>
                </a:solidFill>
                <a:latin typeface="+mn-lt"/>
              </a:rPr>
              <a:t>ACADs (08-006)  Covered</a:t>
            </a:r>
          </a:p>
          <a:p>
            <a:pPr fontAlgn="base">
              <a:spcBef>
                <a:spcPct val="0"/>
              </a:spcBef>
              <a:spcAft>
                <a:spcPct val="0"/>
              </a:spcAft>
            </a:pPr>
            <a:endParaRPr lang="en-US" sz="1800" b="1" u="sng" dirty="0">
              <a:solidFill>
                <a:srgbClr val="000000"/>
              </a:solidFill>
              <a:latin typeface="+mn-lt"/>
            </a:endParaRPr>
          </a:p>
          <a:p>
            <a:pPr fontAlgn="base">
              <a:spcBef>
                <a:spcPct val="0"/>
              </a:spcBef>
              <a:spcAft>
                <a:spcPct val="0"/>
              </a:spcAft>
            </a:pPr>
            <a:endParaRPr lang="en-US" sz="1800" b="1" u="sng" dirty="0">
              <a:solidFill>
                <a:srgbClr val="000000"/>
              </a:solidFill>
              <a:latin typeface="+mn-lt"/>
            </a:endParaRPr>
          </a:p>
          <a:p>
            <a:pPr fontAlgn="base">
              <a:spcBef>
                <a:spcPct val="0"/>
              </a:spcBef>
              <a:spcAft>
                <a:spcPct val="0"/>
              </a:spcAft>
            </a:pPr>
            <a:endParaRPr lang="en-US" sz="1800" b="1" u="sng" dirty="0" smtClean="0">
              <a:solidFill>
                <a:srgbClr val="000000"/>
              </a:solidFill>
              <a:latin typeface="+mn-lt"/>
            </a:endParaRPr>
          </a:p>
          <a:p>
            <a:pPr fontAlgn="base">
              <a:spcBef>
                <a:spcPct val="0"/>
              </a:spcBef>
              <a:spcAft>
                <a:spcPct val="0"/>
              </a:spcAft>
            </a:pPr>
            <a:endParaRPr lang="en-US" sz="1800" b="1" u="sng" dirty="0" smtClean="0">
              <a:solidFill>
                <a:srgbClr val="000000"/>
              </a:solidFill>
              <a:latin typeface="+mn-lt"/>
            </a:endParaRPr>
          </a:p>
          <a:p>
            <a:pPr fontAlgn="base">
              <a:spcBef>
                <a:spcPct val="0"/>
              </a:spcBef>
              <a:spcAft>
                <a:spcPct val="0"/>
              </a:spcAft>
            </a:pPr>
            <a:endParaRPr lang="en-US" b="1" u="sng" dirty="0">
              <a:solidFill>
                <a:srgbClr val="000000"/>
              </a:solidFill>
            </a:endParaRPr>
          </a:p>
          <a:p>
            <a:pPr fontAlgn="base">
              <a:spcBef>
                <a:spcPct val="0"/>
              </a:spcBef>
              <a:spcAft>
                <a:spcPct val="0"/>
              </a:spcAft>
            </a:pPr>
            <a:endParaRPr lang="en-US" sz="1800" b="1" u="sng" dirty="0" smtClean="0">
              <a:solidFill>
                <a:srgbClr val="000000"/>
              </a:solidFill>
              <a:latin typeface="+mn-lt"/>
            </a:endParaRPr>
          </a:p>
          <a:p>
            <a:pPr fontAlgn="base">
              <a:spcBef>
                <a:spcPct val="0"/>
              </a:spcBef>
              <a:spcAft>
                <a:spcPct val="0"/>
              </a:spcAft>
            </a:pPr>
            <a:endParaRPr lang="en-US" b="1" u="sng" dirty="0">
              <a:solidFill>
                <a:srgbClr val="000000"/>
              </a:solidFill>
            </a:endParaRPr>
          </a:p>
          <a:p>
            <a:pPr fontAlgn="base">
              <a:spcBef>
                <a:spcPct val="0"/>
              </a:spcBef>
              <a:spcAft>
                <a:spcPct val="0"/>
              </a:spcAft>
            </a:pPr>
            <a:r>
              <a:rPr lang="en-US" sz="1800" b="1" u="sng" dirty="0" smtClean="0">
                <a:solidFill>
                  <a:srgbClr val="000000"/>
                </a:solidFill>
                <a:latin typeface="+mn-lt"/>
              </a:rPr>
              <a:t>Keywords</a:t>
            </a:r>
            <a:endParaRPr lang="en-US" sz="1800" b="1" u="sng" dirty="0" smtClean="0">
              <a:solidFill>
                <a:srgbClr val="000000"/>
              </a:solidFill>
              <a:latin typeface="+mn-lt"/>
            </a:endParaRPr>
          </a:p>
          <a:p>
            <a:pPr fontAlgn="base">
              <a:spcBef>
                <a:spcPct val="0"/>
              </a:spcBef>
              <a:spcAft>
                <a:spcPct val="0"/>
              </a:spcAft>
            </a:pPr>
            <a:r>
              <a:rPr lang="en-US" dirty="0" smtClean="0">
                <a:solidFill>
                  <a:srgbClr val="000000"/>
                </a:solidFill>
                <a:latin typeface="+mn-lt"/>
              </a:rPr>
              <a:t>Suspended particulate matter, pollutants, SO</a:t>
            </a:r>
            <a:r>
              <a:rPr lang="en-US" baseline="-25000" dirty="0" smtClean="0">
                <a:solidFill>
                  <a:srgbClr val="000000"/>
                </a:solidFill>
                <a:latin typeface="+mn-lt"/>
              </a:rPr>
              <a:t>2</a:t>
            </a:r>
            <a:r>
              <a:rPr lang="en-US" dirty="0" smtClean="0">
                <a:solidFill>
                  <a:srgbClr val="000000"/>
                </a:solidFill>
              </a:rPr>
              <a:t>, </a:t>
            </a:r>
            <a:r>
              <a:rPr lang="en-US" dirty="0" err="1" smtClean="0">
                <a:solidFill>
                  <a:srgbClr val="000000"/>
                </a:solidFill>
              </a:rPr>
              <a:t>NO</a:t>
            </a:r>
            <a:r>
              <a:rPr lang="en-US" baseline="-25000" dirty="0" err="1" smtClean="0">
                <a:solidFill>
                  <a:srgbClr val="000000"/>
                </a:solidFill>
              </a:rPr>
              <a:t>x</a:t>
            </a:r>
            <a:r>
              <a:rPr lang="en-US" dirty="0" smtClean="0">
                <a:solidFill>
                  <a:srgbClr val="000000"/>
                </a:solidFill>
              </a:rPr>
              <a:t>, CI</a:t>
            </a:r>
            <a:r>
              <a:rPr lang="en-US" baseline="-25000" dirty="0" smtClean="0">
                <a:solidFill>
                  <a:srgbClr val="000000"/>
                </a:solidFill>
              </a:rPr>
              <a:t>2</a:t>
            </a:r>
            <a:r>
              <a:rPr lang="en-US" dirty="0" smtClean="0">
                <a:solidFill>
                  <a:srgbClr val="000000"/>
                </a:solidFill>
              </a:rPr>
              <a:t>, H</a:t>
            </a:r>
            <a:r>
              <a:rPr lang="en-US" baseline="-25000" dirty="0" smtClean="0">
                <a:solidFill>
                  <a:srgbClr val="000000"/>
                </a:solidFill>
              </a:rPr>
              <a:t>2</a:t>
            </a:r>
            <a:r>
              <a:rPr lang="en-US" dirty="0" smtClean="0">
                <a:solidFill>
                  <a:srgbClr val="000000"/>
                </a:solidFill>
              </a:rPr>
              <a:t>S, NH</a:t>
            </a:r>
            <a:r>
              <a:rPr lang="en-US" baseline="-25000" dirty="0" smtClean="0">
                <a:solidFill>
                  <a:srgbClr val="000000"/>
                </a:solidFill>
              </a:rPr>
              <a:t>3</a:t>
            </a:r>
            <a:r>
              <a:rPr lang="en-US" dirty="0" smtClean="0">
                <a:solidFill>
                  <a:srgbClr val="000000"/>
                </a:solidFill>
              </a:rPr>
              <a:t>, lapel.</a:t>
            </a:r>
          </a:p>
          <a:p>
            <a:pPr fontAlgn="base">
              <a:spcBef>
                <a:spcPct val="0"/>
              </a:spcBef>
              <a:spcAft>
                <a:spcPct val="0"/>
              </a:spcAft>
            </a:pPr>
            <a:r>
              <a:rPr lang="en-US" dirty="0" smtClean="0">
                <a:solidFill>
                  <a:srgbClr val="000000"/>
                </a:solidFill>
              </a:rPr>
              <a:t>  </a:t>
            </a:r>
            <a:endParaRPr lang="en-US" b="1" u="sng" dirty="0">
              <a:solidFill>
                <a:srgbClr val="000000"/>
              </a:solidFill>
            </a:endParaRPr>
          </a:p>
          <a:p>
            <a:pPr fontAlgn="base">
              <a:spcBef>
                <a:spcPct val="0"/>
              </a:spcBef>
              <a:spcAft>
                <a:spcPct val="0"/>
              </a:spcAft>
            </a:pPr>
            <a:r>
              <a:rPr lang="en-US" sz="1800" b="1" u="sng" dirty="0" smtClean="0">
                <a:solidFill>
                  <a:srgbClr val="000000"/>
                </a:solidFill>
                <a:latin typeface="+mn-lt"/>
              </a:rPr>
              <a:t>Description</a:t>
            </a:r>
          </a:p>
          <a:p>
            <a:pPr fontAlgn="base">
              <a:spcBef>
                <a:spcPct val="0"/>
              </a:spcBef>
              <a:spcAft>
                <a:spcPct val="0"/>
              </a:spcAft>
            </a:pPr>
            <a:endParaRPr lang="en-US" sz="1800" dirty="0" smtClean="0">
              <a:solidFill>
                <a:srgbClr val="000000"/>
              </a:solidFill>
              <a:latin typeface="+mn-lt"/>
            </a:endParaRPr>
          </a:p>
          <a:p>
            <a:pPr fontAlgn="base">
              <a:spcBef>
                <a:spcPct val="0"/>
              </a:spcBef>
              <a:spcAft>
                <a:spcPct val="0"/>
              </a:spcAft>
            </a:pPr>
            <a:endParaRPr lang="en-US" b="1" u="sng" dirty="0">
              <a:solidFill>
                <a:srgbClr val="000000"/>
              </a:solidFill>
            </a:endParaRPr>
          </a:p>
          <a:p>
            <a:pPr fontAlgn="base">
              <a:spcBef>
                <a:spcPct val="0"/>
              </a:spcBef>
              <a:spcAft>
                <a:spcPct val="0"/>
              </a:spcAft>
            </a:pPr>
            <a:r>
              <a:rPr lang="en-US" sz="1800" b="1" u="sng" dirty="0" smtClean="0">
                <a:solidFill>
                  <a:srgbClr val="000000"/>
                </a:solidFill>
                <a:latin typeface="+mn-lt"/>
              </a:rPr>
              <a:t>Supporting Material</a:t>
            </a:r>
          </a:p>
          <a:p>
            <a:pPr fontAlgn="base">
              <a:spcBef>
                <a:spcPct val="0"/>
              </a:spcBef>
              <a:spcAft>
                <a:spcPct val="0"/>
              </a:spcAft>
            </a:pPr>
            <a:endParaRPr lang="en-US" dirty="0">
              <a:solidFill>
                <a:srgbClr val="000000"/>
              </a:solidFill>
            </a:endParaRPr>
          </a:p>
          <a:p>
            <a:pPr fontAlgn="base">
              <a:spcBef>
                <a:spcPct val="0"/>
              </a:spcBef>
              <a:spcAft>
                <a:spcPct val="0"/>
              </a:spcAft>
            </a:pPr>
            <a:endParaRPr lang="en-US" dirty="0">
              <a:solidFill>
                <a:srgbClr val="000000"/>
              </a:solidFill>
            </a:endParaRPr>
          </a:p>
        </p:txBody>
      </p:sp>
      <p:sp>
        <p:nvSpPr>
          <p:cNvPr id="8" name="Title 1"/>
          <p:cNvSpPr txBox="1">
            <a:spLocks/>
          </p:cNvSpPr>
          <p:nvPr/>
        </p:nvSpPr>
        <p:spPr>
          <a:xfrm>
            <a:off x="0" y="152400"/>
            <a:ext cx="9144000" cy="990600"/>
          </a:xfrm>
          <a:prstGeom prst="rect">
            <a:avLst/>
          </a:prstGeom>
        </p:spPr>
        <p:txBody>
          <a:bodyPr anchor="b" anchorCtr="0"/>
          <a:lstStyle/>
          <a:p>
            <a:pPr fontAlgn="base">
              <a:spcBef>
                <a:spcPct val="0"/>
              </a:spcBef>
              <a:spcAft>
                <a:spcPct val="0"/>
              </a:spcAft>
              <a:defRPr/>
            </a:pPr>
            <a:r>
              <a:rPr lang="en-US" sz="3600" b="1" kern="0" dirty="0" smtClean="0">
                <a:ln>
                  <a:solidFill>
                    <a:srgbClr val="000000">
                      <a:alpha val="50000"/>
                    </a:srgbClr>
                  </a:solidFill>
                </a:ln>
                <a:solidFill>
                  <a:srgbClr val="000000"/>
                </a:solidFill>
                <a:effectLst>
                  <a:outerShdw blurRad="38100" dist="38100" dir="2700000" algn="tl">
                    <a:srgbClr val="000000">
                      <a:alpha val="43137"/>
                    </a:srgbClr>
                  </a:outerShdw>
                </a:effectLst>
                <a:latin typeface="Garamond" pitchFamily="18" charset="0"/>
              </a:rPr>
              <a:t>High and Low Volume Samplers</a:t>
            </a:r>
          </a:p>
          <a:p>
            <a:pPr fontAlgn="base">
              <a:spcBef>
                <a:spcPct val="0"/>
              </a:spcBef>
              <a:spcAft>
                <a:spcPct val="0"/>
              </a:spcAft>
              <a:defRPr/>
            </a:pPr>
            <a:r>
              <a:rPr lang="en-US" sz="3600" b="1" kern="0" dirty="0" smtClean="0">
                <a:ln>
                  <a:solidFill>
                    <a:srgbClr val="000000">
                      <a:alpha val="50000"/>
                    </a:srgbClr>
                  </a:solidFill>
                </a:ln>
                <a:solidFill>
                  <a:srgbClr val="000000"/>
                </a:solidFill>
                <a:effectLst>
                  <a:outerShdw blurRad="38100" dist="38100" dir="2700000" algn="tl">
                    <a:srgbClr val="000000">
                      <a:alpha val="43137"/>
                    </a:srgbClr>
                  </a:outerShdw>
                </a:effectLst>
                <a:latin typeface="Garamond" pitchFamily="18" charset="0"/>
              </a:rPr>
              <a:t>Lapel Air Samplers</a:t>
            </a:r>
            <a:endParaRPr lang="en-US" sz="3600" b="1" kern="0" dirty="0">
              <a:ln>
                <a:solidFill>
                  <a:srgbClr val="000000">
                    <a:alpha val="50000"/>
                  </a:srgbClr>
                </a:solidFill>
              </a:ln>
              <a:solidFill>
                <a:srgbClr val="000000"/>
              </a:solidFill>
              <a:effectLst>
                <a:outerShdw blurRad="38100" dist="38100" dir="2700000" algn="tl">
                  <a:srgbClr val="000000">
                    <a:alpha val="43137"/>
                  </a:srgbClr>
                </a:outerShdw>
              </a:effectLst>
              <a:latin typeface="Garamond"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00668663"/>
              </p:ext>
            </p:extLst>
          </p:nvPr>
        </p:nvGraphicFramePr>
        <p:xfrm>
          <a:off x="237964" y="1524000"/>
          <a:ext cx="8668072" cy="1463040"/>
        </p:xfrm>
        <a:graphic>
          <a:graphicData uri="http://schemas.openxmlformats.org/drawingml/2006/table">
            <a:tbl>
              <a:tblPr>
                <a:effectLst/>
                <a:tableStyleId>{5C22544A-7EE6-4342-B048-85BDC9FD1C3A}</a:tableStyleId>
              </a:tblPr>
              <a:tblGrid>
                <a:gridCol w="1083509"/>
                <a:gridCol w="1083509"/>
                <a:gridCol w="1083509"/>
                <a:gridCol w="1083509"/>
                <a:gridCol w="1083509"/>
                <a:gridCol w="1083509"/>
                <a:gridCol w="1083509"/>
                <a:gridCol w="1083509"/>
              </a:tblGrid>
              <a:tr h="216024">
                <a:tc>
                  <a:txBody>
                    <a:bodyPr/>
                    <a:lstStyle/>
                    <a:p>
                      <a:r>
                        <a:rPr lang="en-US" dirty="0" smtClean="0">
                          <a:solidFill>
                            <a:schemeClr val="tx1"/>
                          </a:solidFill>
                        </a:rPr>
                        <a:t>3.2.4.5.2</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3.2.4.5.3</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3.2.5.4.4</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6024">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60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60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863161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Lapel Air Sample </a:t>
            </a:r>
          </a:p>
        </p:txBody>
      </p:sp>
      <p:sp>
        <p:nvSpPr>
          <p:cNvPr id="3" name="Content Placeholder 2"/>
          <p:cNvSpPr>
            <a:spLocks noGrp="1"/>
          </p:cNvSpPr>
          <p:nvPr>
            <p:ph idx="1"/>
          </p:nvPr>
        </p:nvSpPr>
        <p:spPr/>
        <p:txBody>
          <a:bodyPr>
            <a:normAutofit fontScale="92500"/>
          </a:bodyPr>
          <a:lstStyle/>
          <a:p>
            <a:r>
              <a:rPr lang="en-US" dirty="0" smtClean="0"/>
              <a:t>Disadvantages:</a:t>
            </a:r>
          </a:p>
          <a:p>
            <a:pPr lvl="1"/>
            <a:r>
              <a:rPr lang="en-US" dirty="0" smtClean="0"/>
              <a:t>Low flow rate (2 L/min)</a:t>
            </a:r>
          </a:p>
          <a:p>
            <a:pPr lvl="1"/>
            <a:r>
              <a:rPr lang="en-US" dirty="0" smtClean="0"/>
              <a:t>Can be contaminated by improper handling</a:t>
            </a:r>
          </a:p>
          <a:p>
            <a:pPr lvl="1"/>
            <a:r>
              <a:rPr lang="en-US" dirty="0" smtClean="0"/>
              <a:t>Expensive</a:t>
            </a:r>
          </a:p>
          <a:p>
            <a:pPr lvl="1"/>
            <a:r>
              <a:rPr lang="en-US" dirty="0" smtClean="0"/>
              <a:t>Uncomfortable to wear</a:t>
            </a:r>
          </a:p>
          <a:p>
            <a:pPr lvl="1"/>
            <a:r>
              <a:rPr lang="en-US" dirty="0" smtClean="0"/>
              <a:t>Workers must be sure to turn them on and off.</a:t>
            </a:r>
          </a:p>
          <a:p>
            <a:pPr marL="0" indent="0">
              <a:buNone/>
            </a:pPr>
            <a:endParaRPr lang="en-US" dirty="0" smtClean="0"/>
          </a:p>
          <a:p>
            <a:pPr marL="0" indent="0">
              <a:buNone/>
            </a:pPr>
            <a:r>
              <a:rPr lang="en-US" dirty="0" smtClean="0"/>
              <a:t>With improvements LAS may become a sampling system of choice for determining intake</a:t>
            </a:r>
          </a:p>
          <a:p>
            <a:endParaRPr lang="en-US" dirty="0"/>
          </a:p>
        </p:txBody>
      </p:sp>
    </p:spTree>
    <p:extLst>
      <p:ext uri="{BB962C8B-B14F-4D97-AF65-F5344CB8AC3E}">
        <p14:creationId xmlns:p14="http://schemas.microsoft.com/office/powerpoint/2010/main" val="202730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Lapel Air Sample </a:t>
            </a:r>
          </a:p>
        </p:txBody>
      </p:sp>
      <p:sp>
        <p:nvSpPr>
          <p:cNvPr id="3" name="Content Placeholder 2"/>
          <p:cNvSpPr>
            <a:spLocks noGrp="1"/>
          </p:cNvSpPr>
          <p:nvPr>
            <p:ph idx="1"/>
          </p:nvPr>
        </p:nvSpPr>
        <p:spPr/>
        <p:txBody>
          <a:bodyPr/>
          <a:lstStyle/>
          <a:p>
            <a:r>
              <a:rPr lang="en-US" dirty="0" smtClean="0"/>
              <a:t>Failure due to:</a:t>
            </a:r>
          </a:p>
          <a:p>
            <a:pPr lvl="1"/>
            <a:r>
              <a:rPr lang="en-US" dirty="0" smtClean="0"/>
              <a:t>Battery failure</a:t>
            </a:r>
          </a:p>
          <a:p>
            <a:pPr lvl="1"/>
            <a:r>
              <a:rPr lang="en-US" dirty="0" smtClean="0"/>
              <a:t>Inadequate charging</a:t>
            </a:r>
          </a:p>
          <a:p>
            <a:pPr lvl="1"/>
            <a:r>
              <a:rPr lang="en-US" dirty="0" smtClean="0"/>
              <a:t>Debris in the sample pump</a:t>
            </a:r>
          </a:p>
          <a:p>
            <a:pPr lvl="1"/>
            <a:r>
              <a:rPr lang="en-US" dirty="0" smtClean="0"/>
              <a:t>Leakage caused by vibration</a:t>
            </a:r>
          </a:p>
          <a:p>
            <a:pPr lvl="1"/>
            <a:r>
              <a:rPr lang="en-US" dirty="0" smtClean="0"/>
              <a:t>Fatigues in its valves or diaphragms</a:t>
            </a:r>
          </a:p>
          <a:p>
            <a:pPr lvl="1"/>
            <a:r>
              <a:rPr lang="en-US" dirty="0" smtClean="0"/>
              <a:t>Mechanical failure of rotary vane pumps </a:t>
            </a:r>
            <a:endParaRPr lang="en-US" dirty="0"/>
          </a:p>
        </p:txBody>
      </p:sp>
    </p:spTree>
    <p:extLst>
      <p:ext uri="{BB962C8B-B14F-4D97-AF65-F5344CB8AC3E}">
        <p14:creationId xmlns:p14="http://schemas.microsoft.com/office/powerpoint/2010/main" val="411184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Air Sampler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8476"/>
            <a:ext cx="4953000" cy="4065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43464" y="5867400"/>
            <a:ext cx="8077200" cy="215444"/>
          </a:xfrm>
          <a:prstGeom prst="rect">
            <a:avLst/>
          </a:prstGeom>
          <a:noFill/>
        </p:spPr>
        <p:txBody>
          <a:bodyPr wrap="square" rtlCol="0">
            <a:spAutoFit/>
          </a:bodyPr>
          <a:lstStyle/>
          <a:p>
            <a:r>
              <a:rPr lang="en-US" sz="800" dirty="0"/>
              <a:t>http://www.staplex.com/airsamplers/personal/personal.htm</a:t>
            </a:r>
          </a:p>
        </p:txBody>
      </p:sp>
    </p:spTree>
    <p:extLst>
      <p:ext uri="{BB962C8B-B14F-4D97-AF65-F5344CB8AC3E}">
        <p14:creationId xmlns:p14="http://schemas.microsoft.com/office/powerpoint/2010/main" val="282106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Volume Samplers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Principles of operation:</a:t>
            </a:r>
          </a:p>
          <a:p>
            <a:r>
              <a:rPr lang="en-US" dirty="0" smtClean="0"/>
              <a:t>Measurement of SPM: </a:t>
            </a:r>
          </a:p>
          <a:p>
            <a:pPr lvl="1"/>
            <a:r>
              <a:rPr lang="en-US" dirty="0" smtClean="0"/>
              <a:t>Air at a high flow rate of 1.1 to 1.7 CPM</a:t>
            </a:r>
          </a:p>
          <a:p>
            <a:pPr lvl="2"/>
            <a:r>
              <a:rPr lang="en-US" dirty="0" smtClean="0"/>
              <a:t>high efficiency filter paper</a:t>
            </a:r>
          </a:p>
          <a:p>
            <a:pPr marL="571500" indent="-457200"/>
            <a:r>
              <a:rPr lang="en-US" dirty="0" smtClean="0"/>
              <a:t>Volume of air is measured by instrument</a:t>
            </a:r>
          </a:p>
          <a:p>
            <a:pPr marL="571500" indent="-457200"/>
            <a:r>
              <a:rPr lang="en-US" dirty="0" smtClean="0"/>
              <a:t>Amount of particles:</a:t>
            </a:r>
          </a:p>
          <a:p>
            <a:pPr marL="971550" lvl="1" indent="-457200"/>
            <a:r>
              <a:rPr lang="en-US" dirty="0" smtClean="0"/>
              <a:t>Change in weight of the filter paper</a:t>
            </a:r>
          </a:p>
          <a:p>
            <a:pPr marL="571500" indent="-457200"/>
            <a:r>
              <a:rPr lang="en-US" dirty="0" smtClean="0"/>
              <a:t>Suspended Particulate Matter (SPM)</a:t>
            </a:r>
          </a:p>
        </p:txBody>
      </p:sp>
    </p:spTree>
    <p:extLst>
      <p:ext uri="{BB962C8B-B14F-4D97-AF65-F5344CB8AC3E}">
        <p14:creationId xmlns:p14="http://schemas.microsoft.com/office/powerpoint/2010/main" val="260605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Volume Samplers</a:t>
            </a:r>
          </a:p>
        </p:txBody>
      </p:sp>
      <p:sp>
        <p:nvSpPr>
          <p:cNvPr id="3" name="Content Placeholder 2"/>
          <p:cNvSpPr>
            <a:spLocks noGrp="1"/>
          </p:cNvSpPr>
          <p:nvPr>
            <p:ph idx="1"/>
          </p:nvPr>
        </p:nvSpPr>
        <p:spPr/>
        <p:txBody>
          <a:bodyPr/>
          <a:lstStyle/>
          <a:p>
            <a:r>
              <a:rPr lang="en-US" dirty="0" smtClean="0"/>
              <a:t>Simultaneous </a:t>
            </a:r>
            <a:r>
              <a:rPr lang="en-US" dirty="0"/>
              <a:t>sampling of gaseous </a:t>
            </a:r>
            <a:r>
              <a:rPr lang="en-US" dirty="0" smtClean="0"/>
              <a:t>pollutants:</a:t>
            </a:r>
          </a:p>
          <a:p>
            <a:pPr lvl="1"/>
            <a:r>
              <a:rPr lang="en-US" dirty="0" smtClean="0"/>
              <a:t>Air </a:t>
            </a:r>
            <a:r>
              <a:rPr lang="en-US" dirty="0"/>
              <a:t>is passed through suitable reagents </a:t>
            </a:r>
            <a:endParaRPr lang="en-US" dirty="0" smtClean="0"/>
          </a:p>
          <a:p>
            <a:pPr lvl="1"/>
            <a:r>
              <a:rPr lang="en-US" dirty="0"/>
              <a:t>S</a:t>
            </a:r>
            <a:r>
              <a:rPr lang="en-US" dirty="0" smtClean="0"/>
              <a:t>pecific gases are absorbed </a:t>
            </a:r>
          </a:p>
          <a:p>
            <a:pPr lvl="1"/>
            <a:r>
              <a:rPr lang="en-US" dirty="0" smtClean="0"/>
              <a:t>Pollutants SO</a:t>
            </a:r>
            <a:r>
              <a:rPr lang="en-US" baseline="-25000" dirty="0" smtClean="0"/>
              <a:t>2</a:t>
            </a:r>
            <a:r>
              <a:rPr lang="en-US" baseline="-25000" dirty="0"/>
              <a:t>, </a:t>
            </a:r>
            <a:r>
              <a:rPr lang="en-US" dirty="0" err="1"/>
              <a:t>NO</a:t>
            </a:r>
            <a:r>
              <a:rPr lang="en-US" baseline="-25000" dirty="0" err="1"/>
              <a:t>x</a:t>
            </a:r>
            <a:r>
              <a:rPr lang="en-US" dirty="0"/>
              <a:t>, Cl</a:t>
            </a:r>
            <a:r>
              <a:rPr lang="en-US" baseline="-25000" dirty="0"/>
              <a:t>2</a:t>
            </a:r>
            <a:r>
              <a:rPr lang="en-US" dirty="0"/>
              <a:t>, H</a:t>
            </a:r>
            <a:r>
              <a:rPr lang="en-US" baseline="-25000" dirty="0"/>
              <a:t>2</a:t>
            </a:r>
            <a:r>
              <a:rPr lang="en-US" dirty="0"/>
              <a:t>S, CS</a:t>
            </a:r>
            <a:r>
              <a:rPr lang="en-US" baseline="-25000" dirty="0"/>
              <a:t>2</a:t>
            </a:r>
            <a:r>
              <a:rPr lang="en-US" dirty="0"/>
              <a:t>, NH</a:t>
            </a:r>
            <a:r>
              <a:rPr lang="en-US" baseline="-25000" dirty="0"/>
              <a:t>3</a:t>
            </a:r>
            <a:r>
              <a:rPr lang="en-US" dirty="0"/>
              <a:t>, etc. are </a:t>
            </a:r>
            <a:r>
              <a:rPr lang="en-US" dirty="0" smtClean="0"/>
              <a:t>analyzed to </a:t>
            </a:r>
            <a:r>
              <a:rPr lang="en-US" dirty="0"/>
              <a:t>determine the concentration of specific pollutant</a:t>
            </a:r>
          </a:p>
          <a:p>
            <a:endParaRPr lang="en-US" dirty="0"/>
          </a:p>
        </p:txBody>
      </p:sp>
    </p:spTree>
    <p:extLst>
      <p:ext uri="{BB962C8B-B14F-4D97-AF65-F5344CB8AC3E}">
        <p14:creationId xmlns:p14="http://schemas.microsoft.com/office/powerpoint/2010/main" val="352438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California Environmental Protection Agency High Volume Sampler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1428358"/>
            <a:ext cx="3990975" cy="4762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72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Volume Sampler </a:t>
            </a:r>
            <a:endParaRPr lang="en-US" dirty="0"/>
          </a:p>
        </p:txBody>
      </p:sp>
      <p:sp>
        <p:nvSpPr>
          <p:cNvPr id="3" name="Content Placeholder 2"/>
          <p:cNvSpPr>
            <a:spLocks noGrp="1"/>
          </p:cNvSpPr>
          <p:nvPr>
            <p:ph idx="1"/>
          </p:nvPr>
        </p:nvSpPr>
        <p:spPr/>
        <p:txBody>
          <a:bodyPr>
            <a:normAutofit/>
          </a:bodyPr>
          <a:lstStyle/>
          <a:p>
            <a:r>
              <a:rPr lang="en-US" dirty="0" smtClean="0"/>
              <a:t>Low-volume sampling </a:t>
            </a:r>
            <a:r>
              <a:rPr lang="en-US" dirty="0"/>
              <a:t>is sampling ambient air at a flow rate of 1 cubic meter per hour</a:t>
            </a:r>
            <a:r>
              <a:rPr lang="en-US" dirty="0" smtClean="0"/>
              <a:t>.</a:t>
            </a:r>
          </a:p>
          <a:p>
            <a:endParaRPr lang="en-US" dirty="0" smtClean="0"/>
          </a:p>
          <a:p>
            <a:r>
              <a:rPr lang="en-US" dirty="0" smtClean="0"/>
              <a:t>LVS measures  </a:t>
            </a:r>
            <a:r>
              <a:rPr lang="en-US" dirty="0"/>
              <a:t>the concentration of suspended </a:t>
            </a:r>
            <a:r>
              <a:rPr lang="en-US" dirty="0" smtClean="0"/>
              <a:t>particulate</a:t>
            </a:r>
          </a:p>
          <a:p>
            <a:endParaRPr lang="en-US" dirty="0" smtClean="0"/>
          </a:p>
          <a:p>
            <a:r>
              <a:rPr lang="en-US" dirty="0" smtClean="0"/>
              <a:t>Particles analyzed with regard to dust components</a:t>
            </a:r>
          </a:p>
          <a:p>
            <a:endParaRPr lang="en-US" dirty="0" smtClean="0"/>
          </a:p>
          <a:p>
            <a:pPr marL="0" indent="0">
              <a:buNone/>
            </a:pPr>
            <a:endParaRPr lang="en-US" dirty="0" smtClean="0"/>
          </a:p>
        </p:txBody>
      </p:sp>
    </p:spTree>
    <p:extLst>
      <p:ext uri="{BB962C8B-B14F-4D97-AF65-F5344CB8AC3E}">
        <p14:creationId xmlns:p14="http://schemas.microsoft.com/office/powerpoint/2010/main" val="353155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Volume Sampler </a:t>
            </a:r>
          </a:p>
        </p:txBody>
      </p:sp>
      <p:sp>
        <p:nvSpPr>
          <p:cNvPr id="3" name="Content Placeholder 2"/>
          <p:cNvSpPr>
            <a:spLocks noGrp="1"/>
          </p:cNvSpPr>
          <p:nvPr>
            <p:ph idx="1"/>
          </p:nvPr>
        </p:nvSpPr>
        <p:spPr/>
        <p:txBody>
          <a:bodyPr/>
          <a:lstStyle/>
          <a:p>
            <a:pPr marL="0" indent="0">
              <a:buNone/>
            </a:pPr>
            <a:r>
              <a:rPr lang="en-US" b="1" dirty="0"/>
              <a:t>Operation:</a:t>
            </a:r>
          </a:p>
          <a:p>
            <a:pPr marL="514350" indent="-514350">
              <a:buFont typeface="+mj-lt"/>
              <a:buAutoNum type="arabicPeriod"/>
            </a:pPr>
            <a:r>
              <a:rPr lang="en-US" dirty="0"/>
              <a:t>Air through the inlet of the pump</a:t>
            </a:r>
          </a:p>
          <a:p>
            <a:pPr marL="514350" indent="-514350">
              <a:buFont typeface="+mj-lt"/>
              <a:buAutoNum type="arabicPeriod"/>
            </a:pPr>
            <a:r>
              <a:rPr lang="en-US" dirty="0"/>
              <a:t>Flow rate is measured</a:t>
            </a:r>
          </a:p>
          <a:p>
            <a:pPr marL="514350" indent="-514350">
              <a:buFont typeface="+mj-lt"/>
              <a:buAutoNum type="arabicPeriod"/>
            </a:pPr>
            <a:r>
              <a:rPr lang="en-US" dirty="0"/>
              <a:t>Air flow through separator to outlet </a:t>
            </a:r>
          </a:p>
          <a:p>
            <a:endParaRPr lang="en-US" dirty="0"/>
          </a:p>
        </p:txBody>
      </p:sp>
    </p:spTree>
    <p:extLst>
      <p:ext uri="{BB962C8B-B14F-4D97-AF65-F5344CB8AC3E}">
        <p14:creationId xmlns:p14="http://schemas.microsoft.com/office/powerpoint/2010/main" val="285719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Volume Sampler </a:t>
            </a:r>
          </a:p>
        </p:txBody>
      </p:sp>
      <p:sp>
        <p:nvSpPr>
          <p:cNvPr id="4" name="Content Placeholder 2"/>
          <p:cNvSpPr>
            <a:spLocks noGrp="1"/>
          </p:cNvSpPr>
          <p:nvPr>
            <p:ph idx="1"/>
          </p:nvPr>
        </p:nvSpPr>
        <p:spPr/>
        <p:txBody>
          <a:bodyPr/>
          <a:lstStyle/>
          <a:p>
            <a:pPr marL="0" indent="0">
              <a:buNone/>
            </a:pPr>
            <a:r>
              <a:rPr lang="en-US" dirty="0"/>
              <a:t>3 inlets for </a:t>
            </a:r>
            <a:endParaRPr lang="en-US" dirty="0" smtClean="0"/>
          </a:p>
          <a:p>
            <a:pPr marL="914400" lvl="1" indent="-514350">
              <a:buFont typeface="+mj-lt"/>
              <a:buAutoNum type="arabicPeriod"/>
            </a:pPr>
            <a:r>
              <a:rPr lang="en-US" dirty="0" smtClean="0"/>
              <a:t>PM10</a:t>
            </a:r>
            <a:r>
              <a:rPr lang="en-US" dirty="0"/>
              <a:t>, </a:t>
            </a:r>
            <a:endParaRPr lang="en-US" dirty="0" smtClean="0"/>
          </a:p>
          <a:p>
            <a:pPr marL="914400" lvl="1" indent="-514350">
              <a:buFont typeface="+mj-lt"/>
              <a:buAutoNum type="arabicPeriod"/>
            </a:pPr>
            <a:r>
              <a:rPr lang="en-US" dirty="0" smtClean="0"/>
              <a:t>PM </a:t>
            </a:r>
            <a:r>
              <a:rPr lang="en-US" dirty="0"/>
              <a:t>2.5 </a:t>
            </a:r>
          </a:p>
          <a:p>
            <a:pPr marL="914400" lvl="1" indent="-514350">
              <a:buFont typeface="+mj-lt"/>
              <a:buAutoNum type="arabicPeriod"/>
            </a:pPr>
            <a:r>
              <a:rPr lang="en-US" dirty="0" smtClean="0"/>
              <a:t>PM1.0</a:t>
            </a:r>
          </a:p>
          <a:p>
            <a:pPr marL="0" indent="0">
              <a:buNone/>
            </a:pPr>
            <a:r>
              <a:rPr lang="en-US" dirty="0" smtClean="0"/>
              <a:t>Flow rate: </a:t>
            </a:r>
            <a:r>
              <a:rPr lang="en-US" dirty="0"/>
              <a:t>1.0 </a:t>
            </a:r>
            <a:r>
              <a:rPr lang="en-US" dirty="0" smtClean="0"/>
              <a:t>m</a:t>
            </a:r>
            <a:r>
              <a:rPr lang="en-US" baseline="30000" dirty="0" smtClean="0"/>
              <a:t>3</a:t>
            </a:r>
            <a:r>
              <a:rPr lang="en-US" dirty="0" smtClean="0"/>
              <a:t>/h</a:t>
            </a:r>
          </a:p>
          <a:p>
            <a:pPr marL="0" indent="0">
              <a:buNone/>
            </a:pPr>
            <a:r>
              <a:rPr lang="en-US" dirty="0" smtClean="0"/>
              <a:t>Sampling time: </a:t>
            </a:r>
            <a:r>
              <a:rPr lang="en-US" dirty="0"/>
              <a:t>1 hour and 999 </a:t>
            </a:r>
            <a:r>
              <a:rPr lang="en-US" dirty="0" smtClean="0"/>
              <a:t>h</a:t>
            </a:r>
          </a:p>
          <a:p>
            <a:pPr marL="0" indent="0">
              <a:buNone/>
            </a:pPr>
            <a:r>
              <a:rPr lang="en-US" dirty="0" smtClean="0"/>
              <a:t>Sample diameter: </a:t>
            </a:r>
            <a:r>
              <a:rPr lang="en-US" dirty="0"/>
              <a:t>47-50 mm</a:t>
            </a:r>
          </a:p>
        </p:txBody>
      </p:sp>
    </p:spTree>
    <p:extLst>
      <p:ext uri="{BB962C8B-B14F-4D97-AF65-F5344CB8AC3E}">
        <p14:creationId xmlns:p14="http://schemas.microsoft.com/office/powerpoint/2010/main" val="136995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Volume Sampler </a:t>
            </a:r>
            <a:endParaRPr lang="en-US" dirty="0"/>
          </a:p>
        </p:txBody>
      </p:sp>
      <p:sp>
        <p:nvSpPr>
          <p:cNvPr id="3" name="Content Placeholder 2"/>
          <p:cNvSpPr>
            <a:spLocks noGrp="1"/>
          </p:cNvSpPr>
          <p:nvPr>
            <p:ph idx="1"/>
          </p:nvPr>
        </p:nvSpPr>
        <p:spPr>
          <a:xfrm>
            <a:off x="457200" y="1600201"/>
            <a:ext cx="8229600" cy="3886200"/>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369" y="1600200"/>
            <a:ext cx="7198431"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5791200"/>
            <a:ext cx="7239000" cy="215444"/>
          </a:xfrm>
          <a:prstGeom prst="rect">
            <a:avLst/>
          </a:prstGeom>
          <a:noFill/>
        </p:spPr>
        <p:txBody>
          <a:bodyPr wrap="square" rtlCol="0">
            <a:spAutoFit/>
          </a:bodyPr>
          <a:lstStyle/>
          <a:p>
            <a:r>
              <a:rPr lang="en-US" sz="800" dirty="0"/>
              <a:t>http://www.atnuke.com/nuclear/Airsampling/pump2.htm</a:t>
            </a:r>
          </a:p>
        </p:txBody>
      </p:sp>
    </p:spTree>
    <p:extLst>
      <p:ext uri="{BB962C8B-B14F-4D97-AF65-F5344CB8AC3E}">
        <p14:creationId xmlns:p14="http://schemas.microsoft.com/office/powerpoint/2010/main" val="19434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Lapel Air Sample </a:t>
            </a:r>
            <a:endParaRPr lang="en-US" dirty="0"/>
          </a:p>
        </p:txBody>
      </p:sp>
      <p:sp>
        <p:nvSpPr>
          <p:cNvPr id="3" name="Content Placeholder 2"/>
          <p:cNvSpPr>
            <a:spLocks noGrp="1"/>
          </p:cNvSpPr>
          <p:nvPr>
            <p:ph idx="1"/>
          </p:nvPr>
        </p:nvSpPr>
        <p:spPr/>
        <p:txBody>
          <a:bodyPr/>
          <a:lstStyle/>
          <a:p>
            <a:r>
              <a:rPr lang="en-US" dirty="0" smtClean="0"/>
              <a:t>LAS (personal air samplers)</a:t>
            </a:r>
          </a:p>
          <a:p>
            <a:r>
              <a:rPr lang="en-US" dirty="0" smtClean="0"/>
              <a:t>Worn by a worker</a:t>
            </a:r>
          </a:p>
          <a:p>
            <a:r>
              <a:rPr lang="en-US" dirty="0" smtClean="0"/>
              <a:t>Filter holder on/close to the shirt collar</a:t>
            </a:r>
          </a:p>
          <a:p>
            <a:r>
              <a:rPr lang="en-US" dirty="0" smtClean="0"/>
              <a:t>Vacuum pump on the belt.</a:t>
            </a:r>
          </a:p>
          <a:p>
            <a:r>
              <a:rPr lang="en-US" dirty="0" smtClean="0"/>
              <a:t>Best to estimate breathing zone concentrations</a:t>
            </a:r>
          </a:p>
          <a:p>
            <a:pPr marL="0" indent="0">
              <a:buNone/>
            </a:pPr>
            <a:endParaRPr lang="en-US" dirty="0" smtClean="0"/>
          </a:p>
          <a:p>
            <a:endParaRPr lang="en-US" dirty="0"/>
          </a:p>
        </p:txBody>
      </p:sp>
    </p:spTree>
    <p:extLst>
      <p:ext uri="{BB962C8B-B14F-4D97-AF65-F5344CB8AC3E}">
        <p14:creationId xmlns:p14="http://schemas.microsoft.com/office/powerpoint/2010/main" val="2180559296"/>
      </p:ext>
    </p:extLst>
  </p:cSld>
  <p:clrMapOvr>
    <a:masterClrMapping/>
  </p:clrMapOvr>
</p:sld>
</file>

<file path=ppt/theme/theme1.xml><?xml version="1.0" encoding="utf-8"?>
<a:theme xmlns:a="http://schemas.openxmlformats.org/drawingml/2006/main" name="RCNE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RCNET template</Template>
  <TotalTime>209</TotalTime>
  <Words>639</Words>
  <Application>Microsoft Office PowerPoint</Application>
  <PresentationFormat>On-screen Show (4:3)</PresentationFormat>
  <Paragraphs>99</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RCNET template</vt:lpstr>
      <vt:lpstr>PowerPoint Presentation</vt:lpstr>
      <vt:lpstr>High Volume Samplers</vt:lpstr>
      <vt:lpstr>High Volume Samplers</vt:lpstr>
      <vt:lpstr>California Environmental Protection Agency High Volume Sampler</vt:lpstr>
      <vt:lpstr>Low Volume Sampler </vt:lpstr>
      <vt:lpstr>Low Volume Sampler </vt:lpstr>
      <vt:lpstr>Low Volume Sampler </vt:lpstr>
      <vt:lpstr>Low Volume Sampler </vt:lpstr>
      <vt:lpstr>Lapel Air Sample </vt:lpstr>
      <vt:lpstr>Lapel Air Sample </vt:lpstr>
      <vt:lpstr>Lapel Air Sample </vt:lpstr>
      <vt:lpstr>Personal Air Sampler </vt:lpstr>
    </vt:vector>
  </TitlesOfParts>
  <Company>Indian River State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Peggy Hines IRSC</cp:lastModifiedBy>
  <cp:revision>10</cp:revision>
  <dcterms:created xsi:type="dcterms:W3CDTF">2013-03-05T21:55:54Z</dcterms:created>
  <dcterms:modified xsi:type="dcterms:W3CDTF">2013-03-07T14:04:14Z</dcterms:modified>
</cp:coreProperties>
</file>