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3"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0" d="100"/>
          <a:sy n="90" d="100"/>
        </p:scale>
        <p:origin x="-293"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3377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289498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337297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296755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46060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55536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145442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109980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425349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163933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837562-3185-42FE-A5D6-8EB06A1D6E8E}" type="datetimeFigureOut">
              <a:rPr lang="en-IN" smtClean="0"/>
              <a:pPr/>
              <a:t>14-11-2019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48964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37562-3185-42FE-A5D6-8EB06A1D6E8E}" type="datetimeFigureOut">
              <a:rPr lang="en-IN" smtClean="0"/>
              <a:pPr/>
              <a:t>14-11-2019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9C612-F99E-4F1D-8967-409A4B6FBF94}" type="slidenum">
              <a:rPr lang="en-IN" smtClean="0"/>
              <a:pPr/>
              <a:t>‹#›</a:t>
            </a:fld>
            <a:endParaRPr lang="en-IN"/>
          </a:p>
        </p:txBody>
      </p:sp>
    </p:spTree>
    <p:extLst>
      <p:ext uri="{BB962C8B-B14F-4D97-AF65-F5344CB8AC3E}">
        <p14:creationId xmlns:p14="http://schemas.microsoft.com/office/powerpoint/2010/main" xmlns="" val="116555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BIOMASS &amp; BIOGAS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4251659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95745"/>
          </a:xfrm>
        </p:spPr>
        <p:txBody>
          <a:bodyPr>
            <a:normAutofit/>
          </a:bodyPr>
          <a:lstStyle/>
          <a:p>
            <a:r>
              <a:rPr lang="en-US" sz="3600" b="1" dirty="0" smtClean="0"/>
              <a:t>BIOGAS GENERATION SOURCES</a:t>
            </a:r>
            <a:endParaRPr lang="en-US" sz="3600" b="1" dirty="0"/>
          </a:p>
        </p:txBody>
      </p:sp>
      <p:sp>
        <p:nvSpPr>
          <p:cNvPr id="3" name="Content Placeholder 2"/>
          <p:cNvSpPr>
            <a:spLocks noGrp="1"/>
          </p:cNvSpPr>
          <p:nvPr>
            <p:ph idx="1"/>
          </p:nvPr>
        </p:nvSpPr>
        <p:spPr>
          <a:xfrm>
            <a:off x="-1" y="692727"/>
            <a:ext cx="12192001" cy="3685310"/>
          </a:xfrm>
        </p:spPr>
        <p:txBody>
          <a:bodyPr>
            <a:normAutofit fontScale="92500" lnSpcReduction="20000"/>
          </a:bodyPr>
          <a:lstStyle/>
          <a:p>
            <a:pPr algn="just">
              <a:lnSpc>
                <a:spcPct val="110000"/>
              </a:lnSpc>
            </a:pPr>
            <a:r>
              <a:rPr lang="en-US" dirty="0" smtClean="0"/>
              <a:t>Commonly made from animal slurry, sludge settled from wastewater and at landfills containing organic wastes.</a:t>
            </a:r>
          </a:p>
          <a:p>
            <a:pPr algn="just">
              <a:lnSpc>
                <a:spcPct val="110000"/>
              </a:lnSpc>
            </a:pPr>
            <a:r>
              <a:rPr lang="en-US" dirty="0" smtClean="0">
                <a:solidFill>
                  <a:srgbClr val="FF0000"/>
                </a:solidFill>
              </a:rPr>
              <a:t>From almost any organic waste has the ability to produce biogas: human excreta, slurry, animal slurry, fruit and vegetable waste, slaughterhouse waste, meat packing waste, dairy factory waste, brewery and distillery waste, etc.</a:t>
            </a:r>
          </a:p>
          <a:p>
            <a:pPr algn="just">
              <a:lnSpc>
                <a:spcPct val="110000"/>
              </a:lnSpc>
            </a:pPr>
            <a:r>
              <a:rPr lang="en-US" dirty="0" smtClean="0"/>
              <a:t>Many wastewaters contain organic compounds that may be converted to biogas including municipal wastewater, food processing wastewater and many industrial wastewaters. Solid and semi-solid materials that include plant or animal matter can be converted to biogas.</a:t>
            </a:r>
            <a:endParaRPr lang="en-US" dirty="0"/>
          </a:p>
        </p:txBody>
      </p:sp>
      <p:pic>
        <p:nvPicPr>
          <p:cNvPr id="2050" name="Picture 2"/>
          <p:cNvPicPr>
            <a:picLocks noChangeAspect="1" noChangeArrowheads="1"/>
          </p:cNvPicPr>
          <p:nvPr/>
        </p:nvPicPr>
        <p:blipFill>
          <a:blip r:embed="rId2"/>
          <a:srcRect/>
          <a:stretch>
            <a:fillRect/>
          </a:stretch>
        </p:blipFill>
        <p:spPr bwMode="auto">
          <a:xfrm>
            <a:off x="235528" y="4515285"/>
            <a:ext cx="2714625" cy="20669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140838" y="4440382"/>
            <a:ext cx="2737077" cy="2057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149071" y="4418301"/>
            <a:ext cx="3181350" cy="2066925"/>
          </a:xfrm>
          <a:prstGeom prst="rect">
            <a:avLst/>
          </a:prstGeom>
          <a:noFill/>
          <a:ln w="9525">
            <a:noFill/>
            <a:miter lim="800000"/>
            <a:headEnd/>
            <a:tailEnd/>
          </a:ln>
          <a:effectLst/>
        </p:spPr>
      </p:pic>
      <p:sp>
        <p:nvSpPr>
          <p:cNvPr id="10" name="TextBox 9"/>
          <p:cNvSpPr txBox="1"/>
          <p:nvPr/>
        </p:nvSpPr>
        <p:spPr>
          <a:xfrm>
            <a:off x="332509" y="6511636"/>
            <a:ext cx="1268296" cy="369332"/>
          </a:xfrm>
          <a:prstGeom prst="rect">
            <a:avLst/>
          </a:prstGeom>
          <a:noFill/>
        </p:spPr>
        <p:txBody>
          <a:bodyPr wrap="none" rtlCol="0">
            <a:spAutoFit/>
          </a:bodyPr>
          <a:lstStyle/>
          <a:p>
            <a:r>
              <a:rPr lang="en-US" dirty="0" smtClean="0"/>
              <a:t>Cattle dung</a:t>
            </a:r>
            <a:endParaRPr lang="en-US" dirty="0"/>
          </a:p>
        </p:txBody>
      </p:sp>
      <p:sp>
        <p:nvSpPr>
          <p:cNvPr id="11" name="TextBox 10"/>
          <p:cNvSpPr txBox="1"/>
          <p:nvPr/>
        </p:nvSpPr>
        <p:spPr>
          <a:xfrm>
            <a:off x="4613564" y="6488668"/>
            <a:ext cx="1502334" cy="369332"/>
          </a:xfrm>
          <a:prstGeom prst="rect">
            <a:avLst/>
          </a:prstGeom>
          <a:noFill/>
        </p:spPr>
        <p:txBody>
          <a:bodyPr wrap="none" rtlCol="0">
            <a:spAutoFit/>
          </a:bodyPr>
          <a:lstStyle/>
          <a:p>
            <a:r>
              <a:rPr lang="en-US" dirty="0" smtClean="0"/>
              <a:t>Kitchen waste</a:t>
            </a:r>
            <a:endParaRPr lang="en-US" dirty="0"/>
          </a:p>
        </p:txBody>
      </p:sp>
      <p:sp>
        <p:nvSpPr>
          <p:cNvPr id="12" name="TextBox 11"/>
          <p:cNvSpPr txBox="1"/>
          <p:nvPr/>
        </p:nvSpPr>
        <p:spPr>
          <a:xfrm>
            <a:off x="8437418" y="6488668"/>
            <a:ext cx="2056973" cy="369332"/>
          </a:xfrm>
          <a:prstGeom prst="rect">
            <a:avLst/>
          </a:prstGeom>
          <a:noFill/>
        </p:spPr>
        <p:txBody>
          <a:bodyPr wrap="none" rtlCol="0">
            <a:spAutoFit/>
          </a:bodyPr>
          <a:lstStyle/>
          <a:p>
            <a:r>
              <a:rPr lang="en-US" dirty="0" smtClean="0"/>
              <a:t>Agriculture wastage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348835" cy="692727"/>
          </a:xfrm>
        </p:spPr>
        <p:txBody>
          <a:bodyPr>
            <a:normAutofit fontScale="90000"/>
          </a:bodyPr>
          <a:lstStyle/>
          <a:p>
            <a:r>
              <a:rPr lang="en-US" sz="3200" b="1" dirty="0" smtClean="0"/>
              <a:t>Principles of biogas production: </a:t>
            </a:r>
            <a:endParaRPr lang="en-US" sz="3200" b="1" dirty="0"/>
          </a:p>
        </p:txBody>
      </p:sp>
      <p:sp>
        <p:nvSpPr>
          <p:cNvPr id="3" name="Content Placeholder 2"/>
          <p:cNvSpPr>
            <a:spLocks noGrp="1"/>
          </p:cNvSpPr>
          <p:nvPr>
            <p:ph idx="1"/>
          </p:nvPr>
        </p:nvSpPr>
        <p:spPr>
          <a:xfrm>
            <a:off x="0" y="595744"/>
            <a:ext cx="12192000" cy="6262255"/>
          </a:xfrm>
        </p:spPr>
        <p:txBody>
          <a:bodyPr>
            <a:normAutofit lnSpcReduction="10000"/>
          </a:bodyPr>
          <a:lstStyle/>
          <a:p>
            <a:pPr algn="just">
              <a:lnSpc>
                <a:spcPct val="100000"/>
              </a:lnSpc>
            </a:pPr>
            <a:r>
              <a:rPr lang="en-US" dirty="0" smtClean="0"/>
              <a:t>Organic matter anaerobic decomposed in the presence of bacteria. The bacterial decomposition of organic matter takes place in three phases e.g. Hydrolysis, Acid phase and Methane phase.</a:t>
            </a:r>
          </a:p>
          <a:p>
            <a:pPr algn="just">
              <a:lnSpc>
                <a:spcPct val="100000"/>
              </a:lnSpc>
            </a:pPr>
            <a:r>
              <a:rPr lang="en-US" b="1" dirty="0" smtClean="0"/>
              <a:t>Hydrolysis</a:t>
            </a:r>
            <a:r>
              <a:rPr lang="en-US" dirty="0" smtClean="0"/>
              <a:t>: Biomass having complex compounds like fats, proteins, carbohydrates are broken into simple water soluble organic compounds through influence of water.</a:t>
            </a:r>
          </a:p>
          <a:p>
            <a:pPr algn="just">
              <a:lnSpc>
                <a:spcPct val="100000"/>
              </a:lnSpc>
            </a:pPr>
            <a:r>
              <a:rPr lang="en-US" b="1" dirty="0" smtClean="0"/>
              <a:t>Acid formation</a:t>
            </a:r>
            <a:r>
              <a:rPr lang="en-US" dirty="0" smtClean="0"/>
              <a:t>:  Microorganism of anaerobic  &amp; facultative group produce mainly the acetic acid and propanoic acid at low temperature of 25</a:t>
            </a:r>
            <a:r>
              <a:rPr lang="en-US" baseline="30000" dirty="0" smtClean="0"/>
              <a:t>0</a:t>
            </a:r>
            <a:r>
              <a:rPr lang="en-US" dirty="0" smtClean="0"/>
              <a:t> C with release of CO</a:t>
            </a:r>
            <a:r>
              <a:rPr lang="en-US" baseline="-25000" dirty="0" smtClean="0"/>
              <a:t>2</a:t>
            </a:r>
            <a:r>
              <a:rPr lang="en-US" dirty="0" smtClean="0"/>
              <a:t>. certain case producing large quantity of acid which biological activity arrested thus it need to maintain the </a:t>
            </a:r>
            <a:r>
              <a:rPr lang="en-US" dirty="0"/>
              <a:t>p</a:t>
            </a:r>
            <a:r>
              <a:rPr lang="en-US" dirty="0" smtClean="0"/>
              <a:t>H value of mixture.</a:t>
            </a:r>
          </a:p>
          <a:p>
            <a:pPr algn="just">
              <a:lnSpc>
                <a:spcPct val="100000"/>
              </a:lnSpc>
            </a:pPr>
            <a:r>
              <a:rPr lang="en-US" b="1" dirty="0" smtClean="0"/>
              <a:t>Methane formation</a:t>
            </a:r>
            <a:r>
              <a:rPr lang="en-US" dirty="0" smtClean="0"/>
              <a:t>: Anaerobic bacteria called methane formers converts the organic acids formed in second stage in to biogas having main constitutes as methane and CO</a:t>
            </a:r>
            <a:r>
              <a:rPr lang="en-US" baseline="-25000" dirty="0" smtClean="0"/>
              <a:t>2</a:t>
            </a:r>
            <a:r>
              <a:rPr lang="en-US" dirty="0" smtClean="0"/>
              <a:t> with other small traces of H</a:t>
            </a:r>
            <a:r>
              <a:rPr lang="en-US" baseline="-25000" dirty="0" smtClean="0"/>
              <a:t>2</a:t>
            </a:r>
            <a:r>
              <a:rPr lang="en-US" dirty="0" smtClean="0"/>
              <a:t>S, H</a:t>
            </a:r>
            <a:r>
              <a:rPr lang="en-US" baseline="-25000" dirty="0" smtClean="0"/>
              <a:t>2</a:t>
            </a:r>
            <a:r>
              <a:rPr lang="en-US" dirty="0" smtClean="0"/>
              <a:t>, N</a:t>
            </a:r>
            <a:r>
              <a:rPr lang="en-US" baseline="-25000" dirty="0" smtClean="0"/>
              <a:t>2</a:t>
            </a:r>
            <a:r>
              <a:rPr lang="en-US" dirty="0" smtClean="0"/>
              <a:t> etc. these methane formers are sensitive to pH changes.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60111"/>
          </a:xfrm>
        </p:spPr>
        <p:txBody>
          <a:bodyPr>
            <a:normAutofit fontScale="90000"/>
          </a:bodyPr>
          <a:lstStyle/>
          <a:p>
            <a:r>
              <a:rPr lang="en-US" b="1" dirty="0" smtClean="0"/>
              <a:t>Advantages of biogas plant</a:t>
            </a:r>
            <a:endParaRPr lang="en-US" b="1" dirty="0"/>
          </a:p>
        </p:txBody>
      </p:sp>
      <p:sp>
        <p:nvSpPr>
          <p:cNvPr id="3" name="Content Placeholder 2"/>
          <p:cNvSpPr>
            <a:spLocks noGrp="1"/>
          </p:cNvSpPr>
          <p:nvPr>
            <p:ph idx="1"/>
          </p:nvPr>
        </p:nvSpPr>
        <p:spPr>
          <a:xfrm>
            <a:off x="-1" y="748144"/>
            <a:ext cx="12192001" cy="6109855"/>
          </a:xfrm>
        </p:spPr>
        <p:txBody>
          <a:bodyPr/>
          <a:lstStyle/>
          <a:p>
            <a:pPr algn="just"/>
            <a:r>
              <a:rPr lang="en-US" dirty="0" smtClean="0"/>
              <a:t>It provides clean gaseous fuel for cooking and lighting.</a:t>
            </a:r>
          </a:p>
          <a:p>
            <a:pPr marL="514350" indent="-514350" algn="just">
              <a:buAutoNum type="arabicPeriod"/>
            </a:pPr>
            <a:r>
              <a:rPr lang="en-US" dirty="0" smtClean="0"/>
              <a:t>Digested slurry from biogas plants is used as enriched bio-manure to supplement the use of chemical fertilizers or as animal feed or fuel after drying.</a:t>
            </a:r>
          </a:p>
          <a:p>
            <a:pPr marL="514350" indent="-514350" algn="just">
              <a:buAutoNum type="arabicPeriod"/>
            </a:pPr>
            <a:r>
              <a:rPr lang="en-US" dirty="0" smtClean="0"/>
              <a:t>The biogas after removal of CO2 produce an excellent fuel as CH</a:t>
            </a:r>
            <a:r>
              <a:rPr lang="en-US" baseline="-25000" dirty="0" smtClean="0"/>
              <a:t>4</a:t>
            </a:r>
            <a:r>
              <a:rPr lang="en-US" dirty="0" smtClean="0"/>
              <a:t> gas. It can be used for cooking, lighting, running diesel engines, fuel for furnace.</a:t>
            </a:r>
          </a:p>
          <a:p>
            <a:pPr marL="514350" indent="-514350" algn="just">
              <a:buAutoNum type="arabicPeriod"/>
            </a:pPr>
            <a:r>
              <a:rPr lang="en-US" dirty="0" smtClean="0"/>
              <a:t>Sewage waste after biogas production is converted into less offensive slurry and almost free from pathogens It improves sanitation in villages and semi -urban areas by linking sanitary toilets with biogas plants.</a:t>
            </a:r>
          </a:p>
          <a:p>
            <a:pPr marL="514350" indent="-514350" algn="just">
              <a:buAutoNum type="arabicPeriod"/>
            </a:pPr>
            <a:r>
              <a:rPr lang="en-US" dirty="0" smtClean="0"/>
              <a:t>Biogas plants help in reducing the causes of climate change.</a:t>
            </a:r>
          </a:p>
          <a:p>
            <a:pPr marL="514350" indent="-514350" algn="just">
              <a:buAutoNum type="arabicPeriod"/>
            </a:pPr>
            <a:r>
              <a:rPr lang="en-US" dirty="0" smtClean="0"/>
              <a:t>Gas production is cheap.</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88397"/>
          </a:xfrm>
        </p:spPr>
        <p:txBody>
          <a:bodyPr>
            <a:normAutofit/>
          </a:bodyPr>
          <a:lstStyle/>
          <a:p>
            <a:r>
              <a:rPr lang="en-IN" sz="3200" b="1" dirty="0" smtClean="0"/>
              <a:t>Factors affecting the production of biogas</a:t>
            </a:r>
            <a:endParaRPr lang="en-IN" sz="3200" b="1" dirty="0"/>
          </a:p>
        </p:txBody>
      </p:sp>
      <p:sp>
        <p:nvSpPr>
          <p:cNvPr id="3" name="Content Placeholder 2"/>
          <p:cNvSpPr>
            <a:spLocks noGrp="1"/>
          </p:cNvSpPr>
          <p:nvPr>
            <p:ph idx="1"/>
          </p:nvPr>
        </p:nvSpPr>
        <p:spPr>
          <a:xfrm>
            <a:off x="119270" y="588396"/>
            <a:ext cx="11998518" cy="6269603"/>
          </a:xfrm>
        </p:spPr>
        <p:txBody>
          <a:bodyPr>
            <a:normAutofit fontScale="40000" lnSpcReduction="20000"/>
          </a:bodyPr>
          <a:lstStyle/>
          <a:p>
            <a:pPr marL="0" indent="0" algn="just">
              <a:lnSpc>
                <a:spcPct val="120000"/>
              </a:lnSpc>
              <a:buNone/>
            </a:pPr>
            <a:r>
              <a:rPr lang="en-IN" sz="5100" b="1" dirty="0" smtClean="0"/>
              <a:t>Temperature and pressure</a:t>
            </a:r>
            <a:r>
              <a:rPr lang="en-IN" sz="5100" dirty="0" smtClean="0"/>
              <a:t>: 25</a:t>
            </a:r>
            <a:r>
              <a:rPr lang="en-IN" sz="5100" baseline="30000" dirty="0" smtClean="0"/>
              <a:t>0</a:t>
            </a:r>
            <a:r>
              <a:rPr lang="en-IN" sz="5100" dirty="0" smtClean="0"/>
              <a:t> C -55</a:t>
            </a:r>
            <a:r>
              <a:rPr lang="en-IN" sz="5100" baseline="30000" dirty="0" smtClean="0"/>
              <a:t>0</a:t>
            </a:r>
            <a:r>
              <a:rPr lang="en-IN" sz="5100" dirty="0" smtClean="0"/>
              <a:t> C &amp; 1.1 -1.2 bar absolute , if temperature increases the rate of production increases but CH</a:t>
            </a:r>
            <a:r>
              <a:rPr lang="en-IN" sz="5100" baseline="-25000" dirty="0" smtClean="0"/>
              <a:t>4</a:t>
            </a:r>
            <a:r>
              <a:rPr lang="en-IN" sz="5100" dirty="0" smtClean="0"/>
              <a:t> % decreases.  Optimum range of temperature is 35</a:t>
            </a:r>
            <a:r>
              <a:rPr lang="en-IN" sz="5100" baseline="30000" dirty="0" smtClean="0"/>
              <a:t>0</a:t>
            </a:r>
            <a:r>
              <a:rPr lang="en-IN" sz="5100" dirty="0" smtClean="0"/>
              <a:t> C - 40</a:t>
            </a:r>
            <a:r>
              <a:rPr lang="en-IN" sz="5100" baseline="30000" dirty="0" smtClean="0"/>
              <a:t>0</a:t>
            </a:r>
            <a:r>
              <a:rPr lang="en-IN" sz="5100" dirty="0" smtClean="0"/>
              <a:t> C.</a:t>
            </a:r>
          </a:p>
          <a:p>
            <a:pPr algn="just">
              <a:lnSpc>
                <a:spcPct val="120000"/>
              </a:lnSpc>
            </a:pPr>
            <a:r>
              <a:rPr lang="en-IN" sz="5100" dirty="0"/>
              <a:t> I</a:t>
            </a:r>
            <a:r>
              <a:rPr lang="en-IN" sz="5100" dirty="0" smtClean="0"/>
              <a:t>f temp. are lower than 20</a:t>
            </a:r>
            <a:r>
              <a:rPr lang="en-IN" sz="5100" baseline="30000" dirty="0" smtClean="0"/>
              <a:t>0</a:t>
            </a:r>
            <a:r>
              <a:rPr lang="en-IN" sz="5100" dirty="0" smtClean="0"/>
              <a:t> C , rate of gas production falls sharply and it almost cease at @10</a:t>
            </a:r>
            <a:r>
              <a:rPr lang="en-IN" sz="5100" baseline="30000" dirty="0" smtClean="0"/>
              <a:t>0</a:t>
            </a:r>
            <a:r>
              <a:rPr lang="en-IN" sz="5100" dirty="0" smtClean="0"/>
              <a:t> C, thus in cold countries it need to heat digester to @ 35</a:t>
            </a:r>
            <a:r>
              <a:rPr lang="en-IN" sz="5100" baseline="30000" dirty="0" smtClean="0"/>
              <a:t>0</a:t>
            </a:r>
            <a:r>
              <a:rPr lang="en-IN" sz="5100" dirty="0" smtClean="0"/>
              <a:t> C. </a:t>
            </a:r>
          </a:p>
          <a:p>
            <a:pPr algn="just">
              <a:lnSpc>
                <a:spcPct val="120000"/>
              </a:lnSpc>
            </a:pPr>
            <a:endParaRPr lang="en-IN" sz="5100" dirty="0" smtClean="0"/>
          </a:p>
          <a:p>
            <a:pPr marL="0" indent="0" algn="just">
              <a:lnSpc>
                <a:spcPct val="120000"/>
              </a:lnSpc>
              <a:buNone/>
            </a:pPr>
            <a:r>
              <a:rPr lang="en-IN" sz="5100" b="1" dirty="0" smtClean="0"/>
              <a:t>Solid concentration and loading rate</a:t>
            </a:r>
            <a:r>
              <a:rPr lang="en-IN" sz="5100" dirty="0" smtClean="0"/>
              <a:t>: Recommended proportions are Cow dung + solid waste 1:1 by weight and forming to about 10% of solid content and 90% water.</a:t>
            </a:r>
          </a:p>
          <a:p>
            <a:pPr algn="just">
              <a:lnSpc>
                <a:spcPct val="120000"/>
              </a:lnSpc>
            </a:pPr>
            <a:r>
              <a:rPr lang="en-IN" sz="5100" dirty="0" smtClean="0"/>
              <a:t>Feed supply per day to the digester is called </a:t>
            </a:r>
            <a:r>
              <a:rPr lang="en-IN" sz="5100" b="1" dirty="0" smtClean="0"/>
              <a:t>loading rate</a:t>
            </a:r>
            <a:r>
              <a:rPr lang="en-IN" sz="5100" dirty="0" smtClean="0"/>
              <a:t>. The recommended loading rate are about 0.2 kg/m</a:t>
            </a:r>
            <a:r>
              <a:rPr lang="en-IN" sz="5100" baseline="30000" dirty="0" smtClean="0"/>
              <a:t>3</a:t>
            </a:r>
            <a:r>
              <a:rPr lang="en-IN" sz="5100" dirty="0" smtClean="0"/>
              <a:t> of digester capacity. Under &amp; over loadings are reduces the biogas production. </a:t>
            </a:r>
          </a:p>
          <a:p>
            <a:pPr algn="just">
              <a:lnSpc>
                <a:spcPct val="120000"/>
              </a:lnSpc>
            </a:pPr>
            <a:r>
              <a:rPr lang="en-IN" sz="5100" dirty="0" smtClean="0"/>
              <a:t>The loading of feed must be carried out every day at the same time so as to keep the solid concentration ratio constant in the digester.</a:t>
            </a:r>
          </a:p>
          <a:p>
            <a:pPr algn="just">
              <a:lnSpc>
                <a:spcPct val="120000"/>
              </a:lnSpc>
            </a:pPr>
            <a:endParaRPr lang="en-IN" sz="5100" dirty="0" smtClean="0"/>
          </a:p>
          <a:p>
            <a:pPr marL="0" indent="0" algn="just">
              <a:lnSpc>
                <a:spcPct val="120000"/>
              </a:lnSpc>
              <a:buNone/>
            </a:pPr>
            <a:r>
              <a:rPr lang="en-IN" sz="5100" b="1" dirty="0" smtClean="0"/>
              <a:t>Retention period</a:t>
            </a:r>
            <a:r>
              <a:rPr lang="en-IN" sz="5100" dirty="0" smtClean="0"/>
              <a:t>: It is time period for fermentable material remains inside the digester.  Period ranges 35 -50 days depends on climatic condition and locations.</a:t>
            </a:r>
          </a:p>
          <a:p>
            <a:pPr algn="just">
              <a:lnSpc>
                <a:spcPct val="120000"/>
              </a:lnSpc>
            </a:pPr>
            <a:r>
              <a:rPr lang="en-IN" sz="5100" dirty="0" smtClean="0"/>
              <a:t>Longer retention period need larger size digester and allows more complete digestions of feed.</a:t>
            </a:r>
          </a:p>
        </p:txBody>
      </p:sp>
    </p:spTree>
    <p:extLst>
      <p:ext uri="{BB962C8B-B14F-4D97-AF65-F5344CB8AC3E}">
        <p14:creationId xmlns:p14="http://schemas.microsoft.com/office/powerpoint/2010/main" xmlns="" val="93387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562"/>
            <a:ext cx="12192000" cy="6786438"/>
          </a:xfrm>
        </p:spPr>
        <p:txBody>
          <a:bodyPr>
            <a:normAutofit/>
          </a:bodyPr>
          <a:lstStyle/>
          <a:p>
            <a:pPr marL="0" indent="0" algn="just">
              <a:lnSpc>
                <a:spcPct val="100000"/>
              </a:lnSpc>
              <a:buNone/>
            </a:pPr>
            <a:r>
              <a:rPr lang="en-US" sz="2400" b="1" dirty="0" smtClean="0"/>
              <a:t>PH value</a:t>
            </a:r>
            <a:r>
              <a:rPr lang="en-US" sz="2400" dirty="0" smtClean="0"/>
              <a:t>: Hydrogen ion concentration is recommended 7-8 for biogas formations.</a:t>
            </a:r>
            <a:endParaRPr lang="en-US" sz="2400" dirty="0"/>
          </a:p>
          <a:p>
            <a:pPr algn="just">
              <a:lnSpc>
                <a:spcPct val="100000"/>
              </a:lnSpc>
            </a:pPr>
            <a:r>
              <a:rPr lang="en-US" sz="2400" dirty="0"/>
              <a:t>Nutrient </a:t>
            </a:r>
            <a:r>
              <a:rPr lang="en-US" sz="2400" dirty="0" smtClean="0"/>
              <a:t>compositions: major nutrients required by bacteria in digester are N</a:t>
            </a:r>
            <a:r>
              <a:rPr lang="en-US" sz="2400" baseline="-25000" dirty="0" smtClean="0"/>
              <a:t>2</a:t>
            </a:r>
            <a:r>
              <a:rPr lang="en-US" sz="2400" dirty="0" smtClean="0"/>
              <a:t>, P, C, H</a:t>
            </a:r>
            <a:r>
              <a:rPr lang="en-US" sz="2400" baseline="-25000" dirty="0" smtClean="0"/>
              <a:t>2</a:t>
            </a:r>
            <a:r>
              <a:rPr lang="en-US" sz="2400" dirty="0" smtClean="0"/>
              <a:t>, O</a:t>
            </a:r>
            <a:r>
              <a:rPr lang="en-US" sz="2400" baseline="-25000" dirty="0" smtClean="0"/>
              <a:t>2</a:t>
            </a:r>
            <a:r>
              <a:rPr lang="en-US" sz="2400" dirty="0" smtClean="0"/>
              <a:t> to accelerate  anaerobic rate.</a:t>
            </a:r>
          </a:p>
          <a:p>
            <a:pPr algn="just">
              <a:lnSpc>
                <a:spcPct val="100000"/>
              </a:lnSpc>
            </a:pPr>
            <a:r>
              <a:rPr lang="en-US" sz="2400" dirty="0" smtClean="0"/>
              <a:t>Carbon in carbohydrates supplies the energy and nitrogen in proteins needed for building of growth of bacteria C:N ratio need to be supplied in the 30:1 with 2% prosperous for maximum biological activity. Oil cakes and animal urines are found suitable nutrients for this purpose.</a:t>
            </a:r>
            <a:endParaRPr lang="en-US" sz="2400" dirty="0"/>
          </a:p>
          <a:p>
            <a:pPr marL="0" indent="0" algn="just">
              <a:lnSpc>
                <a:spcPct val="100000"/>
              </a:lnSpc>
              <a:buNone/>
            </a:pPr>
            <a:r>
              <a:rPr lang="en-US" sz="2400" b="1" dirty="0"/>
              <a:t>Toxic </a:t>
            </a:r>
            <a:r>
              <a:rPr lang="en-US" sz="2400" b="1" dirty="0" smtClean="0"/>
              <a:t>substance</a:t>
            </a:r>
            <a:r>
              <a:rPr lang="en-US" sz="2400" dirty="0" smtClean="0"/>
              <a:t>: presence of ammonia, pesticides, detergents, heavy metals are considered as toxic substance to micro – organism since their presence reduces the fermentation rate. Also digest slurry if allowed to remain in digester beyond certain time., it becomes toxic to micro-organism growth.</a:t>
            </a:r>
            <a:endParaRPr lang="en-US" sz="2400" dirty="0"/>
          </a:p>
          <a:p>
            <a:pPr marL="0" indent="0" algn="just">
              <a:lnSpc>
                <a:spcPct val="100000"/>
              </a:lnSpc>
              <a:buNone/>
            </a:pPr>
            <a:r>
              <a:rPr lang="en-US" sz="2400" b="1" dirty="0"/>
              <a:t>Digester size and </a:t>
            </a:r>
            <a:r>
              <a:rPr lang="en-US" sz="2400" b="1" dirty="0" smtClean="0"/>
              <a:t>shape</a:t>
            </a:r>
            <a:r>
              <a:rPr lang="en-US" sz="2400" dirty="0" smtClean="0"/>
              <a:t>: biogas production per unit volume of digester is high when diameter to depth ratio ranges between 0.66 to 1.</a:t>
            </a:r>
          </a:p>
          <a:p>
            <a:pPr algn="just">
              <a:lnSpc>
                <a:spcPct val="100000"/>
              </a:lnSpc>
            </a:pPr>
            <a:endParaRPr lang="en-US" sz="2400" dirty="0"/>
          </a:p>
          <a:p>
            <a:pPr marL="0" indent="0" algn="just">
              <a:lnSpc>
                <a:spcPct val="100000"/>
              </a:lnSpc>
              <a:buNone/>
            </a:pPr>
            <a:r>
              <a:rPr lang="en-US" sz="2400" b="1" dirty="0"/>
              <a:t>Stirring agitation of the content of </a:t>
            </a:r>
            <a:r>
              <a:rPr lang="en-US" sz="2400" b="1" dirty="0" smtClean="0"/>
              <a:t>digester</a:t>
            </a:r>
            <a:r>
              <a:rPr lang="en-US" sz="2400" dirty="0" smtClean="0"/>
              <a:t>: occasional  mixing allows the mass float  at the top in the form of </a:t>
            </a:r>
            <a:r>
              <a:rPr lang="en-US" sz="2400" b="1" dirty="0" smtClean="0"/>
              <a:t>scum</a:t>
            </a:r>
            <a:r>
              <a:rPr lang="en-US" sz="2400" dirty="0" smtClean="0"/>
              <a:t> allows to mix with deposited at the bottom. It help in improving the fermentation process.</a:t>
            </a:r>
            <a:endParaRPr lang="en-US" sz="2400" dirty="0"/>
          </a:p>
          <a:p>
            <a:endParaRPr lang="en-IN" dirty="0"/>
          </a:p>
        </p:txBody>
      </p:sp>
    </p:spTree>
    <p:extLst>
      <p:ext uri="{BB962C8B-B14F-4D97-AF65-F5344CB8AC3E}">
        <p14:creationId xmlns:p14="http://schemas.microsoft.com/office/powerpoint/2010/main" xmlns="" val="318793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812867" cy="453224"/>
          </a:xfrm>
        </p:spPr>
        <p:txBody>
          <a:bodyPr>
            <a:normAutofit fontScale="90000"/>
          </a:bodyPr>
          <a:lstStyle/>
          <a:p>
            <a:r>
              <a:rPr lang="en-IN" b="1" dirty="0" smtClean="0"/>
              <a:t>Classification of Biogas plant</a:t>
            </a:r>
            <a:endParaRPr lang="en-IN" b="1" dirty="0"/>
          </a:p>
        </p:txBody>
      </p:sp>
      <p:sp>
        <p:nvSpPr>
          <p:cNvPr id="3" name="Content Placeholder 2"/>
          <p:cNvSpPr>
            <a:spLocks noGrp="1"/>
          </p:cNvSpPr>
          <p:nvPr>
            <p:ph idx="1"/>
          </p:nvPr>
        </p:nvSpPr>
        <p:spPr>
          <a:xfrm>
            <a:off x="0" y="556590"/>
            <a:ext cx="12192000" cy="6301409"/>
          </a:xfrm>
        </p:spPr>
        <p:txBody>
          <a:bodyPr>
            <a:noAutofit/>
          </a:bodyPr>
          <a:lstStyle/>
          <a:p>
            <a:pPr>
              <a:lnSpc>
                <a:spcPct val="110000"/>
              </a:lnSpc>
            </a:pPr>
            <a:r>
              <a:rPr lang="en-IN" sz="2400" dirty="0" smtClean="0"/>
              <a:t>Continuous or batch type</a:t>
            </a:r>
          </a:p>
          <a:p>
            <a:pPr>
              <a:lnSpc>
                <a:spcPct val="110000"/>
              </a:lnSpc>
            </a:pPr>
            <a:r>
              <a:rPr lang="en-IN" sz="2400" dirty="0" smtClean="0"/>
              <a:t>Dome &amp; drum type</a:t>
            </a:r>
          </a:p>
          <a:p>
            <a:pPr>
              <a:lnSpc>
                <a:spcPct val="110000"/>
              </a:lnSpc>
            </a:pPr>
            <a:r>
              <a:rPr lang="en-IN" sz="2400" dirty="0"/>
              <a:t>Continuous or batch </a:t>
            </a:r>
            <a:r>
              <a:rPr lang="en-IN" sz="2400" dirty="0" smtClean="0"/>
              <a:t>type: (a)  </a:t>
            </a:r>
            <a:r>
              <a:rPr lang="en-IN" sz="2400" dirty="0"/>
              <a:t>S</a:t>
            </a:r>
            <a:r>
              <a:rPr lang="en-IN" sz="2400" dirty="0" smtClean="0"/>
              <a:t>ingle stage (b) Two stage biogas plants</a:t>
            </a:r>
          </a:p>
          <a:p>
            <a:pPr marL="0" indent="0">
              <a:lnSpc>
                <a:spcPct val="110000"/>
              </a:lnSpc>
              <a:buNone/>
            </a:pPr>
            <a:r>
              <a:rPr lang="en-IN" sz="2400" b="1" dirty="0" smtClean="0"/>
              <a:t>Single stage biogas plant</a:t>
            </a:r>
            <a:r>
              <a:rPr lang="en-IN" sz="2400" dirty="0" smtClean="0"/>
              <a:t>: Entire process of conversion of biomass in to biogas (acid formation &amp; methane formation) are carried out in a single chamber or digester without barrier. Such plant are simple in construction, easy to operate and control. No need skilled worker.</a:t>
            </a:r>
            <a:endParaRPr lang="en-IN" sz="2400" dirty="0"/>
          </a:p>
          <a:p>
            <a:pPr marL="0" indent="0">
              <a:lnSpc>
                <a:spcPct val="110000"/>
              </a:lnSpc>
              <a:buNone/>
            </a:pPr>
            <a:r>
              <a:rPr lang="en-IN" sz="2400" b="1" dirty="0"/>
              <a:t>Two stage biogas </a:t>
            </a:r>
            <a:r>
              <a:rPr lang="en-IN" sz="2400" b="1" dirty="0" smtClean="0"/>
              <a:t>plants: </a:t>
            </a:r>
            <a:r>
              <a:rPr lang="en-IN" sz="2400" dirty="0" smtClean="0"/>
              <a:t>plant have two separate chambers for digestion of biomass. Firs stage acid formation take place . Then the dilute acids are only fed into second stage where methane formation is carried out. Biogas is collected from the second chamber.</a:t>
            </a:r>
          </a:p>
          <a:p>
            <a:pPr>
              <a:lnSpc>
                <a:spcPct val="110000"/>
              </a:lnSpc>
            </a:pPr>
            <a:r>
              <a:rPr lang="en-IN" sz="2400" b="1" dirty="0" smtClean="0"/>
              <a:t>Advantages:</a:t>
            </a:r>
            <a:r>
              <a:rPr lang="en-IN" sz="2400" dirty="0" smtClean="0"/>
              <a:t>-It produce  more biogas, require small size of digestion chamber and less period of digestion as compared to single stage plants.</a:t>
            </a:r>
          </a:p>
          <a:p>
            <a:pPr>
              <a:lnSpc>
                <a:spcPct val="110000"/>
              </a:lnSpc>
            </a:pPr>
            <a:r>
              <a:rPr lang="en-IN" sz="2400" b="1" dirty="0" smtClean="0"/>
              <a:t>Disadvantages</a:t>
            </a:r>
            <a:r>
              <a:rPr lang="en-IN" sz="2400" dirty="0" smtClean="0"/>
              <a:t>:- digestion is complex, plant is costlier, difficult to operate and maintain, requires skilled manpower. Size of plants is large.</a:t>
            </a:r>
            <a:endParaRPr lang="en-IN" sz="2400" dirty="0"/>
          </a:p>
        </p:txBody>
      </p:sp>
    </p:spTree>
    <p:extLst>
      <p:ext uri="{BB962C8B-B14F-4D97-AF65-F5344CB8AC3E}">
        <p14:creationId xmlns:p14="http://schemas.microsoft.com/office/powerpoint/2010/main" xmlns="" val="256966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45" y="129472"/>
            <a:ext cx="12024764" cy="6728527"/>
          </a:xfrm>
        </p:spPr>
        <p:txBody>
          <a:bodyPr>
            <a:normAutofit/>
          </a:bodyPr>
          <a:lstStyle/>
          <a:p>
            <a:pPr marL="0" indent="0" algn="just">
              <a:buNone/>
            </a:pPr>
            <a:r>
              <a:rPr lang="en-IN" b="1" dirty="0" smtClean="0"/>
              <a:t>Batch type biogas plants</a:t>
            </a:r>
            <a:r>
              <a:rPr lang="en-IN" dirty="0" smtClean="0"/>
              <a:t>:- biomass feeding is done in batches with large time interval between two consecutive batches.</a:t>
            </a:r>
          </a:p>
          <a:p>
            <a:pPr algn="just"/>
            <a:r>
              <a:rPr lang="en-IN" dirty="0" smtClean="0"/>
              <a:t>Digester is loaded with feed and given sufficient time (30-45 days) for digestion of biomass. After completion of digestion, the residue is emptied and it is again charged with next batch of feed.</a:t>
            </a:r>
          </a:p>
          <a:p>
            <a:pPr algn="just"/>
            <a:endParaRPr lang="en-IN" dirty="0"/>
          </a:p>
          <a:p>
            <a:pPr algn="just"/>
            <a:endParaRPr lang="en-IN" dirty="0" smtClean="0"/>
          </a:p>
          <a:p>
            <a:pPr marL="0" indent="0" algn="just">
              <a:buNone/>
            </a:pPr>
            <a:r>
              <a:rPr lang="en-IN" b="1" dirty="0" smtClean="0"/>
              <a:t>Silent features</a:t>
            </a:r>
            <a:r>
              <a:rPr lang="en-IN" dirty="0" smtClean="0"/>
              <a:t>: gas production is intermittent &amp; unevenly paced.</a:t>
            </a:r>
          </a:p>
          <a:p>
            <a:pPr algn="just"/>
            <a:r>
              <a:rPr lang="en-IN" dirty="0" smtClean="0"/>
              <a:t>Need several digesters for continuous supply of gas.</a:t>
            </a:r>
          </a:p>
          <a:p>
            <a:pPr algn="just"/>
            <a:r>
              <a:rPr lang="en-IN" dirty="0" smtClean="0"/>
              <a:t>Cost &amp; space requirement is high.</a:t>
            </a:r>
          </a:p>
          <a:p>
            <a:pPr algn="just"/>
            <a:r>
              <a:rPr lang="en-IN" dirty="0" smtClean="0"/>
              <a:t>Need additional fermentation slurry to start anaerobic fermentation.</a:t>
            </a:r>
          </a:p>
          <a:p>
            <a:pPr algn="just"/>
            <a:r>
              <a:rPr lang="en-IN" dirty="0" smtClean="0"/>
              <a:t>Plants have longer digestion period, thus they are suitable for hard fibrous materials.</a:t>
            </a:r>
          </a:p>
          <a:p>
            <a:pPr algn="just"/>
            <a:r>
              <a:rPr lang="en-IN" dirty="0" smtClean="0"/>
              <a:t>Have operational &amp; maintenance problems.</a:t>
            </a:r>
            <a:endParaRPr lang="en-IN" dirty="0"/>
          </a:p>
        </p:txBody>
      </p:sp>
    </p:spTree>
    <p:extLst>
      <p:ext uri="{BB962C8B-B14F-4D97-AF65-F5344CB8AC3E}">
        <p14:creationId xmlns:p14="http://schemas.microsoft.com/office/powerpoint/2010/main" xmlns="" val="3639546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28" y="0"/>
            <a:ext cx="10515600" cy="740106"/>
          </a:xfrm>
        </p:spPr>
        <p:txBody>
          <a:bodyPr/>
          <a:lstStyle/>
          <a:p>
            <a:r>
              <a:rPr lang="en-IN" b="1" dirty="0"/>
              <a:t>Dome &amp; drum </a:t>
            </a:r>
            <a:r>
              <a:rPr lang="en-IN" b="1" dirty="0" smtClean="0"/>
              <a:t>type biogas plants:</a:t>
            </a:r>
            <a:endParaRPr lang="en-IN" b="1" dirty="0"/>
          </a:p>
        </p:txBody>
      </p:sp>
      <p:sp>
        <p:nvSpPr>
          <p:cNvPr id="3" name="Content Placeholder 2"/>
          <p:cNvSpPr>
            <a:spLocks noGrp="1"/>
          </p:cNvSpPr>
          <p:nvPr>
            <p:ph idx="1"/>
          </p:nvPr>
        </p:nvSpPr>
        <p:spPr>
          <a:xfrm>
            <a:off x="1" y="740106"/>
            <a:ext cx="5810081" cy="6117894"/>
          </a:xfrm>
        </p:spPr>
        <p:txBody>
          <a:bodyPr>
            <a:normAutofit fontScale="92500" lnSpcReduction="10000"/>
          </a:bodyPr>
          <a:lstStyle/>
          <a:p>
            <a:pPr algn="just">
              <a:lnSpc>
                <a:spcPct val="100000"/>
              </a:lnSpc>
            </a:pPr>
            <a:r>
              <a:rPr lang="en-IN" sz="2200" dirty="0" smtClean="0"/>
              <a:t>Floating drum type biogas plants: </a:t>
            </a:r>
            <a:r>
              <a:rPr lang="en-IN" sz="2200" dirty="0" err="1" smtClean="0"/>
              <a:t>Khadi</a:t>
            </a:r>
            <a:r>
              <a:rPr lang="en-IN" sz="2200" dirty="0" smtClean="0"/>
              <a:t> and Village Industries commissions (KVIC) suitable for small scale gas production.</a:t>
            </a:r>
          </a:p>
          <a:p>
            <a:pPr algn="just">
              <a:lnSpc>
                <a:spcPct val="100000"/>
              </a:lnSpc>
            </a:pPr>
            <a:r>
              <a:rPr lang="en-IN" sz="2200" dirty="0" smtClean="0"/>
              <a:t>Consist of an underground digester made of masonry construction in the form of well bellow the ground level and a moving gas-holder called as dome made of mild steel.</a:t>
            </a:r>
          </a:p>
          <a:p>
            <a:pPr algn="just">
              <a:lnSpc>
                <a:spcPct val="100000"/>
              </a:lnSpc>
            </a:pPr>
            <a:r>
              <a:rPr lang="en-IN" sz="2200" dirty="0" smtClean="0"/>
              <a:t>Gas-holder floats either directly on the fermentation slurry or in a separate water</a:t>
            </a:r>
            <a:br>
              <a:rPr lang="en-IN" sz="2200" dirty="0" smtClean="0"/>
            </a:br>
            <a:r>
              <a:rPr lang="en-IN" sz="2200" dirty="0" smtClean="0"/>
              <a:t>jacket.</a:t>
            </a:r>
          </a:p>
          <a:p>
            <a:pPr>
              <a:lnSpc>
                <a:spcPct val="100000"/>
              </a:lnSpc>
            </a:pPr>
            <a:r>
              <a:rPr lang="en-IN" sz="2200" dirty="0" smtClean="0"/>
              <a:t>The gas is collected in the gas drum, which rises or moves down, according to the amount of gas stored.</a:t>
            </a:r>
          </a:p>
          <a:p>
            <a:pPr>
              <a:lnSpc>
                <a:spcPct val="100000"/>
              </a:lnSpc>
            </a:pPr>
            <a:r>
              <a:rPr lang="en-IN" sz="2200" dirty="0" smtClean="0"/>
              <a:t>Inlet tank animal waste slurry is prepared containing cow dung and water, ratio of 1:1.25. the feeding of animal waste slurry is done one in a day.</a:t>
            </a:r>
          </a:p>
          <a:p>
            <a:pPr>
              <a:lnSpc>
                <a:spcPct val="100000"/>
              </a:lnSpc>
            </a:pPr>
            <a:r>
              <a:rPr lang="en-IN" sz="2200" dirty="0" smtClean="0"/>
              <a:t>Sludge is excellent fertilizer which can be again feed to soil. The accumulated gas is collected at top &amp; drawn through valve and outlet pipe.</a:t>
            </a:r>
            <a:endParaRPr lang="en-IN" sz="2200" dirty="0"/>
          </a:p>
          <a:p>
            <a:endParaRPr lang="en-IN" dirty="0" smtClean="0"/>
          </a:p>
          <a:p>
            <a:endParaRPr lang="en-IN" dirty="0"/>
          </a:p>
        </p:txBody>
      </p:sp>
      <p:pic>
        <p:nvPicPr>
          <p:cNvPr id="4" name="Picture 3"/>
          <p:cNvPicPr>
            <a:picLocks noChangeAspect="1"/>
          </p:cNvPicPr>
          <p:nvPr/>
        </p:nvPicPr>
        <p:blipFill>
          <a:blip r:embed="rId2"/>
          <a:stretch>
            <a:fillRect/>
          </a:stretch>
        </p:blipFill>
        <p:spPr>
          <a:xfrm>
            <a:off x="6126479" y="579743"/>
            <a:ext cx="5947577" cy="4460684"/>
          </a:xfrm>
          <a:prstGeom prst="rect">
            <a:avLst/>
          </a:prstGeom>
        </p:spPr>
      </p:pic>
      <p:sp>
        <p:nvSpPr>
          <p:cNvPr id="5" name="TextBox 4"/>
          <p:cNvSpPr txBox="1"/>
          <p:nvPr/>
        </p:nvSpPr>
        <p:spPr>
          <a:xfrm>
            <a:off x="5810082" y="4303455"/>
            <a:ext cx="6381918"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Bifurcation of digestion chamber through partition wall provides optimum conditions for growth of acid former &amp; methane former as the pH value requirement for these bacteria are different.</a:t>
            </a:r>
          </a:p>
          <a:p>
            <a:pPr marL="285750" indent="-285750">
              <a:buFont typeface="Arial" panose="020B0604020202020204" pitchFamily="34" charset="0"/>
              <a:buChar char="•"/>
            </a:pPr>
            <a:r>
              <a:rPr lang="en-IN" sz="2000" dirty="0" smtClean="0"/>
              <a:t>This gives a good yields of biogas. It operate under constant pressure. </a:t>
            </a:r>
          </a:p>
          <a:p>
            <a:pPr marL="285750" indent="-285750">
              <a:buFont typeface="Arial" panose="020B0604020202020204" pitchFamily="34" charset="0"/>
              <a:buChar char="•"/>
            </a:pPr>
            <a:r>
              <a:rPr lang="en-IN" sz="2000" dirty="0"/>
              <a:t> D</a:t>
            </a:r>
            <a:r>
              <a:rPr lang="en-IN" sz="2000" dirty="0" smtClean="0"/>
              <a:t>iameter of plant is 1.2 – 6 m. and high varies from 3-6m.FRP material used for gas holder, however it is costly.</a:t>
            </a:r>
            <a:endParaRPr lang="en-IN" sz="2000" dirty="0"/>
          </a:p>
        </p:txBody>
      </p:sp>
    </p:spTree>
    <p:extLst>
      <p:ext uri="{BB962C8B-B14F-4D97-AF65-F5344CB8AC3E}">
        <p14:creationId xmlns:p14="http://schemas.microsoft.com/office/powerpoint/2010/main" xmlns="" val="643714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Inlet chamber</a:t>
            </a:r>
            <a:r>
              <a:rPr lang="en-IN" dirty="0" smtClean="0"/>
              <a:t>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To supply cow dung to the digester.</a:t>
            </a:r>
          </a:p>
          <a:p>
            <a:r>
              <a:rPr lang="en-IN" dirty="0" smtClean="0"/>
              <a:t>It is made at the ground level so that the cow dung can be poured easily.</a:t>
            </a:r>
          </a:p>
          <a:p>
            <a:r>
              <a:rPr lang="en-IN" dirty="0" smtClean="0"/>
              <a:t>Made up of bricks, cement and sand.</a:t>
            </a:r>
          </a:p>
          <a:p>
            <a:r>
              <a:rPr lang="en-IN" dirty="0" smtClean="0"/>
              <a:t>The outlet wall of the inlet chamber is made inclined so that the cow dung easily flows to the digester. </a:t>
            </a:r>
            <a:br>
              <a:rPr lang="en-IN" dirty="0" smtClean="0"/>
            </a:br>
            <a:endParaRPr lang="en-IN" dirty="0"/>
          </a:p>
        </p:txBody>
      </p:sp>
    </p:spTree>
    <p:extLst>
      <p:ext uri="{BB962C8B-B14F-4D97-AF65-F5344CB8AC3E}">
        <p14:creationId xmlns:p14="http://schemas.microsoft.com/office/powerpoint/2010/main" xmlns="" val="671048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Digester</a:t>
            </a:r>
            <a:r>
              <a:rPr lang="en-IN" dirty="0" smtClean="0"/>
              <a:t>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Most important part of biogas plant.</a:t>
            </a:r>
          </a:p>
          <a:p>
            <a:r>
              <a:rPr lang="en-IN" dirty="0" smtClean="0"/>
              <a:t>Fermentation takes place - fermentation tank.</a:t>
            </a:r>
          </a:p>
          <a:p>
            <a:pPr lvl="1"/>
            <a:r>
              <a:rPr lang="en-IN" dirty="0" smtClean="0"/>
              <a:t>Built underground – insulated, airtight</a:t>
            </a:r>
          </a:p>
          <a:p>
            <a:pPr lvl="1"/>
            <a:r>
              <a:rPr lang="en-IN" dirty="0" smtClean="0"/>
              <a:t>Made up of bricks, sand and cement.</a:t>
            </a:r>
          </a:p>
          <a:p>
            <a:r>
              <a:rPr lang="en-IN" dirty="0" smtClean="0"/>
              <a:t>Almost at the middle of the height of digester, two openings are provided on the opposite sides for inflow of fresh cow dung and outflow of used cow dung </a:t>
            </a:r>
            <a:br>
              <a:rPr lang="en-IN" dirty="0" smtClean="0"/>
            </a:br>
            <a:endParaRPr lang="en-IN" dirty="0"/>
          </a:p>
        </p:txBody>
      </p:sp>
    </p:spTree>
    <p:extLst>
      <p:ext uri="{BB962C8B-B14F-4D97-AF65-F5344CB8AC3E}">
        <p14:creationId xmlns:p14="http://schemas.microsoft.com/office/powerpoint/2010/main" xmlns="" val="428831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56591"/>
          </a:xfrm>
        </p:spPr>
        <p:txBody>
          <a:bodyPr>
            <a:normAutofit fontScale="90000"/>
          </a:bodyPr>
          <a:lstStyle/>
          <a:p>
            <a:r>
              <a:rPr lang="en-IN" b="1" dirty="0" smtClean="0"/>
              <a:t>Introduction:</a:t>
            </a:r>
            <a:endParaRPr lang="en-IN" b="1" dirty="0"/>
          </a:p>
        </p:txBody>
      </p:sp>
      <p:sp>
        <p:nvSpPr>
          <p:cNvPr id="3" name="Content Placeholder 2"/>
          <p:cNvSpPr>
            <a:spLocks noGrp="1"/>
          </p:cNvSpPr>
          <p:nvPr>
            <p:ph idx="1"/>
          </p:nvPr>
        </p:nvSpPr>
        <p:spPr>
          <a:xfrm>
            <a:off x="-1" y="556590"/>
            <a:ext cx="12125739" cy="6301409"/>
          </a:xfrm>
        </p:spPr>
        <p:txBody>
          <a:bodyPr>
            <a:normAutofit fontScale="85000" lnSpcReduction="20000"/>
          </a:bodyPr>
          <a:lstStyle/>
          <a:p>
            <a:pPr algn="just">
              <a:lnSpc>
                <a:spcPct val="120000"/>
              </a:lnSpc>
            </a:pPr>
            <a:r>
              <a:rPr lang="en-US" dirty="0"/>
              <a:t>Traditionally, biomass had been utilized through direct combustion. Cow </a:t>
            </a:r>
            <a:r>
              <a:rPr lang="en-US" dirty="0" smtClean="0"/>
              <a:t>dung cake </a:t>
            </a:r>
            <a:r>
              <a:rPr lang="en-US" dirty="0"/>
              <a:t>is one of the most important and widely used biomass for the production of </a:t>
            </a:r>
            <a:r>
              <a:rPr lang="en-US" dirty="0" smtClean="0"/>
              <a:t>daily energy </a:t>
            </a:r>
            <a:r>
              <a:rPr lang="en-US" dirty="0"/>
              <a:t>needs. It has been estimated that </a:t>
            </a:r>
            <a:r>
              <a:rPr lang="en-US" b="1" u="sng" dirty="0"/>
              <a:t>2.5 billion people </a:t>
            </a:r>
            <a:r>
              <a:rPr lang="en-US" dirty="0"/>
              <a:t>around the world are not </a:t>
            </a:r>
            <a:r>
              <a:rPr lang="en-US" dirty="0" smtClean="0"/>
              <a:t>being able </a:t>
            </a:r>
            <a:r>
              <a:rPr lang="en-US" dirty="0"/>
              <a:t>to access the modern fuels. They are highly dependable on locally available wood </a:t>
            </a:r>
            <a:r>
              <a:rPr lang="en-US" dirty="0" smtClean="0"/>
              <a:t>and </a:t>
            </a:r>
            <a:r>
              <a:rPr lang="en-IN" dirty="0" smtClean="0"/>
              <a:t>cow </a:t>
            </a:r>
            <a:r>
              <a:rPr lang="en-IN" dirty="0"/>
              <a:t>dung cakes</a:t>
            </a:r>
            <a:r>
              <a:rPr lang="en-IN" dirty="0" smtClean="0"/>
              <a:t>.</a:t>
            </a:r>
          </a:p>
          <a:p>
            <a:pPr algn="just">
              <a:lnSpc>
                <a:spcPct val="120000"/>
              </a:lnSpc>
            </a:pPr>
            <a:r>
              <a:rPr lang="en-US" dirty="0">
                <a:solidFill>
                  <a:srgbClr val="FF0000"/>
                </a:solidFill>
              </a:rPr>
              <a:t>About </a:t>
            </a:r>
            <a:r>
              <a:rPr lang="en-US" b="1" u="sng" dirty="0">
                <a:solidFill>
                  <a:srgbClr val="FF0000"/>
                </a:solidFill>
              </a:rPr>
              <a:t>nine-tenth of the rural households </a:t>
            </a:r>
            <a:r>
              <a:rPr lang="en-US" dirty="0">
                <a:solidFill>
                  <a:srgbClr val="FF0000"/>
                </a:solidFill>
              </a:rPr>
              <a:t>in India uses traditional </a:t>
            </a:r>
            <a:r>
              <a:rPr lang="en-US" dirty="0" smtClean="0">
                <a:solidFill>
                  <a:srgbClr val="FF0000"/>
                </a:solidFill>
              </a:rPr>
              <a:t>biomass-wood and </a:t>
            </a:r>
            <a:r>
              <a:rPr lang="en-US" dirty="0">
                <a:solidFill>
                  <a:srgbClr val="FF0000"/>
                </a:solidFill>
              </a:rPr>
              <a:t>dung-as a household fuel annually. Burning of biomass or cow dung cakes </a:t>
            </a:r>
            <a:r>
              <a:rPr lang="en-US" dirty="0" smtClean="0">
                <a:solidFill>
                  <a:srgbClr val="FF0000"/>
                </a:solidFill>
              </a:rPr>
              <a:t>through direct </a:t>
            </a:r>
            <a:r>
              <a:rPr lang="en-US" dirty="0">
                <a:solidFill>
                  <a:srgbClr val="FF0000"/>
                </a:solidFill>
              </a:rPr>
              <a:t>combustion creates indoor air pollution and ultimately contributing to serious </a:t>
            </a:r>
            <a:r>
              <a:rPr lang="en-US" dirty="0" smtClean="0">
                <a:solidFill>
                  <a:srgbClr val="FF0000"/>
                </a:solidFill>
              </a:rPr>
              <a:t>health problems</a:t>
            </a:r>
            <a:r>
              <a:rPr lang="en-US" dirty="0">
                <a:solidFill>
                  <a:srgbClr val="FF0000"/>
                </a:solidFill>
              </a:rPr>
              <a:t>, particularly </a:t>
            </a:r>
            <a:r>
              <a:rPr lang="en-US" b="1" dirty="0">
                <a:solidFill>
                  <a:srgbClr val="FF0000"/>
                </a:solidFill>
              </a:rPr>
              <a:t>cancer and respiratory infections</a:t>
            </a:r>
            <a:r>
              <a:rPr lang="en-US" dirty="0">
                <a:solidFill>
                  <a:srgbClr val="FF0000"/>
                </a:solidFill>
              </a:rPr>
              <a:t>. </a:t>
            </a:r>
            <a:endParaRPr lang="en-US" dirty="0" smtClean="0">
              <a:solidFill>
                <a:srgbClr val="FF0000"/>
              </a:solidFill>
            </a:endParaRPr>
          </a:p>
          <a:p>
            <a:pPr algn="just">
              <a:lnSpc>
                <a:spcPct val="120000"/>
              </a:lnSpc>
            </a:pPr>
            <a:r>
              <a:rPr lang="en-US" dirty="0" smtClean="0"/>
              <a:t>Approximately </a:t>
            </a:r>
            <a:r>
              <a:rPr lang="en-US" dirty="0"/>
              <a:t>half a </a:t>
            </a:r>
            <a:r>
              <a:rPr lang="en-US" dirty="0" smtClean="0"/>
              <a:t>million premature </a:t>
            </a:r>
            <a:r>
              <a:rPr lang="en-US" dirty="0"/>
              <a:t>deaths and nearly 500 million cases of illness are estimated to occur annually as </a:t>
            </a:r>
            <a:r>
              <a:rPr lang="en-US" dirty="0" smtClean="0"/>
              <a:t>a result </a:t>
            </a:r>
            <a:r>
              <a:rPr lang="en-US" dirty="0"/>
              <a:t>of exposure to </a:t>
            </a:r>
            <a:r>
              <a:rPr lang="en-US" b="1" dirty="0"/>
              <a:t>smoke emissions </a:t>
            </a:r>
            <a:r>
              <a:rPr lang="en-US" dirty="0"/>
              <a:t>from biomass use by households in India, </a:t>
            </a:r>
            <a:r>
              <a:rPr lang="en-US" dirty="0" smtClean="0"/>
              <a:t>making indoor </a:t>
            </a:r>
            <a:r>
              <a:rPr lang="en-US" dirty="0"/>
              <a:t>pollution the third leading health risk factor</a:t>
            </a:r>
            <a:r>
              <a:rPr lang="en-US" dirty="0" smtClean="0"/>
              <a:t>.</a:t>
            </a:r>
          </a:p>
          <a:p>
            <a:pPr algn="just">
              <a:lnSpc>
                <a:spcPct val="120000"/>
              </a:lnSpc>
            </a:pPr>
            <a:r>
              <a:rPr lang="en-US" dirty="0">
                <a:solidFill>
                  <a:srgbClr val="FF0000"/>
                </a:solidFill>
              </a:rPr>
              <a:t>Biogas represents renewable source of energy that derives mainly </a:t>
            </a:r>
            <a:r>
              <a:rPr lang="en-US" dirty="0" smtClean="0">
                <a:solidFill>
                  <a:srgbClr val="FF0000"/>
                </a:solidFill>
              </a:rPr>
              <a:t>from decomposition </a:t>
            </a:r>
            <a:r>
              <a:rPr lang="en-US" dirty="0">
                <a:solidFill>
                  <a:srgbClr val="FF0000"/>
                </a:solidFill>
              </a:rPr>
              <a:t>of organic wastes in the absence of oxygen. In India, biogas </a:t>
            </a:r>
            <a:r>
              <a:rPr lang="en-US" dirty="0" smtClean="0">
                <a:solidFill>
                  <a:srgbClr val="FF0000"/>
                </a:solidFill>
              </a:rPr>
              <a:t>mainly produced </a:t>
            </a:r>
            <a:r>
              <a:rPr lang="en-US" dirty="0">
                <a:solidFill>
                  <a:srgbClr val="FF0000"/>
                </a:solidFill>
              </a:rPr>
              <a:t>from cattle dung. </a:t>
            </a:r>
            <a:endParaRPr lang="en-US" dirty="0" smtClean="0">
              <a:solidFill>
                <a:srgbClr val="FF0000"/>
              </a:solidFill>
            </a:endParaRPr>
          </a:p>
          <a:p>
            <a:pPr algn="just">
              <a:lnSpc>
                <a:spcPct val="120000"/>
              </a:lnSpc>
            </a:pPr>
            <a:r>
              <a:rPr lang="en-US" dirty="0" smtClean="0">
                <a:solidFill>
                  <a:srgbClr val="FF0000"/>
                </a:solidFill>
              </a:rPr>
              <a:t>The </a:t>
            </a:r>
            <a:r>
              <a:rPr lang="en-US" dirty="0">
                <a:solidFill>
                  <a:srgbClr val="FF0000"/>
                </a:solidFill>
              </a:rPr>
              <a:t>biogas technology is being promoted by Ministry of </a:t>
            </a:r>
            <a:r>
              <a:rPr lang="en-US" dirty="0" smtClean="0">
                <a:solidFill>
                  <a:srgbClr val="FF0000"/>
                </a:solidFill>
              </a:rPr>
              <a:t>New and </a:t>
            </a:r>
            <a:r>
              <a:rPr lang="en-US" dirty="0">
                <a:solidFill>
                  <a:srgbClr val="FF0000"/>
                </a:solidFill>
              </a:rPr>
              <a:t>Renewable Energy, Govt. of India since 1981-82.</a:t>
            </a:r>
            <a:endParaRPr lang="en-IN" dirty="0">
              <a:solidFill>
                <a:srgbClr val="FF0000"/>
              </a:solidFill>
            </a:endParaRPr>
          </a:p>
        </p:txBody>
      </p:sp>
    </p:spTree>
    <p:extLst>
      <p:ext uri="{BB962C8B-B14F-4D97-AF65-F5344CB8AC3E}">
        <p14:creationId xmlns:p14="http://schemas.microsoft.com/office/powerpoint/2010/main" xmlns="" val="2477547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Gas holder</a:t>
            </a:r>
            <a:r>
              <a:rPr lang="en-IN" dirty="0" smtClean="0"/>
              <a:t> </a:t>
            </a:r>
            <a:br>
              <a:rPr lang="en-IN" dirty="0" smtClean="0"/>
            </a:br>
            <a:endParaRPr lang="en-IN" dirty="0"/>
          </a:p>
        </p:txBody>
      </p:sp>
      <p:sp>
        <p:nvSpPr>
          <p:cNvPr id="3" name="Content Placeholder 2"/>
          <p:cNvSpPr>
            <a:spLocks noGrp="1"/>
          </p:cNvSpPr>
          <p:nvPr>
            <p:ph idx="1"/>
          </p:nvPr>
        </p:nvSpPr>
        <p:spPr/>
        <p:txBody>
          <a:bodyPr/>
          <a:lstStyle/>
          <a:p>
            <a:r>
              <a:rPr lang="en-IN" dirty="0" smtClean="0"/>
              <a:t>Cylindrical container</a:t>
            </a:r>
          </a:p>
          <a:p>
            <a:r>
              <a:rPr lang="en-IN" dirty="0" smtClean="0"/>
              <a:t>Above digester</a:t>
            </a:r>
          </a:p>
          <a:p>
            <a:r>
              <a:rPr lang="en-IN" dirty="0" smtClean="0"/>
              <a:t>Collect gas</a:t>
            </a:r>
          </a:p>
          <a:p>
            <a:r>
              <a:rPr lang="en-IN" dirty="0" smtClean="0"/>
              <a:t>The gas pipe carries the biogas to the place</a:t>
            </a:r>
            <a:br>
              <a:rPr lang="en-IN" dirty="0" smtClean="0"/>
            </a:br>
            <a:r>
              <a:rPr lang="en-IN" dirty="0" smtClean="0"/>
              <a:t>where it is consumed. </a:t>
            </a:r>
            <a:br>
              <a:rPr lang="en-IN" dirty="0" smtClean="0"/>
            </a:br>
            <a:endParaRPr lang="en-IN" dirty="0"/>
          </a:p>
        </p:txBody>
      </p:sp>
    </p:spTree>
    <p:extLst>
      <p:ext uri="{BB962C8B-B14F-4D97-AF65-F5344CB8AC3E}">
        <p14:creationId xmlns:p14="http://schemas.microsoft.com/office/powerpoint/2010/main" xmlns="" val="1804936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Outlet Chamber</a:t>
            </a:r>
            <a:r>
              <a:rPr lang="en-IN" dirty="0" smtClean="0"/>
              <a:t> </a:t>
            </a:r>
            <a:br>
              <a:rPr lang="en-IN" dirty="0" smtClean="0"/>
            </a:br>
            <a:endParaRPr lang="en-IN" dirty="0"/>
          </a:p>
        </p:txBody>
      </p:sp>
      <p:sp>
        <p:nvSpPr>
          <p:cNvPr id="3" name="Content Placeholder 2"/>
          <p:cNvSpPr>
            <a:spLocks noGrp="1"/>
          </p:cNvSpPr>
          <p:nvPr>
            <p:ph idx="1"/>
          </p:nvPr>
        </p:nvSpPr>
        <p:spPr/>
        <p:txBody>
          <a:bodyPr/>
          <a:lstStyle/>
          <a:p>
            <a:r>
              <a:rPr lang="en-IN" dirty="0" smtClean="0"/>
              <a:t>Digested slurry from which the biogas has</a:t>
            </a:r>
            <a:br>
              <a:rPr lang="en-IN" dirty="0" smtClean="0"/>
            </a:br>
            <a:r>
              <a:rPr lang="en-IN" dirty="0" smtClean="0"/>
              <a:t>been generated is removed from the biogas</a:t>
            </a:r>
            <a:br>
              <a:rPr lang="en-IN" dirty="0" smtClean="0"/>
            </a:br>
            <a:r>
              <a:rPr lang="en-IN" dirty="0" smtClean="0"/>
              <a:t>plant.</a:t>
            </a:r>
          </a:p>
          <a:p>
            <a:r>
              <a:rPr lang="en-IN" dirty="0" smtClean="0"/>
              <a:t>The outlet chamber is also at the ground level. </a:t>
            </a:r>
            <a:br>
              <a:rPr lang="en-IN" dirty="0" smtClean="0"/>
            </a:br>
            <a:endParaRPr lang="en-IN" dirty="0"/>
          </a:p>
        </p:txBody>
      </p:sp>
    </p:spTree>
    <p:extLst>
      <p:ext uri="{BB962C8B-B14F-4D97-AF65-F5344CB8AC3E}">
        <p14:creationId xmlns:p14="http://schemas.microsoft.com/office/powerpoint/2010/main" xmlns="" val="2274845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577" y="178025"/>
            <a:ext cx="11652531" cy="5998938"/>
          </a:xfrm>
        </p:spPr>
        <p:txBody>
          <a:bodyPr>
            <a:normAutofit/>
          </a:bodyPr>
          <a:lstStyle/>
          <a:p>
            <a:pPr marL="0" indent="0">
              <a:buNone/>
            </a:pPr>
            <a:r>
              <a:rPr lang="en-IN" b="1" dirty="0" smtClean="0"/>
              <a:t>Advantages:</a:t>
            </a:r>
          </a:p>
          <a:p>
            <a:r>
              <a:rPr lang="en-IN" dirty="0" smtClean="0"/>
              <a:t>High gas yield</a:t>
            </a:r>
          </a:p>
          <a:p>
            <a:r>
              <a:rPr lang="en-IN" dirty="0" smtClean="0"/>
              <a:t>No problems of gas leakages</a:t>
            </a:r>
          </a:p>
          <a:p>
            <a:r>
              <a:rPr lang="en-IN" dirty="0" smtClean="0"/>
              <a:t>Work under constant pressure naturally</a:t>
            </a:r>
          </a:p>
          <a:p>
            <a:r>
              <a:rPr lang="en-IN" dirty="0" smtClean="0"/>
              <a:t>No problem of mixing of biogas with external air, thus no danger of explosion.</a:t>
            </a:r>
          </a:p>
          <a:p>
            <a:pPr marL="0" indent="0">
              <a:buNone/>
            </a:pPr>
            <a:endParaRPr lang="en-IN" dirty="0" smtClean="0"/>
          </a:p>
          <a:p>
            <a:pPr marL="0" indent="0">
              <a:buNone/>
            </a:pPr>
            <a:r>
              <a:rPr lang="en-IN" b="1" dirty="0" smtClean="0"/>
              <a:t>Disadvantages:</a:t>
            </a:r>
          </a:p>
          <a:p>
            <a:r>
              <a:rPr lang="en-IN" dirty="0" smtClean="0"/>
              <a:t>Higher cost</a:t>
            </a:r>
          </a:p>
          <a:p>
            <a:r>
              <a:rPr lang="en-IN" dirty="0" smtClean="0"/>
              <a:t>Heat is lost through metal gas holder</a:t>
            </a:r>
          </a:p>
          <a:p>
            <a:r>
              <a:rPr lang="en-IN" dirty="0" smtClean="0"/>
              <a:t>Requires painting of drum to avoid corrosion at least twice in a year.</a:t>
            </a:r>
          </a:p>
          <a:p>
            <a:r>
              <a:rPr lang="en-IN" dirty="0" smtClean="0"/>
              <a:t>Requires maintenance of pipes and joints.</a:t>
            </a:r>
            <a:endParaRPr lang="en-IN" dirty="0"/>
          </a:p>
        </p:txBody>
      </p:sp>
    </p:spTree>
    <p:extLst>
      <p:ext uri="{BB962C8B-B14F-4D97-AF65-F5344CB8AC3E}">
        <p14:creationId xmlns:p14="http://schemas.microsoft.com/office/powerpoint/2010/main" xmlns="" val="236118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en-US" sz="2600" b="1" dirty="0" smtClean="0"/>
              <a:t>Fixed dome type biogas plan</a:t>
            </a:r>
            <a:r>
              <a:rPr lang="en-US" sz="2600" dirty="0" smtClean="0"/>
              <a:t>ts: Digester &amp; gas dome are enclosed in same chamber. Best for batch type. More economical then the floating dome type. It need masonry work for construction. Digester  built below ground level. Suitable for cold climate.</a:t>
            </a:r>
          </a:p>
          <a:p>
            <a:pPr algn="just"/>
            <a:r>
              <a:rPr lang="en-US" sz="2600" dirty="0" smtClean="0"/>
              <a:t>Pressure inside dome varies depending upon the rate of production and its consumption. However total volume of gas constant thus known as constant volume type biogas plants.</a:t>
            </a:r>
          </a:p>
          <a:p>
            <a:pPr algn="just"/>
            <a:endParaRPr lang="en-US" sz="2600" dirty="0" smtClean="0"/>
          </a:p>
          <a:p>
            <a:pPr marL="0" indent="0" algn="just">
              <a:buNone/>
            </a:pPr>
            <a:r>
              <a:rPr lang="en-US" sz="2600" b="1" dirty="0" err="1" smtClean="0"/>
              <a:t>Janta</a:t>
            </a:r>
            <a:r>
              <a:rPr lang="en-US" sz="2600" b="1" dirty="0" smtClean="0"/>
              <a:t> model: </a:t>
            </a:r>
            <a:r>
              <a:rPr lang="en-US" sz="2600" dirty="0"/>
              <a:t>I</a:t>
            </a:r>
            <a:r>
              <a:rPr lang="en-US" sz="2600" dirty="0" smtClean="0"/>
              <a:t>t is similar to KVIC model except both the digester &amp; gas holder are constructed in fixed dome usually below the ground level. Mixture of biomass &amp; water is supplied as feed to the digester through inlet pipe. Biogas generated in tank by anaerobic digestion is collected in upper part of digester.</a:t>
            </a:r>
          </a:p>
          <a:p>
            <a:pPr algn="just"/>
            <a:r>
              <a:rPr lang="en-US" sz="2600" dirty="0" smtClean="0"/>
              <a:t>Biogas is delivered via outlet gas pipe. When gas produced, the liquid level in digester drops where level in displacement tank rise. The high difference between two levels helps in regulating pressure (above atmosphere)of gas within digester. </a:t>
            </a:r>
          </a:p>
          <a:p>
            <a:pPr algn="just"/>
            <a:r>
              <a:rPr lang="en-US" sz="2600" dirty="0" smtClean="0"/>
              <a:t>Due to under ground construction, temperature remain constant  and unaffected to environment, So suitable for winter operation.</a:t>
            </a:r>
            <a:endParaRPr 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747164" cy="6650182"/>
          </a:xfrm>
        </p:spPr>
        <p:txBody>
          <a:bodyPr/>
          <a:lstStyle/>
          <a:p>
            <a:pPr algn="just">
              <a:buNone/>
            </a:pPr>
            <a:r>
              <a:rPr lang="en-US" b="1" dirty="0" smtClean="0"/>
              <a:t>Flexible bag type biogas plant: </a:t>
            </a:r>
          </a:p>
          <a:p>
            <a:pPr algn="just"/>
            <a:r>
              <a:rPr lang="en-US" dirty="0" smtClean="0"/>
              <a:t>Digester is made of flexible plastic material. Biomass with water and biomass slurry is supplied to digester from inlet pipe. </a:t>
            </a:r>
          </a:p>
          <a:p>
            <a:pPr algn="just"/>
            <a:endParaRPr lang="en-US" dirty="0" smtClean="0"/>
          </a:p>
          <a:p>
            <a:pPr algn="just"/>
            <a:r>
              <a:rPr lang="en-US" dirty="0" smtClean="0"/>
              <a:t>After anaerobic digestion the biogas is collected in the upper part of the bag like dome of digester which gets inflated. The digested slurry is discharged from outlet pipe.</a:t>
            </a:r>
            <a:endParaRPr lang="en-US" dirty="0"/>
          </a:p>
        </p:txBody>
      </p:sp>
      <p:pic>
        <p:nvPicPr>
          <p:cNvPr id="1027" name="Picture 3"/>
          <p:cNvPicPr>
            <a:picLocks noChangeAspect="1" noChangeArrowheads="1"/>
          </p:cNvPicPr>
          <p:nvPr/>
        </p:nvPicPr>
        <p:blipFill>
          <a:blip r:embed="rId2"/>
          <a:srcRect/>
          <a:stretch>
            <a:fillRect/>
          </a:stretch>
        </p:blipFill>
        <p:spPr bwMode="auto">
          <a:xfrm>
            <a:off x="7315200" y="158054"/>
            <a:ext cx="4754037" cy="3333291"/>
          </a:xfrm>
          <a:prstGeom prst="rect">
            <a:avLst/>
          </a:prstGeom>
          <a:noFill/>
          <a:ln w="9525">
            <a:noFill/>
            <a:miter lim="800000"/>
            <a:headEnd/>
            <a:tailEnd/>
          </a:ln>
          <a:effectLst/>
        </p:spPr>
      </p:pic>
      <p:sp>
        <p:nvSpPr>
          <p:cNvPr id="4" name="TextBox 3"/>
          <p:cNvSpPr txBox="1"/>
          <p:nvPr/>
        </p:nvSpPr>
        <p:spPr>
          <a:xfrm>
            <a:off x="8054671" y="3816626"/>
            <a:ext cx="3009093" cy="369332"/>
          </a:xfrm>
          <a:prstGeom prst="rect">
            <a:avLst/>
          </a:prstGeom>
          <a:noFill/>
        </p:spPr>
        <p:txBody>
          <a:bodyPr wrap="none" rtlCol="0">
            <a:spAutoFit/>
          </a:bodyPr>
          <a:lstStyle/>
          <a:p>
            <a:r>
              <a:rPr lang="en-US" dirty="0"/>
              <a:t>Flexible bag type biogas plant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2628900"/>
          </a:xfrm>
        </p:spPr>
        <p:txBody>
          <a:bodyPr>
            <a:normAutofit fontScale="70000" lnSpcReduction="20000"/>
          </a:bodyPr>
          <a:lstStyle/>
          <a:p>
            <a:pPr marL="0" indent="0" algn="just">
              <a:lnSpc>
                <a:spcPct val="120000"/>
              </a:lnSpc>
              <a:buNone/>
            </a:pPr>
            <a:r>
              <a:rPr lang="en-US" sz="3100" b="1" dirty="0" err="1" smtClean="0"/>
              <a:t>Deenbandhu</a:t>
            </a:r>
            <a:r>
              <a:rPr lang="en-US" sz="3100" b="1" dirty="0" smtClean="0"/>
              <a:t> biogas plant</a:t>
            </a:r>
            <a:r>
              <a:rPr lang="en-US" sz="3100" dirty="0" smtClean="0"/>
              <a:t>: </a:t>
            </a:r>
            <a:r>
              <a:rPr lang="en-US" sz="3400" dirty="0" smtClean="0"/>
              <a:t>Developed by action for Food Production (AFPRO), New Delhi in 1984.</a:t>
            </a:r>
          </a:p>
          <a:p>
            <a:pPr algn="just">
              <a:lnSpc>
                <a:spcPct val="120000"/>
              </a:lnSpc>
            </a:pPr>
            <a:r>
              <a:rPr lang="en-US" sz="3400" dirty="0" smtClean="0"/>
              <a:t>Slurry of cow dung and water is made in the mixing tank and feed into the digester through inlet pipe.  The digester is curved at bottom and hemispherical shape at top.</a:t>
            </a:r>
          </a:p>
          <a:p>
            <a:pPr algn="just">
              <a:lnSpc>
                <a:spcPct val="120000"/>
              </a:lnSpc>
            </a:pPr>
            <a:r>
              <a:rPr lang="en-US" sz="3400" dirty="0" smtClean="0"/>
              <a:t>The anaerobic digestion of biomass slurry produces the biogas and it is collected in the upper portion of dome. Gas pressure causes the digested slurry to move out to the displacement chamber.</a:t>
            </a:r>
            <a:endParaRPr lang="en-US" sz="3400" dirty="0"/>
          </a:p>
        </p:txBody>
      </p:sp>
      <p:pic>
        <p:nvPicPr>
          <p:cNvPr id="2051" name="Picture 3"/>
          <p:cNvPicPr>
            <a:picLocks noChangeAspect="1" noChangeArrowheads="1"/>
          </p:cNvPicPr>
          <p:nvPr/>
        </p:nvPicPr>
        <p:blipFill>
          <a:blip r:embed="rId2"/>
          <a:srcRect/>
          <a:stretch>
            <a:fillRect/>
          </a:stretch>
        </p:blipFill>
        <p:spPr bwMode="auto">
          <a:xfrm>
            <a:off x="6265087" y="2729345"/>
            <a:ext cx="5926913" cy="4128655"/>
          </a:xfrm>
          <a:prstGeom prst="rect">
            <a:avLst/>
          </a:prstGeom>
          <a:noFill/>
          <a:ln w="9525">
            <a:noFill/>
            <a:miter lim="800000"/>
            <a:headEnd/>
            <a:tailEnd/>
          </a:ln>
          <a:effectLst/>
        </p:spPr>
      </p:pic>
      <p:sp>
        <p:nvSpPr>
          <p:cNvPr id="6" name="TextBox 5"/>
          <p:cNvSpPr txBox="1"/>
          <p:nvPr/>
        </p:nvSpPr>
        <p:spPr>
          <a:xfrm>
            <a:off x="0" y="2687782"/>
            <a:ext cx="5758308" cy="3785652"/>
          </a:xfrm>
          <a:prstGeom prst="rect">
            <a:avLst/>
          </a:prstGeom>
          <a:noFill/>
        </p:spPr>
        <p:txBody>
          <a:bodyPr wrap="square" rtlCol="0">
            <a:spAutoFit/>
          </a:bodyPr>
          <a:lstStyle/>
          <a:p>
            <a:pPr algn="just">
              <a:lnSpc>
                <a:spcPct val="120000"/>
              </a:lnSpc>
              <a:buNone/>
            </a:pPr>
            <a:r>
              <a:rPr lang="en-US" sz="2000" b="1" dirty="0" smtClean="0"/>
              <a:t>Advantages:</a:t>
            </a:r>
          </a:p>
          <a:p>
            <a:pPr algn="just">
              <a:lnSpc>
                <a:spcPct val="120000"/>
              </a:lnSpc>
            </a:pPr>
            <a:r>
              <a:rPr lang="en-US" sz="2000" dirty="0" smtClean="0"/>
              <a:t>- Plant cost is less compared to floating drum type.</a:t>
            </a:r>
          </a:p>
          <a:p>
            <a:pPr algn="just">
              <a:lnSpc>
                <a:spcPct val="120000"/>
              </a:lnSpc>
            </a:pPr>
            <a:r>
              <a:rPr lang="en-US" sz="2000" dirty="0" smtClean="0"/>
              <a:t>- Loss of heat is negligible due to under ground construction.</a:t>
            </a:r>
          </a:p>
          <a:p>
            <a:pPr algn="just">
              <a:lnSpc>
                <a:spcPct val="120000"/>
              </a:lnSpc>
            </a:pPr>
            <a:r>
              <a:rPr lang="en-US" sz="2000" dirty="0" smtClean="0"/>
              <a:t>- No corrosion problems as in fixed drum</a:t>
            </a:r>
          </a:p>
          <a:p>
            <a:pPr algn="just">
              <a:lnSpc>
                <a:spcPct val="120000"/>
              </a:lnSpc>
            </a:pPr>
            <a:r>
              <a:rPr lang="en-US" sz="2000" dirty="0" smtClean="0"/>
              <a:t>- It is maintenance free.</a:t>
            </a:r>
          </a:p>
          <a:p>
            <a:pPr algn="just">
              <a:lnSpc>
                <a:spcPct val="120000"/>
              </a:lnSpc>
              <a:buNone/>
            </a:pPr>
            <a:r>
              <a:rPr lang="en-US" sz="2000" b="1" dirty="0" smtClean="0"/>
              <a:t>Disadvantages: </a:t>
            </a:r>
          </a:p>
          <a:p>
            <a:pPr algn="just">
              <a:lnSpc>
                <a:spcPct val="120000"/>
              </a:lnSpc>
              <a:buNone/>
            </a:pPr>
            <a:r>
              <a:rPr lang="en-US" sz="2000" dirty="0" smtClean="0"/>
              <a:t>Need skilled labor operate </a:t>
            </a:r>
          </a:p>
          <a:p>
            <a:pPr algn="just">
              <a:lnSpc>
                <a:spcPct val="120000"/>
              </a:lnSpc>
            </a:pPr>
            <a:r>
              <a:rPr lang="en-US" sz="2000" dirty="0" smtClean="0"/>
              <a:t>Gas production /m3 of digester volume is less</a:t>
            </a:r>
          </a:p>
          <a:p>
            <a:pPr algn="just">
              <a:lnSpc>
                <a:spcPct val="120000"/>
              </a:lnSpc>
            </a:pPr>
            <a:r>
              <a:rPr lang="en-US" sz="2000" dirty="0" smtClean="0"/>
              <a:t>Gas is produced at variable pressure</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Site selection for biogas</a:t>
            </a:r>
            <a:endParaRPr lang="en-US" b="1" dirty="0"/>
          </a:p>
        </p:txBody>
      </p:sp>
      <p:sp>
        <p:nvSpPr>
          <p:cNvPr id="3" name="Content Placeholder 2"/>
          <p:cNvSpPr>
            <a:spLocks noGrp="1"/>
          </p:cNvSpPr>
          <p:nvPr>
            <p:ph idx="1"/>
          </p:nvPr>
        </p:nvSpPr>
        <p:spPr>
          <a:xfrm>
            <a:off x="349857" y="1825625"/>
            <a:ext cx="11553246" cy="4351338"/>
          </a:xfrm>
        </p:spPr>
        <p:txBody>
          <a:bodyPr/>
          <a:lstStyle/>
          <a:p>
            <a:r>
              <a:rPr lang="en-US" dirty="0" smtClean="0"/>
              <a:t>Should have minimum distance between the points of gas production and gas consumptions.</a:t>
            </a:r>
          </a:p>
          <a:p>
            <a:r>
              <a:rPr lang="en-US" dirty="0" smtClean="0"/>
              <a:t>Should be constructed in open space to utilization sun energy since the biogas production is high above 25</a:t>
            </a:r>
            <a:r>
              <a:rPr lang="en-US" baseline="30000" dirty="0" smtClean="0"/>
              <a:t>0 </a:t>
            </a:r>
            <a:r>
              <a:rPr lang="en-US" dirty="0" smtClean="0"/>
              <a:t>C temperature.</a:t>
            </a:r>
          </a:p>
          <a:p>
            <a:r>
              <a:rPr lang="en-US" dirty="0" smtClean="0"/>
              <a:t>It should be constructed at least 10 m away from wells to avoid seepage of fermented slurry.</a:t>
            </a:r>
          </a:p>
          <a:p>
            <a:r>
              <a:rPr lang="en-US" dirty="0" smtClean="0"/>
              <a:t>Sufficient quantity of water along with biomass is </a:t>
            </a:r>
            <a:r>
              <a:rPr lang="en-US" dirty="0" err="1" smtClean="0"/>
              <a:t>availbale</a:t>
            </a:r>
            <a:r>
              <a:rPr lang="en-US" dirty="0" smtClean="0"/>
              <a:t> at site for formation of biomass slurry.</a:t>
            </a:r>
          </a:p>
          <a:p>
            <a:r>
              <a:rPr lang="en-US" dirty="0" smtClean="0"/>
              <a:t>Sufficient space is available for its operation and maintenance.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rmAutofit fontScale="92500" lnSpcReduction="20000"/>
          </a:bodyPr>
          <a:lstStyle/>
          <a:p>
            <a:pPr algn="just">
              <a:lnSpc>
                <a:spcPct val="110000"/>
              </a:lnSpc>
              <a:buNone/>
            </a:pPr>
            <a:r>
              <a:rPr lang="en-US" b="1" dirty="0" smtClean="0"/>
              <a:t>Safety measurement for floating drum type biogas plant</a:t>
            </a:r>
            <a:r>
              <a:rPr lang="en-US" dirty="0" smtClean="0"/>
              <a:t>:</a:t>
            </a:r>
          </a:p>
          <a:p>
            <a:pPr algn="just">
              <a:lnSpc>
                <a:spcPct val="110000"/>
              </a:lnSpc>
            </a:pPr>
            <a:r>
              <a:rPr lang="en-US" dirty="0" smtClean="0"/>
              <a:t>It is essential that all the air in the gas holder is released to environment whenever the holder is removed for cleaning, painting and any other purpose.</a:t>
            </a:r>
          </a:p>
          <a:p>
            <a:pPr algn="just">
              <a:lnSpc>
                <a:spcPct val="110000"/>
              </a:lnSpc>
            </a:pPr>
            <a:r>
              <a:rPr lang="en-US" dirty="0" smtClean="0"/>
              <a:t>Do not weld the gas holder when it full of gas.</a:t>
            </a:r>
          </a:p>
          <a:p>
            <a:pPr algn="just">
              <a:lnSpc>
                <a:spcPct val="110000"/>
              </a:lnSpc>
            </a:pPr>
            <a:r>
              <a:rPr lang="en-US" dirty="0" smtClean="0"/>
              <a:t>Corrosion of the gas holder should be avoided by water jacket seal.</a:t>
            </a:r>
          </a:p>
          <a:p>
            <a:pPr algn="just">
              <a:lnSpc>
                <a:spcPct val="110000"/>
              </a:lnSpc>
              <a:buNone/>
            </a:pPr>
            <a:endParaRPr lang="en-US" dirty="0" smtClean="0"/>
          </a:p>
          <a:p>
            <a:pPr algn="just">
              <a:lnSpc>
                <a:spcPct val="110000"/>
              </a:lnSpc>
              <a:buNone/>
            </a:pPr>
            <a:r>
              <a:rPr lang="en-US" b="1" dirty="0" smtClean="0"/>
              <a:t>Safety measurement for fixed dome type biogas plan:</a:t>
            </a:r>
          </a:p>
          <a:p>
            <a:pPr algn="just">
              <a:lnSpc>
                <a:spcPct val="110000"/>
              </a:lnSpc>
            </a:pPr>
            <a:r>
              <a:rPr lang="en-US" dirty="0" smtClean="0"/>
              <a:t>The main gas outlet valve at the top of the dome must be kept open while feeding dung slurry into the plant for the first time after installation or during the cleaning of the plant.</a:t>
            </a:r>
          </a:p>
          <a:p>
            <a:pPr algn="just">
              <a:lnSpc>
                <a:spcPct val="110000"/>
              </a:lnSpc>
            </a:pPr>
            <a:r>
              <a:rPr lang="en-US" dirty="0" smtClean="0"/>
              <a:t>Gas must not be lighted at the main valve on the top of the dome. Otherwise  sometimes due to negative pressure or back fire, explosion can take place resulting in damage to the dome and other part of the plant.</a:t>
            </a:r>
          </a:p>
          <a:p>
            <a:pPr algn="just">
              <a:lnSpc>
                <a:spcPct val="110000"/>
              </a:lnSpc>
            </a:pPr>
            <a:r>
              <a:rPr lang="en-US" dirty="0" smtClean="0"/>
              <a:t>Inlet and outlet chambers should be covered firmly with stone or concrete slab to prevent children or animals falling in accidently.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20436"/>
          </a:xfrm>
        </p:spPr>
        <p:txBody>
          <a:bodyPr/>
          <a:lstStyle/>
          <a:p>
            <a:r>
              <a:rPr lang="en-US" b="1" dirty="0" smtClean="0"/>
              <a:t>Major applications of biogas plant</a:t>
            </a:r>
            <a:endParaRPr lang="en-US" dirty="0"/>
          </a:p>
        </p:txBody>
      </p:sp>
      <p:pic>
        <p:nvPicPr>
          <p:cNvPr id="3074" name="Picture 2"/>
          <p:cNvPicPr>
            <a:picLocks noChangeAspect="1" noChangeArrowheads="1"/>
          </p:cNvPicPr>
          <p:nvPr/>
        </p:nvPicPr>
        <p:blipFill>
          <a:blip r:embed="rId2"/>
          <a:srcRect/>
          <a:stretch>
            <a:fillRect/>
          </a:stretch>
        </p:blipFill>
        <p:spPr bwMode="auto">
          <a:xfrm>
            <a:off x="0" y="657658"/>
            <a:ext cx="2686050" cy="21621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936732" y="751609"/>
            <a:ext cx="2771775" cy="20574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926714" y="708312"/>
            <a:ext cx="3248025" cy="21717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9621116" y="203922"/>
            <a:ext cx="2038350" cy="1933575"/>
          </a:xfrm>
          <a:prstGeom prst="rect">
            <a:avLst/>
          </a:prstGeom>
          <a:noFill/>
          <a:ln w="9525">
            <a:noFill/>
            <a:miter lim="800000"/>
            <a:headEnd/>
            <a:tailEnd/>
          </a:ln>
          <a:effectLst/>
        </p:spPr>
      </p:pic>
      <p:sp>
        <p:nvSpPr>
          <p:cNvPr id="8" name="TextBox 7"/>
          <p:cNvSpPr txBox="1"/>
          <p:nvPr/>
        </p:nvSpPr>
        <p:spPr>
          <a:xfrm>
            <a:off x="0" y="2826327"/>
            <a:ext cx="2869696" cy="369332"/>
          </a:xfrm>
          <a:prstGeom prst="rect">
            <a:avLst/>
          </a:prstGeom>
          <a:noFill/>
        </p:spPr>
        <p:txBody>
          <a:bodyPr wrap="none" rtlCol="0">
            <a:spAutoFit/>
          </a:bodyPr>
          <a:lstStyle/>
          <a:p>
            <a:r>
              <a:rPr lang="en-US" dirty="0" smtClean="0"/>
              <a:t>Cooking 0.25m3/person/day</a:t>
            </a:r>
            <a:endParaRPr lang="en-US" dirty="0"/>
          </a:p>
        </p:txBody>
      </p:sp>
      <p:sp>
        <p:nvSpPr>
          <p:cNvPr id="9" name="TextBox 8"/>
          <p:cNvSpPr txBox="1"/>
          <p:nvPr/>
        </p:nvSpPr>
        <p:spPr>
          <a:xfrm>
            <a:off x="2909456" y="2757055"/>
            <a:ext cx="2837636" cy="369332"/>
          </a:xfrm>
          <a:prstGeom prst="rect">
            <a:avLst/>
          </a:prstGeom>
          <a:noFill/>
        </p:spPr>
        <p:txBody>
          <a:bodyPr wrap="none" rtlCol="0">
            <a:spAutoFit/>
          </a:bodyPr>
          <a:lstStyle/>
          <a:p>
            <a:r>
              <a:rPr lang="en-US" dirty="0" smtClean="0"/>
              <a:t>Lighting 0.13 m3/hour/lamp</a:t>
            </a:r>
            <a:endParaRPr lang="en-US" dirty="0"/>
          </a:p>
        </p:txBody>
      </p:sp>
      <p:sp>
        <p:nvSpPr>
          <p:cNvPr id="10" name="TextBox 9"/>
          <p:cNvSpPr txBox="1"/>
          <p:nvPr/>
        </p:nvSpPr>
        <p:spPr>
          <a:xfrm>
            <a:off x="6151417" y="2867892"/>
            <a:ext cx="3034147" cy="646331"/>
          </a:xfrm>
          <a:prstGeom prst="rect">
            <a:avLst/>
          </a:prstGeom>
          <a:noFill/>
        </p:spPr>
        <p:txBody>
          <a:bodyPr wrap="square" rtlCol="0">
            <a:spAutoFit/>
          </a:bodyPr>
          <a:lstStyle/>
          <a:p>
            <a:r>
              <a:rPr lang="en-US" dirty="0" smtClean="0"/>
              <a:t>Engine operation 0.5 m3/hour/horse power</a:t>
            </a:r>
            <a:endParaRPr lang="en-US" dirty="0"/>
          </a:p>
        </p:txBody>
      </p:sp>
      <p:sp>
        <p:nvSpPr>
          <p:cNvPr id="11" name="TextBox 10"/>
          <p:cNvSpPr txBox="1"/>
          <p:nvPr/>
        </p:nvSpPr>
        <p:spPr>
          <a:xfrm>
            <a:off x="9296400" y="2189018"/>
            <a:ext cx="2895600" cy="646331"/>
          </a:xfrm>
          <a:prstGeom prst="rect">
            <a:avLst/>
          </a:prstGeom>
          <a:noFill/>
        </p:spPr>
        <p:txBody>
          <a:bodyPr wrap="square" rtlCol="0">
            <a:spAutoFit/>
          </a:bodyPr>
          <a:lstStyle/>
          <a:p>
            <a:r>
              <a:rPr lang="en-US" dirty="0" smtClean="0"/>
              <a:t>One cubic biogas - 4-5 kWh electricity</a:t>
            </a:r>
            <a:endParaRPr lang="en-US" dirty="0"/>
          </a:p>
        </p:txBody>
      </p:sp>
      <p:sp>
        <p:nvSpPr>
          <p:cNvPr id="12" name="TextBox 11"/>
          <p:cNvSpPr txBox="1"/>
          <p:nvPr/>
        </p:nvSpPr>
        <p:spPr>
          <a:xfrm>
            <a:off x="5375564" y="3782291"/>
            <a:ext cx="6816436" cy="3046988"/>
          </a:xfrm>
          <a:prstGeom prst="rect">
            <a:avLst/>
          </a:prstGeom>
          <a:noFill/>
        </p:spPr>
        <p:txBody>
          <a:bodyPr wrap="square" rtlCol="0">
            <a:spAutoFit/>
          </a:bodyPr>
          <a:lstStyle/>
          <a:p>
            <a:pPr algn="just"/>
            <a:r>
              <a:rPr lang="en-US" sz="2400" dirty="0" smtClean="0"/>
              <a:t>Bio - CNG means methane gas derived from organic material. It is identical in properties to natural gas, but it is not derived from fossil fuels. </a:t>
            </a:r>
          </a:p>
          <a:p>
            <a:pPr algn="just"/>
            <a:r>
              <a:rPr lang="en-US" sz="2400" dirty="0" smtClean="0"/>
              <a:t>Bio - CNG can be produced from biogas which has been cleaned or upgraded to meet natural gas specifications, by the removal of gases such as CO and hydrogen </a:t>
            </a:r>
            <a:r>
              <a:rPr lang="en-US" sz="2400" dirty="0" err="1" smtClean="0"/>
              <a:t>sulphide</a:t>
            </a:r>
            <a:r>
              <a:rPr lang="en-US" sz="2400" dirty="0" smtClean="0"/>
              <a:t> to leave 2 an almost pure (90 - 98%) methane gas.</a:t>
            </a:r>
            <a:endParaRPr lang="en-US" sz="2400" dirty="0"/>
          </a:p>
        </p:txBody>
      </p:sp>
      <p:pic>
        <p:nvPicPr>
          <p:cNvPr id="3078" name="Picture 6"/>
          <p:cNvPicPr>
            <a:picLocks noChangeAspect="1" noChangeArrowheads="1"/>
          </p:cNvPicPr>
          <p:nvPr/>
        </p:nvPicPr>
        <p:blipFill>
          <a:blip r:embed="rId6"/>
          <a:srcRect/>
          <a:stretch>
            <a:fillRect/>
          </a:stretch>
        </p:blipFill>
        <p:spPr bwMode="auto">
          <a:xfrm>
            <a:off x="167987" y="3709556"/>
            <a:ext cx="4762500" cy="2857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2" y="1"/>
            <a:ext cx="10515600" cy="572494"/>
          </a:xfrm>
        </p:spPr>
        <p:txBody>
          <a:bodyPr>
            <a:normAutofit fontScale="90000"/>
          </a:bodyPr>
          <a:lstStyle/>
          <a:p>
            <a:r>
              <a:rPr lang="en-IN" dirty="0" smtClean="0"/>
              <a:t>Biomass:</a:t>
            </a:r>
            <a:endParaRPr lang="en-IN" dirty="0"/>
          </a:p>
        </p:txBody>
      </p:sp>
      <p:sp>
        <p:nvSpPr>
          <p:cNvPr id="3" name="Content Placeholder 2"/>
          <p:cNvSpPr>
            <a:spLocks noGrp="1"/>
          </p:cNvSpPr>
          <p:nvPr>
            <p:ph idx="1"/>
          </p:nvPr>
        </p:nvSpPr>
        <p:spPr>
          <a:xfrm>
            <a:off x="58972" y="747423"/>
            <a:ext cx="12074718" cy="5660128"/>
          </a:xfrm>
        </p:spPr>
        <p:txBody>
          <a:bodyPr>
            <a:normAutofit fontScale="85000" lnSpcReduction="10000"/>
          </a:bodyPr>
          <a:lstStyle/>
          <a:p>
            <a:pPr algn="just">
              <a:lnSpc>
                <a:spcPct val="110000"/>
              </a:lnSpc>
            </a:pPr>
            <a:r>
              <a:rPr lang="en-IN" dirty="0" smtClean="0"/>
              <a:t>Organic matter produced by plants. Both grown on land (terrestrial) and grown on water (aquatic) and their derivatives and animal manure. The energy  obtained from biomass is called biomass energy. </a:t>
            </a:r>
          </a:p>
          <a:p>
            <a:pPr algn="just">
              <a:lnSpc>
                <a:spcPct val="110000"/>
              </a:lnSpc>
            </a:pPr>
            <a:r>
              <a:rPr lang="en-IN" dirty="0" smtClean="0"/>
              <a:t>Can be from of solar energy as it is used indirectly to grow these plants by photosynthesis. It is renewable source of energy because organic matter generated round the year.</a:t>
            </a:r>
          </a:p>
          <a:p>
            <a:pPr marL="0" indent="0" algn="just">
              <a:lnSpc>
                <a:spcPct val="110000"/>
              </a:lnSpc>
              <a:buNone/>
            </a:pPr>
            <a:r>
              <a:rPr lang="en-IN" dirty="0" smtClean="0"/>
              <a:t>Resources of biomass are as;</a:t>
            </a:r>
          </a:p>
          <a:p>
            <a:pPr marL="514350" indent="-514350" algn="just">
              <a:lnSpc>
                <a:spcPct val="110000"/>
              </a:lnSpc>
              <a:buAutoNum type="arabicPeriod"/>
            </a:pPr>
            <a:r>
              <a:rPr lang="en-IN" dirty="0" smtClean="0"/>
              <a:t>Biomass obtained from cultivated fields , crops, forest, algae and organism living both on land and water.</a:t>
            </a:r>
          </a:p>
          <a:p>
            <a:pPr marL="514350" indent="-514350" algn="just">
              <a:lnSpc>
                <a:spcPct val="110000"/>
              </a:lnSpc>
              <a:buAutoNum type="arabicPeriod"/>
            </a:pPr>
            <a:r>
              <a:rPr lang="en-IN" dirty="0" smtClean="0"/>
              <a:t>Biomass derived from wastes i.e., municipal waste, animal and human excreta, forest waste, sewage etc.</a:t>
            </a:r>
          </a:p>
          <a:p>
            <a:pPr marL="514350" indent="-514350" algn="just">
              <a:lnSpc>
                <a:spcPct val="110000"/>
              </a:lnSpc>
              <a:buAutoNum type="arabicPeriod"/>
            </a:pPr>
            <a:r>
              <a:rPr lang="en-IN" dirty="0" smtClean="0"/>
              <a:t>Biomass converted in to liquid fuels like methanol, ethanol etc. which can be used in </a:t>
            </a:r>
            <a:r>
              <a:rPr lang="en-IN" dirty="0" err="1" smtClean="0"/>
              <a:t>eun</a:t>
            </a:r>
            <a:r>
              <a:rPr lang="en-IN" dirty="0" smtClean="0"/>
              <a:t> the engines or biomass gasification. Methane gas obtained from dung and agricultural waste.</a:t>
            </a:r>
          </a:p>
          <a:p>
            <a:pPr algn="just"/>
            <a:endParaRPr lang="en-IN" dirty="0"/>
          </a:p>
        </p:txBody>
      </p:sp>
    </p:spTree>
    <p:extLst>
      <p:ext uri="{BB962C8B-B14F-4D97-AF65-F5344CB8AC3E}">
        <p14:creationId xmlns:p14="http://schemas.microsoft.com/office/powerpoint/2010/main" xmlns="" val="215537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562"/>
            <a:ext cx="12192000" cy="6726803"/>
          </a:xfrm>
        </p:spPr>
        <p:txBody>
          <a:bodyPr>
            <a:normAutofit fontScale="77500" lnSpcReduction="20000"/>
          </a:bodyPr>
          <a:lstStyle/>
          <a:p>
            <a:pPr algn="just">
              <a:lnSpc>
                <a:spcPct val="120000"/>
              </a:lnSpc>
            </a:pPr>
            <a:r>
              <a:rPr lang="en-IN" dirty="0" smtClean="0"/>
              <a:t>Photosynthesis process: biomass is produced by photosynthesis process which convert the solar energy into biomass energy. It occurs in green plants. Photosynthesis process can be represented as  </a:t>
            </a:r>
          </a:p>
          <a:p>
            <a:pPr marL="0" indent="0" algn="just">
              <a:buNone/>
            </a:pPr>
            <a:r>
              <a:rPr lang="en-IN" dirty="0" smtClean="0"/>
              <a:t>                        6CO</a:t>
            </a:r>
            <a:r>
              <a:rPr lang="en-IN" baseline="-25000" dirty="0" smtClean="0"/>
              <a:t>2</a:t>
            </a:r>
            <a:r>
              <a:rPr lang="en-IN" dirty="0" smtClean="0"/>
              <a:t> + 6H</a:t>
            </a:r>
            <a:r>
              <a:rPr lang="en-IN" baseline="-25000" dirty="0" smtClean="0"/>
              <a:t>2</a:t>
            </a:r>
            <a:r>
              <a:rPr lang="en-IN" dirty="0" smtClean="0"/>
              <a:t>O + light energy                     C</a:t>
            </a:r>
            <a:r>
              <a:rPr lang="en-IN" baseline="-25000" dirty="0" smtClean="0"/>
              <a:t>6</a:t>
            </a:r>
            <a:r>
              <a:rPr lang="en-IN" dirty="0" smtClean="0"/>
              <a:t>H</a:t>
            </a:r>
            <a:r>
              <a:rPr lang="en-IN" baseline="-25000" dirty="0" smtClean="0"/>
              <a:t>12</a:t>
            </a:r>
            <a:r>
              <a:rPr lang="en-IN" dirty="0" smtClean="0"/>
              <a:t>O</a:t>
            </a:r>
            <a:r>
              <a:rPr lang="en-IN" baseline="-25000" dirty="0" smtClean="0"/>
              <a:t>6</a:t>
            </a:r>
            <a:r>
              <a:rPr lang="en-IN" dirty="0" smtClean="0"/>
              <a:t> + 6O</a:t>
            </a:r>
            <a:r>
              <a:rPr lang="en-IN" baseline="-25000" dirty="0" smtClean="0"/>
              <a:t>2</a:t>
            </a:r>
          </a:p>
          <a:p>
            <a:pPr algn="just"/>
            <a:endParaRPr lang="en-IN" baseline="-25000" dirty="0" smtClean="0"/>
          </a:p>
          <a:p>
            <a:pPr algn="just">
              <a:lnSpc>
                <a:spcPct val="120000"/>
              </a:lnSpc>
            </a:pPr>
            <a:r>
              <a:rPr lang="en-IN" dirty="0" smtClean="0">
                <a:solidFill>
                  <a:srgbClr val="FF0000"/>
                </a:solidFill>
              </a:rPr>
              <a:t>Biomass includes woods waste and biogases (sugar cane refuse) which has substantial potential to generate electrical power. These are bulky &amp; highly dispersed and contain large amount of water(50 – 90%). Not economical to transport over a long distance. However it can be converted in to liquid or gases fuels which can be easily transported and used away from their sources of produce.</a:t>
            </a:r>
          </a:p>
          <a:p>
            <a:pPr algn="just"/>
            <a:r>
              <a:rPr lang="en-IN" b="1" dirty="0" smtClean="0"/>
              <a:t>Land crop: </a:t>
            </a:r>
          </a:p>
          <a:p>
            <a:pPr marL="0" indent="0" algn="just">
              <a:lnSpc>
                <a:spcPct val="120000"/>
              </a:lnSpc>
              <a:buNone/>
            </a:pPr>
            <a:r>
              <a:rPr lang="en-IN" dirty="0" smtClean="0"/>
              <a:t>   1. Sugar crops like sugar cane and sweet sorghum. </a:t>
            </a:r>
          </a:p>
          <a:p>
            <a:pPr marL="0" indent="0" algn="just">
              <a:lnSpc>
                <a:spcPct val="120000"/>
              </a:lnSpc>
              <a:buNone/>
            </a:pPr>
            <a:r>
              <a:rPr lang="en-IN" dirty="0" smtClean="0"/>
              <a:t>   2. Plants with soft stem which die down after flowering like herbs grass etc. called herbaceous plants.  </a:t>
            </a:r>
          </a:p>
          <a:p>
            <a:pPr marL="0" indent="0" algn="just">
              <a:lnSpc>
                <a:spcPct val="120000"/>
              </a:lnSpc>
              <a:buNone/>
            </a:pPr>
            <a:r>
              <a:rPr lang="en-IN" dirty="0"/>
              <a:t> </a:t>
            </a:r>
            <a:r>
              <a:rPr lang="en-IN" dirty="0" smtClean="0"/>
              <a:t>      These plants can be used for conversion in to liquid and gaseous fuels. </a:t>
            </a:r>
          </a:p>
          <a:p>
            <a:pPr marL="0" indent="0" algn="just">
              <a:lnSpc>
                <a:spcPct val="120000"/>
              </a:lnSpc>
              <a:buNone/>
            </a:pPr>
            <a:r>
              <a:rPr lang="en-IN" dirty="0" smtClean="0"/>
              <a:t>Estimated land crop @ 2 X 10</a:t>
            </a:r>
            <a:r>
              <a:rPr lang="en-IN" baseline="30000" dirty="0" smtClean="0"/>
              <a:t>12</a:t>
            </a:r>
            <a:r>
              <a:rPr lang="en-IN" dirty="0" smtClean="0"/>
              <a:t> tonnes = energy potential of 3 X 10</a:t>
            </a:r>
            <a:r>
              <a:rPr lang="en-IN" baseline="30000" dirty="0" smtClean="0"/>
              <a:t>18</a:t>
            </a:r>
            <a:r>
              <a:rPr lang="en-IN" dirty="0" smtClean="0"/>
              <a:t> kJ </a:t>
            </a:r>
            <a:r>
              <a:rPr lang="en-IN" dirty="0"/>
              <a:t>o</a:t>
            </a:r>
            <a:r>
              <a:rPr lang="en-IN" dirty="0" smtClean="0"/>
              <a:t>f energy.</a:t>
            </a:r>
          </a:p>
          <a:p>
            <a:pPr marL="0" indent="0" algn="just">
              <a:lnSpc>
                <a:spcPct val="120000"/>
              </a:lnSpc>
              <a:buNone/>
            </a:pPr>
            <a:r>
              <a:rPr lang="en-IN" dirty="0" smtClean="0"/>
              <a:t>    3. Forestry plant called sericulture plants.</a:t>
            </a:r>
          </a:p>
          <a:p>
            <a:pPr algn="just">
              <a:lnSpc>
                <a:spcPct val="120000"/>
              </a:lnSpc>
            </a:pPr>
            <a:r>
              <a:rPr lang="en-IN" b="1" dirty="0" smtClean="0"/>
              <a:t>Aquatic crops </a:t>
            </a:r>
            <a:r>
              <a:rPr lang="en-IN" dirty="0" smtClean="0"/>
              <a:t>includes  the plants grown on fresh sea water and mud water etc. e.g. algae, see weeds etc.</a:t>
            </a:r>
            <a:endParaRPr lang="en-IN" dirty="0"/>
          </a:p>
        </p:txBody>
      </p:sp>
      <p:cxnSp>
        <p:nvCxnSpPr>
          <p:cNvPr id="5" name="Straight Arrow Connector 4"/>
          <p:cNvCxnSpPr/>
          <p:nvPr/>
        </p:nvCxnSpPr>
        <p:spPr>
          <a:xfrm flipV="1">
            <a:off x="4723074" y="1017767"/>
            <a:ext cx="1057524" cy="2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77142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83812"/>
          </a:xfrm>
        </p:spPr>
        <p:txBody>
          <a:bodyPr>
            <a:normAutofit fontScale="90000"/>
          </a:bodyPr>
          <a:lstStyle/>
          <a:p>
            <a:r>
              <a:rPr lang="en-IN" dirty="0" smtClean="0"/>
              <a:t>Energy conversion from Biomass</a:t>
            </a:r>
            <a:endParaRPr lang="en-IN" dirty="0"/>
          </a:p>
        </p:txBody>
      </p:sp>
      <p:sp>
        <p:nvSpPr>
          <p:cNvPr id="3" name="Content Placeholder 2"/>
          <p:cNvSpPr>
            <a:spLocks noGrp="1"/>
          </p:cNvSpPr>
          <p:nvPr>
            <p:ph idx="1"/>
          </p:nvPr>
        </p:nvSpPr>
        <p:spPr>
          <a:xfrm>
            <a:off x="-1" y="683812"/>
            <a:ext cx="12125739" cy="6174187"/>
          </a:xfrm>
        </p:spPr>
        <p:txBody>
          <a:bodyPr>
            <a:normAutofit fontScale="85000" lnSpcReduction="10000"/>
          </a:bodyPr>
          <a:lstStyle/>
          <a:p>
            <a:r>
              <a:rPr lang="en-IN" dirty="0" smtClean="0"/>
              <a:t>Direct combustion</a:t>
            </a:r>
          </a:p>
          <a:p>
            <a:r>
              <a:rPr lang="en-IN" dirty="0" smtClean="0"/>
              <a:t>Thermochemical combustion</a:t>
            </a:r>
          </a:p>
          <a:p>
            <a:r>
              <a:rPr lang="en-IN" dirty="0" smtClean="0"/>
              <a:t>Biochemical conversion</a:t>
            </a:r>
          </a:p>
          <a:p>
            <a:endParaRPr lang="en-IN" dirty="0"/>
          </a:p>
          <a:p>
            <a:pPr marL="0" indent="0" algn="just">
              <a:lnSpc>
                <a:spcPct val="110000"/>
              </a:lnSpc>
              <a:buNone/>
            </a:pPr>
            <a:r>
              <a:rPr lang="en-IN" b="1" dirty="0" smtClean="0"/>
              <a:t>Direct combustion</a:t>
            </a:r>
            <a:r>
              <a:rPr lang="en-IN" dirty="0" smtClean="0"/>
              <a:t>: it is in presence of oxygen / air to produce heat and by-products is called direct combustion. The complete combustion of biomass into ash is called </a:t>
            </a:r>
            <a:r>
              <a:rPr lang="en-IN" b="1" dirty="0" smtClean="0"/>
              <a:t>incineration</a:t>
            </a:r>
            <a:r>
              <a:rPr lang="en-IN" dirty="0" smtClean="0"/>
              <a:t>.</a:t>
            </a:r>
          </a:p>
          <a:p>
            <a:pPr algn="just">
              <a:lnSpc>
                <a:spcPct val="110000"/>
              </a:lnSpc>
            </a:pPr>
            <a:r>
              <a:rPr lang="en-IN" dirty="0" smtClean="0">
                <a:solidFill>
                  <a:srgbClr val="FF0000"/>
                </a:solidFill>
              </a:rPr>
              <a:t>This heat energy in the product gases or in the form of steam can be used for various applications like space heating or cooling, power generation, process heating in industries etc.</a:t>
            </a:r>
          </a:p>
          <a:p>
            <a:pPr algn="just">
              <a:lnSpc>
                <a:spcPct val="110000"/>
              </a:lnSpc>
            </a:pPr>
            <a:r>
              <a:rPr lang="en-IN" dirty="0" smtClean="0">
                <a:solidFill>
                  <a:srgbClr val="FF0000"/>
                </a:solidFill>
              </a:rPr>
              <a:t>Various designs for boilers and furnaces are available to burn biomass like woods, dung dried vegetables wastes from food industry, pulp, bagasse from sugar industries and municipal wastages etc.</a:t>
            </a:r>
          </a:p>
          <a:p>
            <a:pPr algn="just">
              <a:lnSpc>
                <a:spcPct val="110000"/>
              </a:lnSpc>
            </a:pPr>
            <a:r>
              <a:rPr lang="en-IN" dirty="0" smtClean="0"/>
              <a:t>The moisture content in biomass and in their wide range composition tend to produce LCV of fuel. However it biomass energy by combustion is used as cogeneration with conventional fuels, the utilisation of biomass energy makes it an attractive proposition.</a:t>
            </a:r>
          </a:p>
          <a:p>
            <a:endParaRPr lang="en-IN" dirty="0" smtClean="0"/>
          </a:p>
        </p:txBody>
      </p:sp>
    </p:spTree>
    <p:extLst>
      <p:ext uri="{BB962C8B-B14F-4D97-AF65-F5344CB8AC3E}">
        <p14:creationId xmlns:p14="http://schemas.microsoft.com/office/powerpoint/2010/main" xmlns="" val="1048778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1318"/>
            <a:ext cx="12192000" cy="6746682"/>
          </a:xfrm>
        </p:spPr>
        <p:txBody>
          <a:bodyPr/>
          <a:lstStyle/>
          <a:p>
            <a:pPr marL="0" indent="0" algn="just">
              <a:lnSpc>
                <a:spcPct val="100000"/>
              </a:lnSpc>
              <a:buNone/>
            </a:pPr>
            <a:r>
              <a:rPr lang="en-IN" b="1" dirty="0" smtClean="0"/>
              <a:t>Thermo chemical conversion</a:t>
            </a:r>
            <a:r>
              <a:rPr lang="en-IN" dirty="0" smtClean="0"/>
              <a:t>: It can convert the organic biomass in to more valuable and convenient form of more products as gases and liquid fuels, residues and by-product etc. at different pressure and temperatures.</a:t>
            </a:r>
          </a:p>
          <a:p>
            <a:pPr marL="0" indent="0" algn="just">
              <a:lnSpc>
                <a:spcPct val="100000"/>
              </a:lnSpc>
              <a:buNone/>
            </a:pPr>
            <a:r>
              <a:rPr lang="en-IN" dirty="0" smtClean="0"/>
              <a:t>   </a:t>
            </a:r>
            <a:r>
              <a:rPr lang="en-IN" dirty="0" smtClean="0">
                <a:solidFill>
                  <a:srgbClr val="FF0000"/>
                </a:solidFill>
              </a:rPr>
              <a:t>1.</a:t>
            </a:r>
            <a:r>
              <a:rPr lang="en-IN" dirty="0" smtClean="0"/>
              <a:t> </a:t>
            </a:r>
            <a:r>
              <a:rPr lang="en-IN" b="1" dirty="0" smtClean="0">
                <a:solidFill>
                  <a:srgbClr val="FF0000"/>
                </a:solidFill>
              </a:rPr>
              <a:t>Gasification</a:t>
            </a:r>
            <a:r>
              <a:rPr lang="en-IN" dirty="0" smtClean="0">
                <a:solidFill>
                  <a:srgbClr val="FF0000"/>
                </a:solidFill>
              </a:rPr>
              <a:t>: Heating of biomass in presence of </a:t>
            </a:r>
            <a:r>
              <a:rPr lang="en-IN" u="sng" dirty="0" smtClean="0">
                <a:solidFill>
                  <a:srgbClr val="FF0000"/>
                </a:solidFill>
              </a:rPr>
              <a:t>limited oxygen </a:t>
            </a:r>
            <a:r>
              <a:rPr lang="en-IN" dirty="0" smtClean="0">
                <a:solidFill>
                  <a:srgbClr val="FF0000"/>
                </a:solidFill>
              </a:rPr>
              <a:t>and air. It produces gases fuels like H</a:t>
            </a:r>
            <a:r>
              <a:rPr lang="en-IN" baseline="-25000" dirty="0" smtClean="0">
                <a:solidFill>
                  <a:srgbClr val="FF0000"/>
                </a:solidFill>
              </a:rPr>
              <a:t>2</a:t>
            </a:r>
            <a:r>
              <a:rPr lang="en-IN" dirty="0" smtClean="0">
                <a:solidFill>
                  <a:srgbClr val="FF0000"/>
                </a:solidFill>
              </a:rPr>
              <a:t>, CO, CH</a:t>
            </a:r>
            <a:r>
              <a:rPr lang="en-IN" baseline="-25000" dirty="0" smtClean="0">
                <a:solidFill>
                  <a:srgbClr val="FF0000"/>
                </a:solidFill>
              </a:rPr>
              <a:t>4</a:t>
            </a:r>
            <a:r>
              <a:rPr lang="en-IN" dirty="0" smtClean="0">
                <a:solidFill>
                  <a:srgbClr val="FF0000"/>
                </a:solidFill>
              </a:rPr>
              <a:t> , N</a:t>
            </a:r>
            <a:r>
              <a:rPr lang="en-IN" baseline="-25000" dirty="0" smtClean="0">
                <a:solidFill>
                  <a:srgbClr val="FF0000"/>
                </a:solidFill>
              </a:rPr>
              <a:t>2</a:t>
            </a:r>
            <a:r>
              <a:rPr lang="en-IN" dirty="0" smtClean="0">
                <a:solidFill>
                  <a:srgbClr val="FF0000"/>
                </a:solidFill>
              </a:rPr>
              <a:t> of low calorific value.</a:t>
            </a:r>
          </a:p>
          <a:p>
            <a:pPr marL="0" indent="0" algn="just">
              <a:lnSpc>
                <a:spcPct val="100000"/>
              </a:lnSpc>
              <a:buNone/>
            </a:pPr>
            <a:r>
              <a:rPr lang="en-IN" dirty="0" smtClean="0">
                <a:solidFill>
                  <a:srgbClr val="FF0000"/>
                </a:solidFill>
              </a:rPr>
              <a:t>   2. </a:t>
            </a:r>
            <a:r>
              <a:rPr lang="en-IN" b="1" dirty="0" smtClean="0">
                <a:solidFill>
                  <a:srgbClr val="FF0000"/>
                </a:solidFill>
              </a:rPr>
              <a:t>Pyrolysis</a:t>
            </a:r>
            <a:r>
              <a:rPr lang="en-IN" dirty="0" smtClean="0">
                <a:solidFill>
                  <a:srgbClr val="FF0000"/>
                </a:solidFill>
              </a:rPr>
              <a:t>: It is the heating of biomass in closed vessels at temperature in the range of </a:t>
            </a:r>
            <a:r>
              <a:rPr lang="en-IN" b="1" dirty="0" smtClean="0">
                <a:solidFill>
                  <a:srgbClr val="FF0000"/>
                </a:solidFill>
              </a:rPr>
              <a:t>500</a:t>
            </a:r>
            <a:r>
              <a:rPr lang="en-IN" b="1" baseline="30000" dirty="0" smtClean="0">
                <a:solidFill>
                  <a:srgbClr val="FF0000"/>
                </a:solidFill>
              </a:rPr>
              <a:t>0</a:t>
            </a:r>
            <a:r>
              <a:rPr lang="en-IN" b="1" dirty="0" smtClean="0">
                <a:solidFill>
                  <a:srgbClr val="FF0000"/>
                </a:solidFill>
              </a:rPr>
              <a:t> -900</a:t>
            </a:r>
            <a:r>
              <a:rPr lang="en-IN" b="1" baseline="30000" dirty="0" smtClean="0">
                <a:solidFill>
                  <a:srgbClr val="FF0000"/>
                </a:solidFill>
              </a:rPr>
              <a:t>0 </a:t>
            </a:r>
            <a:r>
              <a:rPr lang="en-IN" b="1" dirty="0" smtClean="0">
                <a:solidFill>
                  <a:srgbClr val="FF0000"/>
                </a:solidFill>
              </a:rPr>
              <a:t>C </a:t>
            </a:r>
            <a:r>
              <a:rPr lang="en-IN" dirty="0" smtClean="0">
                <a:solidFill>
                  <a:srgbClr val="FF0000"/>
                </a:solidFill>
              </a:rPr>
              <a:t>in </a:t>
            </a:r>
            <a:r>
              <a:rPr lang="en-IN" u="sng" dirty="0" smtClean="0">
                <a:solidFill>
                  <a:srgbClr val="FF0000"/>
                </a:solidFill>
              </a:rPr>
              <a:t>absence of oxygen / air with steam</a:t>
            </a:r>
            <a:r>
              <a:rPr lang="en-IN" dirty="0" smtClean="0">
                <a:solidFill>
                  <a:srgbClr val="FF0000"/>
                </a:solidFill>
              </a:rPr>
              <a:t>. It produces solid, liquids and gases. The pyrolysis process can use all type of organic materials including plastic and rubbers.</a:t>
            </a:r>
          </a:p>
          <a:p>
            <a:pPr marL="0" indent="0" algn="just">
              <a:lnSpc>
                <a:spcPct val="100000"/>
              </a:lnSpc>
              <a:buNone/>
            </a:pPr>
            <a:endParaRPr lang="en-IN" dirty="0" smtClean="0"/>
          </a:p>
          <a:p>
            <a:pPr algn="just">
              <a:lnSpc>
                <a:spcPct val="100000"/>
              </a:lnSpc>
            </a:pPr>
            <a:r>
              <a:rPr lang="en-IN" dirty="0" smtClean="0"/>
              <a:t>The gases produced by this process include the mixture of CO, CH</a:t>
            </a:r>
            <a:r>
              <a:rPr lang="en-IN" baseline="-25000" dirty="0" smtClean="0"/>
              <a:t>4</a:t>
            </a:r>
            <a:r>
              <a:rPr lang="en-IN" dirty="0" smtClean="0"/>
              <a:t> , N</a:t>
            </a:r>
            <a:r>
              <a:rPr lang="en-IN" baseline="-25000" dirty="0" smtClean="0"/>
              <a:t>2</a:t>
            </a:r>
            <a:r>
              <a:rPr lang="en-IN" dirty="0" smtClean="0"/>
              <a:t>, H</a:t>
            </a:r>
            <a:r>
              <a:rPr lang="en-IN" baseline="-25000" dirty="0" smtClean="0"/>
              <a:t>2, </a:t>
            </a:r>
            <a:r>
              <a:rPr lang="en-IN" dirty="0" smtClean="0"/>
              <a:t>CO</a:t>
            </a:r>
            <a:r>
              <a:rPr lang="en-IN" baseline="-25000" dirty="0" smtClean="0"/>
              <a:t>2 </a:t>
            </a:r>
            <a:r>
              <a:rPr lang="en-IN" dirty="0" smtClean="0"/>
              <a:t>and other hydrocarbons. The liquids produced are oil like materials (acetic acid, methanol, oil and tar) and solid produced are similar to pure charcoal. </a:t>
            </a:r>
            <a:endParaRPr lang="en-IN" dirty="0"/>
          </a:p>
        </p:txBody>
      </p:sp>
    </p:spTree>
    <p:extLst>
      <p:ext uri="{BB962C8B-B14F-4D97-AF65-F5344CB8AC3E}">
        <p14:creationId xmlns:p14="http://schemas.microsoft.com/office/powerpoint/2010/main" xmlns="" val="3031530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10" y="55659"/>
            <a:ext cx="12030324" cy="6718852"/>
          </a:xfrm>
        </p:spPr>
        <p:txBody>
          <a:bodyPr/>
          <a:lstStyle/>
          <a:p>
            <a:pPr marL="0" indent="0" algn="just">
              <a:lnSpc>
                <a:spcPct val="100000"/>
              </a:lnSpc>
              <a:buNone/>
            </a:pPr>
            <a:r>
              <a:rPr lang="en-IN" b="1" dirty="0" smtClean="0"/>
              <a:t>Biochemical conversion</a:t>
            </a:r>
            <a:r>
              <a:rPr lang="en-IN" dirty="0" smtClean="0"/>
              <a:t>: The process makes use of metabolic action of microbial organism on biomass to produce liquid and gases fuels.</a:t>
            </a:r>
          </a:p>
          <a:p>
            <a:pPr algn="just">
              <a:lnSpc>
                <a:spcPct val="100000"/>
              </a:lnSpc>
            </a:pPr>
            <a:r>
              <a:rPr lang="en-IN" dirty="0" smtClean="0"/>
              <a:t>Fermentation of biomass &amp; Anaerobic digestion of biomass</a:t>
            </a:r>
          </a:p>
          <a:p>
            <a:pPr algn="just">
              <a:lnSpc>
                <a:spcPct val="100000"/>
              </a:lnSpc>
            </a:pPr>
            <a:endParaRPr lang="en-IN" dirty="0" smtClean="0"/>
          </a:p>
          <a:p>
            <a:pPr marL="0" indent="0" algn="just">
              <a:lnSpc>
                <a:spcPct val="100000"/>
              </a:lnSpc>
              <a:buNone/>
            </a:pPr>
            <a:r>
              <a:rPr lang="en-IN" b="1" dirty="0" smtClean="0"/>
              <a:t>Fermentation</a:t>
            </a:r>
            <a:r>
              <a:rPr lang="en-IN" dirty="0" smtClean="0"/>
              <a:t> : It is process of decomposing of complex molecules of organic compound under the influence of micro-organism(ferment) such as yeast, bacteria, enzymes etc.</a:t>
            </a:r>
          </a:p>
          <a:p>
            <a:pPr algn="just">
              <a:lnSpc>
                <a:spcPct val="100000"/>
              </a:lnSpc>
            </a:pPr>
            <a:endParaRPr lang="en-IN" dirty="0" smtClean="0"/>
          </a:p>
          <a:p>
            <a:pPr algn="just">
              <a:lnSpc>
                <a:spcPct val="100000"/>
              </a:lnSpc>
            </a:pPr>
            <a:r>
              <a:rPr lang="en-IN" dirty="0" smtClean="0"/>
              <a:t>Examples of fermentation process is the conversion of grains and sugar crops in to ethanol and CO</a:t>
            </a:r>
            <a:r>
              <a:rPr lang="en-IN" baseline="-25000" dirty="0" smtClean="0"/>
              <a:t>2</a:t>
            </a:r>
            <a:r>
              <a:rPr lang="en-IN" dirty="0" smtClean="0"/>
              <a:t> in presence of yeast. 10% of ethanol can be blended with petrol to produce gasohol. The fermentation process of sugar is carried out about 30</a:t>
            </a:r>
            <a:r>
              <a:rPr lang="en-IN" baseline="30000" dirty="0" smtClean="0"/>
              <a:t>0</a:t>
            </a:r>
            <a:r>
              <a:rPr lang="en-IN" dirty="0" smtClean="0"/>
              <a:t> C in acid conditions of pH value 4-5 and the completion of formation process takes about 50 hours.</a:t>
            </a:r>
          </a:p>
        </p:txBody>
      </p:sp>
    </p:spTree>
    <p:extLst>
      <p:ext uri="{BB962C8B-B14F-4D97-AF65-F5344CB8AC3E}">
        <p14:creationId xmlns:p14="http://schemas.microsoft.com/office/powerpoint/2010/main" xmlns="" val="252425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en-IN" b="1" dirty="0" smtClean="0"/>
              <a:t>Anaerobic digestion of biomass</a:t>
            </a:r>
            <a:r>
              <a:rPr lang="en-IN" dirty="0" smtClean="0"/>
              <a:t>: Process involves the conversion of decaying wet biomass and animal wastes  into biogas through decomposition process by the anaeroibic bacteria.</a:t>
            </a:r>
          </a:p>
          <a:p>
            <a:pPr algn="just"/>
            <a:r>
              <a:rPr lang="en-IN" dirty="0" smtClean="0">
                <a:solidFill>
                  <a:srgbClr val="FF0000"/>
                </a:solidFill>
              </a:rPr>
              <a:t>The anaeroibic bacteria is a micro organism that can live and grow in absence of </a:t>
            </a:r>
            <a:r>
              <a:rPr lang="en-IN" dirty="0">
                <a:solidFill>
                  <a:srgbClr val="FF0000"/>
                </a:solidFill>
              </a:rPr>
              <a:t>0</a:t>
            </a:r>
            <a:r>
              <a:rPr lang="en-IN" baseline="-25000" dirty="0" smtClean="0">
                <a:solidFill>
                  <a:srgbClr val="FF0000"/>
                </a:solidFill>
              </a:rPr>
              <a:t>2 </a:t>
            </a:r>
            <a:r>
              <a:rPr lang="en-IN" dirty="0" smtClean="0">
                <a:solidFill>
                  <a:srgbClr val="FF0000"/>
                </a:solidFill>
              </a:rPr>
              <a:t>or air. The biogas production in anaerobic  digestion depends on the types of biomass used., temperature, pH value of mixture etc. </a:t>
            </a:r>
          </a:p>
          <a:p>
            <a:pPr algn="just"/>
            <a:endParaRPr lang="en-IN" dirty="0" smtClean="0"/>
          </a:p>
          <a:p>
            <a:pPr algn="just"/>
            <a:r>
              <a:rPr lang="en-IN" dirty="0" smtClean="0"/>
              <a:t>If the production of biogas from human &amp; animal wastage takes about 10 days at optimum temperature of 35</a:t>
            </a:r>
            <a:r>
              <a:rPr lang="en-IN" baseline="30000" dirty="0" smtClean="0"/>
              <a:t>0</a:t>
            </a:r>
            <a:r>
              <a:rPr lang="en-IN" dirty="0" smtClean="0"/>
              <a:t> C while decomposition of biomass like sewage sludge, green plant etc. takes longer time. The gas mixture of methane (55 – 70%) and reminder is   CO</a:t>
            </a:r>
            <a:r>
              <a:rPr lang="en-IN" baseline="-25000" dirty="0" smtClean="0"/>
              <a:t>2</a:t>
            </a:r>
            <a:r>
              <a:rPr lang="en-IN" dirty="0" smtClean="0"/>
              <a:t>  with other impurities.</a:t>
            </a:r>
          </a:p>
          <a:p>
            <a:pPr algn="just"/>
            <a:endParaRPr lang="en-IN" dirty="0" smtClean="0"/>
          </a:p>
          <a:p>
            <a:pPr algn="just"/>
            <a:r>
              <a:rPr lang="en-IN" dirty="0" smtClean="0">
                <a:solidFill>
                  <a:srgbClr val="FF0000"/>
                </a:solidFill>
              </a:rPr>
              <a:t>The most    useful biomass for production of biogas are animal and human waste, algae, hyacinth, plant residue and other organic waste materials with high moisture content.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943600" cy="678873"/>
          </a:xfrm>
        </p:spPr>
        <p:txBody>
          <a:bodyPr>
            <a:normAutofit fontScale="90000"/>
          </a:bodyPr>
          <a:lstStyle/>
          <a:p>
            <a:r>
              <a:rPr lang="en-US" sz="4000" b="1" dirty="0" smtClean="0"/>
              <a:t>BIOGAS GENERATION</a:t>
            </a:r>
            <a:r>
              <a:rPr lang="en-US" dirty="0" smtClean="0"/>
              <a:t>:</a:t>
            </a:r>
            <a:endParaRPr lang="en-US" dirty="0"/>
          </a:p>
        </p:txBody>
      </p:sp>
      <p:sp>
        <p:nvSpPr>
          <p:cNvPr id="3" name="Content Placeholder 2"/>
          <p:cNvSpPr>
            <a:spLocks noGrp="1"/>
          </p:cNvSpPr>
          <p:nvPr>
            <p:ph idx="1"/>
          </p:nvPr>
        </p:nvSpPr>
        <p:spPr>
          <a:xfrm>
            <a:off x="0" y="581891"/>
            <a:ext cx="12192000" cy="2576945"/>
          </a:xfrm>
        </p:spPr>
        <p:txBody>
          <a:bodyPr>
            <a:normAutofit lnSpcReduction="10000"/>
          </a:bodyPr>
          <a:lstStyle/>
          <a:p>
            <a:pPr algn="just"/>
            <a:r>
              <a:rPr lang="en-US" dirty="0" smtClean="0"/>
              <a:t>Biogas is generated by the activity of anaerobic bacteria. </a:t>
            </a:r>
          </a:p>
          <a:p>
            <a:pPr algn="just"/>
            <a:r>
              <a:rPr lang="en-US" dirty="0" smtClean="0">
                <a:solidFill>
                  <a:srgbClr val="FF0000"/>
                </a:solidFill>
              </a:rPr>
              <a:t>Biogas is comprised of about 60% of methane, 40% of carbon dioxide, and small amount of hydrogen sulfide, nitrogen, ammonia, hydrogen &amp; moisture. </a:t>
            </a:r>
          </a:p>
          <a:p>
            <a:pPr algn="just"/>
            <a:r>
              <a:rPr lang="en-US" dirty="0" smtClean="0"/>
              <a:t>The heating </a:t>
            </a:r>
            <a:r>
              <a:rPr lang="en-US" sz="3200" dirty="0" smtClean="0"/>
              <a:t>value</a:t>
            </a:r>
            <a:r>
              <a:rPr lang="en-US" dirty="0" smtClean="0"/>
              <a:t> of biogas is about 60% of natural gas and about 25% of propane. </a:t>
            </a:r>
          </a:p>
          <a:p>
            <a:pPr algn="just"/>
            <a:r>
              <a:rPr lang="en-US" dirty="0" smtClean="0"/>
              <a:t>Biogas has corrosive nature and storage of biogas is not practical.</a:t>
            </a:r>
          </a:p>
        </p:txBody>
      </p:sp>
      <p:pic>
        <p:nvPicPr>
          <p:cNvPr id="1027" name="Picture 3"/>
          <p:cNvPicPr>
            <a:picLocks noChangeAspect="1" noChangeArrowheads="1"/>
          </p:cNvPicPr>
          <p:nvPr/>
        </p:nvPicPr>
        <p:blipFill>
          <a:blip r:embed="rId2"/>
          <a:srcRect/>
          <a:stretch>
            <a:fillRect/>
          </a:stretch>
        </p:blipFill>
        <p:spPr bwMode="auto">
          <a:xfrm>
            <a:off x="7608246" y="4003965"/>
            <a:ext cx="4583754" cy="2854035"/>
          </a:xfrm>
          <a:prstGeom prst="rect">
            <a:avLst/>
          </a:prstGeom>
          <a:noFill/>
          <a:ln w="9525">
            <a:noFill/>
            <a:miter lim="800000"/>
            <a:headEnd/>
            <a:tailEnd/>
          </a:ln>
          <a:effectLst/>
        </p:spPr>
      </p:pic>
      <p:sp>
        <p:nvSpPr>
          <p:cNvPr id="6" name="TextBox 5"/>
          <p:cNvSpPr txBox="1"/>
          <p:nvPr/>
        </p:nvSpPr>
        <p:spPr>
          <a:xfrm>
            <a:off x="207818" y="3255818"/>
            <a:ext cx="7329055" cy="3970318"/>
          </a:xfrm>
          <a:prstGeom prst="rect">
            <a:avLst/>
          </a:prstGeom>
          <a:noFill/>
        </p:spPr>
        <p:txBody>
          <a:bodyPr wrap="square" rtlCol="0">
            <a:spAutoFit/>
          </a:bodyPr>
          <a:lstStyle/>
          <a:p>
            <a:pPr algn="just">
              <a:buFont typeface="Wingdings" pitchFamily="2" charset="2"/>
              <a:buChar char="§"/>
            </a:pPr>
            <a:r>
              <a:rPr lang="en-US" sz="2800" dirty="0" smtClean="0">
                <a:solidFill>
                  <a:srgbClr val="FF0000"/>
                </a:solidFill>
              </a:rPr>
              <a:t>Organic material is something that was living and can decay. Wasted or spoiled food, plant clippings, animal manure, meat trimmings and sewage are common types of organic material used with anaerobic digestion. </a:t>
            </a:r>
          </a:p>
          <a:p>
            <a:pPr algn="just"/>
            <a:endParaRPr lang="en-US" sz="2800" dirty="0" smtClean="0"/>
          </a:p>
          <a:p>
            <a:pPr marL="0" lvl="5" algn="just">
              <a:buFont typeface="Wingdings" pitchFamily="2" charset="2"/>
              <a:buChar char="§"/>
            </a:pPr>
            <a:r>
              <a:rPr lang="en-US" sz="2800" dirty="0" smtClean="0"/>
              <a:t>In contrast, inorganic material includes things like rocks, dirt, plastic, metal and glass.</a:t>
            </a:r>
          </a:p>
          <a:p>
            <a:pPr algn="just">
              <a:buFont typeface="Wingdings" pitchFamily="2" charset="2"/>
              <a:buChar char="§"/>
            </a:pPr>
            <a:endParaRPr lang="en-US"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3506</Words>
  <Application>Microsoft Office PowerPoint</Application>
  <PresentationFormat>Custom</PresentationFormat>
  <Paragraphs>198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BIOMASS &amp; BIOGAS</vt:lpstr>
      <vt:lpstr>Introduction:</vt:lpstr>
      <vt:lpstr>Biomass:</vt:lpstr>
      <vt:lpstr>Slide 4</vt:lpstr>
      <vt:lpstr>Energy conversion from Biomass</vt:lpstr>
      <vt:lpstr>Slide 6</vt:lpstr>
      <vt:lpstr>Slide 7</vt:lpstr>
      <vt:lpstr>Slide 8</vt:lpstr>
      <vt:lpstr>BIOGAS GENERATION:</vt:lpstr>
      <vt:lpstr>BIOGAS GENERATION SOURCES</vt:lpstr>
      <vt:lpstr>Principles of biogas production: </vt:lpstr>
      <vt:lpstr>Advantages of biogas plant</vt:lpstr>
      <vt:lpstr>Factors affecting the production of biogas</vt:lpstr>
      <vt:lpstr>Slide 14</vt:lpstr>
      <vt:lpstr>Classification of Biogas plant</vt:lpstr>
      <vt:lpstr>Slide 16</vt:lpstr>
      <vt:lpstr>Dome &amp; drum type biogas plants:</vt:lpstr>
      <vt:lpstr>Inlet chamber  </vt:lpstr>
      <vt:lpstr>Digester  </vt:lpstr>
      <vt:lpstr>Gas holder  </vt:lpstr>
      <vt:lpstr>Outlet Chamber  </vt:lpstr>
      <vt:lpstr>Slide 22</vt:lpstr>
      <vt:lpstr>Slide 23</vt:lpstr>
      <vt:lpstr>Slide 24</vt:lpstr>
      <vt:lpstr>Slide 25</vt:lpstr>
      <vt:lpstr>Site selection for biogas</vt:lpstr>
      <vt:lpstr>Slide 27</vt:lpstr>
      <vt:lpstr>Major applications of biogas plant</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BIOMASS</dc:title>
  <dc:creator>deep sutaria</dc:creator>
  <cp:lastModifiedBy>a</cp:lastModifiedBy>
  <cp:revision>44</cp:revision>
  <dcterms:created xsi:type="dcterms:W3CDTF">2019-11-10T05:09:12Z</dcterms:created>
  <dcterms:modified xsi:type="dcterms:W3CDTF">2019-11-14T06:18:18Z</dcterms:modified>
</cp:coreProperties>
</file>