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22" autoAdjust="0"/>
    <p:restoredTop sz="94660"/>
  </p:normalViewPr>
  <p:slideViewPr>
    <p:cSldViewPr snapToGrid="0">
      <p:cViewPr varScale="1">
        <p:scale>
          <a:sx n="98" d="100"/>
          <a:sy n="98" d="100"/>
        </p:scale>
        <p:origin x="-77"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326558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156934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166147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158727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167099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376967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383879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290800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409064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22419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CA3DBF-7162-4CD8-8CC9-522D34D79272}" type="datetimeFigureOut">
              <a:rPr lang="en-IN" smtClean="0"/>
              <a:pPr/>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35340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A3DBF-7162-4CD8-8CC9-522D34D79272}" type="datetimeFigureOut">
              <a:rPr lang="en-IN" smtClean="0"/>
              <a:pPr/>
              <a:t>26-08-2019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395BB-866C-49F0-B0F8-BB6A4483A982}" type="slidenum">
              <a:rPr lang="en-IN" smtClean="0"/>
              <a:pPr/>
              <a:t>‹#›</a:t>
            </a:fld>
            <a:endParaRPr lang="en-IN"/>
          </a:p>
        </p:txBody>
      </p:sp>
    </p:spTree>
    <p:extLst>
      <p:ext uri="{BB962C8B-B14F-4D97-AF65-F5344CB8AC3E}">
        <p14:creationId xmlns="" xmlns:p14="http://schemas.microsoft.com/office/powerpoint/2010/main" val="117151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latin typeface="Arial Narrow" panose="020B0606020202030204" pitchFamily="34" charset="0"/>
              </a:rPr>
              <a:t/>
            </a:r>
            <a:br>
              <a:rPr lang="en-IN" sz="4400" b="1" dirty="0" smtClean="0">
                <a:latin typeface="Arial Narrow" panose="020B0606020202030204" pitchFamily="34" charset="0"/>
              </a:rPr>
            </a:br>
            <a:r>
              <a:rPr lang="en-IN" sz="4400" b="1" dirty="0" smtClean="0">
                <a:latin typeface="Arial Narrow" panose="020B0606020202030204" pitchFamily="34" charset="0"/>
              </a:rPr>
              <a:t/>
            </a:r>
            <a:br>
              <a:rPr lang="en-IN" sz="4400" b="1" dirty="0" smtClean="0">
                <a:latin typeface="Arial Narrow" panose="020B0606020202030204" pitchFamily="34" charset="0"/>
              </a:rPr>
            </a:br>
            <a:endParaRPr lang="en-IN" sz="4400" b="1" dirty="0">
              <a:latin typeface="Arial Narrow" panose="020B0606020202030204" pitchFamily="34" charset="0"/>
            </a:endParaRPr>
          </a:p>
        </p:txBody>
      </p:sp>
      <p:sp>
        <p:nvSpPr>
          <p:cNvPr id="3" name="Subtitle 2"/>
          <p:cNvSpPr>
            <a:spLocks noGrp="1"/>
          </p:cNvSpPr>
          <p:nvPr>
            <p:ph type="subTitle" idx="1"/>
          </p:nvPr>
        </p:nvSpPr>
        <p:spPr/>
        <p:txBody>
          <a:bodyPr/>
          <a:lstStyle/>
          <a:p>
            <a:r>
              <a:rPr lang="en-IN" smtClean="0">
                <a:latin typeface="Arial Black" pitchFamily="34" charset="0"/>
              </a:rPr>
              <a:t>Department </a:t>
            </a:r>
            <a:r>
              <a:rPr lang="en-IN" dirty="0" smtClean="0">
                <a:latin typeface="Arial Black" pitchFamily="34" charset="0"/>
              </a:rPr>
              <a:t>of Mechanical Engineering</a:t>
            </a:r>
          </a:p>
          <a:p>
            <a:r>
              <a:rPr lang="en-IN" dirty="0" smtClean="0">
                <a:latin typeface="Arial Black" pitchFamily="34" charset="0"/>
              </a:rPr>
              <a:t>S. V. National Institute of Technology</a:t>
            </a:r>
            <a:endParaRPr lang="en-IN" dirty="0">
              <a:latin typeface="Arial Black" pitchFamily="34" charset="0"/>
            </a:endParaRPr>
          </a:p>
        </p:txBody>
      </p:sp>
      <p:sp>
        <p:nvSpPr>
          <p:cNvPr id="6" name="Rectangle 5"/>
          <p:cNvSpPr/>
          <p:nvPr/>
        </p:nvSpPr>
        <p:spPr>
          <a:xfrm>
            <a:off x="2910624" y="1479928"/>
            <a:ext cx="6606863" cy="769441"/>
          </a:xfrm>
          <a:prstGeom prst="rect">
            <a:avLst/>
          </a:prstGeom>
        </p:spPr>
        <p:txBody>
          <a:bodyPr wrap="square">
            <a:spAutoFit/>
          </a:bodyPr>
          <a:lstStyle/>
          <a:p>
            <a:r>
              <a:rPr lang="en-US" sz="4400" b="1" dirty="0" smtClean="0"/>
              <a:t>FUELS AND COMBUSTION</a:t>
            </a:r>
            <a:endParaRPr lang="en-US" sz="4400" dirty="0"/>
          </a:p>
        </p:txBody>
      </p:sp>
    </p:spTree>
    <p:extLst>
      <p:ext uri="{BB962C8B-B14F-4D97-AF65-F5344CB8AC3E}">
        <p14:creationId xmlns="" xmlns:p14="http://schemas.microsoft.com/office/powerpoint/2010/main" val="355723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2" y="1"/>
            <a:ext cx="11998817" cy="495299"/>
          </a:xfrm>
        </p:spPr>
        <p:txBody>
          <a:bodyPr>
            <a:normAutofit fontScale="90000"/>
          </a:bodyPr>
          <a:lstStyle/>
          <a:p>
            <a:r>
              <a:rPr lang="en-US" sz="2800" b="1" u="sng" dirty="0" smtClean="0">
                <a:solidFill>
                  <a:srgbClr val="FF0000"/>
                </a:solidFill>
                <a:effectLst>
                  <a:outerShdw blurRad="38100" dist="38100" dir="2700000" algn="tl">
                    <a:srgbClr val="000000">
                      <a:alpha val="43137"/>
                    </a:srgbClr>
                  </a:outerShdw>
                </a:effectLst>
              </a:rPr>
              <a:t>LOSS OF EVEN ONE DROP OF OIL EVERY SECOND CAN COST YOU OVER 4000 LITRES A YEAR.</a:t>
            </a:r>
            <a:endParaRPr lang="en-US" sz="2800"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 y="556260"/>
            <a:ext cx="12192000" cy="6301739"/>
          </a:xfrm>
        </p:spPr>
        <p:txBody>
          <a:bodyPr>
            <a:normAutofit/>
          </a:bodyPr>
          <a:lstStyle/>
          <a:p>
            <a:pPr algn="just">
              <a:lnSpc>
                <a:spcPct val="110000"/>
              </a:lnSpc>
              <a:buNone/>
            </a:pPr>
            <a:r>
              <a:rPr lang="en-US" sz="2400" b="1" dirty="0" smtClean="0"/>
              <a:t>Storage of Fuel Oil:</a:t>
            </a:r>
          </a:p>
          <a:p>
            <a:pPr algn="just">
              <a:lnSpc>
                <a:spcPct val="110000"/>
              </a:lnSpc>
            </a:pPr>
            <a:r>
              <a:rPr lang="en-US" sz="2400" dirty="0" smtClean="0"/>
              <a:t>It can be potentially hazardous to store furnace oil in barrels. A better practice is to store it in cylindrical tanks, either above or below the ground. Furnace oil, that is delivered, may contain dust, water and other contaminants.</a:t>
            </a:r>
          </a:p>
          <a:p>
            <a:pPr algn="just">
              <a:lnSpc>
                <a:spcPct val="110000"/>
              </a:lnSpc>
            </a:pPr>
            <a:r>
              <a:rPr lang="en-US" sz="2400" dirty="0" smtClean="0">
                <a:solidFill>
                  <a:srgbClr val="FF0000"/>
                </a:solidFill>
              </a:rPr>
              <a:t>The sizing of storage tank facility is very important. Industrial heating fuel storage tanks are generally vertical mild steel tanks mounted above ground. </a:t>
            </a:r>
          </a:p>
          <a:p>
            <a:pPr algn="just">
              <a:lnSpc>
                <a:spcPct val="110000"/>
              </a:lnSpc>
            </a:pPr>
            <a:r>
              <a:rPr lang="en-US" sz="2400" dirty="0" smtClean="0"/>
              <a:t>It is prudent for safety and environmental reasons to build bund walls around tanks to contain accidental spillages.</a:t>
            </a:r>
          </a:p>
          <a:p>
            <a:pPr algn="just">
              <a:lnSpc>
                <a:spcPct val="110000"/>
              </a:lnSpc>
            </a:pPr>
            <a:r>
              <a:rPr lang="en-US" sz="2400" dirty="0" smtClean="0">
                <a:solidFill>
                  <a:srgbClr val="FF0000"/>
                </a:solidFill>
              </a:rPr>
              <a:t>Certain amount of settlement of solids &amp; sludge will occur in tanks over time, cleaning should be carried out at regular intervals-annually for heavy fuels and every two years for light fuels.</a:t>
            </a:r>
          </a:p>
          <a:p>
            <a:pPr algn="just">
              <a:lnSpc>
                <a:spcPct val="110000"/>
              </a:lnSpc>
            </a:pPr>
            <a:endParaRPr lang="en-US" sz="2400" dirty="0" smtClean="0">
              <a:solidFill>
                <a:srgbClr val="FF0000"/>
              </a:solidFill>
            </a:endParaRPr>
          </a:p>
          <a:p>
            <a:pPr algn="just">
              <a:lnSpc>
                <a:spcPct val="110000"/>
              </a:lnSpc>
            </a:pPr>
            <a:r>
              <a:rPr lang="en-US" sz="2400" dirty="0" smtClean="0"/>
              <a:t>Fuel oil should be free from possible contaminants such as dirt, sludge and water before it is fed to the combustion system.</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fontScale="92500" lnSpcReduction="20000"/>
          </a:bodyPr>
          <a:lstStyle/>
          <a:p>
            <a:pPr algn="just">
              <a:lnSpc>
                <a:spcPct val="110000"/>
              </a:lnSpc>
              <a:buNone/>
            </a:pPr>
            <a:r>
              <a:rPr lang="en-US" b="1" dirty="0" smtClean="0"/>
              <a:t>Pumping:</a:t>
            </a:r>
          </a:p>
          <a:p>
            <a:pPr algn="just">
              <a:lnSpc>
                <a:spcPct val="110000"/>
              </a:lnSpc>
            </a:pPr>
            <a:r>
              <a:rPr lang="en-US" dirty="0" smtClean="0"/>
              <a:t>Heavy fuel oils are best pumped using positive displacement pumps, as they are able to get fuel moving when it is cold. A circulation gear pump running on LDO should give between 7000-10000 hours of service. Diaphragm pumps have a shorter service life, but are easier and less expensive to repair. </a:t>
            </a:r>
          </a:p>
          <a:p>
            <a:pPr algn="just">
              <a:lnSpc>
                <a:spcPct val="110000"/>
              </a:lnSpc>
              <a:buNone/>
            </a:pPr>
            <a:endParaRPr lang="en-US" dirty="0" smtClean="0"/>
          </a:p>
          <a:p>
            <a:pPr algn="just">
              <a:lnSpc>
                <a:spcPct val="110000"/>
              </a:lnSpc>
            </a:pPr>
            <a:r>
              <a:rPr lang="en-US" dirty="0" smtClean="0">
                <a:solidFill>
                  <a:srgbClr val="FF0000"/>
                </a:solidFill>
              </a:rPr>
              <a:t>A centrifugal pump is not recommended, because as the oil viscosity increases, the efficiency of the pump drops sharply and the required HP increases. Light fuels are best pumped with centrifugal or turbine pumps. When higher pressures are required, piston or diaphragm pumps should be used.</a:t>
            </a:r>
          </a:p>
          <a:p>
            <a:pPr algn="just">
              <a:lnSpc>
                <a:spcPct val="110000"/>
              </a:lnSpc>
            </a:pPr>
            <a:r>
              <a:rPr lang="en-US" dirty="0" smtClean="0">
                <a:solidFill>
                  <a:srgbClr val="FF0000"/>
                </a:solidFill>
              </a:rPr>
              <a:t>At low ambient temperatures (below 25°C), furnace oil is not easily pumpable. </a:t>
            </a:r>
          </a:p>
          <a:p>
            <a:pPr algn="just">
              <a:lnSpc>
                <a:spcPct val="110000"/>
              </a:lnSpc>
            </a:pPr>
            <a:endParaRPr lang="en-US" dirty="0" smtClean="0">
              <a:solidFill>
                <a:srgbClr val="FF0000"/>
              </a:solidFill>
            </a:endParaRPr>
          </a:p>
          <a:p>
            <a:pPr algn="just">
              <a:lnSpc>
                <a:spcPct val="110000"/>
              </a:lnSpc>
            </a:pPr>
            <a:r>
              <a:rPr lang="en-US" dirty="0" smtClean="0"/>
              <a:t>To preheat the oil is accomplished (a) the entire tank may be preheated. In this form of bulk heating, steam coils are placed at the bottom of the tank, which is fully insulated(b) the oil can be heated as it flows out with an outflow heater. To reduce steam requirements, it is advisable to insulate tanks where bulk heating is used.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537571"/>
          </a:xfrm>
        </p:spPr>
        <p:txBody>
          <a:bodyPr>
            <a:normAutofit/>
          </a:bodyPr>
          <a:lstStyle/>
          <a:p>
            <a:pPr algn="just">
              <a:lnSpc>
                <a:spcPct val="100000"/>
              </a:lnSpc>
              <a:buNone/>
            </a:pPr>
            <a:r>
              <a:rPr lang="en-US" b="1" dirty="0" smtClean="0"/>
              <a:t>Temperature Control:</a:t>
            </a:r>
          </a:p>
          <a:p>
            <a:pPr algn="just">
              <a:lnSpc>
                <a:spcPct val="100000"/>
              </a:lnSpc>
            </a:pPr>
            <a:r>
              <a:rPr lang="en-US" dirty="0" smtClean="0"/>
              <a:t>Thermostatic temperature control of the oil is necessary to prevent overheating, especially when oil flow is reduced or stopped. This is particularly important for electric heaters, since oil may get carbonized when there is no flow and the heater is on. </a:t>
            </a:r>
          </a:p>
          <a:p>
            <a:pPr algn="just">
              <a:lnSpc>
                <a:spcPct val="100000"/>
              </a:lnSpc>
              <a:buNone/>
            </a:pPr>
            <a:endParaRPr lang="en-US" dirty="0" smtClean="0"/>
          </a:p>
          <a:p>
            <a:pPr algn="just">
              <a:lnSpc>
                <a:spcPct val="100000"/>
              </a:lnSpc>
            </a:pPr>
            <a:r>
              <a:rPr lang="en-US" dirty="0" smtClean="0"/>
              <a:t>Thermostats should be provided at a region where the oil flows freely into the suction pipe. The temperature at which oil can readily be pumped depends on the grade of oil being handled. Oil should never be stored at a temperature above that necessary for pumping as this leads to higher energy consumption.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24835" cy="785611"/>
          </a:xfrm>
        </p:spPr>
        <p:txBody>
          <a:bodyPr>
            <a:normAutofit fontScale="90000"/>
          </a:bodyPr>
          <a:lstStyle/>
          <a:p>
            <a:r>
              <a:rPr lang="en-US" sz="3200" b="1" u="sng" dirty="0" smtClean="0">
                <a:solidFill>
                  <a:srgbClr val="7030A0"/>
                </a:solidFill>
              </a:rPr>
              <a:t>Properties of Coal:</a:t>
            </a:r>
            <a:endParaRPr lang="en-US" sz="3200" b="1" u="sng" dirty="0">
              <a:solidFill>
                <a:srgbClr val="7030A0"/>
              </a:solidFill>
            </a:endParaRPr>
          </a:p>
        </p:txBody>
      </p:sp>
      <p:sp>
        <p:nvSpPr>
          <p:cNvPr id="3" name="Content Placeholder 2"/>
          <p:cNvSpPr>
            <a:spLocks noGrp="1"/>
          </p:cNvSpPr>
          <p:nvPr>
            <p:ph idx="1"/>
          </p:nvPr>
        </p:nvSpPr>
        <p:spPr>
          <a:xfrm>
            <a:off x="0" y="592428"/>
            <a:ext cx="7277100" cy="6265572"/>
          </a:xfrm>
        </p:spPr>
        <p:txBody>
          <a:bodyPr>
            <a:normAutofit fontScale="70000" lnSpcReduction="20000"/>
          </a:bodyPr>
          <a:lstStyle/>
          <a:p>
            <a:pPr algn="just">
              <a:lnSpc>
                <a:spcPct val="110000"/>
              </a:lnSpc>
            </a:pPr>
            <a:r>
              <a:rPr lang="en-US" dirty="0" smtClean="0"/>
              <a:t>Three major types - Anthracite, Bituminous, and Lignite. </a:t>
            </a:r>
          </a:p>
          <a:p>
            <a:pPr algn="just">
              <a:lnSpc>
                <a:spcPct val="110000"/>
              </a:lnSpc>
            </a:pPr>
            <a:r>
              <a:rPr lang="en-US" dirty="0" smtClean="0"/>
              <a:t>Further classified as semi-anthracite, semi-bituminous, and sub-bituminous. </a:t>
            </a:r>
          </a:p>
          <a:p>
            <a:pPr algn="just">
              <a:lnSpc>
                <a:spcPct val="110000"/>
              </a:lnSpc>
            </a:pPr>
            <a:endParaRPr lang="en-US" dirty="0" smtClean="0"/>
          </a:p>
          <a:p>
            <a:pPr algn="just">
              <a:lnSpc>
                <a:spcPct val="110000"/>
              </a:lnSpc>
            </a:pPr>
            <a:r>
              <a:rPr lang="en-US" dirty="0" smtClean="0">
                <a:solidFill>
                  <a:srgbClr val="FF0000"/>
                </a:solidFill>
              </a:rPr>
              <a:t>Anthracite is the oldest coal from geological perspective. It is a hard coal composed mainly of carbon with little volatile content and practically no moisture. </a:t>
            </a:r>
          </a:p>
          <a:p>
            <a:pPr algn="just">
              <a:lnSpc>
                <a:spcPct val="110000"/>
              </a:lnSpc>
            </a:pPr>
            <a:r>
              <a:rPr lang="en-US" dirty="0" smtClean="0">
                <a:solidFill>
                  <a:srgbClr val="FF0000"/>
                </a:solidFill>
              </a:rPr>
              <a:t>Lignite is the youngest coal from geological perspective. It is a soft coal composed mainly of volatile matter and moisture content with low fixed carbon. </a:t>
            </a:r>
          </a:p>
          <a:p>
            <a:pPr algn="just">
              <a:lnSpc>
                <a:spcPct val="110000"/>
              </a:lnSpc>
            </a:pPr>
            <a:endParaRPr lang="en-US" dirty="0" smtClean="0"/>
          </a:p>
          <a:p>
            <a:pPr algn="just">
              <a:lnSpc>
                <a:spcPct val="110000"/>
              </a:lnSpc>
            </a:pPr>
            <a:r>
              <a:rPr lang="en-US" dirty="0" smtClean="0"/>
              <a:t>Fixed carbon refers to carbon in its free state, not combined with other elements. Volatile matter refers to those combustible constituents of coal that vaporize when coal is heated. </a:t>
            </a:r>
          </a:p>
          <a:p>
            <a:pPr algn="just">
              <a:lnSpc>
                <a:spcPct val="110000"/>
              </a:lnSpc>
              <a:buNone/>
            </a:pPr>
            <a:endParaRPr lang="en-US" dirty="0" smtClean="0"/>
          </a:p>
          <a:p>
            <a:pPr algn="just">
              <a:lnSpc>
                <a:spcPct val="110000"/>
              </a:lnSpc>
            </a:pPr>
            <a:r>
              <a:rPr lang="en-US" dirty="0" smtClean="0"/>
              <a:t>The common coals used in Indian industry are </a:t>
            </a:r>
            <a:r>
              <a:rPr lang="en-US" b="1" u="sng" dirty="0" smtClean="0"/>
              <a:t>bituminous and sub-bituminous coal</a:t>
            </a:r>
            <a:endParaRPr lang="en-US" b="1" u="sng" dirty="0"/>
          </a:p>
        </p:txBody>
      </p:sp>
      <p:pic>
        <p:nvPicPr>
          <p:cNvPr id="4" name="Picture 3"/>
          <p:cNvPicPr>
            <a:picLocks noChangeAspect="1"/>
          </p:cNvPicPr>
          <p:nvPr/>
        </p:nvPicPr>
        <p:blipFill>
          <a:blip r:embed="rId2" cstate="print"/>
          <a:stretch>
            <a:fillRect/>
          </a:stretch>
        </p:blipFill>
        <p:spPr>
          <a:xfrm>
            <a:off x="7442212" y="1"/>
            <a:ext cx="4718447" cy="3070859"/>
          </a:xfrm>
          <a:prstGeom prst="rect">
            <a:avLst/>
          </a:prstGeom>
        </p:spPr>
      </p:pic>
      <p:sp>
        <p:nvSpPr>
          <p:cNvPr id="5" name="TextBox 4"/>
          <p:cNvSpPr txBox="1"/>
          <p:nvPr/>
        </p:nvSpPr>
        <p:spPr>
          <a:xfrm>
            <a:off x="7924800" y="3611880"/>
            <a:ext cx="4076701" cy="707886"/>
          </a:xfrm>
          <a:prstGeom prst="rect">
            <a:avLst/>
          </a:prstGeom>
          <a:noFill/>
        </p:spPr>
        <p:txBody>
          <a:bodyPr wrap="square" rtlCol="0">
            <a:spAutoFit/>
          </a:bodyPr>
          <a:lstStyle/>
          <a:p>
            <a:r>
              <a:rPr lang="en-US" sz="2000" dirty="0"/>
              <a:t>Normally D, E and F coal grades are available to Indian Industry</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31040" cy="3108960"/>
          </a:xfrm>
        </p:spPr>
        <p:txBody>
          <a:bodyPr>
            <a:normAutofit/>
          </a:bodyPr>
          <a:lstStyle/>
          <a:p>
            <a:pPr marL="0" indent="0" algn="just">
              <a:buNone/>
            </a:pPr>
            <a:r>
              <a:rPr lang="en-IN" sz="2400" b="1" dirty="0"/>
              <a:t>Physical </a:t>
            </a:r>
            <a:r>
              <a:rPr lang="en-IN" sz="2400" b="1" dirty="0" smtClean="0"/>
              <a:t>Properties</a:t>
            </a:r>
          </a:p>
          <a:p>
            <a:pPr marL="0" indent="0" algn="just">
              <a:buNone/>
            </a:pPr>
            <a:r>
              <a:rPr lang="en-IN" sz="2400" b="1" dirty="0"/>
              <a:t>Heating Value:</a:t>
            </a:r>
          </a:p>
          <a:p>
            <a:pPr algn="just"/>
            <a:r>
              <a:rPr lang="en-US" sz="2000" dirty="0"/>
              <a:t>The heating value of coal varies from coal field to coal field. The typical GCVs for </a:t>
            </a:r>
            <a:r>
              <a:rPr lang="en-US" sz="2000" dirty="0" smtClean="0"/>
              <a:t>various coals </a:t>
            </a:r>
            <a:r>
              <a:rPr lang="en-US" sz="2000" dirty="0"/>
              <a:t>are given in the </a:t>
            </a:r>
            <a:r>
              <a:rPr lang="en-US" sz="2000" dirty="0" smtClean="0"/>
              <a:t>Table.</a:t>
            </a:r>
          </a:p>
        </p:txBody>
      </p:sp>
      <p:pic>
        <p:nvPicPr>
          <p:cNvPr id="4" name="Picture 3"/>
          <p:cNvPicPr>
            <a:picLocks noChangeAspect="1"/>
          </p:cNvPicPr>
          <p:nvPr/>
        </p:nvPicPr>
        <p:blipFill>
          <a:blip r:embed="rId2" cstate="print"/>
          <a:stretch>
            <a:fillRect/>
          </a:stretch>
        </p:blipFill>
        <p:spPr>
          <a:xfrm>
            <a:off x="2011302" y="1391213"/>
            <a:ext cx="8958787" cy="1782293"/>
          </a:xfrm>
          <a:prstGeom prst="rect">
            <a:avLst/>
          </a:prstGeom>
        </p:spPr>
      </p:pic>
      <p:sp>
        <p:nvSpPr>
          <p:cNvPr id="5" name="TextBox 4"/>
          <p:cNvSpPr txBox="1"/>
          <p:nvPr/>
        </p:nvSpPr>
        <p:spPr>
          <a:xfrm>
            <a:off x="0" y="3584477"/>
            <a:ext cx="12192000" cy="3416320"/>
          </a:xfrm>
          <a:prstGeom prst="rect">
            <a:avLst/>
          </a:prstGeom>
          <a:noFill/>
        </p:spPr>
        <p:txBody>
          <a:bodyPr wrap="square" rtlCol="0">
            <a:spAutoFit/>
          </a:bodyPr>
          <a:lstStyle/>
          <a:p>
            <a:pPr algn="just"/>
            <a:r>
              <a:rPr lang="en-IN" sz="2200" b="1" dirty="0"/>
              <a:t>Analysis of Coal:</a:t>
            </a:r>
          </a:p>
          <a:p>
            <a:pPr marL="342900" indent="-342900" algn="just">
              <a:buFont typeface="Arial" panose="020B0604020202020204" pitchFamily="34" charset="0"/>
              <a:buChar char="•"/>
            </a:pPr>
            <a:r>
              <a:rPr lang="en-US" sz="2200" dirty="0"/>
              <a:t>Two methods: (1) Ultimate analysis (2) Proximate analysis. </a:t>
            </a:r>
          </a:p>
          <a:p>
            <a:pPr marL="342900" indent="-342900" algn="just">
              <a:buFont typeface="Arial" panose="020B0604020202020204" pitchFamily="34" charset="0"/>
              <a:buChar char="•"/>
            </a:pPr>
            <a:r>
              <a:rPr lang="en-US" sz="2200" dirty="0">
                <a:solidFill>
                  <a:srgbClr val="FF0000"/>
                </a:solidFill>
              </a:rPr>
              <a:t>The ultimate analysis determines all coal component elements, solid or gaseous.</a:t>
            </a:r>
          </a:p>
          <a:p>
            <a:pPr marL="342900" indent="-342900" algn="just">
              <a:buFont typeface="Arial" panose="020B0604020202020204" pitchFamily="34" charset="0"/>
              <a:buChar char="•"/>
            </a:pPr>
            <a:r>
              <a:rPr lang="en-US" sz="2200" dirty="0">
                <a:solidFill>
                  <a:srgbClr val="FF0000"/>
                </a:solidFill>
              </a:rPr>
              <a:t>The ultimate analysis is determined in a properly equipped laboratory by a skilled chemist.</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 proximate analysis determines only the </a:t>
            </a:r>
            <a:r>
              <a:rPr lang="en-US" sz="2200" b="1" dirty="0"/>
              <a:t>fixed carbon, volatile matter, moisture and ash percentages., </a:t>
            </a:r>
          </a:p>
          <a:p>
            <a:pPr marL="342900" indent="-342900" algn="just">
              <a:buFont typeface="Arial" panose="020B0604020202020204" pitchFamily="34" charset="0"/>
              <a:buChar char="•"/>
            </a:pPr>
            <a:r>
              <a:rPr lang="en-US" sz="2200" dirty="0"/>
              <a:t>Proximate analysis can be determined with a simple apparatus. It may be noted that proximate has no connection with the word “approximate”.</a:t>
            </a:r>
            <a:endParaRPr lang="en-IN" sz="2200" dirty="0"/>
          </a:p>
          <a:p>
            <a:endParaRPr lang="en-IN" dirty="0"/>
          </a:p>
        </p:txBody>
      </p:sp>
    </p:spTree>
    <p:extLst>
      <p:ext uri="{BB962C8B-B14F-4D97-AF65-F5344CB8AC3E}">
        <p14:creationId xmlns="" xmlns:p14="http://schemas.microsoft.com/office/powerpoint/2010/main" val="100881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 y="0"/>
            <a:ext cx="12047220" cy="6781800"/>
          </a:xfrm>
        </p:spPr>
        <p:txBody>
          <a:bodyPr>
            <a:normAutofit lnSpcReduction="10000"/>
          </a:bodyPr>
          <a:lstStyle/>
          <a:p>
            <a:pPr marL="0" indent="0" algn="just">
              <a:buNone/>
            </a:pPr>
            <a:r>
              <a:rPr lang="en-US" sz="2200" b="1" dirty="0"/>
              <a:t>Measurement of </a:t>
            </a:r>
            <a:r>
              <a:rPr lang="en-US" sz="2200" b="1" dirty="0" smtClean="0"/>
              <a:t>Moisture:</a:t>
            </a:r>
            <a:endParaRPr lang="en-US" sz="2200" b="1" dirty="0"/>
          </a:p>
          <a:p>
            <a:pPr algn="just"/>
            <a:r>
              <a:rPr lang="en-US" sz="2200" dirty="0"/>
              <a:t>Determination of moisture is carried out by placing a sample of powdered raw coal of size </a:t>
            </a:r>
            <a:r>
              <a:rPr lang="en-US" sz="2200" dirty="0" smtClean="0"/>
              <a:t>200-micron </a:t>
            </a:r>
            <a:r>
              <a:rPr lang="en-US" sz="2200" dirty="0"/>
              <a:t>size in an uncovered crucible and it is placed in the oven kept at 108±2°C along </a:t>
            </a:r>
            <a:r>
              <a:rPr lang="en-US" sz="2200" dirty="0" smtClean="0"/>
              <a:t>with the </a:t>
            </a:r>
            <a:r>
              <a:rPr lang="en-US" sz="2200" dirty="0"/>
              <a:t>lid. </a:t>
            </a:r>
            <a:endParaRPr lang="en-US" sz="2200" dirty="0" smtClean="0"/>
          </a:p>
          <a:p>
            <a:pPr algn="just"/>
            <a:r>
              <a:rPr lang="en-US" sz="2200" dirty="0" smtClean="0"/>
              <a:t>Then </a:t>
            </a:r>
            <a:r>
              <a:rPr lang="en-US" sz="2200" dirty="0"/>
              <a:t>the sample is cooled to room temperature and weighed again. The loss in </a:t>
            </a:r>
            <a:r>
              <a:rPr lang="en-US" sz="2200" dirty="0" smtClean="0"/>
              <a:t>weight represents </a:t>
            </a:r>
            <a:r>
              <a:rPr lang="en-US" sz="2200" dirty="0"/>
              <a:t>moisture</a:t>
            </a:r>
            <a:r>
              <a:rPr lang="en-US" sz="2200" dirty="0" smtClean="0"/>
              <a:t>.</a:t>
            </a:r>
          </a:p>
          <a:p>
            <a:pPr marL="0" indent="0" algn="just">
              <a:buNone/>
            </a:pPr>
            <a:endParaRPr lang="en-US" sz="2200" b="1" dirty="0" smtClean="0"/>
          </a:p>
          <a:p>
            <a:pPr marL="0" indent="0" algn="just">
              <a:buNone/>
            </a:pPr>
            <a:r>
              <a:rPr lang="en-US" sz="2200" b="1" dirty="0" smtClean="0">
                <a:solidFill>
                  <a:srgbClr val="7030A0"/>
                </a:solidFill>
              </a:rPr>
              <a:t>Measurement </a:t>
            </a:r>
            <a:r>
              <a:rPr lang="en-US" sz="2200" b="1" dirty="0">
                <a:solidFill>
                  <a:srgbClr val="7030A0"/>
                </a:solidFill>
              </a:rPr>
              <a:t>of Volatile </a:t>
            </a:r>
            <a:r>
              <a:rPr lang="en-US" sz="2200" b="1" dirty="0" smtClean="0">
                <a:solidFill>
                  <a:srgbClr val="7030A0"/>
                </a:solidFill>
              </a:rPr>
              <a:t>Matter:</a:t>
            </a:r>
            <a:endParaRPr lang="en-US" sz="2200" b="1" dirty="0">
              <a:solidFill>
                <a:srgbClr val="7030A0"/>
              </a:solidFill>
            </a:endParaRPr>
          </a:p>
          <a:p>
            <a:pPr algn="just"/>
            <a:r>
              <a:rPr lang="en-US" sz="2200" dirty="0">
                <a:solidFill>
                  <a:srgbClr val="7030A0"/>
                </a:solidFill>
              </a:rPr>
              <a:t>Fresh sample of crushed coal is weighed, placed in a covered crucible, </a:t>
            </a:r>
            <a:r>
              <a:rPr lang="en-US" sz="2200" dirty="0" smtClean="0">
                <a:solidFill>
                  <a:srgbClr val="7030A0"/>
                </a:solidFill>
              </a:rPr>
              <a:t>&amp; </a:t>
            </a:r>
            <a:r>
              <a:rPr lang="en-US" sz="2200" dirty="0">
                <a:solidFill>
                  <a:srgbClr val="7030A0"/>
                </a:solidFill>
              </a:rPr>
              <a:t>heated in a </a:t>
            </a:r>
            <a:r>
              <a:rPr lang="en-US" sz="2200" dirty="0" smtClean="0">
                <a:solidFill>
                  <a:srgbClr val="7030A0"/>
                </a:solidFill>
              </a:rPr>
              <a:t>furnace at </a:t>
            </a:r>
            <a:r>
              <a:rPr lang="en-US" sz="2200" dirty="0">
                <a:solidFill>
                  <a:srgbClr val="7030A0"/>
                </a:solidFill>
              </a:rPr>
              <a:t>900 ± 15°C. </a:t>
            </a:r>
            <a:endParaRPr lang="en-US" sz="2200" dirty="0" smtClean="0">
              <a:solidFill>
                <a:srgbClr val="7030A0"/>
              </a:solidFill>
            </a:endParaRPr>
          </a:p>
          <a:p>
            <a:pPr algn="just"/>
            <a:r>
              <a:rPr lang="en-US" sz="2200" dirty="0" smtClean="0">
                <a:solidFill>
                  <a:srgbClr val="7030A0"/>
                </a:solidFill>
              </a:rPr>
              <a:t>Methodologies </a:t>
            </a:r>
            <a:r>
              <a:rPr lang="en-US" sz="2200" dirty="0">
                <a:solidFill>
                  <a:srgbClr val="7030A0"/>
                </a:solidFill>
              </a:rPr>
              <a:t>including that for carbon and ash, refer to </a:t>
            </a:r>
            <a:r>
              <a:rPr lang="en-US" sz="2200" b="1" dirty="0">
                <a:solidFill>
                  <a:srgbClr val="7030A0"/>
                </a:solidFill>
              </a:rPr>
              <a:t>IS 1350 </a:t>
            </a:r>
            <a:r>
              <a:rPr lang="en-US" sz="2200" b="1" dirty="0" smtClean="0">
                <a:solidFill>
                  <a:srgbClr val="7030A0"/>
                </a:solidFill>
              </a:rPr>
              <a:t>part I:1984</a:t>
            </a:r>
            <a:r>
              <a:rPr lang="en-US" sz="2200" b="1" dirty="0">
                <a:solidFill>
                  <a:srgbClr val="7030A0"/>
                </a:solidFill>
              </a:rPr>
              <a:t>, part III, IV. </a:t>
            </a:r>
            <a:endParaRPr lang="en-US" sz="2200" b="1" dirty="0" smtClean="0">
              <a:solidFill>
                <a:srgbClr val="7030A0"/>
              </a:solidFill>
            </a:endParaRPr>
          </a:p>
          <a:p>
            <a:pPr algn="just"/>
            <a:r>
              <a:rPr lang="en-US" sz="2200" dirty="0" smtClean="0">
                <a:solidFill>
                  <a:srgbClr val="7030A0"/>
                </a:solidFill>
              </a:rPr>
              <a:t>The </a:t>
            </a:r>
            <a:r>
              <a:rPr lang="en-US" sz="2200" dirty="0">
                <a:solidFill>
                  <a:srgbClr val="7030A0"/>
                </a:solidFill>
              </a:rPr>
              <a:t>sample is cooled and weighed. Loss of weight represents moisture </a:t>
            </a:r>
            <a:r>
              <a:rPr lang="en-US" sz="2200" dirty="0" smtClean="0">
                <a:solidFill>
                  <a:srgbClr val="7030A0"/>
                </a:solidFill>
              </a:rPr>
              <a:t>and volatile </a:t>
            </a:r>
            <a:r>
              <a:rPr lang="en-US" sz="2200" dirty="0">
                <a:solidFill>
                  <a:srgbClr val="7030A0"/>
                </a:solidFill>
              </a:rPr>
              <a:t>matter. The remainder is coke (fixed carbon and ash</a:t>
            </a:r>
            <a:r>
              <a:rPr lang="en-US" sz="2200" dirty="0" smtClean="0">
                <a:solidFill>
                  <a:srgbClr val="7030A0"/>
                </a:solidFill>
              </a:rPr>
              <a:t>).</a:t>
            </a:r>
          </a:p>
          <a:p>
            <a:pPr marL="0" indent="0" algn="just">
              <a:buNone/>
            </a:pPr>
            <a:endParaRPr lang="en-US" sz="2200" b="1" dirty="0" smtClean="0"/>
          </a:p>
          <a:p>
            <a:pPr marL="0" indent="0" algn="just">
              <a:buNone/>
            </a:pPr>
            <a:r>
              <a:rPr lang="en-US" sz="2200" b="1" dirty="0" smtClean="0"/>
              <a:t>Measurement </a:t>
            </a:r>
            <a:r>
              <a:rPr lang="en-US" sz="2200" b="1" dirty="0"/>
              <a:t>of Carbon and Ash</a:t>
            </a:r>
          </a:p>
          <a:p>
            <a:pPr algn="just"/>
            <a:r>
              <a:rPr lang="en-US" sz="2200" dirty="0"/>
              <a:t>The cover from the crucible used in the last test is removed and the crucible is heated over </a:t>
            </a:r>
            <a:r>
              <a:rPr lang="en-US" sz="2200" dirty="0" smtClean="0"/>
              <a:t>the Bunsen </a:t>
            </a:r>
            <a:r>
              <a:rPr lang="en-US" sz="2200" dirty="0"/>
              <a:t>burner until all the carbon is burned. The residue is weighed, which is the </a:t>
            </a:r>
            <a:r>
              <a:rPr lang="en-US" sz="2200" dirty="0" smtClean="0"/>
              <a:t>incombustible ash</a:t>
            </a:r>
            <a:r>
              <a:rPr lang="en-US" sz="2200" dirty="0"/>
              <a:t>. </a:t>
            </a:r>
            <a:endParaRPr lang="en-US" sz="2200" dirty="0" smtClean="0"/>
          </a:p>
          <a:p>
            <a:pPr algn="just"/>
            <a:endParaRPr lang="en-US" sz="2200" dirty="0" smtClean="0"/>
          </a:p>
          <a:p>
            <a:pPr algn="just"/>
            <a:r>
              <a:rPr lang="en-US" sz="2200" dirty="0" smtClean="0"/>
              <a:t>The </a:t>
            </a:r>
            <a:r>
              <a:rPr lang="en-US" sz="2200" dirty="0"/>
              <a:t>difference in weight from the previous weighing is the fixed carbon. In actual </a:t>
            </a:r>
            <a:r>
              <a:rPr lang="en-US" sz="2200" dirty="0" smtClean="0"/>
              <a:t>practice Fixed </a:t>
            </a:r>
            <a:r>
              <a:rPr lang="en-US" sz="2200" dirty="0"/>
              <a:t>Carbon or FC derived by subtracting from 100 the value of moisture, volatile </a:t>
            </a:r>
            <a:r>
              <a:rPr lang="en-US" sz="2200" dirty="0" smtClean="0"/>
              <a:t>matter </a:t>
            </a:r>
            <a:r>
              <a:rPr lang="en-IN" sz="2200" dirty="0" smtClean="0"/>
              <a:t>and </a:t>
            </a:r>
            <a:r>
              <a:rPr lang="en-IN" sz="2200" dirty="0"/>
              <a:t>ash.</a:t>
            </a:r>
          </a:p>
        </p:txBody>
      </p:sp>
    </p:spTree>
    <p:extLst>
      <p:ext uri="{BB962C8B-B14F-4D97-AF65-F5344CB8AC3E}">
        <p14:creationId xmlns="" xmlns:p14="http://schemas.microsoft.com/office/powerpoint/2010/main" val="2348724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3581400"/>
          </a:xfrm>
        </p:spPr>
        <p:txBody>
          <a:bodyPr>
            <a:normAutofit lnSpcReduction="10000"/>
          </a:bodyPr>
          <a:lstStyle/>
          <a:p>
            <a:pPr marL="0" indent="0">
              <a:buNone/>
            </a:pPr>
            <a:r>
              <a:rPr lang="en-IN" b="1" dirty="0"/>
              <a:t>Proximate </a:t>
            </a:r>
            <a:r>
              <a:rPr lang="en-IN" b="1" dirty="0" smtClean="0"/>
              <a:t>Analysis:</a:t>
            </a:r>
          </a:p>
          <a:p>
            <a:pPr algn="just"/>
            <a:r>
              <a:rPr lang="en-US" sz="2400" dirty="0"/>
              <a:t>Proximate analysis indicates the percentage by weight of the Fixed Carbon, Volatiles, Ash, </a:t>
            </a:r>
            <a:r>
              <a:rPr lang="en-US" sz="2400" dirty="0" smtClean="0"/>
              <a:t>and Moisture </a:t>
            </a:r>
            <a:r>
              <a:rPr lang="en-US" sz="2400" dirty="0"/>
              <a:t>Content in coal. The amounts of fixed carbon and volatile combustible matter </a:t>
            </a:r>
            <a:r>
              <a:rPr lang="en-US" sz="2400" dirty="0" smtClean="0"/>
              <a:t>directly contribute </a:t>
            </a:r>
            <a:r>
              <a:rPr lang="en-US" sz="2400" dirty="0"/>
              <a:t>to the heating value of coal. </a:t>
            </a:r>
            <a:endParaRPr lang="en-US" sz="2400" dirty="0" smtClean="0"/>
          </a:p>
          <a:p>
            <a:pPr algn="just"/>
            <a:r>
              <a:rPr lang="en-US" sz="2400" dirty="0" smtClean="0"/>
              <a:t>Fixed </a:t>
            </a:r>
            <a:r>
              <a:rPr lang="en-US" sz="2400" dirty="0"/>
              <a:t>carbon acts as a main heat generator during burning</a:t>
            </a:r>
            <a:r>
              <a:rPr lang="en-US" sz="2400" dirty="0" smtClean="0"/>
              <a:t>.</a:t>
            </a:r>
          </a:p>
          <a:p>
            <a:pPr algn="just"/>
            <a:endParaRPr lang="en-US" sz="2400" dirty="0"/>
          </a:p>
          <a:p>
            <a:pPr algn="just"/>
            <a:r>
              <a:rPr lang="en-US" sz="2400" dirty="0">
                <a:solidFill>
                  <a:srgbClr val="FF0000"/>
                </a:solidFill>
              </a:rPr>
              <a:t>High volatile matter content indicates easy ignition of fuel. The ash content is important in </a:t>
            </a:r>
            <a:r>
              <a:rPr lang="en-US" sz="2400" dirty="0" smtClean="0">
                <a:solidFill>
                  <a:srgbClr val="FF0000"/>
                </a:solidFill>
              </a:rPr>
              <a:t>the design </a:t>
            </a:r>
            <a:r>
              <a:rPr lang="en-US" sz="2400" dirty="0">
                <a:solidFill>
                  <a:srgbClr val="FF0000"/>
                </a:solidFill>
              </a:rPr>
              <a:t>of the furnace grate, combustion volume, pollution control equipment and ash </a:t>
            </a:r>
            <a:r>
              <a:rPr lang="en-US" sz="2400" dirty="0" smtClean="0">
                <a:solidFill>
                  <a:srgbClr val="FF0000"/>
                </a:solidFill>
              </a:rPr>
              <a:t>handling </a:t>
            </a:r>
            <a:r>
              <a:rPr lang="en-IN" sz="2400" dirty="0" smtClean="0">
                <a:solidFill>
                  <a:srgbClr val="FF0000"/>
                </a:solidFill>
              </a:rPr>
              <a:t>systems </a:t>
            </a:r>
            <a:r>
              <a:rPr lang="en-IN" sz="2400" dirty="0">
                <a:solidFill>
                  <a:srgbClr val="FF0000"/>
                </a:solidFill>
              </a:rPr>
              <a:t>of a furnace.</a:t>
            </a:r>
          </a:p>
        </p:txBody>
      </p:sp>
      <p:pic>
        <p:nvPicPr>
          <p:cNvPr id="4" name="Picture 3"/>
          <p:cNvPicPr>
            <a:picLocks noChangeAspect="1"/>
          </p:cNvPicPr>
          <p:nvPr/>
        </p:nvPicPr>
        <p:blipFill>
          <a:blip r:embed="rId2" cstate="print"/>
          <a:stretch>
            <a:fillRect/>
          </a:stretch>
        </p:blipFill>
        <p:spPr>
          <a:xfrm>
            <a:off x="892345" y="3267635"/>
            <a:ext cx="10338999" cy="3437264"/>
          </a:xfrm>
          <a:prstGeom prst="rect">
            <a:avLst/>
          </a:prstGeom>
        </p:spPr>
      </p:pic>
    </p:spTree>
    <p:extLst>
      <p:ext uri="{BB962C8B-B14F-4D97-AF65-F5344CB8AC3E}">
        <p14:creationId xmlns="" xmlns:p14="http://schemas.microsoft.com/office/powerpoint/2010/main" val="2778974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740" y="0"/>
            <a:ext cx="9136380" cy="594995"/>
          </a:xfrm>
        </p:spPr>
        <p:txBody>
          <a:bodyPr>
            <a:normAutofit/>
          </a:bodyPr>
          <a:lstStyle/>
          <a:p>
            <a:r>
              <a:rPr lang="en-US" sz="3200" b="1" dirty="0">
                <a:solidFill>
                  <a:srgbClr val="FF0000"/>
                </a:solidFill>
              </a:rPr>
              <a:t>Significance of Various Parameters in Proximate Analysis</a:t>
            </a:r>
            <a:endParaRPr lang="en-IN" sz="3200" dirty="0">
              <a:solidFill>
                <a:srgbClr val="FF0000"/>
              </a:solidFill>
            </a:endParaRPr>
          </a:p>
        </p:txBody>
      </p:sp>
      <p:sp>
        <p:nvSpPr>
          <p:cNvPr id="3" name="Content Placeholder 2"/>
          <p:cNvSpPr>
            <a:spLocks noGrp="1"/>
          </p:cNvSpPr>
          <p:nvPr>
            <p:ph idx="1"/>
          </p:nvPr>
        </p:nvSpPr>
        <p:spPr>
          <a:xfrm>
            <a:off x="0" y="594994"/>
            <a:ext cx="12192000" cy="6263005"/>
          </a:xfrm>
        </p:spPr>
        <p:txBody>
          <a:bodyPr>
            <a:normAutofit lnSpcReduction="10000"/>
          </a:bodyPr>
          <a:lstStyle/>
          <a:p>
            <a:pPr marL="0" indent="0" algn="just">
              <a:buNone/>
            </a:pPr>
            <a:r>
              <a:rPr lang="en-IN" sz="2400" b="1" dirty="0"/>
              <a:t>(a) Fixed carbon:</a:t>
            </a:r>
          </a:p>
          <a:p>
            <a:pPr algn="just"/>
            <a:r>
              <a:rPr lang="en-US" sz="2400" dirty="0"/>
              <a:t>Fixed carbon is the solid fuel left in the furnace after volatile matter is distilled off. It </a:t>
            </a:r>
            <a:r>
              <a:rPr lang="en-US" sz="2400" dirty="0" smtClean="0"/>
              <a:t>consists mostly </a:t>
            </a:r>
            <a:r>
              <a:rPr lang="en-US" sz="2400" dirty="0"/>
              <a:t>of carbon but also contains some hydrogen, oxygen, sulphur and nitrogen not driven </a:t>
            </a:r>
            <a:r>
              <a:rPr lang="en-US" sz="2400" dirty="0" smtClean="0"/>
              <a:t>off with </a:t>
            </a:r>
            <a:r>
              <a:rPr lang="en-US" sz="2400" dirty="0"/>
              <a:t>the gases. Fixed carbon gives a rough estimate of heating value of </a:t>
            </a:r>
            <a:r>
              <a:rPr lang="en-US" sz="2400" dirty="0" smtClean="0"/>
              <a:t>coal.</a:t>
            </a:r>
          </a:p>
          <a:p>
            <a:pPr algn="just"/>
            <a:endParaRPr lang="en-US" sz="2400" dirty="0" smtClean="0"/>
          </a:p>
          <a:p>
            <a:pPr marL="0" indent="0" algn="just">
              <a:buNone/>
            </a:pPr>
            <a:r>
              <a:rPr lang="en-IN" sz="2400" b="1" dirty="0"/>
              <a:t>(b) Volatile Matter:</a:t>
            </a:r>
          </a:p>
          <a:p>
            <a:pPr algn="just"/>
            <a:r>
              <a:rPr lang="en-US" sz="2400" dirty="0"/>
              <a:t>Volatile matters are the methane, hydrocarbons, hydrogen and carbon monoxide, and </a:t>
            </a:r>
            <a:r>
              <a:rPr lang="en-US" sz="2400" dirty="0" smtClean="0"/>
              <a:t>incombustible gases </a:t>
            </a:r>
            <a:r>
              <a:rPr lang="en-US" sz="2400" dirty="0"/>
              <a:t>like carbon dioxide and nitrogen found in coal. Thus the volatile matter is </a:t>
            </a:r>
            <a:r>
              <a:rPr lang="en-US" sz="2400" dirty="0" smtClean="0"/>
              <a:t>an index </a:t>
            </a:r>
            <a:r>
              <a:rPr lang="en-US" sz="2400" dirty="0"/>
              <a:t>of the gaseous fuels present. </a:t>
            </a:r>
            <a:endParaRPr lang="en-US" sz="2400" dirty="0" smtClean="0"/>
          </a:p>
          <a:p>
            <a:pPr algn="just"/>
            <a:endParaRPr lang="en-US" sz="2400" dirty="0" smtClean="0"/>
          </a:p>
          <a:p>
            <a:pPr marL="0" indent="0" algn="just">
              <a:buNone/>
            </a:pPr>
            <a:r>
              <a:rPr lang="en-US" sz="2400" dirty="0" smtClean="0"/>
              <a:t>Typical </a:t>
            </a:r>
            <a:r>
              <a:rPr lang="en-US" sz="2400" dirty="0"/>
              <a:t>range of volatile matter is 20 to 35%.</a:t>
            </a:r>
          </a:p>
          <a:p>
            <a:pPr algn="just"/>
            <a:r>
              <a:rPr lang="en-US" sz="2400" dirty="0" smtClean="0">
                <a:solidFill>
                  <a:srgbClr val="FF0000"/>
                </a:solidFill>
              </a:rPr>
              <a:t>Proportionately </a:t>
            </a:r>
            <a:r>
              <a:rPr lang="en-US" sz="2400" dirty="0">
                <a:solidFill>
                  <a:srgbClr val="FF0000"/>
                </a:solidFill>
              </a:rPr>
              <a:t>increases flame length, and helps in easier ignition of coal.</a:t>
            </a:r>
          </a:p>
          <a:p>
            <a:pPr algn="just"/>
            <a:r>
              <a:rPr lang="en-US" sz="2400" dirty="0" smtClean="0">
                <a:solidFill>
                  <a:srgbClr val="FF0000"/>
                </a:solidFill>
              </a:rPr>
              <a:t>Sets </a:t>
            </a:r>
            <a:r>
              <a:rPr lang="en-US" sz="2400" dirty="0">
                <a:solidFill>
                  <a:srgbClr val="FF0000"/>
                </a:solidFill>
              </a:rPr>
              <a:t>minimum limit on the furnace height and volume.</a:t>
            </a:r>
          </a:p>
          <a:p>
            <a:pPr algn="just"/>
            <a:r>
              <a:rPr lang="en-US" sz="2400" dirty="0" smtClean="0">
                <a:solidFill>
                  <a:srgbClr val="FF0000"/>
                </a:solidFill>
              </a:rPr>
              <a:t>Influences </a:t>
            </a:r>
            <a:r>
              <a:rPr lang="en-US" sz="2400" dirty="0">
                <a:solidFill>
                  <a:srgbClr val="FF0000"/>
                </a:solidFill>
              </a:rPr>
              <a:t>secondary air requirement and distribution aspects.</a:t>
            </a:r>
          </a:p>
          <a:p>
            <a:pPr algn="just"/>
            <a:r>
              <a:rPr lang="en-IN" sz="2400" dirty="0" smtClean="0">
                <a:solidFill>
                  <a:srgbClr val="FF0000"/>
                </a:solidFill>
              </a:rPr>
              <a:t>Influences </a:t>
            </a:r>
            <a:r>
              <a:rPr lang="en-IN" sz="2400" dirty="0">
                <a:solidFill>
                  <a:srgbClr val="FF0000"/>
                </a:solidFill>
              </a:rPr>
              <a:t>secondary oil support</a:t>
            </a:r>
          </a:p>
        </p:txBody>
      </p:sp>
    </p:spTree>
    <p:extLst>
      <p:ext uri="{BB962C8B-B14F-4D97-AF65-F5344CB8AC3E}">
        <p14:creationId xmlns="" xmlns:p14="http://schemas.microsoft.com/office/powerpoint/2010/main" val="4209085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347460" cy="6911340"/>
          </a:xfrm>
        </p:spPr>
        <p:txBody>
          <a:bodyPr>
            <a:normAutofit/>
          </a:bodyPr>
          <a:lstStyle/>
          <a:p>
            <a:pPr marL="0" indent="0" algn="just">
              <a:buNone/>
            </a:pPr>
            <a:r>
              <a:rPr lang="en-IN" sz="2000" b="1" dirty="0"/>
              <a:t>(c) Ash Content:</a:t>
            </a:r>
          </a:p>
          <a:p>
            <a:pPr algn="just"/>
            <a:r>
              <a:rPr lang="en-US" sz="2000" dirty="0"/>
              <a:t>Ash is an impurity that will not burn. </a:t>
            </a:r>
            <a:endParaRPr lang="en-US" sz="2000" dirty="0" smtClean="0"/>
          </a:p>
          <a:p>
            <a:pPr marL="0" indent="0" algn="just">
              <a:buNone/>
            </a:pPr>
            <a:r>
              <a:rPr lang="en-US" sz="2000" dirty="0" smtClean="0"/>
              <a:t>Typical </a:t>
            </a:r>
            <a:r>
              <a:rPr lang="en-US" sz="2000" dirty="0"/>
              <a:t>range is 5 to 40%</a:t>
            </a:r>
          </a:p>
          <a:p>
            <a:pPr algn="just"/>
            <a:r>
              <a:rPr lang="en-IN" sz="2000" dirty="0" smtClean="0"/>
              <a:t>Ash </a:t>
            </a:r>
            <a:r>
              <a:rPr lang="en-US" sz="2000" dirty="0" smtClean="0"/>
              <a:t>Reduces </a:t>
            </a:r>
            <a:r>
              <a:rPr lang="en-US" sz="2000" dirty="0"/>
              <a:t>handling and burning capacity.</a:t>
            </a:r>
          </a:p>
          <a:p>
            <a:pPr algn="just"/>
            <a:r>
              <a:rPr lang="en-IN" sz="2000" dirty="0" smtClean="0"/>
              <a:t>Increases </a:t>
            </a:r>
            <a:r>
              <a:rPr lang="en-IN" sz="2000" dirty="0"/>
              <a:t>handling costs.</a:t>
            </a:r>
          </a:p>
          <a:p>
            <a:pPr algn="just"/>
            <a:r>
              <a:rPr lang="en-US" sz="2000" dirty="0" smtClean="0"/>
              <a:t>Affects </a:t>
            </a:r>
            <a:r>
              <a:rPr lang="en-US" sz="2000" dirty="0"/>
              <a:t>combustion efficiency and boiler </a:t>
            </a:r>
            <a:r>
              <a:rPr lang="en-US" sz="2000" dirty="0" smtClean="0"/>
              <a:t>efficiency </a:t>
            </a:r>
          </a:p>
          <a:p>
            <a:pPr algn="just"/>
            <a:r>
              <a:rPr lang="en-IN" sz="2000" dirty="0" smtClean="0"/>
              <a:t>Causes </a:t>
            </a:r>
            <a:r>
              <a:rPr lang="en-IN" sz="2000" dirty="0"/>
              <a:t>clinkering </a:t>
            </a:r>
            <a:r>
              <a:rPr lang="en-IN" sz="2000" dirty="0" smtClean="0"/>
              <a:t>and </a:t>
            </a:r>
            <a:r>
              <a:rPr lang="en-IN" sz="2000" dirty="0"/>
              <a:t>slagging</a:t>
            </a:r>
            <a:r>
              <a:rPr lang="en-IN" sz="2000" dirty="0" smtClean="0"/>
              <a:t>.</a:t>
            </a:r>
          </a:p>
          <a:p>
            <a:pPr algn="just"/>
            <a:endParaRPr lang="en-IN" sz="2000" dirty="0" smtClean="0"/>
          </a:p>
          <a:p>
            <a:pPr marL="0" indent="0" algn="just">
              <a:buNone/>
            </a:pPr>
            <a:r>
              <a:rPr lang="en-IN" sz="2000" b="1" dirty="0"/>
              <a:t>(d) Moisture Content:</a:t>
            </a:r>
          </a:p>
          <a:p>
            <a:pPr algn="just"/>
            <a:r>
              <a:rPr lang="en-US" sz="2000" dirty="0"/>
              <a:t>Moisture in coal must be transported, handled and stored. Since it replaces combustible matter</a:t>
            </a:r>
            <a:r>
              <a:rPr lang="en-US" sz="2000" dirty="0" smtClean="0"/>
              <a:t>, it </a:t>
            </a:r>
            <a:r>
              <a:rPr lang="en-US" sz="2000" dirty="0"/>
              <a:t>decreases the heat content per kg of coal. </a:t>
            </a:r>
            <a:endParaRPr lang="en-US" sz="2000" dirty="0" smtClean="0"/>
          </a:p>
          <a:p>
            <a:pPr marL="0" indent="0" algn="just">
              <a:buNone/>
            </a:pPr>
            <a:r>
              <a:rPr lang="en-US" sz="2000" dirty="0" smtClean="0"/>
              <a:t>Typical </a:t>
            </a:r>
            <a:r>
              <a:rPr lang="en-US" sz="2000" dirty="0"/>
              <a:t>range is 0.5 to 10</a:t>
            </a:r>
            <a:r>
              <a:rPr lang="en-US" sz="2000" dirty="0" smtClean="0"/>
              <a:t>%</a:t>
            </a:r>
          </a:p>
          <a:p>
            <a:pPr algn="just"/>
            <a:r>
              <a:rPr lang="en-US" sz="2000" dirty="0" smtClean="0"/>
              <a:t>Increases </a:t>
            </a:r>
            <a:r>
              <a:rPr lang="en-US" sz="2000" dirty="0"/>
              <a:t>heat loss, due to evaporation and superheating of vapour</a:t>
            </a:r>
          </a:p>
          <a:p>
            <a:pPr algn="just"/>
            <a:r>
              <a:rPr lang="en-US" sz="2000" dirty="0" smtClean="0"/>
              <a:t>Helps</a:t>
            </a:r>
            <a:r>
              <a:rPr lang="en-US" sz="2000" dirty="0"/>
              <a:t>, to a limit, in binding fines.</a:t>
            </a:r>
          </a:p>
          <a:p>
            <a:pPr algn="just"/>
            <a:r>
              <a:rPr lang="en-IN" sz="2000" dirty="0" smtClean="0"/>
              <a:t>Aids </a:t>
            </a:r>
            <a:r>
              <a:rPr lang="en-IN" sz="2000" dirty="0"/>
              <a:t>radiation heat transfer.</a:t>
            </a:r>
          </a:p>
        </p:txBody>
      </p:sp>
      <p:sp>
        <p:nvSpPr>
          <p:cNvPr id="4" name="TextBox 3"/>
          <p:cNvSpPr txBox="1"/>
          <p:nvPr/>
        </p:nvSpPr>
        <p:spPr>
          <a:xfrm>
            <a:off x="5989320" y="53340"/>
            <a:ext cx="6202680" cy="2144177"/>
          </a:xfrm>
          <a:prstGeom prst="rect">
            <a:avLst/>
          </a:prstGeom>
          <a:noFill/>
        </p:spPr>
        <p:txBody>
          <a:bodyPr wrap="square" rtlCol="0">
            <a:spAutoFit/>
          </a:bodyPr>
          <a:lstStyle/>
          <a:p>
            <a:r>
              <a:rPr lang="en-IN" sz="2000" b="1" dirty="0"/>
              <a:t>(e) Sulphur Content</a:t>
            </a:r>
            <a:r>
              <a:rPr lang="en-IN" sz="2000" b="1" dirty="0" smtClean="0"/>
              <a:t>:</a:t>
            </a:r>
          </a:p>
          <a:p>
            <a:endParaRPr lang="en-IN" sz="2000" b="1" baseline="-25000" dirty="0"/>
          </a:p>
          <a:p>
            <a:r>
              <a:rPr lang="en-US" sz="2000" dirty="0"/>
              <a:t>Typical range is 0.5 to 0.8% normally.</a:t>
            </a:r>
          </a:p>
          <a:p>
            <a:r>
              <a:rPr lang="en-US" sz="2000" dirty="0" smtClean="0"/>
              <a:t>• </a:t>
            </a:r>
            <a:r>
              <a:rPr lang="en-US" sz="2000" dirty="0"/>
              <a:t>Affects clinkering and slagging tendencies</a:t>
            </a:r>
          </a:p>
          <a:p>
            <a:r>
              <a:rPr lang="en-US" sz="2000" dirty="0"/>
              <a:t>• Corrodes chimney and other equipment </a:t>
            </a:r>
            <a:r>
              <a:rPr lang="en-US" sz="2000" dirty="0" smtClean="0"/>
              <a:t>i.e., Air </a:t>
            </a:r>
            <a:r>
              <a:rPr lang="en-US" sz="2000" dirty="0"/>
              <a:t>heaters </a:t>
            </a:r>
            <a:r>
              <a:rPr lang="en-US" sz="2000" dirty="0" smtClean="0"/>
              <a:t>  </a:t>
            </a:r>
          </a:p>
          <a:p>
            <a:r>
              <a:rPr lang="en-US" sz="2000" dirty="0"/>
              <a:t> </a:t>
            </a:r>
            <a:r>
              <a:rPr lang="en-US" sz="2000" dirty="0" smtClean="0"/>
              <a:t>   &amp; economizers</a:t>
            </a:r>
            <a:endParaRPr lang="en-US" sz="2000" dirty="0"/>
          </a:p>
          <a:p>
            <a:r>
              <a:rPr lang="en-IN" sz="2000" dirty="0"/>
              <a:t>• Limits exit flue gas temperature.</a:t>
            </a:r>
          </a:p>
        </p:txBody>
      </p:sp>
    </p:spTree>
    <p:extLst>
      <p:ext uri="{BB962C8B-B14F-4D97-AF65-F5344CB8AC3E}">
        <p14:creationId xmlns="" xmlns:p14="http://schemas.microsoft.com/office/powerpoint/2010/main" val="901888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512820" cy="662940"/>
          </a:xfrm>
        </p:spPr>
        <p:txBody>
          <a:bodyPr>
            <a:normAutofit/>
          </a:bodyPr>
          <a:lstStyle/>
          <a:p>
            <a:pPr algn="just"/>
            <a:r>
              <a:rPr lang="en-IN" sz="3200" b="1" dirty="0">
                <a:solidFill>
                  <a:srgbClr val="7030A0"/>
                </a:solidFill>
              </a:rPr>
              <a:t>Chemical </a:t>
            </a:r>
            <a:r>
              <a:rPr lang="en-IN" sz="3200" b="1" dirty="0" smtClean="0">
                <a:solidFill>
                  <a:srgbClr val="7030A0"/>
                </a:solidFill>
              </a:rPr>
              <a:t>Properties:</a:t>
            </a:r>
            <a:endParaRPr lang="en-IN" sz="3200" dirty="0">
              <a:solidFill>
                <a:srgbClr val="7030A0"/>
              </a:solidFill>
            </a:endParaRPr>
          </a:p>
        </p:txBody>
      </p:sp>
      <p:sp>
        <p:nvSpPr>
          <p:cNvPr id="3" name="Content Placeholder 2"/>
          <p:cNvSpPr>
            <a:spLocks noGrp="1"/>
          </p:cNvSpPr>
          <p:nvPr>
            <p:ph idx="1"/>
          </p:nvPr>
        </p:nvSpPr>
        <p:spPr>
          <a:xfrm>
            <a:off x="-1" y="563880"/>
            <a:ext cx="4894729" cy="4411980"/>
          </a:xfrm>
        </p:spPr>
        <p:txBody>
          <a:bodyPr>
            <a:normAutofit/>
          </a:bodyPr>
          <a:lstStyle/>
          <a:p>
            <a:pPr marL="0" indent="0">
              <a:buNone/>
            </a:pPr>
            <a:r>
              <a:rPr lang="en-IN" sz="2400" b="1" dirty="0"/>
              <a:t>Ultimate Analysis:</a:t>
            </a:r>
          </a:p>
          <a:p>
            <a:pPr algn="just"/>
            <a:r>
              <a:rPr lang="en-US" sz="2000" dirty="0"/>
              <a:t>The ultimate analysis indicates the various elemental chemical constituents such as Carbon</a:t>
            </a:r>
            <a:r>
              <a:rPr lang="en-US" sz="2000" dirty="0" smtClean="0"/>
              <a:t>, Hydrogen</a:t>
            </a:r>
            <a:r>
              <a:rPr lang="en-US" sz="2000" dirty="0"/>
              <a:t>, Oxygen, Sulphur, etc. </a:t>
            </a:r>
            <a:endParaRPr lang="en-US" sz="2000" dirty="0" smtClean="0"/>
          </a:p>
          <a:p>
            <a:pPr algn="just"/>
            <a:endParaRPr lang="en-US" sz="2000" dirty="0" smtClean="0"/>
          </a:p>
          <a:p>
            <a:pPr algn="just"/>
            <a:r>
              <a:rPr lang="en-US" sz="2000" dirty="0" smtClean="0">
                <a:solidFill>
                  <a:srgbClr val="FF0000"/>
                </a:solidFill>
              </a:rPr>
              <a:t>It </a:t>
            </a:r>
            <a:r>
              <a:rPr lang="en-US" sz="2000" dirty="0">
                <a:solidFill>
                  <a:srgbClr val="FF0000"/>
                </a:solidFill>
              </a:rPr>
              <a:t>is useful in determining the quantity of air required for </a:t>
            </a:r>
            <a:r>
              <a:rPr lang="en-US" sz="2000" dirty="0" smtClean="0">
                <a:solidFill>
                  <a:srgbClr val="FF0000"/>
                </a:solidFill>
              </a:rPr>
              <a:t>combustion and volume </a:t>
            </a:r>
            <a:r>
              <a:rPr lang="en-US" sz="2000" dirty="0">
                <a:solidFill>
                  <a:srgbClr val="FF0000"/>
                </a:solidFill>
              </a:rPr>
              <a:t>and composition of </a:t>
            </a:r>
            <a:r>
              <a:rPr lang="en-US" sz="2000" dirty="0" smtClean="0">
                <a:solidFill>
                  <a:srgbClr val="FF0000"/>
                </a:solidFill>
              </a:rPr>
              <a:t>combustion </a:t>
            </a:r>
            <a:r>
              <a:rPr lang="en-US" sz="2000" dirty="0">
                <a:solidFill>
                  <a:srgbClr val="FF0000"/>
                </a:solidFill>
              </a:rPr>
              <a:t>gases. </a:t>
            </a:r>
            <a:endParaRPr lang="en-US" sz="2000" dirty="0" smtClean="0">
              <a:solidFill>
                <a:srgbClr val="FF0000"/>
              </a:solidFill>
            </a:endParaRPr>
          </a:p>
          <a:p>
            <a:pPr algn="just"/>
            <a:endParaRPr lang="en-US" sz="2000" dirty="0" smtClean="0"/>
          </a:p>
          <a:p>
            <a:pPr algn="just"/>
            <a:r>
              <a:rPr lang="en-US" sz="2000" dirty="0" smtClean="0"/>
              <a:t>This </a:t>
            </a:r>
            <a:r>
              <a:rPr lang="en-US" sz="2000" dirty="0"/>
              <a:t>information is </a:t>
            </a:r>
            <a:r>
              <a:rPr lang="en-US" sz="2000" dirty="0" smtClean="0"/>
              <a:t>required for </a:t>
            </a:r>
            <a:r>
              <a:rPr lang="en-US" sz="2000" dirty="0"/>
              <a:t>the calculation of flame temperature and the flue duct design etc.</a:t>
            </a:r>
            <a:endParaRPr lang="en-IN" sz="2000" dirty="0"/>
          </a:p>
        </p:txBody>
      </p:sp>
      <p:pic>
        <p:nvPicPr>
          <p:cNvPr id="4" name="Picture 3"/>
          <p:cNvPicPr>
            <a:picLocks noChangeAspect="1"/>
          </p:cNvPicPr>
          <p:nvPr/>
        </p:nvPicPr>
        <p:blipFill>
          <a:blip r:embed="rId2" cstate="print"/>
          <a:stretch>
            <a:fillRect/>
          </a:stretch>
        </p:blipFill>
        <p:spPr>
          <a:xfrm>
            <a:off x="5336550" y="-20802"/>
            <a:ext cx="6855450" cy="3556482"/>
          </a:xfrm>
          <a:prstGeom prst="rect">
            <a:avLst/>
          </a:prstGeom>
        </p:spPr>
      </p:pic>
      <p:pic>
        <p:nvPicPr>
          <p:cNvPr id="5" name="Picture 4"/>
          <p:cNvPicPr>
            <a:picLocks noChangeAspect="1"/>
          </p:cNvPicPr>
          <p:nvPr/>
        </p:nvPicPr>
        <p:blipFill>
          <a:blip r:embed="rId3" cstate="print"/>
          <a:stretch>
            <a:fillRect/>
          </a:stretch>
        </p:blipFill>
        <p:spPr>
          <a:xfrm>
            <a:off x="5334000" y="3650908"/>
            <a:ext cx="6789420" cy="3147112"/>
          </a:xfrm>
          <a:prstGeom prst="rect">
            <a:avLst/>
          </a:prstGeom>
        </p:spPr>
      </p:pic>
      <p:sp>
        <p:nvSpPr>
          <p:cNvPr id="6" name="TextBox 5"/>
          <p:cNvSpPr txBox="1"/>
          <p:nvPr/>
        </p:nvSpPr>
        <p:spPr>
          <a:xfrm>
            <a:off x="106680" y="5623560"/>
            <a:ext cx="4907280" cy="646331"/>
          </a:xfrm>
          <a:prstGeom prst="rect">
            <a:avLst/>
          </a:prstGeom>
          <a:noFill/>
        </p:spPr>
        <p:txBody>
          <a:bodyPr wrap="square" rtlCol="0">
            <a:spAutoFit/>
          </a:bodyPr>
          <a:lstStyle/>
          <a:p>
            <a:r>
              <a:rPr lang="en-US" b="1" dirty="0"/>
              <a:t>Note: The </a:t>
            </a:r>
            <a:r>
              <a:rPr lang="en-US" b="1" dirty="0" smtClean="0"/>
              <a:t>shown </a:t>
            </a:r>
            <a:r>
              <a:rPr lang="en-US" b="1" dirty="0"/>
              <a:t>equation is valid for coal containing greater than 15% Moisture content.</a:t>
            </a:r>
            <a:endParaRPr lang="en-IN" dirty="0"/>
          </a:p>
        </p:txBody>
      </p:sp>
    </p:spTree>
    <p:extLst>
      <p:ext uri="{BB962C8B-B14F-4D97-AF65-F5344CB8AC3E}">
        <p14:creationId xmlns="" xmlns:p14="http://schemas.microsoft.com/office/powerpoint/2010/main" val="500670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0"/>
            <a:ext cx="12037454" cy="1690688"/>
          </a:xfrm>
        </p:spPr>
        <p:txBody>
          <a:bodyPr>
            <a:normAutofit/>
          </a:bodyPr>
          <a:lstStyle/>
          <a:p>
            <a:r>
              <a:rPr lang="en-US" sz="2700" b="1" dirty="0" smtClean="0">
                <a:solidFill>
                  <a:srgbClr val="7030A0"/>
                </a:solidFill>
              </a:rPr>
              <a:t>Topics: Introduction to Fuels, Properties of Fuel oil, Coal and Gas, Storage, handling and preparation of fuels, Principles of Combustion, Combustion of Oil, Coal, and Gas</a:t>
            </a:r>
            <a:endParaRPr lang="en-US" b="1" dirty="0">
              <a:solidFill>
                <a:srgbClr val="7030A0"/>
              </a:solidFill>
            </a:endParaRPr>
          </a:p>
        </p:txBody>
      </p:sp>
      <p:sp>
        <p:nvSpPr>
          <p:cNvPr id="3" name="Content Placeholder 2"/>
          <p:cNvSpPr>
            <a:spLocks noGrp="1"/>
          </p:cNvSpPr>
          <p:nvPr>
            <p:ph idx="1"/>
          </p:nvPr>
        </p:nvSpPr>
        <p:spPr>
          <a:xfrm>
            <a:off x="0" y="1825625"/>
            <a:ext cx="12191999" cy="4351338"/>
          </a:xfrm>
        </p:spPr>
        <p:txBody>
          <a:bodyPr/>
          <a:lstStyle/>
          <a:p>
            <a:pPr algn="just">
              <a:lnSpc>
                <a:spcPct val="100000"/>
              </a:lnSpc>
            </a:pPr>
            <a:r>
              <a:rPr lang="en-US" dirty="0" smtClean="0"/>
              <a:t>Types of fuels -liquid, solid and gaseous fuels are available for firing in boilers, furnaces and other combustion equipments.</a:t>
            </a:r>
          </a:p>
          <a:p>
            <a:pPr algn="just">
              <a:lnSpc>
                <a:spcPct val="100000"/>
              </a:lnSpc>
            </a:pPr>
            <a:endParaRPr lang="en-US" dirty="0" smtClean="0"/>
          </a:p>
          <a:p>
            <a:pPr algn="just">
              <a:lnSpc>
                <a:spcPct val="100000"/>
              </a:lnSpc>
            </a:pPr>
            <a:r>
              <a:rPr lang="en-US" dirty="0" smtClean="0"/>
              <a:t>The selection of right type of fuel depends on various factors such as availability, storage, handling, pollution and landed cost of fuel.</a:t>
            </a:r>
          </a:p>
          <a:p>
            <a:pPr algn="just">
              <a:lnSpc>
                <a:spcPct val="100000"/>
              </a:lnSpc>
            </a:pPr>
            <a:endParaRPr lang="en-US" dirty="0" smtClean="0"/>
          </a:p>
          <a:p>
            <a:pPr algn="just">
              <a:lnSpc>
                <a:spcPct val="100000"/>
              </a:lnSpc>
            </a:pPr>
            <a:r>
              <a:rPr lang="en-US" dirty="0" smtClean="0"/>
              <a:t>The knowledge of the fuel properties helps in selecting the right fuel for the right purpose and efficient use of the fuel.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 y="0"/>
            <a:ext cx="12077700" cy="6858000"/>
          </a:xfrm>
        </p:spPr>
        <p:txBody>
          <a:bodyPr>
            <a:noAutofit/>
          </a:bodyPr>
          <a:lstStyle/>
          <a:p>
            <a:pPr algn="just"/>
            <a:r>
              <a:rPr lang="en-US" sz="2400" dirty="0"/>
              <a:t>In process Industry, modes of coal handling range from manual to conveyor </a:t>
            </a:r>
            <a:r>
              <a:rPr lang="en-US" sz="2400" dirty="0" smtClean="0"/>
              <a:t>systems. It </a:t>
            </a:r>
            <a:r>
              <a:rPr lang="en-US" sz="2400" dirty="0"/>
              <a:t>would be advisable to </a:t>
            </a:r>
            <a:r>
              <a:rPr lang="en-US" sz="2400" dirty="0" smtClean="0"/>
              <a:t>minimize </a:t>
            </a:r>
            <a:r>
              <a:rPr lang="en-US" sz="2400" dirty="0"/>
              <a:t>the handling of coal so that further generation of fines </a:t>
            </a:r>
            <a:r>
              <a:rPr lang="en-US" sz="2400" dirty="0" smtClean="0"/>
              <a:t>and </a:t>
            </a:r>
            <a:r>
              <a:rPr lang="en-IN" sz="2400" dirty="0" smtClean="0"/>
              <a:t>segregation </a:t>
            </a:r>
            <a:r>
              <a:rPr lang="en-IN" sz="2400" dirty="0"/>
              <a:t>effects are reduced</a:t>
            </a:r>
            <a:r>
              <a:rPr lang="en-IN" sz="2400" dirty="0" smtClean="0"/>
              <a:t>.</a:t>
            </a:r>
          </a:p>
          <a:p>
            <a:pPr algn="just"/>
            <a:endParaRPr lang="en-IN" sz="2400" dirty="0" smtClean="0"/>
          </a:p>
          <a:p>
            <a:pPr marL="0" indent="0" algn="just">
              <a:buNone/>
            </a:pPr>
            <a:r>
              <a:rPr lang="en-IN" sz="2400" b="1" dirty="0" smtClean="0"/>
              <a:t>Preparation </a:t>
            </a:r>
            <a:r>
              <a:rPr lang="en-IN" sz="2400" b="1" dirty="0"/>
              <a:t>of </a:t>
            </a:r>
            <a:r>
              <a:rPr lang="en-IN" sz="2400" b="1" dirty="0" smtClean="0"/>
              <a:t>Coal:</a:t>
            </a:r>
            <a:endParaRPr lang="en-IN" sz="2400" b="1" dirty="0"/>
          </a:p>
          <a:p>
            <a:pPr algn="just"/>
            <a:r>
              <a:rPr lang="en-US" sz="2400" dirty="0"/>
              <a:t>Preparation of coal </a:t>
            </a:r>
            <a:r>
              <a:rPr lang="en-US" sz="2400" dirty="0" smtClean="0"/>
              <a:t>for boiler </a:t>
            </a:r>
            <a:r>
              <a:rPr lang="en-US" sz="2400" dirty="0"/>
              <a:t>is an important step for achieving </a:t>
            </a:r>
            <a:r>
              <a:rPr lang="en-US" sz="2400" dirty="0" smtClean="0"/>
              <a:t>good combustion</a:t>
            </a:r>
            <a:r>
              <a:rPr lang="en-US" sz="2400" dirty="0"/>
              <a:t>. </a:t>
            </a:r>
            <a:endParaRPr lang="en-US" sz="2400" dirty="0" smtClean="0"/>
          </a:p>
          <a:p>
            <a:pPr marL="0" indent="0" algn="just">
              <a:buNone/>
            </a:pPr>
            <a:endParaRPr lang="en-US" sz="2400" dirty="0"/>
          </a:p>
          <a:p>
            <a:pPr marL="0" indent="0" algn="just">
              <a:buNone/>
            </a:pPr>
            <a:r>
              <a:rPr lang="en-US" sz="2400" dirty="0" smtClean="0"/>
              <a:t>Large </a:t>
            </a:r>
            <a:r>
              <a:rPr lang="en-US" sz="2400" dirty="0"/>
              <a:t>and irregular lumps of coal may cause the following problems</a:t>
            </a:r>
            <a:r>
              <a:rPr lang="en-US" sz="2400" dirty="0" smtClean="0"/>
              <a:t>:</a:t>
            </a:r>
          </a:p>
          <a:p>
            <a:pPr marL="0" indent="0" algn="just">
              <a:buNone/>
            </a:pPr>
            <a:r>
              <a:rPr lang="en-US" sz="2400" dirty="0" smtClean="0">
                <a:solidFill>
                  <a:srgbClr val="FF0000"/>
                </a:solidFill>
              </a:rPr>
              <a:t>1</a:t>
            </a:r>
            <a:r>
              <a:rPr lang="en-US" sz="2400" dirty="0">
                <a:solidFill>
                  <a:srgbClr val="FF0000"/>
                </a:solidFill>
              </a:rPr>
              <a:t>. </a:t>
            </a:r>
            <a:r>
              <a:rPr lang="en-US" sz="2400" dirty="0" smtClean="0">
                <a:solidFill>
                  <a:srgbClr val="FF0000"/>
                </a:solidFill>
              </a:rPr>
              <a:t> Poor </a:t>
            </a:r>
            <a:r>
              <a:rPr lang="en-US" sz="2400" dirty="0">
                <a:solidFill>
                  <a:srgbClr val="FF0000"/>
                </a:solidFill>
              </a:rPr>
              <a:t>combustion conditions and inadequate furnace temperature.</a:t>
            </a:r>
          </a:p>
          <a:p>
            <a:pPr marL="0" indent="0" algn="just">
              <a:buNone/>
            </a:pPr>
            <a:r>
              <a:rPr lang="en-US" sz="2400" dirty="0">
                <a:solidFill>
                  <a:srgbClr val="FF0000"/>
                </a:solidFill>
              </a:rPr>
              <a:t>2. </a:t>
            </a:r>
            <a:r>
              <a:rPr lang="en-US" sz="2400" dirty="0" smtClean="0">
                <a:solidFill>
                  <a:srgbClr val="FF0000"/>
                </a:solidFill>
              </a:rPr>
              <a:t> Higher </a:t>
            </a:r>
            <a:r>
              <a:rPr lang="en-US" sz="2400" dirty="0">
                <a:solidFill>
                  <a:srgbClr val="FF0000"/>
                </a:solidFill>
              </a:rPr>
              <a:t>excess air resulting in higher stack loss.</a:t>
            </a:r>
          </a:p>
          <a:p>
            <a:pPr marL="0" indent="0" algn="just">
              <a:buNone/>
            </a:pPr>
            <a:r>
              <a:rPr lang="en-US" sz="2400" dirty="0">
                <a:solidFill>
                  <a:srgbClr val="FF0000"/>
                </a:solidFill>
              </a:rPr>
              <a:t>3. </a:t>
            </a:r>
            <a:r>
              <a:rPr lang="en-US" sz="2400" dirty="0" smtClean="0">
                <a:solidFill>
                  <a:srgbClr val="FF0000"/>
                </a:solidFill>
              </a:rPr>
              <a:t> Increase </a:t>
            </a:r>
            <a:r>
              <a:rPr lang="en-US" sz="2400" dirty="0">
                <a:solidFill>
                  <a:srgbClr val="FF0000"/>
                </a:solidFill>
              </a:rPr>
              <a:t>of </a:t>
            </a:r>
            <a:r>
              <a:rPr lang="en-US" sz="2400" dirty="0" smtClean="0">
                <a:solidFill>
                  <a:srgbClr val="FF0000"/>
                </a:solidFill>
              </a:rPr>
              <a:t>unburnt </a:t>
            </a:r>
            <a:r>
              <a:rPr lang="en-US" sz="2400" dirty="0">
                <a:solidFill>
                  <a:srgbClr val="FF0000"/>
                </a:solidFill>
              </a:rPr>
              <a:t>in the ash.</a:t>
            </a:r>
          </a:p>
          <a:p>
            <a:pPr marL="0" indent="0" algn="just">
              <a:buNone/>
            </a:pPr>
            <a:r>
              <a:rPr lang="en-IN" sz="2400" dirty="0">
                <a:solidFill>
                  <a:srgbClr val="FF0000"/>
                </a:solidFill>
              </a:rPr>
              <a:t>4. </a:t>
            </a:r>
            <a:r>
              <a:rPr lang="en-IN" sz="2400" dirty="0" smtClean="0">
                <a:solidFill>
                  <a:srgbClr val="FF0000"/>
                </a:solidFill>
              </a:rPr>
              <a:t> Low </a:t>
            </a:r>
            <a:r>
              <a:rPr lang="en-IN" sz="2400" dirty="0">
                <a:solidFill>
                  <a:srgbClr val="FF0000"/>
                </a:solidFill>
              </a:rPr>
              <a:t>thermal efficiency</a:t>
            </a:r>
            <a:r>
              <a:rPr lang="en-IN" sz="2400" dirty="0" smtClean="0">
                <a:solidFill>
                  <a:srgbClr val="FF0000"/>
                </a:solidFill>
              </a:rPr>
              <a:t>.</a:t>
            </a:r>
          </a:p>
        </p:txBody>
      </p:sp>
    </p:spTree>
    <p:extLst>
      <p:ext uri="{BB962C8B-B14F-4D97-AF65-F5344CB8AC3E}">
        <p14:creationId xmlns="" xmlns:p14="http://schemas.microsoft.com/office/powerpoint/2010/main" val="9589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971800" y="2643144"/>
            <a:ext cx="6646502" cy="4214855"/>
          </a:xfrm>
          <a:prstGeom prst="rect">
            <a:avLst/>
          </a:prstGeom>
        </p:spPr>
      </p:pic>
      <p:sp>
        <p:nvSpPr>
          <p:cNvPr id="5" name="TextBox 4"/>
          <p:cNvSpPr txBox="1"/>
          <p:nvPr/>
        </p:nvSpPr>
        <p:spPr>
          <a:xfrm>
            <a:off x="0" y="129540"/>
            <a:ext cx="12123420" cy="2800767"/>
          </a:xfrm>
          <a:prstGeom prst="rect">
            <a:avLst/>
          </a:prstGeom>
          <a:noFill/>
        </p:spPr>
        <p:txBody>
          <a:bodyPr wrap="square" rtlCol="0">
            <a:spAutoFit/>
          </a:bodyPr>
          <a:lstStyle/>
          <a:p>
            <a:pPr marL="514350" indent="-514350" algn="just">
              <a:buAutoNum type="alphaLcParenBoth"/>
            </a:pPr>
            <a:r>
              <a:rPr lang="en-IN" b="1" dirty="0"/>
              <a:t>Sizing of Coal:</a:t>
            </a:r>
          </a:p>
          <a:p>
            <a:pPr marL="285750" indent="-285750" algn="just">
              <a:buFont typeface="Arial" panose="020B0604020202020204" pitchFamily="34" charset="0"/>
              <a:buChar char="•"/>
            </a:pPr>
            <a:r>
              <a:rPr lang="en-IN" sz="2000" dirty="0">
                <a:solidFill>
                  <a:srgbClr val="7030A0"/>
                </a:solidFill>
              </a:rPr>
              <a:t>Proper coal </a:t>
            </a:r>
            <a:r>
              <a:rPr lang="en-US" sz="2000" dirty="0">
                <a:solidFill>
                  <a:srgbClr val="7030A0"/>
                </a:solidFill>
              </a:rPr>
              <a:t>sizing, with specific relevance to the type of firing system, helps towards even burning, </a:t>
            </a:r>
            <a:r>
              <a:rPr lang="en-US" sz="2000" u="sng" dirty="0">
                <a:solidFill>
                  <a:srgbClr val="7030A0"/>
                </a:solidFill>
              </a:rPr>
              <a:t>reduced ash losses and better combustion efficiency</a:t>
            </a:r>
            <a:r>
              <a:rPr lang="en-US" sz="2000" dirty="0" smtClean="0">
                <a:solidFill>
                  <a:srgbClr val="7030A0"/>
                </a:solidFill>
              </a:rPr>
              <a:t>. </a:t>
            </a:r>
          </a:p>
          <a:p>
            <a:pPr marL="285750" indent="-285750" algn="just">
              <a:buFont typeface="Arial" panose="020B0604020202020204" pitchFamily="34" charset="0"/>
              <a:buChar char="•"/>
            </a:pPr>
            <a:endParaRPr lang="en-US" sz="2000" dirty="0" smtClean="0">
              <a:solidFill>
                <a:srgbClr val="7030A0"/>
              </a:solidFill>
            </a:endParaRPr>
          </a:p>
          <a:p>
            <a:pPr marL="285750" indent="-285750" algn="just">
              <a:buFont typeface="Arial" panose="020B0604020202020204" pitchFamily="34" charset="0"/>
              <a:buChar char="•"/>
            </a:pPr>
            <a:r>
              <a:rPr lang="en-US" sz="2000" dirty="0" smtClean="0"/>
              <a:t>Pre-crushed </a:t>
            </a:r>
            <a:r>
              <a:rPr lang="en-US" sz="2000" dirty="0"/>
              <a:t>coal can be economical for smaller units, especially those which are stoker fired. In a coal handling system, crushing is limited to a top size of </a:t>
            </a:r>
            <a:r>
              <a:rPr lang="en-US" sz="2000" b="1" dirty="0"/>
              <a:t>6 or 4 mm</a:t>
            </a:r>
            <a:r>
              <a:rPr lang="en-US" sz="2000" dirty="0"/>
              <a:t>. </a:t>
            </a:r>
            <a:endParaRPr lang="en-US" sz="2000" dirty="0" smtClean="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solidFill>
                  <a:srgbClr val="7030A0"/>
                </a:solidFill>
              </a:rPr>
              <a:t>The devices most commonly used for crushing are the rotary breaker, the roll crusher and the hammer mill.</a:t>
            </a:r>
            <a:endParaRPr lang="en-IN" sz="2000" dirty="0">
              <a:solidFill>
                <a:srgbClr val="7030A0"/>
              </a:solidFill>
            </a:endParaRPr>
          </a:p>
          <a:p>
            <a:endParaRPr lang="en-IN" dirty="0"/>
          </a:p>
        </p:txBody>
      </p:sp>
    </p:spTree>
    <p:extLst>
      <p:ext uri="{BB962C8B-B14F-4D97-AF65-F5344CB8AC3E}">
        <p14:creationId xmlns="" xmlns:p14="http://schemas.microsoft.com/office/powerpoint/2010/main" val="4156887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 y="1"/>
            <a:ext cx="12138660" cy="3809999"/>
          </a:xfrm>
        </p:spPr>
        <p:txBody>
          <a:bodyPr>
            <a:normAutofit lnSpcReduction="10000"/>
          </a:bodyPr>
          <a:lstStyle/>
          <a:p>
            <a:pPr marL="0" indent="0">
              <a:buNone/>
            </a:pPr>
            <a:r>
              <a:rPr lang="en-IN" b="1" dirty="0" smtClean="0"/>
              <a:t>(b) Conditioning </a:t>
            </a:r>
            <a:r>
              <a:rPr lang="en-IN" b="1" dirty="0"/>
              <a:t>of </a:t>
            </a:r>
            <a:r>
              <a:rPr lang="en-IN" b="1" dirty="0" smtClean="0"/>
              <a:t>Coal:</a:t>
            </a:r>
          </a:p>
          <a:p>
            <a:pPr algn="just"/>
            <a:r>
              <a:rPr lang="en-US" sz="2400" dirty="0"/>
              <a:t>The fines in coal present problems in combustion on account of segregation effects.</a:t>
            </a:r>
          </a:p>
          <a:p>
            <a:pPr algn="just"/>
            <a:r>
              <a:rPr lang="en-US" sz="2400" dirty="0"/>
              <a:t>Segregation of fines from larger coal pieces can be reduced to a great extent by </a:t>
            </a:r>
            <a:r>
              <a:rPr lang="en-US" sz="2400" dirty="0" smtClean="0"/>
              <a:t>conditioning coal </a:t>
            </a:r>
            <a:r>
              <a:rPr lang="en-US" sz="2400" dirty="0"/>
              <a:t>with water. </a:t>
            </a:r>
            <a:endParaRPr lang="en-US" sz="2400" dirty="0" smtClean="0"/>
          </a:p>
          <a:p>
            <a:pPr algn="just"/>
            <a:r>
              <a:rPr lang="en-US" sz="2400" dirty="0" smtClean="0">
                <a:solidFill>
                  <a:srgbClr val="7030A0"/>
                </a:solidFill>
              </a:rPr>
              <a:t>Water </a:t>
            </a:r>
            <a:r>
              <a:rPr lang="en-US" sz="2400" dirty="0">
                <a:solidFill>
                  <a:srgbClr val="7030A0"/>
                </a:solidFill>
              </a:rPr>
              <a:t>helps fine particles to stick to the bigger lumps due to surface </a:t>
            </a:r>
            <a:r>
              <a:rPr lang="en-US" sz="2400" dirty="0" smtClean="0">
                <a:solidFill>
                  <a:srgbClr val="7030A0"/>
                </a:solidFill>
              </a:rPr>
              <a:t>tension of </a:t>
            </a:r>
            <a:r>
              <a:rPr lang="en-US" sz="2400" dirty="0">
                <a:solidFill>
                  <a:srgbClr val="7030A0"/>
                </a:solidFill>
              </a:rPr>
              <a:t>the moisture, thus stopping fines from falling through </a:t>
            </a:r>
            <a:r>
              <a:rPr lang="en-US" sz="2400" b="1" u="sng" dirty="0">
                <a:solidFill>
                  <a:srgbClr val="7030A0"/>
                </a:solidFill>
              </a:rPr>
              <a:t>grate bars </a:t>
            </a:r>
            <a:r>
              <a:rPr lang="en-US" sz="2400" dirty="0">
                <a:solidFill>
                  <a:srgbClr val="7030A0"/>
                </a:solidFill>
              </a:rPr>
              <a:t>or being carried away by </a:t>
            </a:r>
            <a:r>
              <a:rPr lang="en-US" sz="2400" dirty="0" smtClean="0">
                <a:solidFill>
                  <a:srgbClr val="7030A0"/>
                </a:solidFill>
              </a:rPr>
              <a:t>the </a:t>
            </a:r>
            <a:r>
              <a:rPr lang="en-US" sz="2400" b="1" u="sng" dirty="0" smtClean="0">
                <a:solidFill>
                  <a:srgbClr val="7030A0"/>
                </a:solidFill>
              </a:rPr>
              <a:t>furnace </a:t>
            </a:r>
            <a:r>
              <a:rPr lang="en-US" sz="2400" b="1" u="sng" dirty="0">
                <a:solidFill>
                  <a:srgbClr val="7030A0"/>
                </a:solidFill>
              </a:rPr>
              <a:t>draft</a:t>
            </a:r>
            <a:r>
              <a:rPr lang="en-US" sz="2400" dirty="0">
                <a:solidFill>
                  <a:srgbClr val="7030A0"/>
                </a:solidFill>
              </a:rPr>
              <a:t>. While tempering the coal, care should be taken to ensure that moisture </a:t>
            </a:r>
            <a:r>
              <a:rPr lang="en-US" sz="2400" dirty="0" smtClean="0">
                <a:solidFill>
                  <a:srgbClr val="7030A0"/>
                </a:solidFill>
              </a:rPr>
              <a:t>addition is </a:t>
            </a:r>
            <a:r>
              <a:rPr lang="en-US" sz="2400" dirty="0">
                <a:solidFill>
                  <a:srgbClr val="7030A0"/>
                </a:solidFill>
              </a:rPr>
              <a:t>uniform and preferably done in a moving or falling stream of coal</a:t>
            </a:r>
            <a:r>
              <a:rPr lang="en-US" sz="2400" dirty="0" smtClean="0">
                <a:solidFill>
                  <a:srgbClr val="7030A0"/>
                </a:solidFill>
              </a:rPr>
              <a:t>.</a:t>
            </a:r>
          </a:p>
          <a:p>
            <a:r>
              <a:rPr lang="en-US" sz="2400" dirty="0"/>
              <a:t>If the percentage of fines in the coal is very high, wetting of coal can decrease the </a:t>
            </a:r>
            <a:r>
              <a:rPr lang="en-US" sz="2400" dirty="0" smtClean="0"/>
              <a:t>percentage of </a:t>
            </a:r>
            <a:r>
              <a:rPr lang="en-US" sz="2400" dirty="0"/>
              <a:t>unburnt carbon and the excess air level required to be supplied for combustion.</a:t>
            </a:r>
            <a:endParaRPr lang="en-IN" sz="2400" dirty="0"/>
          </a:p>
        </p:txBody>
      </p:sp>
      <p:pic>
        <p:nvPicPr>
          <p:cNvPr id="4" name="Picture 3"/>
          <p:cNvPicPr>
            <a:picLocks noChangeAspect="1"/>
          </p:cNvPicPr>
          <p:nvPr/>
        </p:nvPicPr>
        <p:blipFill>
          <a:blip r:embed="rId2" cstate="print"/>
          <a:stretch>
            <a:fillRect/>
          </a:stretch>
        </p:blipFill>
        <p:spPr>
          <a:xfrm>
            <a:off x="3379166" y="3810000"/>
            <a:ext cx="6706524" cy="3065428"/>
          </a:xfrm>
          <a:prstGeom prst="rect">
            <a:avLst/>
          </a:prstGeom>
        </p:spPr>
      </p:pic>
    </p:spTree>
    <p:extLst>
      <p:ext uri="{BB962C8B-B14F-4D97-AF65-F5344CB8AC3E}">
        <p14:creationId xmlns="" xmlns:p14="http://schemas.microsoft.com/office/powerpoint/2010/main" val="51393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
            <a:ext cx="12192000" cy="2796263"/>
          </a:xfrm>
        </p:spPr>
        <p:txBody>
          <a:bodyPr>
            <a:normAutofit lnSpcReduction="10000"/>
          </a:bodyPr>
          <a:lstStyle/>
          <a:p>
            <a:pPr marL="0" indent="0">
              <a:buNone/>
            </a:pPr>
            <a:r>
              <a:rPr lang="en-IN" b="1" dirty="0"/>
              <a:t>(c) Blending of Coal</a:t>
            </a:r>
          </a:p>
          <a:p>
            <a:pPr algn="just"/>
            <a:r>
              <a:rPr lang="en-US" sz="2400" dirty="0"/>
              <a:t>In case of coal lots having excessive fines, it is advisable to blend </a:t>
            </a:r>
            <a:r>
              <a:rPr lang="en-US" sz="2400" dirty="0" smtClean="0"/>
              <a:t>the predominantly lumped coal </a:t>
            </a:r>
            <a:r>
              <a:rPr lang="en-US" sz="2400" dirty="0"/>
              <a:t>with lots containing excessive fines. </a:t>
            </a:r>
            <a:endParaRPr lang="en-US" sz="2400" dirty="0" smtClean="0"/>
          </a:p>
          <a:p>
            <a:pPr algn="just"/>
            <a:endParaRPr lang="en-US" sz="2400" dirty="0" smtClean="0"/>
          </a:p>
          <a:p>
            <a:pPr algn="just"/>
            <a:r>
              <a:rPr lang="en-US" sz="2400" dirty="0" smtClean="0"/>
              <a:t>Coal </a:t>
            </a:r>
            <a:r>
              <a:rPr lang="en-US" sz="2400" dirty="0"/>
              <a:t>blending may thus help to limit the extent </a:t>
            </a:r>
            <a:r>
              <a:rPr lang="en-US" sz="2400" dirty="0" smtClean="0"/>
              <a:t>of fines </a:t>
            </a:r>
            <a:r>
              <a:rPr lang="en-US" sz="2400" dirty="0"/>
              <a:t>in coal being fired to not more than 25%. Blending of different qualities of coal may </a:t>
            </a:r>
            <a:r>
              <a:rPr lang="en-US" sz="2400" dirty="0" smtClean="0"/>
              <a:t>also help </a:t>
            </a:r>
            <a:r>
              <a:rPr lang="en-US" sz="2400" dirty="0"/>
              <a:t>to supply a uniform coal feed to the boiler</a:t>
            </a:r>
            <a:r>
              <a:rPr lang="en-US" sz="2400" dirty="0" smtClean="0"/>
              <a:t>.</a:t>
            </a:r>
          </a:p>
          <a:p>
            <a:endParaRPr lang="en-IN" dirty="0"/>
          </a:p>
        </p:txBody>
      </p:sp>
      <p:pic>
        <p:nvPicPr>
          <p:cNvPr id="4" name="Picture 3"/>
          <p:cNvPicPr>
            <a:picLocks noChangeAspect="1"/>
          </p:cNvPicPr>
          <p:nvPr/>
        </p:nvPicPr>
        <p:blipFill>
          <a:blip r:embed="rId2" cstate="print"/>
          <a:stretch>
            <a:fillRect/>
          </a:stretch>
        </p:blipFill>
        <p:spPr>
          <a:xfrm>
            <a:off x="151445" y="2857223"/>
            <a:ext cx="11702398" cy="3467377"/>
          </a:xfrm>
          <a:prstGeom prst="rect">
            <a:avLst/>
          </a:prstGeom>
        </p:spPr>
      </p:pic>
    </p:spTree>
    <p:extLst>
      <p:ext uri="{BB962C8B-B14F-4D97-AF65-F5344CB8AC3E}">
        <p14:creationId xmlns="" xmlns:p14="http://schemas.microsoft.com/office/powerpoint/2010/main" val="119189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74338" y="579120"/>
            <a:ext cx="9690526" cy="5597843"/>
          </a:xfrm>
          <a:prstGeom prst="rect">
            <a:avLst/>
          </a:prstGeom>
        </p:spPr>
      </p:pic>
    </p:spTree>
    <p:extLst>
      <p:ext uri="{BB962C8B-B14F-4D97-AF65-F5344CB8AC3E}">
        <p14:creationId xmlns="" xmlns:p14="http://schemas.microsoft.com/office/powerpoint/2010/main" val="3690818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320" y="0"/>
            <a:ext cx="5265420" cy="624840"/>
          </a:xfrm>
        </p:spPr>
        <p:txBody>
          <a:bodyPr>
            <a:normAutofit/>
          </a:bodyPr>
          <a:lstStyle/>
          <a:p>
            <a:pPr algn="ctr"/>
            <a:r>
              <a:rPr lang="en-IN" sz="3200" b="1" dirty="0">
                <a:solidFill>
                  <a:srgbClr val="FF0000"/>
                </a:solidFill>
              </a:rPr>
              <a:t>Properties of Gaseous Fuels</a:t>
            </a:r>
          </a:p>
        </p:txBody>
      </p:sp>
      <p:sp>
        <p:nvSpPr>
          <p:cNvPr id="3" name="Content Placeholder 2"/>
          <p:cNvSpPr>
            <a:spLocks noGrp="1"/>
          </p:cNvSpPr>
          <p:nvPr>
            <p:ph idx="1"/>
          </p:nvPr>
        </p:nvSpPr>
        <p:spPr>
          <a:xfrm>
            <a:off x="0" y="624840"/>
            <a:ext cx="12192000" cy="2308860"/>
          </a:xfrm>
        </p:spPr>
        <p:txBody>
          <a:bodyPr>
            <a:normAutofit lnSpcReduction="10000"/>
          </a:bodyPr>
          <a:lstStyle/>
          <a:p>
            <a:r>
              <a:rPr lang="en-US" sz="2400" dirty="0"/>
              <a:t>Gaseous fuels in common use are liquefied petroleum gases (LPG), Natural gas, producer </a:t>
            </a:r>
            <a:r>
              <a:rPr lang="en-US" sz="2400" dirty="0" smtClean="0"/>
              <a:t>gas, blast </a:t>
            </a:r>
            <a:r>
              <a:rPr lang="en-US" sz="2400" dirty="0"/>
              <a:t>furnace gas, coke oven gas etc. </a:t>
            </a:r>
            <a:endParaRPr lang="en-US" sz="2400" dirty="0" smtClean="0"/>
          </a:p>
          <a:p>
            <a:r>
              <a:rPr lang="en-US" sz="2400" dirty="0" smtClean="0">
                <a:solidFill>
                  <a:srgbClr val="FF0000"/>
                </a:solidFill>
              </a:rPr>
              <a:t>The </a:t>
            </a:r>
            <a:r>
              <a:rPr lang="en-US" sz="2400" dirty="0">
                <a:solidFill>
                  <a:srgbClr val="FF0000"/>
                </a:solidFill>
              </a:rPr>
              <a:t>calorific value of gaseous fuel is expressed </a:t>
            </a:r>
            <a:r>
              <a:rPr lang="en-US" sz="2400" dirty="0" smtClean="0">
                <a:solidFill>
                  <a:srgbClr val="FF0000"/>
                </a:solidFill>
              </a:rPr>
              <a:t>in </a:t>
            </a:r>
            <a:r>
              <a:rPr lang="en-US" sz="2400" dirty="0" err="1" smtClean="0">
                <a:solidFill>
                  <a:srgbClr val="FF0000"/>
                </a:solidFill>
              </a:rPr>
              <a:t>kCal</a:t>
            </a:r>
            <a:r>
              <a:rPr lang="en-US" sz="2400" dirty="0" smtClean="0">
                <a:solidFill>
                  <a:srgbClr val="FF0000"/>
                </a:solidFill>
              </a:rPr>
              <a:t>/Nm</a:t>
            </a:r>
            <a:r>
              <a:rPr lang="en-US" sz="2400" baseline="30000" dirty="0" smtClean="0">
                <a:solidFill>
                  <a:srgbClr val="FF0000"/>
                </a:solidFill>
              </a:rPr>
              <a:t>3</a:t>
            </a:r>
            <a:r>
              <a:rPr lang="en-US" sz="2400" dirty="0" smtClean="0">
                <a:solidFill>
                  <a:srgbClr val="FF0000"/>
                </a:solidFill>
              </a:rPr>
              <a:t>  </a:t>
            </a:r>
            <a:r>
              <a:rPr lang="en-US" sz="2400" dirty="0">
                <a:solidFill>
                  <a:srgbClr val="FF0000"/>
                </a:solidFill>
              </a:rPr>
              <a:t>at normal temperature (20°C) and </a:t>
            </a:r>
            <a:r>
              <a:rPr lang="en-US" sz="2400" dirty="0" smtClean="0">
                <a:solidFill>
                  <a:srgbClr val="FF0000"/>
                </a:solidFill>
              </a:rPr>
              <a:t>pressure </a:t>
            </a:r>
            <a:r>
              <a:rPr lang="en-IN" sz="2400" dirty="0" smtClean="0">
                <a:solidFill>
                  <a:srgbClr val="FF0000"/>
                </a:solidFill>
              </a:rPr>
              <a:t>(</a:t>
            </a:r>
            <a:r>
              <a:rPr lang="en-IN" sz="2400" dirty="0">
                <a:solidFill>
                  <a:srgbClr val="FF0000"/>
                </a:solidFill>
              </a:rPr>
              <a:t>760 mm Hg</a:t>
            </a:r>
            <a:r>
              <a:rPr lang="en-IN" sz="2400" dirty="0" smtClean="0">
                <a:solidFill>
                  <a:srgbClr val="FF0000"/>
                </a:solidFill>
              </a:rPr>
              <a:t>).</a:t>
            </a:r>
          </a:p>
          <a:p>
            <a:r>
              <a:rPr lang="en-US" sz="2400" dirty="0"/>
              <a:t>Fuel should be compared based on the </a:t>
            </a:r>
            <a:r>
              <a:rPr lang="en-US" sz="2400" dirty="0" smtClean="0"/>
              <a:t>NCV. This is </a:t>
            </a:r>
            <a:r>
              <a:rPr lang="en-US" sz="2400" dirty="0"/>
              <a:t>especially true for natural gas, since increased hydrogen content results in high water </a:t>
            </a:r>
            <a:r>
              <a:rPr lang="en-US" sz="2400" dirty="0" smtClean="0"/>
              <a:t>formation </a:t>
            </a:r>
            <a:r>
              <a:rPr lang="en-IN" sz="2400" dirty="0" smtClean="0"/>
              <a:t>during combustion.</a:t>
            </a:r>
          </a:p>
          <a:p>
            <a:endParaRPr lang="en-IN" dirty="0"/>
          </a:p>
        </p:txBody>
      </p:sp>
      <p:pic>
        <p:nvPicPr>
          <p:cNvPr id="4" name="Picture 3"/>
          <p:cNvPicPr>
            <a:picLocks noChangeAspect="1"/>
          </p:cNvPicPr>
          <p:nvPr/>
        </p:nvPicPr>
        <p:blipFill>
          <a:blip r:embed="rId2" cstate="print"/>
          <a:stretch>
            <a:fillRect/>
          </a:stretch>
        </p:blipFill>
        <p:spPr>
          <a:xfrm>
            <a:off x="273166" y="3081039"/>
            <a:ext cx="11520020" cy="3533121"/>
          </a:xfrm>
          <a:prstGeom prst="rect">
            <a:avLst/>
          </a:prstGeom>
        </p:spPr>
      </p:pic>
    </p:spTree>
    <p:extLst>
      <p:ext uri="{BB962C8B-B14F-4D97-AF65-F5344CB8AC3E}">
        <p14:creationId xmlns="" xmlns:p14="http://schemas.microsoft.com/office/powerpoint/2010/main" val="200578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
            <a:ext cx="12192000" cy="6598920"/>
          </a:xfrm>
        </p:spPr>
        <p:txBody>
          <a:bodyPr>
            <a:normAutofit/>
          </a:bodyPr>
          <a:lstStyle/>
          <a:p>
            <a:pPr algn="just"/>
            <a:r>
              <a:rPr lang="en-US" sz="2200" dirty="0"/>
              <a:t>LPG is a predominant mixture of propane </a:t>
            </a:r>
            <a:r>
              <a:rPr lang="en-US" sz="2200" dirty="0" smtClean="0"/>
              <a:t>&amp; </a:t>
            </a:r>
            <a:r>
              <a:rPr lang="en-US" sz="2200" dirty="0"/>
              <a:t>Butane with a small </a:t>
            </a:r>
            <a:r>
              <a:rPr lang="en-US" sz="2200" dirty="0" smtClean="0"/>
              <a:t>% of unsaturated (</a:t>
            </a:r>
            <a:r>
              <a:rPr lang="en-US" sz="2200" dirty="0"/>
              <a:t>Propylene and Butylene) and some lighter C</a:t>
            </a:r>
            <a:r>
              <a:rPr lang="en-US" sz="2200" baseline="-25000" dirty="0"/>
              <a:t>2</a:t>
            </a:r>
            <a:r>
              <a:rPr lang="en-US" sz="2200" dirty="0"/>
              <a:t> as well as heavier C</a:t>
            </a:r>
            <a:r>
              <a:rPr lang="en-US" sz="2200" baseline="-25000" dirty="0"/>
              <a:t>5</a:t>
            </a:r>
            <a:r>
              <a:rPr lang="en-US" sz="2200" dirty="0"/>
              <a:t> fractions. Included in the </a:t>
            </a:r>
            <a:r>
              <a:rPr lang="en-US" sz="2200" dirty="0" smtClean="0"/>
              <a:t>LPG range </a:t>
            </a:r>
            <a:r>
              <a:rPr lang="en-US" sz="2200" dirty="0"/>
              <a:t>are propane (C</a:t>
            </a:r>
            <a:r>
              <a:rPr lang="en-US" sz="2200" baseline="-25000" dirty="0"/>
              <a:t>3</a:t>
            </a:r>
            <a:r>
              <a:rPr lang="en-US" sz="2200" dirty="0"/>
              <a:t>H</a:t>
            </a:r>
            <a:r>
              <a:rPr lang="en-US" sz="2200" baseline="-25000" dirty="0"/>
              <a:t>8</a:t>
            </a:r>
            <a:r>
              <a:rPr lang="en-US" sz="2200" dirty="0"/>
              <a:t>), Propylene(C</a:t>
            </a:r>
            <a:r>
              <a:rPr lang="en-US" sz="2200" baseline="-25000" dirty="0"/>
              <a:t>3</a:t>
            </a:r>
            <a:r>
              <a:rPr lang="en-US" sz="2200" dirty="0"/>
              <a:t>H</a:t>
            </a:r>
            <a:r>
              <a:rPr lang="en-US" sz="2200" baseline="-25000" dirty="0"/>
              <a:t>6</a:t>
            </a:r>
            <a:r>
              <a:rPr lang="en-US" sz="2200" dirty="0"/>
              <a:t>), normal and </a:t>
            </a:r>
            <a:r>
              <a:rPr lang="en-US" sz="2200" dirty="0" err="1"/>
              <a:t>iso</a:t>
            </a:r>
            <a:r>
              <a:rPr lang="en-US" sz="2200" dirty="0"/>
              <a:t>-butane (C</a:t>
            </a:r>
            <a:r>
              <a:rPr lang="en-US" sz="2200" baseline="-25000" dirty="0"/>
              <a:t>4</a:t>
            </a:r>
            <a:r>
              <a:rPr lang="en-US" sz="2200" dirty="0"/>
              <a:t>H</a:t>
            </a:r>
            <a:r>
              <a:rPr lang="en-US" sz="2200" baseline="-25000" dirty="0"/>
              <a:t>10</a:t>
            </a:r>
            <a:r>
              <a:rPr lang="en-US" sz="2200" dirty="0"/>
              <a:t>) and Butylene(C</a:t>
            </a:r>
            <a:r>
              <a:rPr lang="en-US" sz="2200" baseline="-25000" dirty="0"/>
              <a:t>4</a:t>
            </a:r>
            <a:r>
              <a:rPr lang="en-US" sz="2200" dirty="0"/>
              <a:t>H</a:t>
            </a:r>
            <a:r>
              <a:rPr lang="en-US" sz="2200" baseline="-25000" dirty="0"/>
              <a:t>8</a:t>
            </a:r>
            <a:r>
              <a:rPr lang="en-US" sz="2200" dirty="0" smtClean="0"/>
              <a:t>).</a:t>
            </a:r>
          </a:p>
          <a:p>
            <a:pPr algn="just"/>
            <a:endParaRPr lang="en-US" sz="2200" dirty="0" smtClean="0"/>
          </a:p>
          <a:p>
            <a:pPr algn="just"/>
            <a:r>
              <a:rPr lang="en-US" sz="2200" dirty="0">
                <a:solidFill>
                  <a:srgbClr val="FF0000"/>
                </a:solidFill>
              </a:rPr>
              <a:t>LPG </a:t>
            </a:r>
            <a:r>
              <a:rPr lang="en-US" sz="2200" dirty="0" smtClean="0">
                <a:solidFill>
                  <a:srgbClr val="FF0000"/>
                </a:solidFill>
              </a:rPr>
              <a:t>defined </a:t>
            </a:r>
            <a:r>
              <a:rPr lang="en-US" sz="2200" dirty="0">
                <a:solidFill>
                  <a:srgbClr val="FF0000"/>
                </a:solidFill>
              </a:rPr>
              <a:t>as those hydrocarbons, which are gaseous at normal </a:t>
            </a:r>
            <a:r>
              <a:rPr lang="en-US" sz="2200" dirty="0" smtClean="0">
                <a:solidFill>
                  <a:srgbClr val="FF0000"/>
                </a:solidFill>
              </a:rPr>
              <a:t>atmospheric pressure</a:t>
            </a:r>
            <a:r>
              <a:rPr lang="en-US" sz="2200" dirty="0">
                <a:solidFill>
                  <a:srgbClr val="FF0000"/>
                </a:solidFill>
              </a:rPr>
              <a:t>, but may be condensed to the liquid state at normal temperature, by the application </a:t>
            </a:r>
            <a:r>
              <a:rPr lang="en-US" sz="2200" dirty="0" smtClean="0">
                <a:solidFill>
                  <a:srgbClr val="FF0000"/>
                </a:solidFill>
              </a:rPr>
              <a:t>of moderate </a:t>
            </a:r>
            <a:r>
              <a:rPr lang="en-US" sz="2200" dirty="0">
                <a:solidFill>
                  <a:srgbClr val="FF0000"/>
                </a:solidFill>
              </a:rPr>
              <a:t>pressures. </a:t>
            </a:r>
            <a:endParaRPr lang="en-US" sz="2200" dirty="0" smtClean="0">
              <a:solidFill>
                <a:srgbClr val="FF0000"/>
              </a:solidFill>
            </a:endParaRPr>
          </a:p>
          <a:p>
            <a:pPr algn="just"/>
            <a:endParaRPr lang="en-US" sz="2200" dirty="0" smtClean="0"/>
          </a:p>
          <a:p>
            <a:pPr algn="just"/>
            <a:r>
              <a:rPr lang="en-US" sz="2200" dirty="0" smtClean="0"/>
              <a:t>Although </a:t>
            </a:r>
            <a:r>
              <a:rPr lang="en-US" sz="2200" dirty="0"/>
              <a:t>they are normally used as gases, they are stored and </a:t>
            </a:r>
            <a:r>
              <a:rPr lang="en-US" sz="2200" dirty="0" smtClean="0"/>
              <a:t>transported as </a:t>
            </a:r>
            <a:r>
              <a:rPr lang="en-US" sz="2200" dirty="0"/>
              <a:t>liquids under pressure for convenience and ease of </a:t>
            </a:r>
            <a:r>
              <a:rPr lang="en-US" sz="2200" dirty="0" smtClean="0"/>
              <a:t>handling.</a:t>
            </a:r>
          </a:p>
          <a:p>
            <a:pPr algn="just"/>
            <a:endParaRPr lang="en-US" sz="2200" dirty="0" smtClean="0"/>
          </a:p>
          <a:p>
            <a:pPr algn="just"/>
            <a:r>
              <a:rPr lang="en-US" sz="2200" dirty="0">
                <a:solidFill>
                  <a:srgbClr val="FF0000"/>
                </a:solidFill>
              </a:rPr>
              <a:t>LPG vapour is denser than </a:t>
            </a:r>
            <a:r>
              <a:rPr lang="en-US" sz="2200" dirty="0" smtClean="0">
                <a:solidFill>
                  <a:srgbClr val="FF0000"/>
                </a:solidFill>
              </a:rPr>
              <a:t>air, </a:t>
            </a:r>
            <a:r>
              <a:rPr lang="en-US" sz="2200" dirty="0">
                <a:solidFill>
                  <a:srgbClr val="FF0000"/>
                </a:solidFill>
              </a:rPr>
              <a:t>butane is </a:t>
            </a:r>
            <a:r>
              <a:rPr lang="en-US" sz="2200" dirty="0" smtClean="0">
                <a:solidFill>
                  <a:srgbClr val="FF0000"/>
                </a:solidFill>
              </a:rPr>
              <a:t>@ 2 times </a:t>
            </a:r>
            <a:r>
              <a:rPr lang="en-US" sz="2200" dirty="0">
                <a:solidFill>
                  <a:srgbClr val="FF0000"/>
                </a:solidFill>
              </a:rPr>
              <a:t>heavy as air </a:t>
            </a:r>
            <a:r>
              <a:rPr lang="en-US" sz="2200" dirty="0" smtClean="0">
                <a:solidFill>
                  <a:srgbClr val="FF0000"/>
                </a:solidFill>
              </a:rPr>
              <a:t>&amp; </a:t>
            </a:r>
            <a:r>
              <a:rPr lang="en-US" sz="2200" dirty="0">
                <a:solidFill>
                  <a:srgbClr val="FF0000"/>
                </a:solidFill>
              </a:rPr>
              <a:t>propane about </a:t>
            </a:r>
            <a:r>
              <a:rPr lang="en-US" sz="2200" dirty="0" smtClean="0">
                <a:solidFill>
                  <a:srgbClr val="FF0000"/>
                </a:solidFill>
              </a:rPr>
              <a:t>@1.5 times heavy </a:t>
            </a:r>
            <a:r>
              <a:rPr lang="en-US" sz="2200" dirty="0">
                <a:solidFill>
                  <a:srgbClr val="FF0000"/>
                </a:solidFill>
              </a:rPr>
              <a:t>as air</a:t>
            </a:r>
            <a:r>
              <a:rPr lang="en-US" sz="2200" dirty="0" smtClean="0">
                <a:solidFill>
                  <a:srgbClr val="FF0000"/>
                </a:solidFill>
              </a:rPr>
              <a:t>.</a:t>
            </a:r>
          </a:p>
          <a:p>
            <a:pPr algn="just"/>
            <a:r>
              <a:rPr lang="en-US" sz="2200" dirty="0">
                <a:solidFill>
                  <a:srgbClr val="FF0000"/>
                </a:solidFill>
              </a:rPr>
              <a:t>Escape of even small </a:t>
            </a:r>
            <a:r>
              <a:rPr lang="en-US" sz="2200" dirty="0" smtClean="0">
                <a:solidFill>
                  <a:srgbClr val="FF0000"/>
                </a:solidFill>
              </a:rPr>
              <a:t>quantities of </a:t>
            </a:r>
            <a:r>
              <a:rPr lang="en-US" sz="2200" dirty="0">
                <a:solidFill>
                  <a:srgbClr val="FF0000"/>
                </a:solidFill>
              </a:rPr>
              <a:t>the liquefied gas can give rise to large volumes of vapour / air mixture and thus </a:t>
            </a:r>
            <a:r>
              <a:rPr lang="en-US" sz="2200" dirty="0" smtClean="0">
                <a:solidFill>
                  <a:srgbClr val="FF0000"/>
                </a:solidFill>
              </a:rPr>
              <a:t>cause </a:t>
            </a:r>
            <a:r>
              <a:rPr lang="en-IN" sz="2200" dirty="0" smtClean="0">
                <a:solidFill>
                  <a:srgbClr val="FF0000"/>
                </a:solidFill>
              </a:rPr>
              <a:t>considerable </a:t>
            </a:r>
            <a:r>
              <a:rPr lang="en-IN" sz="2200" dirty="0">
                <a:solidFill>
                  <a:srgbClr val="FF0000"/>
                </a:solidFill>
              </a:rPr>
              <a:t>hazard</a:t>
            </a:r>
            <a:r>
              <a:rPr lang="en-IN" sz="2200" dirty="0" smtClean="0">
                <a:solidFill>
                  <a:srgbClr val="FF0000"/>
                </a:solidFill>
              </a:rPr>
              <a:t>.</a:t>
            </a:r>
          </a:p>
          <a:p>
            <a:pPr algn="just"/>
            <a:endParaRPr lang="en-IN" sz="2200" dirty="0" smtClean="0"/>
          </a:p>
          <a:p>
            <a:pPr algn="just"/>
            <a:r>
              <a:rPr lang="en-US" sz="2200" dirty="0"/>
              <a:t>To aid in the detection of atmospheric leaks, all LPG’s are required to </a:t>
            </a:r>
            <a:r>
              <a:rPr lang="en-US" sz="2200" dirty="0" smtClean="0"/>
              <a:t>be odorized</a:t>
            </a:r>
            <a:r>
              <a:rPr lang="en-US" sz="2200" dirty="0"/>
              <a:t>. There should be adequate ground level ventilation where LPG is stored</a:t>
            </a:r>
            <a:endParaRPr lang="en-IN" sz="2200" dirty="0"/>
          </a:p>
        </p:txBody>
      </p:sp>
    </p:spTree>
    <p:extLst>
      <p:ext uri="{BB962C8B-B14F-4D97-AF65-F5344CB8AC3E}">
        <p14:creationId xmlns="" xmlns:p14="http://schemas.microsoft.com/office/powerpoint/2010/main" val="309501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5974080" cy="6766560"/>
          </a:xfrm>
        </p:spPr>
        <p:txBody>
          <a:bodyPr>
            <a:normAutofit/>
          </a:bodyPr>
          <a:lstStyle/>
          <a:p>
            <a:pPr marL="0" indent="0">
              <a:buNone/>
            </a:pPr>
            <a:r>
              <a:rPr lang="en-IN" b="1" dirty="0"/>
              <a:t>Natural </a:t>
            </a:r>
            <a:r>
              <a:rPr lang="en-IN" b="1" dirty="0" smtClean="0"/>
              <a:t>Gas:</a:t>
            </a:r>
          </a:p>
          <a:p>
            <a:pPr algn="just"/>
            <a:r>
              <a:rPr lang="en-US" sz="2400" dirty="0"/>
              <a:t>Methane is the main constituent of Natural gas and accounting for about 95% of the total volume</a:t>
            </a:r>
            <a:r>
              <a:rPr lang="en-US" sz="2400" dirty="0" smtClean="0"/>
              <a:t>.</a:t>
            </a:r>
          </a:p>
          <a:p>
            <a:pPr algn="just"/>
            <a:endParaRPr lang="en-US" sz="2400" dirty="0"/>
          </a:p>
          <a:p>
            <a:pPr algn="just"/>
            <a:r>
              <a:rPr lang="en-IN" sz="2400" dirty="0">
                <a:solidFill>
                  <a:srgbClr val="FF0000"/>
                </a:solidFill>
              </a:rPr>
              <a:t>Other components are: Ethane, Propane, Butane, Pentane, Nitrogen, Carbon Dioxide, </a:t>
            </a:r>
            <a:r>
              <a:rPr lang="en-IN" sz="2400" dirty="0" smtClean="0">
                <a:solidFill>
                  <a:srgbClr val="FF0000"/>
                </a:solidFill>
              </a:rPr>
              <a:t>and traces </a:t>
            </a:r>
            <a:r>
              <a:rPr lang="en-IN" sz="2400" dirty="0">
                <a:solidFill>
                  <a:srgbClr val="FF0000"/>
                </a:solidFill>
              </a:rPr>
              <a:t>of other </a:t>
            </a:r>
            <a:r>
              <a:rPr lang="en-IN" sz="2400" dirty="0" smtClean="0">
                <a:solidFill>
                  <a:srgbClr val="FF0000"/>
                </a:solidFill>
              </a:rPr>
              <a:t>gases like sulphur.</a:t>
            </a:r>
          </a:p>
          <a:p>
            <a:pPr algn="just"/>
            <a:endParaRPr lang="en-IN" sz="2400" dirty="0" smtClean="0"/>
          </a:p>
          <a:p>
            <a:pPr algn="just"/>
            <a:r>
              <a:rPr lang="en-US" sz="2400" dirty="0" smtClean="0"/>
              <a:t>Natural </a:t>
            </a:r>
            <a:r>
              <a:rPr lang="en-US" sz="2400" dirty="0"/>
              <a:t>gas is a high calorific value fuel requiring no storage facilities. It mixes with </a:t>
            </a:r>
            <a:r>
              <a:rPr lang="en-US" sz="2400" dirty="0" smtClean="0"/>
              <a:t>air readily </a:t>
            </a:r>
            <a:r>
              <a:rPr lang="en-US" sz="2400" dirty="0"/>
              <a:t>and does not produce smoke or soot. It has no sulphur content. It is lighter than air </a:t>
            </a:r>
            <a:r>
              <a:rPr lang="en-US" sz="2400" dirty="0" smtClean="0"/>
              <a:t>and disperses </a:t>
            </a:r>
            <a:r>
              <a:rPr lang="en-US" sz="2400" dirty="0"/>
              <a:t>into air easily in case of leak.</a:t>
            </a:r>
            <a:endParaRPr lang="en-US" sz="2400" dirty="0" smtClean="0"/>
          </a:p>
          <a:p>
            <a:endParaRPr lang="en-IN" sz="2400" dirty="0"/>
          </a:p>
        </p:txBody>
      </p:sp>
      <p:pic>
        <p:nvPicPr>
          <p:cNvPr id="4" name="Picture 3"/>
          <p:cNvPicPr>
            <a:picLocks noChangeAspect="1"/>
          </p:cNvPicPr>
          <p:nvPr/>
        </p:nvPicPr>
        <p:blipFill>
          <a:blip r:embed="rId2" cstate="print"/>
          <a:stretch>
            <a:fillRect/>
          </a:stretch>
        </p:blipFill>
        <p:spPr>
          <a:xfrm>
            <a:off x="6238408" y="754381"/>
            <a:ext cx="5935905" cy="4160814"/>
          </a:xfrm>
          <a:prstGeom prst="rect">
            <a:avLst/>
          </a:prstGeom>
        </p:spPr>
      </p:pic>
    </p:spTree>
    <p:extLst>
      <p:ext uri="{BB962C8B-B14F-4D97-AF65-F5344CB8AC3E}">
        <p14:creationId xmlns="" xmlns:p14="http://schemas.microsoft.com/office/powerpoint/2010/main" val="110466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12920" cy="610235"/>
          </a:xfrm>
        </p:spPr>
        <p:txBody>
          <a:bodyPr>
            <a:normAutofit fontScale="90000"/>
          </a:bodyPr>
          <a:lstStyle/>
          <a:p>
            <a:pPr algn="ctr"/>
            <a:r>
              <a:rPr lang="en-IN" sz="3200" b="1" dirty="0">
                <a:solidFill>
                  <a:srgbClr val="7030A0"/>
                </a:solidFill>
              </a:rPr>
              <a:t>Properties of Agro </a:t>
            </a:r>
            <a:r>
              <a:rPr lang="en-IN" sz="3200" b="1" dirty="0" smtClean="0">
                <a:solidFill>
                  <a:srgbClr val="7030A0"/>
                </a:solidFill>
              </a:rPr>
              <a:t>Residues:</a:t>
            </a:r>
            <a:endParaRPr lang="en-IN" sz="3200" dirty="0">
              <a:solidFill>
                <a:srgbClr val="7030A0"/>
              </a:solidFill>
            </a:endParaRPr>
          </a:p>
        </p:txBody>
      </p:sp>
      <p:sp>
        <p:nvSpPr>
          <p:cNvPr id="3" name="Content Placeholder 2"/>
          <p:cNvSpPr>
            <a:spLocks noGrp="1"/>
          </p:cNvSpPr>
          <p:nvPr>
            <p:ph idx="1"/>
          </p:nvPr>
        </p:nvSpPr>
        <p:spPr>
          <a:xfrm>
            <a:off x="0" y="526415"/>
            <a:ext cx="4030980" cy="1652905"/>
          </a:xfrm>
        </p:spPr>
        <p:txBody>
          <a:bodyPr>
            <a:noAutofit/>
          </a:bodyPr>
          <a:lstStyle/>
          <a:p>
            <a:pPr algn="just"/>
            <a:r>
              <a:rPr lang="en-US" sz="2200" dirty="0"/>
              <a:t>The use of locally available agro residues is on the rise. This includes rice husk, coconut shells</a:t>
            </a:r>
            <a:r>
              <a:rPr lang="en-US" sz="2200" dirty="0" smtClean="0"/>
              <a:t>, groundnut </a:t>
            </a:r>
            <a:r>
              <a:rPr lang="en-US" sz="2200" dirty="0"/>
              <a:t>shells, Coffee husk, Wheat stalk etc. </a:t>
            </a:r>
            <a:endParaRPr lang="en-IN" sz="2200" dirty="0"/>
          </a:p>
        </p:txBody>
      </p:sp>
      <p:pic>
        <p:nvPicPr>
          <p:cNvPr id="4" name="Picture 3"/>
          <p:cNvPicPr>
            <a:picLocks noChangeAspect="1"/>
          </p:cNvPicPr>
          <p:nvPr/>
        </p:nvPicPr>
        <p:blipFill>
          <a:blip r:embed="rId2" cstate="print"/>
          <a:stretch>
            <a:fillRect/>
          </a:stretch>
        </p:blipFill>
        <p:spPr>
          <a:xfrm>
            <a:off x="4107180" y="492158"/>
            <a:ext cx="8084820" cy="2453859"/>
          </a:xfrm>
          <a:prstGeom prst="rect">
            <a:avLst/>
          </a:prstGeom>
        </p:spPr>
      </p:pic>
      <p:pic>
        <p:nvPicPr>
          <p:cNvPr id="5" name="Picture 4"/>
          <p:cNvPicPr>
            <a:picLocks noChangeAspect="1"/>
          </p:cNvPicPr>
          <p:nvPr/>
        </p:nvPicPr>
        <p:blipFill>
          <a:blip r:embed="rId3" cstate="print"/>
          <a:stretch>
            <a:fillRect/>
          </a:stretch>
        </p:blipFill>
        <p:spPr>
          <a:xfrm>
            <a:off x="-68459" y="3006978"/>
            <a:ext cx="7871000" cy="3995272"/>
          </a:xfrm>
          <a:prstGeom prst="rect">
            <a:avLst/>
          </a:prstGeom>
        </p:spPr>
      </p:pic>
    </p:spTree>
    <p:extLst>
      <p:ext uri="{BB962C8B-B14F-4D97-AF65-F5344CB8AC3E}">
        <p14:creationId xmlns="" xmlns:p14="http://schemas.microsoft.com/office/powerpoint/2010/main" val="346488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182035" cy="553792"/>
          </a:xfrm>
        </p:spPr>
        <p:txBody>
          <a:bodyPr>
            <a:normAutofit fontScale="90000"/>
          </a:bodyPr>
          <a:lstStyle/>
          <a:p>
            <a:r>
              <a:rPr lang="en-US" sz="2800" b="1" dirty="0" smtClean="0">
                <a:solidFill>
                  <a:srgbClr val="7030A0"/>
                </a:solidFill>
              </a:rPr>
              <a:t>Properties of Liquid Fuels:</a:t>
            </a:r>
            <a:endParaRPr lang="en-US" sz="2800" dirty="0">
              <a:solidFill>
                <a:srgbClr val="7030A0"/>
              </a:solidFill>
            </a:endParaRPr>
          </a:p>
        </p:txBody>
      </p:sp>
      <p:sp>
        <p:nvSpPr>
          <p:cNvPr id="3" name="Content Placeholder 2"/>
          <p:cNvSpPr>
            <a:spLocks noGrp="1"/>
          </p:cNvSpPr>
          <p:nvPr>
            <p:ph idx="1"/>
          </p:nvPr>
        </p:nvSpPr>
        <p:spPr>
          <a:xfrm>
            <a:off x="-1" y="605307"/>
            <a:ext cx="12192001" cy="4248633"/>
          </a:xfrm>
        </p:spPr>
        <p:txBody>
          <a:bodyPr>
            <a:normAutofit fontScale="77500" lnSpcReduction="20000"/>
          </a:bodyPr>
          <a:lstStyle/>
          <a:p>
            <a:pPr algn="just">
              <a:lnSpc>
                <a:spcPct val="110000"/>
              </a:lnSpc>
            </a:pPr>
            <a:r>
              <a:rPr lang="en-US" dirty="0" smtClean="0"/>
              <a:t>Liquid fuels like furnace oil and LSHS are predominantly used in industrial application.</a:t>
            </a:r>
          </a:p>
          <a:p>
            <a:pPr algn="just">
              <a:lnSpc>
                <a:spcPct val="110000"/>
              </a:lnSpc>
              <a:buNone/>
            </a:pPr>
            <a:r>
              <a:rPr lang="en-US" b="1" dirty="0" smtClean="0"/>
              <a:t>Density:</a:t>
            </a:r>
          </a:p>
          <a:p>
            <a:pPr algn="just">
              <a:lnSpc>
                <a:spcPct val="110000"/>
              </a:lnSpc>
            </a:pPr>
            <a:r>
              <a:rPr lang="en-US" dirty="0" smtClean="0"/>
              <a:t>Ratio of the mass of the fuel to the volume of the fuel at a reference temperature of 15°C and is measured by an instrument called hydrometer. Unit  is kg/m</a:t>
            </a:r>
            <a:r>
              <a:rPr lang="en-US" baseline="30000" dirty="0" smtClean="0"/>
              <a:t>3</a:t>
            </a:r>
            <a:r>
              <a:rPr lang="en-US" dirty="0" smtClean="0"/>
              <a:t>.</a:t>
            </a:r>
          </a:p>
          <a:p>
            <a:pPr algn="just">
              <a:lnSpc>
                <a:spcPct val="110000"/>
              </a:lnSpc>
            </a:pPr>
            <a:endParaRPr lang="en-US" dirty="0" smtClean="0"/>
          </a:p>
          <a:p>
            <a:pPr algn="just">
              <a:lnSpc>
                <a:spcPct val="110000"/>
              </a:lnSpc>
              <a:buNone/>
            </a:pPr>
            <a:r>
              <a:rPr lang="en-US" b="1" dirty="0" smtClean="0"/>
              <a:t>Specific gravity:</a:t>
            </a:r>
          </a:p>
          <a:p>
            <a:pPr algn="just">
              <a:lnSpc>
                <a:spcPct val="110000"/>
              </a:lnSpc>
            </a:pPr>
            <a:r>
              <a:rPr lang="en-US" dirty="0" smtClean="0"/>
              <a:t>Ratio of the weight of a given volume of oil to the weight of the same volume of water at a given temperature. The density of fuel, relative to water, is called specific gravity.</a:t>
            </a:r>
          </a:p>
          <a:p>
            <a:pPr algn="just">
              <a:lnSpc>
                <a:spcPct val="110000"/>
              </a:lnSpc>
            </a:pPr>
            <a:endParaRPr lang="en-US" dirty="0" smtClean="0"/>
          </a:p>
          <a:p>
            <a:pPr algn="just">
              <a:lnSpc>
                <a:spcPct val="110000"/>
              </a:lnSpc>
            </a:pPr>
            <a:r>
              <a:rPr lang="en-US" dirty="0" smtClean="0"/>
              <a:t>The measurement of specific gravity is generally made by a hydrometer</a:t>
            </a:r>
          </a:p>
          <a:p>
            <a:endParaRPr lang="en-US" dirty="0"/>
          </a:p>
        </p:txBody>
      </p:sp>
      <p:pic>
        <p:nvPicPr>
          <p:cNvPr id="4" name="Picture 3"/>
          <p:cNvPicPr>
            <a:picLocks noChangeAspect="1"/>
          </p:cNvPicPr>
          <p:nvPr/>
        </p:nvPicPr>
        <p:blipFill>
          <a:blip r:embed="rId2" cstate="print"/>
          <a:stretch>
            <a:fillRect/>
          </a:stretch>
        </p:blipFill>
        <p:spPr>
          <a:xfrm>
            <a:off x="3055620" y="4630398"/>
            <a:ext cx="7314045" cy="222760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algn="just">
              <a:lnSpc>
                <a:spcPct val="110000"/>
              </a:lnSpc>
              <a:buNone/>
            </a:pPr>
            <a:r>
              <a:rPr lang="en-US" b="1" dirty="0" smtClean="0"/>
              <a:t>Viscosity:</a:t>
            </a:r>
          </a:p>
          <a:p>
            <a:pPr algn="just">
              <a:lnSpc>
                <a:spcPct val="110000"/>
              </a:lnSpc>
            </a:pPr>
            <a:r>
              <a:rPr lang="en-US" dirty="0" smtClean="0">
                <a:solidFill>
                  <a:srgbClr val="FF0000"/>
                </a:solidFill>
              </a:rPr>
              <a:t>The most important characteristic in the storage and use of fuel oil.</a:t>
            </a:r>
          </a:p>
          <a:p>
            <a:pPr algn="just">
              <a:lnSpc>
                <a:spcPct val="110000"/>
              </a:lnSpc>
            </a:pPr>
            <a:r>
              <a:rPr lang="en-US" dirty="0" smtClean="0">
                <a:solidFill>
                  <a:srgbClr val="FF0000"/>
                </a:solidFill>
              </a:rPr>
              <a:t>Measure of its internal resistance to flow. Viscosity is depends on temperature and it decreases as the temperature increases.</a:t>
            </a:r>
          </a:p>
          <a:p>
            <a:pPr algn="just">
              <a:lnSpc>
                <a:spcPct val="110000"/>
              </a:lnSpc>
            </a:pPr>
            <a:r>
              <a:rPr lang="en-US" dirty="0" smtClean="0">
                <a:solidFill>
                  <a:srgbClr val="FF0000"/>
                </a:solidFill>
              </a:rPr>
              <a:t>Viscosity is measured in Stokes /Centistokes. Sometimes viscosity is also quoted in </a:t>
            </a:r>
            <a:r>
              <a:rPr lang="en-US" dirty="0" err="1" smtClean="0">
                <a:solidFill>
                  <a:srgbClr val="FF0000"/>
                </a:solidFill>
              </a:rPr>
              <a:t>Engler</a:t>
            </a:r>
            <a:r>
              <a:rPr lang="en-US" dirty="0" smtClean="0">
                <a:solidFill>
                  <a:srgbClr val="FF0000"/>
                </a:solidFill>
              </a:rPr>
              <a:t>, </a:t>
            </a:r>
            <a:r>
              <a:rPr lang="en-US" dirty="0" err="1" smtClean="0">
                <a:solidFill>
                  <a:srgbClr val="FF0000"/>
                </a:solidFill>
              </a:rPr>
              <a:t>Saybolt</a:t>
            </a:r>
            <a:r>
              <a:rPr lang="en-US" dirty="0" smtClean="0">
                <a:solidFill>
                  <a:srgbClr val="FF0000"/>
                </a:solidFill>
              </a:rPr>
              <a:t> or Redwood. </a:t>
            </a:r>
            <a:r>
              <a:rPr lang="en-US" i="1" u="sng" dirty="0" smtClean="0">
                <a:solidFill>
                  <a:srgbClr val="FF0000"/>
                </a:solidFill>
              </a:rPr>
              <a:t>Each type of oil has its own temperature - viscosity relationship. </a:t>
            </a:r>
          </a:p>
          <a:p>
            <a:pPr algn="just">
              <a:lnSpc>
                <a:spcPct val="110000"/>
              </a:lnSpc>
            </a:pPr>
            <a:endParaRPr lang="en-US" dirty="0" smtClean="0"/>
          </a:p>
          <a:p>
            <a:pPr algn="just">
              <a:lnSpc>
                <a:spcPct val="110000"/>
              </a:lnSpc>
            </a:pPr>
            <a:r>
              <a:rPr lang="en-US" dirty="0" smtClean="0"/>
              <a:t>The measurement of viscosity is made with an instrument called Viscometer.</a:t>
            </a:r>
          </a:p>
          <a:p>
            <a:pPr algn="just">
              <a:lnSpc>
                <a:spcPct val="110000"/>
              </a:lnSpc>
            </a:pPr>
            <a:r>
              <a:rPr lang="en-US" dirty="0" smtClean="0"/>
              <a:t>It influences the degree of pre-heat required for handling, storage and satisfactory atomization.</a:t>
            </a:r>
          </a:p>
          <a:p>
            <a:pPr algn="just">
              <a:lnSpc>
                <a:spcPct val="110000"/>
              </a:lnSpc>
            </a:pPr>
            <a:endParaRPr lang="en-US" dirty="0" smtClean="0"/>
          </a:p>
          <a:p>
            <a:pPr algn="just">
              <a:lnSpc>
                <a:spcPct val="110000"/>
              </a:lnSpc>
            </a:pPr>
            <a:r>
              <a:rPr lang="en-US" dirty="0" smtClean="0">
                <a:solidFill>
                  <a:srgbClr val="FF0000"/>
                </a:solidFill>
              </a:rPr>
              <a:t>If the oil is too viscous, it may become difficult to pump, hard to light the burner, and tough to operate.</a:t>
            </a:r>
          </a:p>
          <a:p>
            <a:pPr algn="just">
              <a:lnSpc>
                <a:spcPct val="110000"/>
              </a:lnSpc>
            </a:pPr>
            <a:r>
              <a:rPr lang="en-US" dirty="0" smtClean="0">
                <a:solidFill>
                  <a:srgbClr val="FF0000"/>
                </a:solidFill>
              </a:rPr>
              <a:t>Poor atomization may result in the formation of carbon deposits on the burner tips or on the walls. Therefore pre-heating is necessary for proper atomization.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algn="just">
              <a:lnSpc>
                <a:spcPct val="110000"/>
              </a:lnSpc>
              <a:buNone/>
            </a:pPr>
            <a:r>
              <a:rPr lang="en-US" b="1" dirty="0" smtClean="0"/>
              <a:t>Flash Point:</a:t>
            </a:r>
          </a:p>
          <a:p>
            <a:pPr algn="just">
              <a:lnSpc>
                <a:spcPct val="110000"/>
              </a:lnSpc>
            </a:pPr>
            <a:r>
              <a:rPr lang="en-US" dirty="0" smtClean="0"/>
              <a:t>The flash point of a fuel is the lowest temperature at which the fuel can be heated so that the vapour gives off flashes momentarily when an open flame is passed over it. Flash point for furnace oil is 66°C.</a:t>
            </a:r>
          </a:p>
          <a:p>
            <a:pPr algn="just">
              <a:lnSpc>
                <a:spcPct val="110000"/>
              </a:lnSpc>
              <a:buNone/>
            </a:pPr>
            <a:r>
              <a:rPr lang="en-US" b="1" dirty="0" smtClean="0"/>
              <a:t>Pour Point:</a:t>
            </a:r>
          </a:p>
          <a:p>
            <a:pPr algn="just">
              <a:lnSpc>
                <a:spcPct val="110000"/>
              </a:lnSpc>
            </a:pPr>
            <a:r>
              <a:rPr lang="en-US" dirty="0" smtClean="0">
                <a:solidFill>
                  <a:srgbClr val="FF0000"/>
                </a:solidFill>
              </a:rPr>
              <a:t>The pour point of a fuel is the lowest temperature at which it will pour or flow when cooled under prescribed conditions. It is a very rough indication of the lowest temperature at which fuel oil is readily pumpable.</a:t>
            </a:r>
          </a:p>
          <a:p>
            <a:pPr algn="just">
              <a:lnSpc>
                <a:spcPct val="110000"/>
              </a:lnSpc>
            </a:pPr>
            <a:r>
              <a:rPr lang="en-US" b="1" dirty="0" smtClean="0"/>
              <a:t>Specific Heat:</a:t>
            </a:r>
          </a:p>
          <a:p>
            <a:pPr algn="just">
              <a:lnSpc>
                <a:spcPct val="110000"/>
              </a:lnSpc>
            </a:pPr>
            <a:r>
              <a:rPr lang="en-US" dirty="0" smtClean="0"/>
              <a:t>The amount of </a:t>
            </a:r>
            <a:r>
              <a:rPr lang="en-US" dirty="0" err="1" smtClean="0"/>
              <a:t>kCals</a:t>
            </a:r>
            <a:r>
              <a:rPr lang="en-US" dirty="0" smtClean="0"/>
              <a:t> needed to raise the temperature of 1 kg of oil by 1°C.</a:t>
            </a:r>
          </a:p>
          <a:p>
            <a:pPr algn="just">
              <a:lnSpc>
                <a:spcPct val="110000"/>
              </a:lnSpc>
            </a:pPr>
            <a:r>
              <a:rPr lang="en-US" dirty="0" smtClean="0"/>
              <a:t>The unit of specific heat is </a:t>
            </a:r>
            <a:r>
              <a:rPr lang="en-US" dirty="0" err="1" smtClean="0"/>
              <a:t>kCal</a:t>
            </a:r>
            <a:r>
              <a:rPr lang="en-US" dirty="0" smtClean="0"/>
              <a:t>/</a:t>
            </a:r>
            <a:r>
              <a:rPr lang="en-US" dirty="0" err="1" smtClean="0"/>
              <a:t>kg°C</a:t>
            </a:r>
            <a:r>
              <a:rPr lang="en-US" dirty="0" smtClean="0"/>
              <a:t>.</a:t>
            </a:r>
          </a:p>
          <a:p>
            <a:pPr algn="just">
              <a:lnSpc>
                <a:spcPct val="110000"/>
              </a:lnSpc>
            </a:pPr>
            <a:r>
              <a:rPr lang="en-US" dirty="0" smtClean="0"/>
              <a:t> It varies from 0.22 to 0.28 depending on the oil specific gravity. </a:t>
            </a:r>
          </a:p>
          <a:p>
            <a:pPr algn="just">
              <a:lnSpc>
                <a:spcPct val="110000"/>
              </a:lnSpc>
            </a:pPr>
            <a:r>
              <a:rPr lang="en-US" dirty="0" smtClean="0">
                <a:solidFill>
                  <a:srgbClr val="FF0000"/>
                </a:solidFill>
              </a:rPr>
              <a:t>The specific heat determines how much steam or electrical energy it takes to heat oil to a desired temperature. </a:t>
            </a:r>
          </a:p>
          <a:p>
            <a:pPr algn="just">
              <a:lnSpc>
                <a:spcPct val="110000"/>
              </a:lnSpc>
            </a:pPr>
            <a:r>
              <a:rPr lang="en-US" dirty="0" smtClean="0">
                <a:solidFill>
                  <a:srgbClr val="FF0000"/>
                </a:solidFill>
              </a:rPr>
              <a:t>Light oils have a low specific heat, whereas heavier oils have a higher specific heat.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5021579"/>
          </a:xfrm>
        </p:spPr>
        <p:txBody>
          <a:bodyPr>
            <a:normAutofit fontScale="92500"/>
          </a:bodyPr>
          <a:lstStyle/>
          <a:p>
            <a:pPr algn="just">
              <a:lnSpc>
                <a:spcPct val="100000"/>
              </a:lnSpc>
              <a:buNone/>
            </a:pPr>
            <a:r>
              <a:rPr lang="en-US" b="1" dirty="0" smtClean="0"/>
              <a:t>Calorific Value:</a:t>
            </a:r>
          </a:p>
          <a:p>
            <a:pPr algn="just">
              <a:lnSpc>
                <a:spcPct val="100000"/>
              </a:lnSpc>
            </a:pPr>
            <a:r>
              <a:rPr lang="en-US" sz="2600" dirty="0" smtClean="0"/>
              <a:t>The calorific value is the measurement of heat or energy produced, and is measured either as Gross Calorific Value (GCV)or Net Calorific Value (NCV). The difference being the latent heat of condensation of the water vapour produced during the combustion process. </a:t>
            </a:r>
          </a:p>
          <a:p>
            <a:pPr algn="just">
              <a:lnSpc>
                <a:spcPct val="100000"/>
              </a:lnSpc>
            </a:pPr>
            <a:endParaRPr lang="en-US" sz="2600" dirty="0" smtClean="0"/>
          </a:p>
          <a:p>
            <a:pPr algn="just">
              <a:lnSpc>
                <a:spcPct val="100000"/>
              </a:lnSpc>
            </a:pPr>
            <a:r>
              <a:rPr lang="en-US" sz="2600" dirty="0" smtClean="0">
                <a:solidFill>
                  <a:srgbClr val="FF0000"/>
                </a:solidFill>
              </a:rPr>
              <a:t>GCV assumes all vapour produced during the combustion process is fully condensed. </a:t>
            </a:r>
          </a:p>
          <a:p>
            <a:pPr algn="just">
              <a:lnSpc>
                <a:spcPct val="100000"/>
              </a:lnSpc>
            </a:pPr>
            <a:r>
              <a:rPr lang="en-US" sz="2600" dirty="0" smtClean="0">
                <a:solidFill>
                  <a:srgbClr val="FF0000"/>
                </a:solidFill>
              </a:rPr>
              <a:t>NCV assumes the water leaves with the combustion products without fully being condensed. Fuels should be compared based on the NCV.</a:t>
            </a:r>
          </a:p>
          <a:p>
            <a:pPr algn="just">
              <a:lnSpc>
                <a:spcPct val="100000"/>
              </a:lnSpc>
            </a:pPr>
            <a:endParaRPr lang="en-US" sz="2600" dirty="0" smtClean="0"/>
          </a:p>
          <a:p>
            <a:pPr algn="just">
              <a:lnSpc>
                <a:spcPct val="100000"/>
              </a:lnSpc>
            </a:pPr>
            <a:r>
              <a:rPr lang="en-US" sz="2600" dirty="0" smtClean="0"/>
              <a:t>The calorific value of coal varies considerably depending on the ash, moisture content and the type of coal while calorific value of fuel oils are much more consistent.</a:t>
            </a:r>
            <a:endParaRPr lang="en-US" sz="2600" dirty="0"/>
          </a:p>
        </p:txBody>
      </p:sp>
      <p:sp>
        <p:nvSpPr>
          <p:cNvPr id="2" name="TextBox 1"/>
          <p:cNvSpPr txBox="1"/>
          <p:nvPr/>
        </p:nvSpPr>
        <p:spPr>
          <a:xfrm>
            <a:off x="2278380" y="5021580"/>
            <a:ext cx="3789820" cy="1938992"/>
          </a:xfrm>
          <a:prstGeom prst="rect">
            <a:avLst/>
          </a:prstGeom>
          <a:noFill/>
        </p:spPr>
        <p:txBody>
          <a:bodyPr wrap="none" rtlCol="0">
            <a:spAutoFit/>
          </a:bodyPr>
          <a:lstStyle/>
          <a:p>
            <a:r>
              <a:rPr lang="en-US" sz="2000" b="1" dirty="0"/>
              <a:t>Fuel Oil </a:t>
            </a:r>
            <a:r>
              <a:rPr lang="en-US" sz="2000" b="1" dirty="0" smtClean="0"/>
              <a:t>                      GCV </a:t>
            </a:r>
            <a:r>
              <a:rPr lang="en-US" sz="2000" b="1" dirty="0"/>
              <a:t>(</a:t>
            </a:r>
            <a:r>
              <a:rPr lang="en-US" sz="2000" b="1" dirty="0" err="1"/>
              <a:t>kCal</a:t>
            </a:r>
            <a:r>
              <a:rPr lang="en-US" sz="2000" b="1" dirty="0"/>
              <a:t>/kg</a:t>
            </a:r>
            <a:r>
              <a:rPr lang="en-US" sz="2000" b="1" dirty="0" smtClean="0"/>
              <a:t>)</a:t>
            </a:r>
          </a:p>
          <a:p>
            <a:r>
              <a:rPr lang="en-IN" sz="2000" dirty="0"/>
              <a:t>Kerosene </a:t>
            </a:r>
            <a:r>
              <a:rPr lang="en-IN" sz="2000" dirty="0" smtClean="0"/>
              <a:t>                   - 11,100</a:t>
            </a:r>
          </a:p>
          <a:p>
            <a:r>
              <a:rPr lang="en-IN" sz="2000" dirty="0"/>
              <a:t>Diesel Oil </a:t>
            </a:r>
            <a:r>
              <a:rPr lang="en-IN" sz="2000" dirty="0" smtClean="0"/>
              <a:t>                   - 10,800</a:t>
            </a:r>
          </a:p>
          <a:p>
            <a:r>
              <a:rPr lang="en-IN" sz="2000" dirty="0"/>
              <a:t>L.D.O </a:t>
            </a:r>
            <a:r>
              <a:rPr lang="en-IN" sz="2000" dirty="0" smtClean="0"/>
              <a:t>                          - 10,700</a:t>
            </a:r>
          </a:p>
          <a:p>
            <a:r>
              <a:rPr lang="en-IN" sz="2000" dirty="0"/>
              <a:t>Furnace Oil </a:t>
            </a:r>
            <a:r>
              <a:rPr lang="en-IN" sz="2000" dirty="0" smtClean="0"/>
              <a:t>               - 10,500</a:t>
            </a:r>
          </a:p>
          <a:p>
            <a:r>
              <a:rPr lang="en-IN" sz="2000" dirty="0"/>
              <a:t>LSHS </a:t>
            </a:r>
            <a:r>
              <a:rPr lang="en-IN" sz="2000" dirty="0" smtClean="0"/>
              <a:t>                           - </a:t>
            </a:r>
            <a:r>
              <a:rPr lang="en-IN" sz="2000" dirty="0"/>
              <a:t>10,600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lnSpc>
                <a:spcPct val="110000"/>
              </a:lnSpc>
              <a:buNone/>
            </a:pPr>
            <a:r>
              <a:rPr lang="en-US" b="1" dirty="0" smtClean="0"/>
              <a:t>Sulphur:</a:t>
            </a:r>
          </a:p>
          <a:p>
            <a:pPr algn="just">
              <a:lnSpc>
                <a:spcPct val="110000"/>
              </a:lnSpc>
            </a:pPr>
            <a:r>
              <a:rPr lang="en-US" sz="2400" dirty="0" smtClean="0"/>
              <a:t>The amount of sulphur in the fuel oil depends mainly on the source of the crude oil and to a lesser extent on the refining process. </a:t>
            </a:r>
          </a:p>
          <a:p>
            <a:pPr algn="just">
              <a:lnSpc>
                <a:spcPct val="110000"/>
              </a:lnSpc>
            </a:pPr>
            <a:r>
              <a:rPr lang="en-US" sz="2400" dirty="0" smtClean="0"/>
              <a:t>Normal sulfur content for the residual fuel oil (furnace oil) is in order of 2-4 %.</a:t>
            </a:r>
          </a:p>
          <a:p>
            <a:pPr algn="just">
              <a:lnSpc>
                <a:spcPct val="110000"/>
              </a:lnSpc>
            </a:pPr>
            <a:r>
              <a:rPr lang="en-US" sz="2400" dirty="0" smtClean="0">
                <a:solidFill>
                  <a:srgbClr val="FF0000"/>
                </a:solidFill>
              </a:rPr>
              <a:t>As per the latest status : India was observed maximum producer of sulfur (Dated 20/08/2019) </a:t>
            </a:r>
          </a:p>
          <a:p>
            <a:pPr algn="just">
              <a:lnSpc>
                <a:spcPct val="110000"/>
              </a:lnSpc>
            </a:pPr>
            <a:endParaRPr lang="en-US" sz="2400" dirty="0" smtClean="0"/>
          </a:p>
          <a:p>
            <a:pPr algn="just">
              <a:lnSpc>
                <a:spcPct val="110000"/>
              </a:lnSpc>
            </a:pPr>
            <a:r>
              <a:rPr lang="en-US" sz="2400" dirty="0" smtClean="0"/>
              <a:t>The main disadvantage of sulphur is the risk of corrosion by sulphuric acid formed during and after combustion, and condensing in cool parts of the chimney or stack, air pre heater and economizer.</a:t>
            </a:r>
          </a:p>
          <a:p>
            <a:pPr algn="just">
              <a:lnSpc>
                <a:spcPct val="110000"/>
              </a:lnSpc>
            </a:pPr>
            <a:endParaRPr lang="en-US" dirty="0" smtClean="0"/>
          </a:p>
        </p:txBody>
      </p:sp>
      <p:pic>
        <p:nvPicPr>
          <p:cNvPr id="2" name="Picture 1"/>
          <p:cNvPicPr>
            <a:picLocks noChangeAspect="1"/>
          </p:cNvPicPr>
          <p:nvPr/>
        </p:nvPicPr>
        <p:blipFill>
          <a:blip r:embed="rId2" cstate="print"/>
          <a:stretch>
            <a:fillRect/>
          </a:stretch>
        </p:blipFill>
        <p:spPr>
          <a:xfrm>
            <a:off x="3025588" y="4143617"/>
            <a:ext cx="6854372" cy="251267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65404"/>
            <a:ext cx="12031980" cy="6556375"/>
          </a:xfrm>
        </p:spPr>
        <p:txBody>
          <a:bodyPr>
            <a:normAutofit fontScale="85000" lnSpcReduction="20000"/>
          </a:bodyPr>
          <a:lstStyle/>
          <a:p>
            <a:pPr algn="just">
              <a:lnSpc>
                <a:spcPct val="110000"/>
              </a:lnSpc>
              <a:buNone/>
            </a:pPr>
            <a:r>
              <a:rPr lang="en-US" b="1" dirty="0"/>
              <a:t>Ash Content:</a:t>
            </a:r>
          </a:p>
          <a:p>
            <a:pPr algn="just">
              <a:lnSpc>
                <a:spcPct val="110000"/>
              </a:lnSpc>
            </a:pPr>
            <a:r>
              <a:rPr lang="en-US" dirty="0"/>
              <a:t>Related to the inorganic material in the fuel oil. The ash levels of distillate fuels are negligible. </a:t>
            </a:r>
            <a:endParaRPr lang="en-US" dirty="0" smtClean="0"/>
          </a:p>
          <a:p>
            <a:pPr algn="just">
              <a:lnSpc>
                <a:spcPct val="110000"/>
              </a:lnSpc>
            </a:pPr>
            <a:endParaRPr lang="en-US" dirty="0"/>
          </a:p>
          <a:p>
            <a:pPr algn="just">
              <a:lnSpc>
                <a:spcPct val="110000"/>
              </a:lnSpc>
            </a:pPr>
            <a:r>
              <a:rPr lang="en-US" dirty="0">
                <a:solidFill>
                  <a:srgbClr val="FF0000"/>
                </a:solidFill>
              </a:rPr>
              <a:t>Residual fuels have more of the ash-forming constituents. These salts may be compounds of sodium, vanadium, calcium, magnesium, silicon, iron, aluminum, nickel, etc.</a:t>
            </a:r>
          </a:p>
          <a:p>
            <a:pPr algn="just">
              <a:lnSpc>
                <a:spcPct val="110000"/>
              </a:lnSpc>
            </a:pPr>
            <a:endParaRPr lang="en-US" dirty="0"/>
          </a:p>
          <a:p>
            <a:pPr algn="just">
              <a:lnSpc>
                <a:spcPct val="110000"/>
              </a:lnSpc>
            </a:pPr>
            <a:r>
              <a:rPr lang="en-US" dirty="0"/>
              <a:t>Typically, the ash value is in the range </a:t>
            </a:r>
            <a:r>
              <a:rPr lang="en-US" b="1" u="sng" dirty="0">
                <a:solidFill>
                  <a:srgbClr val="FF0000"/>
                </a:solidFill>
              </a:rPr>
              <a:t>0.03–0.07%</a:t>
            </a:r>
            <a:r>
              <a:rPr lang="en-US" dirty="0"/>
              <a:t>. Excessive ash in liquid fuels can cause fouling deposits in the combustion equipment. Ash has erosive effect on the burner tips, causes damage to the refractories at high temperatures and gives rise to high temperature corrosion and fouling of </a:t>
            </a:r>
            <a:r>
              <a:rPr lang="en-US" dirty="0" smtClean="0"/>
              <a:t>equipment.</a:t>
            </a:r>
          </a:p>
          <a:p>
            <a:pPr algn="just">
              <a:lnSpc>
                <a:spcPct val="110000"/>
              </a:lnSpc>
            </a:pPr>
            <a:endParaRPr lang="en-US" dirty="0"/>
          </a:p>
          <a:p>
            <a:pPr algn="just">
              <a:lnSpc>
                <a:spcPct val="100000"/>
              </a:lnSpc>
              <a:buNone/>
            </a:pPr>
            <a:r>
              <a:rPr lang="en-US" b="1" dirty="0"/>
              <a:t>Carbon Residue:</a:t>
            </a:r>
          </a:p>
          <a:p>
            <a:pPr algn="just">
              <a:lnSpc>
                <a:spcPct val="100000"/>
              </a:lnSpc>
            </a:pPr>
            <a:r>
              <a:rPr lang="en-US" dirty="0"/>
              <a:t>Carbon residue indicates the tendency of oil to deposit a carbonaceous solid residue on a hot surface, such as a burner or injection nozzle, when its vaporizable constituents evaporate</a:t>
            </a:r>
            <a:r>
              <a:rPr lang="en-US" dirty="0" smtClean="0"/>
              <a:t>.</a:t>
            </a:r>
          </a:p>
          <a:p>
            <a:pPr algn="just">
              <a:lnSpc>
                <a:spcPct val="100000"/>
              </a:lnSpc>
            </a:pPr>
            <a:endParaRPr lang="en-US" dirty="0"/>
          </a:p>
          <a:p>
            <a:pPr algn="just">
              <a:lnSpc>
                <a:spcPct val="100000"/>
              </a:lnSpc>
            </a:pPr>
            <a:r>
              <a:rPr lang="en-US" dirty="0"/>
              <a:t>Residual oil contain carbon residue ranging from 1 percent or more.</a:t>
            </a:r>
          </a:p>
          <a:p>
            <a:pPr algn="just">
              <a:lnSpc>
                <a:spcPct val="110000"/>
              </a:lnSpc>
            </a:pPr>
            <a:endParaRPr lang="en-US" dirty="0"/>
          </a:p>
          <a:p>
            <a:endParaRPr lang="en-IN" dirty="0"/>
          </a:p>
        </p:txBody>
      </p:sp>
    </p:spTree>
    <p:extLst>
      <p:ext uri="{BB962C8B-B14F-4D97-AF65-F5344CB8AC3E}">
        <p14:creationId xmlns="" xmlns:p14="http://schemas.microsoft.com/office/powerpoint/2010/main" val="386387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5379002" cy="6858000"/>
          </a:xfrm>
        </p:spPr>
        <p:txBody>
          <a:bodyPr>
            <a:normAutofit lnSpcReduction="10000"/>
          </a:bodyPr>
          <a:lstStyle/>
          <a:p>
            <a:pPr algn="just">
              <a:lnSpc>
                <a:spcPct val="100000"/>
              </a:lnSpc>
              <a:buNone/>
            </a:pPr>
            <a:r>
              <a:rPr lang="en-US" b="1" dirty="0" smtClean="0"/>
              <a:t>Water Content:</a:t>
            </a:r>
          </a:p>
          <a:p>
            <a:pPr algn="just">
              <a:lnSpc>
                <a:spcPct val="100000"/>
              </a:lnSpc>
            </a:pPr>
            <a:r>
              <a:rPr lang="en-US" sz="2400" dirty="0" smtClean="0"/>
              <a:t>Water content of furnace oil when supplied is normally very low as the product at refinery site is handled hot and maximum limit of </a:t>
            </a:r>
            <a:r>
              <a:rPr lang="en-US" sz="2400" b="1" u="sng" dirty="0" smtClean="0">
                <a:solidFill>
                  <a:srgbClr val="CC0099"/>
                </a:solidFill>
              </a:rPr>
              <a:t>1% is specified in the standard.</a:t>
            </a:r>
          </a:p>
          <a:p>
            <a:pPr algn="just">
              <a:lnSpc>
                <a:spcPct val="100000"/>
              </a:lnSpc>
            </a:pPr>
            <a:endParaRPr lang="en-US" sz="2400" dirty="0" smtClean="0"/>
          </a:p>
          <a:p>
            <a:pPr algn="just">
              <a:lnSpc>
                <a:spcPct val="100000"/>
              </a:lnSpc>
            </a:pPr>
            <a:r>
              <a:rPr lang="en-US" sz="2400" dirty="0" smtClean="0"/>
              <a:t>Water may be present in free or emulsified form and can cause damage to the inside furnace surfaces during combustion especially if it contains dissolved salts.</a:t>
            </a:r>
          </a:p>
          <a:p>
            <a:pPr algn="just">
              <a:lnSpc>
                <a:spcPct val="100000"/>
              </a:lnSpc>
            </a:pPr>
            <a:endParaRPr lang="en-US" sz="2400" dirty="0" smtClean="0"/>
          </a:p>
          <a:p>
            <a:pPr algn="just">
              <a:lnSpc>
                <a:spcPct val="100000"/>
              </a:lnSpc>
            </a:pPr>
            <a:r>
              <a:rPr lang="en-US" sz="2400" dirty="0" smtClean="0">
                <a:solidFill>
                  <a:srgbClr val="FF0000"/>
                </a:solidFill>
              </a:rPr>
              <a:t> It can also cause spluttering of the flame at the burner tip, possibly extinguishing the flame and reducing the flame temperature or lengthening the flame.</a:t>
            </a:r>
            <a:endParaRPr lang="en-US" sz="2400" dirty="0">
              <a:solidFill>
                <a:srgbClr val="FF0000"/>
              </a:solidFill>
            </a:endParaRPr>
          </a:p>
        </p:txBody>
      </p:sp>
      <p:pic>
        <p:nvPicPr>
          <p:cNvPr id="2" name="Picture 1"/>
          <p:cNvPicPr>
            <a:picLocks noChangeAspect="1"/>
          </p:cNvPicPr>
          <p:nvPr/>
        </p:nvPicPr>
        <p:blipFill>
          <a:blip r:embed="rId2" cstate="print"/>
          <a:stretch>
            <a:fillRect/>
          </a:stretch>
        </p:blipFill>
        <p:spPr>
          <a:xfrm>
            <a:off x="5379003" y="88023"/>
            <a:ext cx="6812998" cy="39048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3238</Words>
  <Application>Microsoft Office PowerPoint</Application>
  <PresentationFormat>Custom</PresentationFormat>
  <Paragraphs>221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vt:lpstr>
      <vt:lpstr>Topics: Introduction to Fuels, Properties of Fuel oil, Coal and Gas, Storage, handling and preparation of fuels, Principles of Combustion, Combustion of Oil, Coal, and Gas</vt:lpstr>
      <vt:lpstr>Properties of Liquid Fuels:</vt:lpstr>
      <vt:lpstr>Slide 4</vt:lpstr>
      <vt:lpstr>Slide 5</vt:lpstr>
      <vt:lpstr>Slide 6</vt:lpstr>
      <vt:lpstr>Slide 7</vt:lpstr>
      <vt:lpstr>Slide 8</vt:lpstr>
      <vt:lpstr>Slide 9</vt:lpstr>
      <vt:lpstr>LOSS OF EVEN ONE DROP OF OIL EVERY SECOND CAN COST YOU OVER 4000 LITRES A YEAR.</vt:lpstr>
      <vt:lpstr>Slide 11</vt:lpstr>
      <vt:lpstr>Slide 12</vt:lpstr>
      <vt:lpstr>Properties of Coal:</vt:lpstr>
      <vt:lpstr>Slide 14</vt:lpstr>
      <vt:lpstr>Slide 15</vt:lpstr>
      <vt:lpstr>Slide 16</vt:lpstr>
      <vt:lpstr>Significance of Various Parameters in Proximate Analysis</vt:lpstr>
      <vt:lpstr>Slide 18</vt:lpstr>
      <vt:lpstr>Chemical Properties:</vt:lpstr>
      <vt:lpstr>Slide 20</vt:lpstr>
      <vt:lpstr>Slide 21</vt:lpstr>
      <vt:lpstr>Slide 22</vt:lpstr>
      <vt:lpstr>Slide 23</vt:lpstr>
      <vt:lpstr>Slide 24</vt:lpstr>
      <vt:lpstr>Properties of Gaseous Fuels</vt:lpstr>
      <vt:lpstr>Slide 26</vt:lpstr>
      <vt:lpstr>Slide 27</vt:lpstr>
      <vt:lpstr>Properties of Agro Residues: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Energy Sources</dc:title>
  <dc:creator>Hewlett-Packard Company</dc:creator>
  <cp:lastModifiedBy>a</cp:lastModifiedBy>
  <cp:revision>139</cp:revision>
  <dcterms:created xsi:type="dcterms:W3CDTF">2019-07-24T04:17:48Z</dcterms:created>
  <dcterms:modified xsi:type="dcterms:W3CDTF">2019-08-26T06:20:26Z</dcterms:modified>
</cp:coreProperties>
</file>