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67" r:id="rId2"/>
    <p:sldId id="257" r:id="rId3"/>
    <p:sldId id="275" r:id="rId4"/>
    <p:sldId id="256" r:id="rId5"/>
    <p:sldId id="268" r:id="rId6"/>
    <p:sldId id="276" r:id="rId7"/>
    <p:sldId id="277" r:id="rId8"/>
    <p:sldId id="265" r:id="rId9"/>
    <p:sldId id="270" r:id="rId10"/>
    <p:sldId id="271" r:id="rId11"/>
    <p:sldId id="272" r:id="rId12"/>
    <p:sldId id="274" r:id="rId13"/>
    <p:sldId id="273" r:id="rId14"/>
    <p:sldId id="278" r:id="rId15"/>
    <p:sldId id="259" r:id="rId16"/>
    <p:sldId id="279" r:id="rId17"/>
    <p:sldId id="280" r:id="rId18"/>
    <p:sldId id="281" r:id="rId19"/>
    <p:sldId id="282" r:id="rId20"/>
    <p:sldId id="258" r:id="rId21"/>
    <p:sldId id="261" r:id="rId22"/>
    <p:sldId id="262" r:id="rId23"/>
    <p:sldId id="263" r:id="rId24"/>
    <p:sldId id="264"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7178" autoAdjust="0"/>
  </p:normalViewPr>
  <p:slideViewPr>
    <p:cSldViewPr>
      <p:cViewPr varScale="1">
        <p:scale>
          <a:sx n="95" d="100"/>
          <a:sy n="95" d="100"/>
        </p:scale>
        <p:origin x="-1013" y="-8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063322-AF14-4B51-9694-B5474A497D49}" type="datetimeFigureOut">
              <a:rPr lang="en-IN" smtClean="0"/>
              <a:pPr/>
              <a:t>24-10-2019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6AE3E1-ECF0-4998-8A89-9B89AFD792DF}"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a:noFill/>
        </p:spPr>
        <p:txBody>
          <a:bodyPr/>
          <a:lstStyle/>
          <a:p>
            <a:r>
              <a:rPr lang="en-US" altLang="en-US">
                <a:latin typeface="Times New Roman" charset="0"/>
                <a:ea typeface="ＭＳ Ｐゴシック" charset="-128"/>
              </a:rPr>
              <a:t>Photovoltaics</a:t>
            </a:r>
          </a:p>
        </p:txBody>
      </p:sp>
      <p:sp>
        <p:nvSpPr>
          <p:cNvPr id="5123" name="Rectangle 3"/>
          <p:cNvSpPr>
            <a:spLocks noGrp="1" noChangeArrowheads="1"/>
          </p:cNvSpPr>
          <p:nvPr>
            <p:ph type="dt" sz="quarter" idx="1"/>
          </p:nvPr>
        </p:nvSpPr>
        <p:spPr>
          <a:noFill/>
        </p:spPr>
        <p:txBody>
          <a:bodyPr/>
          <a:lstStyle/>
          <a:p>
            <a:r>
              <a:rPr lang="en-US" altLang="en-US">
                <a:latin typeface="Times New Roman" charset="0"/>
                <a:ea typeface="ＭＳ Ｐゴシック" charset="-128"/>
              </a:rPr>
              <a:t>Spring 2013</a:t>
            </a:r>
          </a:p>
        </p:txBody>
      </p:sp>
      <p:sp>
        <p:nvSpPr>
          <p:cNvPr id="5124" name="Rectangle 6"/>
          <p:cNvSpPr>
            <a:spLocks noGrp="1" noChangeArrowheads="1"/>
          </p:cNvSpPr>
          <p:nvPr>
            <p:ph type="ftr" sz="quarter" idx="4"/>
          </p:nvPr>
        </p:nvSpPr>
        <p:spPr>
          <a:noFill/>
        </p:spPr>
        <p:txBody>
          <a:bodyPr/>
          <a:lstStyle/>
          <a:p>
            <a:r>
              <a:rPr lang="en-US" altLang="en-US">
                <a:latin typeface="Times New Roman" charset="0"/>
                <a:ea typeface="ＭＳ Ｐゴシック" charset="-128"/>
              </a:rPr>
              <a:t>Lecture 12</a:t>
            </a:r>
          </a:p>
        </p:txBody>
      </p:sp>
      <p:sp>
        <p:nvSpPr>
          <p:cNvPr id="5125" name="Rectangle 7"/>
          <p:cNvSpPr>
            <a:spLocks noGrp="1" noChangeArrowheads="1"/>
          </p:cNvSpPr>
          <p:nvPr>
            <p:ph type="sldNum" sz="quarter" idx="5"/>
          </p:nvPr>
        </p:nvSpPr>
        <p:spPr>
          <a:noFill/>
        </p:spPr>
        <p:txBody>
          <a:bodyPr/>
          <a:lstStyle/>
          <a:p>
            <a:fld id="{51C5B140-1693-48E8-9547-7C86E8335451}" type="slidenum">
              <a:rPr lang="en-US" altLang="en-US"/>
              <a:pPr/>
              <a:t>1</a:t>
            </a:fld>
            <a:endParaRPr lang="en-US" altLang="en-US"/>
          </a:p>
        </p:txBody>
      </p:sp>
      <p:sp>
        <p:nvSpPr>
          <p:cNvPr id="5126" name="Rectangle 2"/>
          <p:cNvSpPr>
            <a:spLocks noGrp="1" noRot="1" noChangeAspect="1" noChangeArrowheads="1" noTextEdit="1"/>
          </p:cNvSpPr>
          <p:nvPr>
            <p:ph type="sldImg"/>
          </p:nvPr>
        </p:nvSpPr>
        <p:spPr>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031"/>
          <p:cNvSpPr>
            <a:spLocks noGrp="1" noChangeArrowheads="1"/>
          </p:cNvSpPr>
          <p:nvPr>
            <p:ph type="sldNum" sz="quarter" idx="5"/>
          </p:nvPr>
        </p:nvSpPr>
        <p:spPr>
          <a:noFill/>
        </p:spPr>
        <p:txBody>
          <a:bodyPr/>
          <a:lstStyle/>
          <a:p>
            <a:fld id="{C65AF4B2-65DB-4C79-A596-428AC62E0DD9}" type="slidenum">
              <a:rPr lang="en-US"/>
              <a:pPr/>
              <a:t>6</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r>
              <a:rPr lang="en-US" sz="1000" smtClean="0">
                <a:solidFill>
                  <a:srgbClr val="000000"/>
                </a:solidFill>
                <a:latin typeface="Lucida Grande" charset="0"/>
              </a:rPr>
              <a:t>http://www.fsec.ucf.edu/pvt/pvbasics/index.htm</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a:noFill/>
        </p:spPr>
        <p:txBody>
          <a:bodyPr/>
          <a:lstStyle/>
          <a:p>
            <a:r>
              <a:rPr lang="en-US" altLang="en-US">
                <a:latin typeface="Times New Roman" charset="0"/>
                <a:ea typeface="ＭＳ Ｐゴシック" charset="-128"/>
              </a:rPr>
              <a:t>Photovoltaics</a:t>
            </a:r>
          </a:p>
        </p:txBody>
      </p:sp>
      <p:sp>
        <p:nvSpPr>
          <p:cNvPr id="9219" name="Rectangle 3"/>
          <p:cNvSpPr>
            <a:spLocks noGrp="1" noChangeArrowheads="1"/>
          </p:cNvSpPr>
          <p:nvPr>
            <p:ph type="dt" sz="quarter" idx="1"/>
          </p:nvPr>
        </p:nvSpPr>
        <p:spPr>
          <a:noFill/>
        </p:spPr>
        <p:txBody>
          <a:bodyPr/>
          <a:lstStyle/>
          <a:p>
            <a:r>
              <a:rPr lang="en-US" altLang="en-US">
                <a:latin typeface="Times New Roman" charset="0"/>
                <a:ea typeface="ＭＳ Ｐゴシック" charset="-128"/>
              </a:rPr>
              <a:t>Spring 2013</a:t>
            </a:r>
          </a:p>
        </p:txBody>
      </p:sp>
      <p:sp>
        <p:nvSpPr>
          <p:cNvPr id="9220" name="Rectangle 6"/>
          <p:cNvSpPr>
            <a:spLocks noGrp="1" noChangeArrowheads="1"/>
          </p:cNvSpPr>
          <p:nvPr>
            <p:ph type="ftr" sz="quarter" idx="4"/>
          </p:nvPr>
        </p:nvSpPr>
        <p:spPr>
          <a:noFill/>
        </p:spPr>
        <p:txBody>
          <a:bodyPr/>
          <a:lstStyle/>
          <a:p>
            <a:r>
              <a:rPr lang="en-US" altLang="en-US">
                <a:latin typeface="Times New Roman" charset="0"/>
                <a:ea typeface="ＭＳ Ｐゴシック" charset="-128"/>
              </a:rPr>
              <a:t>Lecture 12</a:t>
            </a:r>
          </a:p>
        </p:txBody>
      </p:sp>
      <p:sp>
        <p:nvSpPr>
          <p:cNvPr id="9221" name="Rectangle 7"/>
          <p:cNvSpPr>
            <a:spLocks noGrp="1" noChangeArrowheads="1"/>
          </p:cNvSpPr>
          <p:nvPr>
            <p:ph type="sldNum" sz="quarter" idx="5"/>
          </p:nvPr>
        </p:nvSpPr>
        <p:spPr>
          <a:noFill/>
        </p:spPr>
        <p:txBody>
          <a:bodyPr/>
          <a:lstStyle/>
          <a:p>
            <a:fld id="{B23F73DC-353D-4CA0-9714-5EA01E948E72}" type="slidenum">
              <a:rPr lang="en-US" altLang="en-US"/>
              <a:pPr/>
              <a:t>9</a:t>
            </a:fld>
            <a:endParaRPr lang="en-US" altLang="en-US"/>
          </a:p>
        </p:txBody>
      </p:sp>
      <p:sp>
        <p:nvSpPr>
          <p:cNvPr id="9222" name="Rectangle 2"/>
          <p:cNvSpPr>
            <a:spLocks noGrp="1" noRot="1" noChangeAspect="1" noChangeArrowheads="1" noTextEdit="1"/>
          </p:cNvSpPr>
          <p:nvPr>
            <p:ph type="sldImg"/>
          </p:nvPr>
        </p:nvSpPr>
        <p:spPr>
          <a:solidFill>
            <a:srgbClr val="FFFFFF"/>
          </a:solidFill>
          <a:ln/>
        </p:spPr>
      </p:sp>
      <p:sp>
        <p:nvSpPr>
          <p:cNvPr id="922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pPr eaLnBrk="1" hangingPunct="1"/>
            <a:endParaRPr lang="en-US" altLang="en-US" smtClean="0">
              <a:ea typeface="ＭＳ Ｐゴシック"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a:noFill/>
        </p:spPr>
        <p:txBody>
          <a:bodyPr/>
          <a:lstStyle/>
          <a:p>
            <a:r>
              <a:rPr lang="en-US" altLang="en-US">
                <a:latin typeface="Times New Roman" charset="0"/>
                <a:ea typeface="ＭＳ Ｐゴシック" charset="-128"/>
              </a:rPr>
              <a:t>Photovoltaics</a:t>
            </a:r>
          </a:p>
        </p:txBody>
      </p:sp>
      <p:sp>
        <p:nvSpPr>
          <p:cNvPr id="11267" name="Rectangle 3"/>
          <p:cNvSpPr>
            <a:spLocks noGrp="1" noChangeArrowheads="1"/>
          </p:cNvSpPr>
          <p:nvPr>
            <p:ph type="dt" sz="quarter" idx="1"/>
          </p:nvPr>
        </p:nvSpPr>
        <p:spPr>
          <a:noFill/>
        </p:spPr>
        <p:txBody>
          <a:bodyPr/>
          <a:lstStyle/>
          <a:p>
            <a:r>
              <a:rPr lang="en-US" altLang="en-US">
                <a:latin typeface="Times New Roman" charset="0"/>
                <a:ea typeface="ＭＳ Ｐゴシック" charset="-128"/>
              </a:rPr>
              <a:t>Spring 2013</a:t>
            </a:r>
          </a:p>
        </p:txBody>
      </p:sp>
      <p:sp>
        <p:nvSpPr>
          <p:cNvPr id="11268" name="Rectangle 6"/>
          <p:cNvSpPr>
            <a:spLocks noGrp="1" noChangeArrowheads="1"/>
          </p:cNvSpPr>
          <p:nvPr>
            <p:ph type="ftr" sz="quarter" idx="4"/>
          </p:nvPr>
        </p:nvSpPr>
        <p:spPr>
          <a:noFill/>
        </p:spPr>
        <p:txBody>
          <a:bodyPr/>
          <a:lstStyle/>
          <a:p>
            <a:r>
              <a:rPr lang="en-US" altLang="en-US">
                <a:latin typeface="Times New Roman" charset="0"/>
                <a:ea typeface="ＭＳ Ｐゴシック" charset="-128"/>
              </a:rPr>
              <a:t>Lecture 12</a:t>
            </a:r>
          </a:p>
        </p:txBody>
      </p:sp>
      <p:sp>
        <p:nvSpPr>
          <p:cNvPr id="11269" name="Rectangle 7"/>
          <p:cNvSpPr>
            <a:spLocks noGrp="1" noChangeArrowheads="1"/>
          </p:cNvSpPr>
          <p:nvPr>
            <p:ph type="sldNum" sz="quarter" idx="5"/>
          </p:nvPr>
        </p:nvSpPr>
        <p:spPr>
          <a:noFill/>
        </p:spPr>
        <p:txBody>
          <a:bodyPr/>
          <a:lstStyle/>
          <a:p>
            <a:fld id="{9E33F236-C823-4254-8D76-71BC22A7B934}" type="slidenum">
              <a:rPr lang="en-US" altLang="en-US"/>
              <a:pPr/>
              <a:t>10</a:t>
            </a:fld>
            <a:endParaRPr lang="en-US" altLang="en-US"/>
          </a:p>
        </p:txBody>
      </p:sp>
      <p:sp>
        <p:nvSpPr>
          <p:cNvPr id="11270" name="Rectangle 2"/>
          <p:cNvSpPr>
            <a:spLocks noGrp="1" noRot="1" noChangeAspect="1" noChangeArrowheads="1" noTextEdit="1"/>
          </p:cNvSpPr>
          <p:nvPr>
            <p:ph type="sldImg"/>
          </p:nvPr>
        </p:nvSpPr>
        <p:spPr>
          <a:solidFill>
            <a:srgbClr val="FFFFFF"/>
          </a:solidFill>
          <a:ln/>
        </p:spPr>
      </p:sp>
      <p:sp>
        <p:nvSpPr>
          <p:cNvPr id="11271" name="Rectangle 3"/>
          <p:cNvSpPr>
            <a:spLocks noGrp="1" noChangeArrowheads="1"/>
          </p:cNvSpPr>
          <p:nvPr>
            <p:ph type="body" idx="1"/>
          </p:nvPr>
        </p:nvSpPr>
        <p:spPr bwMode="auto">
          <a:xfrm>
            <a:off x="914400" y="4368800"/>
            <a:ext cx="5029200" cy="4064000"/>
          </a:xfrm>
          <a:prstGeom prst="rect">
            <a:avLst/>
          </a:prstGeom>
          <a:noFill/>
          <a:ln>
            <a:miter lim="800000"/>
            <a:headEnd/>
            <a:tailEnd/>
          </a:ln>
        </p:spPr>
        <p:txBody>
          <a:bodyPr wrap="none" anchor="ctr"/>
          <a:lstStyle/>
          <a:p>
            <a:pPr eaLnBrk="1" hangingPunct="1"/>
            <a:endParaRPr lang="en-US" altLang="en-US" smtClean="0">
              <a:ea typeface="ＭＳ Ｐゴシック"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a:noFill/>
        </p:spPr>
        <p:txBody>
          <a:bodyPr/>
          <a:lstStyle/>
          <a:p>
            <a:r>
              <a:rPr lang="en-US" altLang="en-US">
                <a:latin typeface="Times New Roman" charset="0"/>
                <a:ea typeface="ＭＳ Ｐゴシック" charset="-128"/>
              </a:rPr>
              <a:t>Photovoltaics</a:t>
            </a:r>
          </a:p>
        </p:txBody>
      </p:sp>
      <p:sp>
        <p:nvSpPr>
          <p:cNvPr id="13315" name="Rectangle 3"/>
          <p:cNvSpPr>
            <a:spLocks noGrp="1" noChangeArrowheads="1"/>
          </p:cNvSpPr>
          <p:nvPr>
            <p:ph type="dt" sz="quarter" idx="1"/>
          </p:nvPr>
        </p:nvSpPr>
        <p:spPr>
          <a:noFill/>
        </p:spPr>
        <p:txBody>
          <a:bodyPr/>
          <a:lstStyle/>
          <a:p>
            <a:r>
              <a:rPr lang="en-US" altLang="en-US">
                <a:latin typeface="Times New Roman" charset="0"/>
                <a:ea typeface="ＭＳ Ｐゴシック" charset="-128"/>
              </a:rPr>
              <a:t>Spring 2013</a:t>
            </a:r>
          </a:p>
        </p:txBody>
      </p:sp>
      <p:sp>
        <p:nvSpPr>
          <p:cNvPr id="13316" name="Rectangle 6"/>
          <p:cNvSpPr>
            <a:spLocks noGrp="1" noChangeArrowheads="1"/>
          </p:cNvSpPr>
          <p:nvPr>
            <p:ph type="ftr" sz="quarter" idx="4"/>
          </p:nvPr>
        </p:nvSpPr>
        <p:spPr>
          <a:noFill/>
        </p:spPr>
        <p:txBody>
          <a:bodyPr/>
          <a:lstStyle/>
          <a:p>
            <a:r>
              <a:rPr lang="en-US" altLang="en-US">
                <a:latin typeface="Times New Roman" charset="0"/>
                <a:ea typeface="ＭＳ Ｐゴシック" charset="-128"/>
              </a:rPr>
              <a:t>Lecture 12</a:t>
            </a:r>
          </a:p>
        </p:txBody>
      </p:sp>
      <p:sp>
        <p:nvSpPr>
          <p:cNvPr id="13317" name="Rectangle 7"/>
          <p:cNvSpPr>
            <a:spLocks noGrp="1" noChangeArrowheads="1"/>
          </p:cNvSpPr>
          <p:nvPr>
            <p:ph type="sldNum" sz="quarter" idx="5"/>
          </p:nvPr>
        </p:nvSpPr>
        <p:spPr>
          <a:noFill/>
        </p:spPr>
        <p:txBody>
          <a:bodyPr/>
          <a:lstStyle/>
          <a:p>
            <a:fld id="{CD9E1D41-AA2C-4318-9C34-FC4885974F72}" type="slidenum">
              <a:rPr lang="en-US" altLang="en-US"/>
              <a:pPr/>
              <a:t>11</a:t>
            </a:fld>
            <a:endParaRPr lang="en-US" altLang="en-US"/>
          </a:p>
        </p:txBody>
      </p:sp>
      <p:sp>
        <p:nvSpPr>
          <p:cNvPr id="13318" name="Rectangle 2"/>
          <p:cNvSpPr>
            <a:spLocks noGrp="1" noRot="1" noChangeAspect="1" noChangeArrowheads="1" noTextEdit="1"/>
          </p:cNvSpPr>
          <p:nvPr>
            <p:ph type="sldImg"/>
          </p:nvPr>
        </p:nvSpPr>
        <p:spPr>
          <a:solidFill>
            <a:srgbClr val="FFFFFF"/>
          </a:solidFill>
          <a:ln/>
        </p:spPr>
      </p:sp>
      <p:sp>
        <p:nvSpPr>
          <p:cNvPr id="13319" name="Rectangle 3"/>
          <p:cNvSpPr>
            <a:spLocks noGrp="1" noChangeArrowheads="1"/>
          </p:cNvSpPr>
          <p:nvPr>
            <p:ph type="body" idx="1"/>
          </p:nvPr>
        </p:nvSpPr>
        <p:spPr bwMode="auto">
          <a:xfrm>
            <a:off x="914400" y="4343400"/>
            <a:ext cx="5029200" cy="4114800"/>
          </a:xfrm>
          <a:prstGeom prst="rect">
            <a:avLst/>
          </a:prstGeom>
          <a:noFill/>
          <a:ln>
            <a:miter lim="800000"/>
            <a:headEnd/>
            <a:tailEnd/>
          </a:ln>
        </p:spPr>
        <p:txBody>
          <a:bodyPr/>
          <a:lstStyle/>
          <a:p>
            <a:pPr eaLnBrk="1" hangingPunct="1"/>
            <a:endParaRPr lang="en-US" altLang="en-US" smtClean="0">
              <a:ea typeface="ＭＳ Ｐゴシック"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a:noFill/>
        </p:spPr>
        <p:txBody>
          <a:bodyPr/>
          <a:lstStyle/>
          <a:p>
            <a:r>
              <a:rPr lang="en-US" altLang="en-US">
                <a:latin typeface="Times New Roman" charset="0"/>
                <a:ea typeface="ＭＳ Ｐゴシック" charset="-128"/>
              </a:rPr>
              <a:t>Photovoltaics</a:t>
            </a:r>
          </a:p>
        </p:txBody>
      </p:sp>
      <p:sp>
        <p:nvSpPr>
          <p:cNvPr id="17411" name="Rectangle 3"/>
          <p:cNvSpPr>
            <a:spLocks noGrp="1" noChangeArrowheads="1"/>
          </p:cNvSpPr>
          <p:nvPr>
            <p:ph type="dt" sz="quarter" idx="1"/>
          </p:nvPr>
        </p:nvSpPr>
        <p:spPr>
          <a:noFill/>
        </p:spPr>
        <p:txBody>
          <a:bodyPr/>
          <a:lstStyle/>
          <a:p>
            <a:r>
              <a:rPr lang="en-US" altLang="en-US">
                <a:latin typeface="Times New Roman" charset="0"/>
                <a:ea typeface="ＭＳ Ｐゴシック" charset="-128"/>
              </a:rPr>
              <a:t>Spring 2013</a:t>
            </a:r>
          </a:p>
        </p:txBody>
      </p:sp>
      <p:sp>
        <p:nvSpPr>
          <p:cNvPr id="17412" name="Rectangle 6"/>
          <p:cNvSpPr>
            <a:spLocks noGrp="1" noChangeArrowheads="1"/>
          </p:cNvSpPr>
          <p:nvPr>
            <p:ph type="ftr" sz="quarter" idx="4"/>
          </p:nvPr>
        </p:nvSpPr>
        <p:spPr>
          <a:noFill/>
        </p:spPr>
        <p:txBody>
          <a:bodyPr/>
          <a:lstStyle/>
          <a:p>
            <a:r>
              <a:rPr lang="en-US" altLang="en-US">
                <a:latin typeface="Times New Roman" charset="0"/>
                <a:ea typeface="ＭＳ Ｐゴシック" charset="-128"/>
              </a:rPr>
              <a:t>Lecture 12</a:t>
            </a:r>
          </a:p>
        </p:txBody>
      </p:sp>
      <p:sp>
        <p:nvSpPr>
          <p:cNvPr id="17413" name="Rectangle 7"/>
          <p:cNvSpPr>
            <a:spLocks noGrp="1" noChangeArrowheads="1"/>
          </p:cNvSpPr>
          <p:nvPr>
            <p:ph type="sldNum" sz="quarter" idx="5"/>
          </p:nvPr>
        </p:nvSpPr>
        <p:spPr>
          <a:noFill/>
        </p:spPr>
        <p:txBody>
          <a:bodyPr/>
          <a:lstStyle/>
          <a:p>
            <a:fld id="{DF31161E-6725-42EC-8412-F82BF37C530A}" type="slidenum">
              <a:rPr lang="en-US" altLang="en-US"/>
              <a:pPr/>
              <a:t>12</a:t>
            </a:fld>
            <a:endParaRPr lang="en-US" altLang="en-US"/>
          </a:p>
        </p:txBody>
      </p:sp>
      <p:sp>
        <p:nvSpPr>
          <p:cNvPr id="17414" name="Rectangle 2"/>
          <p:cNvSpPr>
            <a:spLocks noGrp="1" noRot="1" noChangeAspect="1" noChangeArrowheads="1" noTextEdit="1"/>
          </p:cNvSpPr>
          <p:nvPr>
            <p:ph type="sldImg"/>
          </p:nvPr>
        </p:nvSpPr>
        <p:spPr>
          <a:solidFill>
            <a:srgbClr val="FFFFFF"/>
          </a:solidFill>
          <a:ln/>
        </p:spPr>
      </p:sp>
      <p:sp>
        <p:nvSpPr>
          <p:cNvPr id="17415" name="Rectangle 3"/>
          <p:cNvSpPr>
            <a:spLocks noGrp="1" noChangeArrowheads="1"/>
          </p:cNvSpPr>
          <p:nvPr>
            <p:ph type="body" idx="1"/>
          </p:nvPr>
        </p:nvSpPr>
        <p:spPr bwMode="auto">
          <a:xfrm>
            <a:off x="914400" y="4368800"/>
            <a:ext cx="5029200" cy="4064000"/>
          </a:xfrm>
          <a:prstGeom prst="rect">
            <a:avLst/>
          </a:prstGeom>
          <a:noFill/>
          <a:ln>
            <a:miter lim="800000"/>
            <a:headEnd/>
            <a:tailEnd/>
          </a:ln>
        </p:spPr>
        <p:txBody>
          <a:bodyPr wrap="none" anchor="ctr"/>
          <a:lstStyle/>
          <a:p>
            <a:pPr eaLnBrk="1" hangingPunct="1"/>
            <a:endParaRPr lang="en-US" altLang="en-US" smtClean="0">
              <a:ea typeface="ＭＳ Ｐゴシック"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a:noFill/>
        </p:spPr>
        <p:txBody>
          <a:bodyPr/>
          <a:lstStyle/>
          <a:p>
            <a:r>
              <a:rPr lang="en-US" altLang="en-US">
                <a:latin typeface="Times New Roman" charset="0"/>
                <a:ea typeface="ＭＳ Ｐゴシック" charset="-128"/>
              </a:rPr>
              <a:t>Photovoltaics</a:t>
            </a:r>
          </a:p>
        </p:txBody>
      </p:sp>
      <p:sp>
        <p:nvSpPr>
          <p:cNvPr id="15363" name="Rectangle 3"/>
          <p:cNvSpPr>
            <a:spLocks noGrp="1" noChangeArrowheads="1"/>
          </p:cNvSpPr>
          <p:nvPr>
            <p:ph type="dt" sz="quarter" idx="1"/>
          </p:nvPr>
        </p:nvSpPr>
        <p:spPr>
          <a:noFill/>
        </p:spPr>
        <p:txBody>
          <a:bodyPr/>
          <a:lstStyle/>
          <a:p>
            <a:r>
              <a:rPr lang="en-US" altLang="en-US">
                <a:latin typeface="Times New Roman" charset="0"/>
                <a:ea typeface="ＭＳ Ｐゴシック" charset="-128"/>
              </a:rPr>
              <a:t>Spring 2013</a:t>
            </a:r>
          </a:p>
        </p:txBody>
      </p:sp>
      <p:sp>
        <p:nvSpPr>
          <p:cNvPr id="15364" name="Rectangle 6"/>
          <p:cNvSpPr>
            <a:spLocks noGrp="1" noChangeArrowheads="1"/>
          </p:cNvSpPr>
          <p:nvPr>
            <p:ph type="ftr" sz="quarter" idx="4"/>
          </p:nvPr>
        </p:nvSpPr>
        <p:spPr>
          <a:noFill/>
        </p:spPr>
        <p:txBody>
          <a:bodyPr/>
          <a:lstStyle/>
          <a:p>
            <a:r>
              <a:rPr lang="en-US" altLang="en-US">
                <a:latin typeface="Times New Roman" charset="0"/>
                <a:ea typeface="ＭＳ Ｐゴシック" charset="-128"/>
              </a:rPr>
              <a:t>Lecture 12</a:t>
            </a:r>
          </a:p>
        </p:txBody>
      </p:sp>
      <p:sp>
        <p:nvSpPr>
          <p:cNvPr id="15365" name="Rectangle 7"/>
          <p:cNvSpPr>
            <a:spLocks noGrp="1" noChangeArrowheads="1"/>
          </p:cNvSpPr>
          <p:nvPr>
            <p:ph type="sldNum" sz="quarter" idx="5"/>
          </p:nvPr>
        </p:nvSpPr>
        <p:spPr>
          <a:noFill/>
        </p:spPr>
        <p:txBody>
          <a:bodyPr/>
          <a:lstStyle/>
          <a:p>
            <a:fld id="{8DB57471-55C5-43F3-9DF0-C40EA629472E}" type="slidenum">
              <a:rPr lang="en-US" altLang="en-US"/>
              <a:pPr/>
              <a:t>13</a:t>
            </a:fld>
            <a:endParaRPr lang="en-US" altLang="en-US"/>
          </a:p>
        </p:txBody>
      </p:sp>
      <p:sp>
        <p:nvSpPr>
          <p:cNvPr id="15366" name="Rectangle 2"/>
          <p:cNvSpPr>
            <a:spLocks noGrp="1" noRot="1" noChangeAspect="1" noChangeArrowheads="1" noTextEdit="1"/>
          </p:cNvSpPr>
          <p:nvPr>
            <p:ph type="sldImg"/>
          </p:nvPr>
        </p:nvSpPr>
        <p:spPr>
          <a:solidFill>
            <a:srgbClr val="FFFFFF"/>
          </a:solidFill>
          <a:ln/>
        </p:spPr>
      </p:sp>
      <p:sp>
        <p:nvSpPr>
          <p:cNvPr id="15367" name="Rectangle 3"/>
          <p:cNvSpPr>
            <a:spLocks noGrp="1" noChangeArrowheads="1"/>
          </p:cNvSpPr>
          <p:nvPr>
            <p:ph type="body" idx="1"/>
          </p:nvPr>
        </p:nvSpPr>
        <p:spPr bwMode="auto">
          <a:xfrm>
            <a:off x="914400" y="4368800"/>
            <a:ext cx="5029200" cy="4064000"/>
          </a:xfrm>
          <a:prstGeom prst="rect">
            <a:avLst/>
          </a:prstGeom>
          <a:noFill/>
          <a:ln>
            <a:miter lim="800000"/>
            <a:headEnd/>
            <a:tailEnd/>
          </a:ln>
        </p:spPr>
        <p:txBody>
          <a:bodyPr wrap="none" anchor="ctr"/>
          <a:lstStyle/>
          <a:p>
            <a:pPr eaLnBrk="1" hangingPunct="1"/>
            <a:endParaRPr lang="en-US" altLang="en-US" smtClean="0">
              <a:ea typeface="ＭＳ Ｐゴシック"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1905000" y="5562600"/>
            <a:ext cx="6477000" cy="1143000"/>
          </a:xfrm>
        </p:spPr>
        <p:txBody>
          <a:bodyPr>
            <a:normAutofit/>
          </a:bodyPr>
          <a:lstStyle/>
          <a:p>
            <a:pPr eaLnBrk="1" hangingPunct="1">
              <a:defRPr/>
            </a:pPr>
            <a:r>
              <a:rPr lang="en-US" dirty="0" smtClean="0"/>
              <a:t>Dr. Bharat Sutaria</a:t>
            </a:r>
            <a:endParaRPr lang="en-US" dirty="0">
              <a:ea typeface="+mj-ea"/>
            </a:endParaRPr>
          </a:p>
        </p:txBody>
      </p:sp>
      <p:pic>
        <p:nvPicPr>
          <p:cNvPr id="4100" name="Picture 10" descr="11mwserpapowerplant"/>
          <p:cNvPicPr>
            <a:picLocks noChangeAspect="1" noChangeArrowheads="1"/>
          </p:cNvPicPr>
          <p:nvPr/>
        </p:nvPicPr>
        <p:blipFill>
          <a:blip r:embed="rId3" cstate="print"/>
          <a:srcRect/>
          <a:stretch>
            <a:fillRect/>
          </a:stretch>
        </p:blipFill>
        <p:spPr bwMode="auto">
          <a:xfrm>
            <a:off x="2209800" y="780450"/>
            <a:ext cx="5257800" cy="4670839"/>
          </a:xfrm>
          <a:prstGeom prst="rect">
            <a:avLst/>
          </a:prstGeom>
          <a:noFill/>
          <a:ln w="9525">
            <a:noFill/>
            <a:miter lim="800000"/>
            <a:headEnd/>
            <a:tailEnd/>
          </a:ln>
        </p:spPr>
      </p:pic>
      <p:sp>
        <p:nvSpPr>
          <p:cNvPr id="5" name="TextBox 4"/>
          <p:cNvSpPr txBox="1"/>
          <p:nvPr/>
        </p:nvSpPr>
        <p:spPr>
          <a:xfrm>
            <a:off x="2057400" y="72564"/>
            <a:ext cx="5932650" cy="707886"/>
          </a:xfrm>
          <a:prstGeom prst="rect">
            <a:avLst/>
          </a:prstGeom>
          <a:noFill/>
        </p:spPr>
        <p:txBody>
          <a:bodyPr wrap="none" rtlCol="0">
            <a:spAutoFit/>
          </a:bodyPr>
          <a:lstStyle/>
          <a:p>
            <a:r>
              <a:rPr lang="en-US" sz="4000" dirty="0" smtClean="0">
                <a:solidFill>
                  <a:srgbClr val="FF0000"/>
                </a:solidFill>
              </a:rPr>
              <a:t>SOLAR PHOTOVOLTAIC CELL</a:t>
            </a:r>
            <a:endParaRPr lang="en-IN" sz="4000" dirty="0">
              <a:solidFill>
                <a:srgbClr val="FF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Slide Number Placeholder 5"/>
          <p:cNvSpPr>
            <a:spLocks noGrp="1"/>
          </p:cNvSpPr>
          <p:nvPr>
            <p:ph type="sldNum" sz="quarter" idx="12"/>
          </p:nvPr>
        </p:nvSpPr>
        <p:spPr>
          <a:noFill/>
        </p:spPr>
        <p:txBody>
          <a:bodyPr/>
          <a:lstStyle/>
          <a:p>
            <a:fld id="{53739A3D-BBEE-43CE-B620-092247FF9D53}" type="slidenum">
              <a:rPr lang="en-US" altLang="en-US"/>
              <a:pPr/>
              <a:t>10</a:t>
            </a:fld>
            <a:endParaRPr lang="en-US" altLang="en-US"/>
          </a:p>
        </p:txBody>
      </p:sp>
      <p:sp>
        <p:nvSpPr>
          <p:cNvPr id="199682" name="Rectangle 2"/>
          <p:cNvSpPr>
            <a:spLocks noGrp="1" noChangeArrowheads="1"/>
          </p:cNvSpPr>
          <p:nvPr>
            <p:ph type="title"/>
          </p:nvPr>
        </p:nvSpPr>
        <p:spPr>
          <a:xfrm>
            <a:off x="457200" y="152400"/>
            <a:ext cx="8229600" cy="1143000"/>
          </a:xfrm>
        </p:spPr>
        <p:txBody>
          <a:bodyPr>
            <a:normAutofit fontScale="90000"/>
          </a:bodyPr>
          <a:lstStyle/>
          <a:p>
            <a:pPr eaLnBrk="1" hangingPunct="1">
              <a:defRPr/>
            </a:pPr>
            <a:r>
              <a:rPr lang="en-US" dirty="0">
                <a:ea typeface="+mj-ea"/>
              </a:rPr>
              <a:t>Provide a circuit for the electron flow</a:t>
            </a:r>
          </a:p>
        </p:txBody>
      </p:sp>
      <p:sp>
        <p:nvSpPr>
          <p:cNvPr id="199683" name="Rectangle 3"/>
          <p:cNvSpPr>
            <a:spLocks noGrp="1" noChangeArrowheads="1"/>
          </p:cNvSpPr>
          <p:nvPr>
            <p:ph type="body" idx="1"/>
          </p:nvPr>
        </p:nvSpPr>
        <p:spPr/>
        <p:txBody>
          <a:bodyPr>
            <a:normAutofit fontScale="92500" lnSpcReduction="10000"/>
          </a:bodyPr>
          <a:lstStyle/>
          <a:p>
            <a:pPr eaLnBrk="1" hangingPunct="1">
              <a:defRPr/>
            </a:pPr>
            <a:r>
              <a:rPr lang="en-US" altLang="en-US" dirty="0" smtClean="0"/>
              <a:t>Without a path for the electrons to flow out, charge would build up and end up canceling electric field</a:t>
            </a:r>
          </a:p>
          <a:p>
            <a:pPr lvl="1" eaLnBrk="1" hangingPunct="1">
              <a:defRPr/>
            </a:pPr>
            <a:r>
              <a:rPr lang="en-US" altLang="en-US" dirty="0" smtClean="0">
                <a:ea typeface="ＭＳ Ｐゴシック" panose="020B0600070205080204" pitchFamily="34" charset="-128"/>
              </a:rPr>
              <a:t>must provide a way out</a:t>
            </a:r>
          </a:p>
          <a:p>
            <a:pPr lvl="1" eaLnBrk="1" hangingPunct="1">
              <a:defRPr/>
            </a:pPr>
            <a:r>
              <a:rPr lang="en-US" altLang="en-US" dirty="0" smtClean="0">
                <a:ea typeface="ＭＳ Ｐゴシック" panose="020B0600070205080204" pitchFamily="34" charset="-128"/>
              </a:rPr>
              <a:t>direct through external load</a:t>
            </a:r>
          </a:p>
          <a:p>
            <a:pPr lvl="1" eaLnBrk="1" hangingPunct="1">
              <a:defRPr/>
            </a:pPr>
            <a:endParaRPr lang="en-US" altLang="en-US" dirty="0" smtClean="0">
              <a:ea typeface="ＭＳ Ｐゴシック" panose="020B0600070205080204" pitchFamily="34" charset="-128"/>
            </a:endParaRPr>
          </a:p>
          <a:p>
            <a:pPr lvl="1" eaLnBrk="1" hangingPunct="1">
              <a:defRPr/>
            </a:pPr>
            <a:endParaRPr lang="en-US" altLang="en-US" dirty="0" smtClean="0">
              <a:ea typeface="ＭＳ Ｐゴシック" panose="020B0600070205080204" pitchFamily="34" charset="-128"/>
            </a:endParaRPr>
          </a:p>
          <a:p>
            <a:pPr lvl="1" eaLnBrk="1" hangingPunct="1">
              <a:defRPr/>
            </a:pPr>
            <a:endParaRPr lang="en-US" altLang="en-US" dirty="0" smtClean="0">
              <a:ea typeface="ＭＳ Ｐゴシック" panose="020B0600070205080204" pitchFamily="34" charset="-128"/>
            </a:endParaRPr>
          </a:p>
          <a:p>
            <a:pPr lvl="1" eaLnBrk="1" hangingPunct="1">
              <a:defRPr/>
            </a:pPr>
            <a:endParaRPr lang="en-US" altLang="en-US" dirty="0" smtClean="0">
              <a:ea typeface="ＭＳ Ｐゴシック" panose="020B0600070205080204" pitchFamily="34" charset="-128"/>
            </a:endParaRPr>
          </a:p>
          <a:p>
            <a:pPr lvl="1" eaLnBrk="1" hangingPunct="1">
              <a:defRPr/>
            </a:pPr>
            <a:r>
              <a:rPr lang="en-US" altLang="en-US" dirty="0" smtClean="0">
                <a:ea typeface="ＭＳ Ｐゴシック" panose="020B0600070205080204" pitchFamily="34" charset="-128"/>
              </a:rPr>
              <a:t>PV cell acts like a battery</a:t>
            </a:r>
          </a:p>
        </p:txBody>
      </p:sp>
      <p:sp>
        <p:nvSpPr>
          <p:cNvPr id="10246" name="Rectangle 4"/>
          <p:cNvSpPr>
            <a:spLocks noChangeArrowheads="1"/>
          </p:cNvSpPr>
          <p:nvPr/>
        </p:nvSpPr>
        <p:spPr bwMode="auto">
          <a:xfrm>
            <a:off x="3962400" y="4191000"/>
            <a:ext cx="1676400" cy="152400"/>
          </a:xfrm>
          <a:prstGeom prst="rect">
            <a:avLst/>
          </a:prstGeom>
          <a:solidFill>
            <a:srgbClr val="FFFF00"/>
          </a:solidFill>
          <a:ln w="9525">
            <a:solidFill>
              <a:schemeClr val="tx1"/>
            </a:solidFill>
            <a:miter lim="800000"/>
            <a:headEnd/>
            <a:tailEnd/>
          </a:ln>
        </p:spPr>
        <p:txBody>
          <a:bodyPr wrap="none" anchor="ctr"/>
          <a:lstStyle/>
          <a:p>
            <a:pPr algn="ctr" eaLnBrk="1" hangingPunct="1"/>
            <a:endParaRPr lang="en-US" altLang="en-US"/>
          </a:p>
        </p:txBody>
      </p:sp>
      <p:sp>
        <p:nvSpPr>
          <p:cNvPr id="10247" name="Rectangle 5"/>
          <p:cNvSpPr>
            <a:spLocks noChangeArrowheads="1"/>
          </p:cNvSpPr>
          <p:nvPr/>
        </p:nvSpPr>
        <p:spPr bwMode="auto">
          <a:xfrm>
            <a:off x="3962400" y="4343400"/>
            <a:ext cx="1676400" cy="685800"/>
          </a:xfrm>
          <a:prstGeom prst="rect">
            <a:avLst/>
          </a:prstGeom>
          <a:solidFill>
            <a:schemeClr val="accent1"/>
          </a:solidFill>
          <a:ln w="9525">
            <a:solidFill>
              <a:schemeClr val="tx1"/>
            </a:solidFill>
            <a:miter lim="800000"/>
            <a:headEnd/>
            <a:tailEnd/>
          </a:ln>
        </p:spPr>
        <p:txBody>
          <a:bodyPr wrap="none" anchor="ctr"/>
          <a:lstStyle/>
          <a:p>
            <a:pPr algn="ctr" eaLnBrk="1" hangingPunct="1"/>
            <a:endParaRPr lang="en-US" altLang="en-US"/>
          </a:p>
        </p:txBody>
      </p:sp>
      <p:grpSp>
        <p:nvGrpSpPr>
          <p:cNvPr id="2" name="Group 6"/>
          <p:cNvGrpSpPr>
            <a:grpSpLocks/>
          </p:cNvGrpSpPr>
          <p:nvPr/>
        </p:nvGrpSpPr>
        <p:grpSpPr bwMode="auto">
          <a:xfrm>
            <a:off x="4800600" y="3733800"/>
            <a:ext cx="2133600" cy="533400"/>
            <a:chOff x="2880" y="2448"/>
            <a:chExt cx="1344" cy="336"/>
          </a:xfrm>
        </p:grpSpPr>
        <p:sp>
          <p:nvSpPr>
            <p:cNvPr id="10264" name="Line 7"/>
            <p:cNvSpPr>
              <a:spLocks noChangeShapeType="1"/>
            </p:cNvSpPr>
            <p:nvPr/>
          </p:nvSpPr>
          <p:spPr bwMode="auto">
            <a:xfrm flipV="1">
              <a:off x="2880" y="2448"/>
              <a:ext cx="0" cy="288"/>
            </a:xfrm>
            <a:prstGeom prst="line">
              <a:avLst/>
            </a:prstGeom>
            <a:noFill/>
            <a:ln w="19050">
              <a:solidFill>
                <a:schemeClr val="tx1"/>
              </a:solidFill>
              <a:round/>
              <a:headEnd/>
              <a:tailEnd/>
            </a:ln>
          </p:spPr>
          <p:txBody>
            <a:bodyPr/>
            <a:lstStyle/>
            <a:p>
              <a:endParaRPr lang="en-IN"/>
            </a:p>
          </p:txBody>
        </p:sp>
        <p:sp>
          <p:nvSpPr>
            <p:cNvPr id="10265" name="Line 8"/>
            <p:cNvSpPr>
              <a:spLocks noChangeShapeType="1"/>
            </p:cNvSpPr>
            <p:nvPr/>
          </p:nvSpPr>
          <p:spPr bwMode="auto">
            <a:xfrm>
              <a:off x="2880" y="2448"/>
              <a:ext cx="1344" cy="0"/>
            </a:xfrm>
            <a:prstGeom prst="line">
              <a:avLst/>
            </a:prstGeom>
            <a:noFill/>
            <a:ln w="19050">
              <a:solidFill>
                <a:schemeClr val="tx1"/>
              </a:solidFill>
              <a:round/>
              <a:headEnd/>
              <a:tailEnd/>
            </a:ln>
          </p:spPr>
          <p:txBody>
            <a:bodyPr/>
            <a:lstStyle/>
            <a:p>
              <a:endParaRPr lang="en-IN"/>
            </a:p>
          </p:txBody>
        </p:sp>
        <p:sp>
          <p:nvSpPr>
            <p:cNvPr id="10266" name="Line 9"/>
            <p:cNvSpPr>
              <a:spLocks noChangeShapeType="1"/>
            </p:cNvSpPr>
            <p:nvPr/>
          </p:nvSpPr>
          <p:spPr bwMode="auto">
            <a:xfrm>
              <a:off x="4224" y="2448"/>
              <a:ext cx="0" cy="336"/>
            </a:xfrm>
            <a:prstGeom prst="line">
              <a:avLst/>
            </a:prstGeom>
            <a:noFill/>
            <a:ln w="19050">
              <a:solidFill>
                <a:schemeClr val="tx1"/>
              </a:solidFill>
              <a:round/>
              <a:headEnd/>
              <a:tailEnd/>
            </a:ln>
          </p:spPr>
          <p:txBody>
            <a:bodyPr/>
            <a:lstStyle/>
            <a:p>
              <a:endParaRPr lang="en-IN"/>
            </a:p>
          </p:txBody>
        </p:sp>
      </p:grpSp>
      <p:grpSp>
        <p:nvGrpSpPr>
          <p:cNvPr id="3" name="Group 10"/>
          <p:cNvGrpSpPr>
            <a:grpSpLocks/>
          </p:cNvGrpSpPr>
          <p:nvPr/>
        </p:nvGrpSpPr>
        <p:grpSpPr bwMode="auto">
          <a:xfrm flipV="1">
            <a:off x="4800600" y="4953000"/>
            <a:ext cx="2133600" cy="533400"/>
            <a:chOff x="2880" y="2448"/>
            <a:chExt cx="1344" cy="336"/>
          </a:xfrm>
        </p:grpSpPr>
        <p:sp>
          <p:nvSpPr>
            <p:cNvPr id="10261" name="Line 11"/>
            <p:cNvSpPr>
              <a:spLocks noChangeShapeType="1"/>
            </p:cNvSpPr>
            <p:nvPr/>
          </p:nvSpPr>
          <p:spPr bwMode="auto">
            <a:xfrm flipV="1">
              <a:off x="2880" y="2448"/>
              <a:ext cx="0" cy="288"/>
            </a:xfrm>
            <a:prstGeom prst="line">
              <a:avLst/>
            </a:prstGeom>
            <a:noFill/>
            <a:ln w="19050">
              <a:solidFill>
                <a:schemeClr val="tx1"/>
              </a:solidFill>
              <a:round/>
              <a:headEnd/>
              <a:tailEnd/>
            </a:ln>
          </p:spPr>
          <p:txBody>
            <a:bodyPr/>
            <a:lstStyle/>
            <a:p>
              <a:endParaRPr lang="en-IN"/>
            </a:p>
          </p:txBody>
        </p:sp>
        <p:sp>
          <p:nvSpPr>
            <p:cNvPr id="10262" name="Line 12"/>
            <p:cNvSpPr>
              <a:spLocks noChangeShapeType="1"/>
            </p:cNvSpPr>
            <p:nvPr/>
          </p:nvSpPr>
          <p:spPr bwMode="auto">
            <a:xfrm>
              <a:off x="2880" y="2448"/>
              <a:ext cx="1344" cy="0"/>
            </a:xfrm>
            <a:prstGeom prst="line">
              <a:avLst/>
            </a:prstGeom>
            <a:noFill/>
            <a:ln w="19050">
              <a:solidFill>
                <a:schemeClr val="tx1"/>
              </a:solidFill>
              <a:round/>
              <a:headEnd/>
              <a:tailEnd/>
            </a:ln>
          </p:spPr>
          <p:txBody>
            <a:bodyPr/>
            <a:lstStyle/>
            <a:p>
              <a:endParaRPr lang="en-IN"/>
            </a:p>
          </p:txBody>
        </p:sp>
        <p:sp>
          <p:nvSpPr>
            <p:cNvPr id="10263" name="Line 13"/>
            <p:cNvSpPr>
              <a:spLocks noChangeShapeType="1"/>
            </p:cNvSpPr>
            <p:nvPr/>
          </p:nvSpPr>
          <p:spPr bwMode="auto">
            <a:xfrm>
              <a:off x="4224" y="2448"/>
              <a:ext cx="0" cy="336"/>
            </a:xfrm>
            <a:prstGeom prst="line">
              <a:avLst/>
            </a:prstGeom>
            <a:noFill/>
            <a:ln w="19050">
              <a:solidFill>
                <a:schemeClr val="tx1"/>
              </a:solidFill>
              <a:round/>
              <a:headEnd/>
              <a:tailEnd/>
            </a:ln>
          </p:spPr>
          <p:txBody>
            <a:bodyPr/>
            <a:lstStyle/>
            <a:p>
              <a:endParaRPr lang="en-IN"/>
            </a:p>
          </p:txBody>
        </p:sp>
      </p:grpSp>
      <p:grpSp>
        <p:nvGrpSpPr>
          <p:cNvPr id="4" name="Group 14"/>
          <p:cNvGrpSpPr>
            <a:grpSpLocks/>
          </p:cNvGrpSpPr>
          <p:nvPr/>
        </p:nvGrpSpPr>
        <p:grpSpPr bwMode="auto">
          <a:xfrm>
            <a:off x="6781800" y="4267200"/>
            <a:ext cx="304800" cy="685800"/>
            <a:chOff x="4128" y="2784"/>
            <a:chExt cx="192" cy="432"/>
          </a:xfrm>
        </p:grpSpPr>
        <p:sp>
          <p:nvSpPr>
            <p:cNvPr id="10254" name="Line 15"/>
            <p:cNvSpPr>
              <a:spLocks noChangeShapeType="1"/>
            </p:cNvSpPr>
            <p:nvPr/>
          </p:nvSpPr>
          <p:spPr bwMode="auto">
            <a:xfrm flipH="1">
              <a:off x="4128" y="2784"/>
              <a:ext cx="96" cy="96"/>
            </a:xfrm>
            <a:prstGeom prst="line">
              <a:avLst/>
            </a:prstGeom>
            <a:noFill/>
            <a:ln w="9525">
              <a:solidFill>
                <a:schemeClr val="tx1"/>
              </a:solidFill>
              <a:round/>
              <a:headEnd/>
              <a:tailEnd/>
            </a:ln>
          </p:spPr>
          <p:txBody>
            <a:bodyPr/>
            <a:lstStyle/>
            <a:p>
              <a:endParaRPr lang="en-IN"/>
            </a:p>
          </p:txBody>
        </p:sp>
        <p:sp>
          <p:nvSpPr>
            <p:cNvPr id="10255" name="Line 16"/>
            <p:cNvSpPr>
              <a:spLocks noChangeShapeType="1"/>
            </p:cNvSpPr>
            <p:nvPr/>
          </p:nvSpPr>
          <p:spPr bwMode="auto">
            <a:xfrm>
              <a:off x="4128" y="2880"/>
              <a:ext cx="192" cy="48"/>
            </a:xfrm>
            <a:prstGeom prst="line">
              <a:avLst/>
            </a:prstGeom>
            <a:noFill/>
            <a:ln w="9525">
              <a:solidFill>
                <a:schemeClr val="tx1"/>
              </a:solidFill>
              <a:round/>
              <a:headEnd/>
              <a:tailEnd/>
            </a:ln>
          </p:spPr>
          <p:txBody>
            <a:bodyPr/>
            <a:lstStyle/>
            <a:p>
              <a:endParaRPr lang="en-IN"/>
            </a:p>
          </p:txBody>
        </p:sp>
        <p:sp>
          <p:nvSpPr>
            <p:cNvPr id="10256" name="Line 17"/>
            <p:cNvSpPr>
              <a:spLocks noChangeShapeType="1"/>
            </p:cNvSpPr>
            <p:nvPr/>
          </p:nvSpPr>
          <p:spPr bwMode="auto">
            <a:xfrm flipV="1">
              <a:off x="4128" y="2928"/>
              <a:ext cx="192" cy="48"/>
            </a:xfrm>
            <a:prstGeom prst="line">
              <a:avLst/>
            </a:prstGeom>
            <a:noFill/>
            <a:ln w="9525">
              <a:solidFill>
                <a:schemeClr val="tx1"/>
              </a:solidFill>
              <a:round/>
              <a:headEnd/>
              <a:tailEnd/>
            </a:ln>
          </p:spPr>
          <p:txBody>
            <a:bodyPr/>
            <a:lstStyle/>
            <a:p>
              <a:endParaRPr lang="en-IN"/>
            </a:p>
          </p:txBody>
        </p:sp>
        <p:sp>
          <p:nvSpPr>
            <p:cNvPr id="10257" name="Line 18"/>
            <p:cNvSpPr>
              <a:spLocks noChangeShapeType="1"/>
            </p:cNvSpPr>
            <p:nvPr/>
          </p:nvSpPr>
          <p:spPr bwMode="auto">
            <a:xfrm>
              <a:off x="4128" y="2976"/>
              <a:ext cx="192" cy="48"/>
            </a:xfrm>
            <a:prstGeom prst="line">
              <a:avLst/>
            </a:prstGeom>
            <a:noFill/>
            <a:ln w="9525">
              <a:solidFill>
                <a:schemeClr val="tx1"/>
              </a:solidFill>
              <a:round/>
              <a:headEnd/>
              <a:tailEnd/>
            </a:ln>
          </p:spPr>
          <p:txBody>
            <a:bodyPr/>
            <a:lstStyle/>
            <a:p>
              <a:endParaRPr lang="en-IN"/>
            </a:p>
          </p:txBody>
        </p:sp>
        <p:sp>
          <p:nvSpPr>
            <p:cNvPr id="10258" name="Line 19"/>
            <p:cNvSpPr>
              <a:spLocks noChangeShapeType="1"/>
            </p:cNvSpPr>
            <p:nvPr/>
          </p:nvSpPr>
          <p:spPr bwMode="auto">
            <a:xfrm flipV="1">
              <a:off x="4128" y="3024"/>
              <a:ext cx="192" cy="48"/>
            </a:xfrm>
            <a:prstGeom prst="line">
              <a:avLst/>
            </a:prstGeom>
            <a:noFill/>
            <a:ln w="9525">
              <a:solidFill>
                <a:schemeClr val="tx1"/>
              </a:solidFill>
              <a:round/>
              <a:headEnd/>
              <a:tailEnd/>
            </a:ln>
          </p:spPr>
          <p:txBody>
            <a:bodyPr/>
            <a:lstStyle/>
            <a:p>
              <a:endParaRPr lang="en-IN"/>
            </a:p>
          </p:txBody>
        </p:sp>
        <p:sp>
          <p:nvSpPr>
            <p:cNvPr id="10259" name="Line 20"/>
            <p:cNvSpPr>
              <a:spLocks noChangeShapeType="1"/>
            </p:cNvSpPr>
            <p:nvPr/>
          </p:nvSpPr>
          <p:spPr bwMode="auto">
            <a:xfrm>
              <a:off x="4128" y="3072"/>
              <a:ext cx="192" cy="48"/>
            </a:xfrm>
            <a:prstGeom prst="line">
              <a:avLst/>
            </a:prstGeom>
            <a:noFill/>
            <a:ln w="9525">
              <a:solidFill>
                <a:schemeClr val="tx1"/>
              </a:solidFill>
              <a:round/>
              <a:headEnd/>
              <a:tailEnd/>
            </a:ln>
          </p:spPr>
          <p:txBody>
            <a:bodyPr/>
            <a:lstStyle/>
            <a:p>
              <a:endParaRPr lang="en-IN"/>
            </a:p>
          </p:txBody>
        </p:sp>
        <p:sp>
          <p:nvSpPr>
            <p:cNvPr id="10260" name="Line 21"/>
            <p:cNvSpPr>
              <a:spLocks noChangeShapeType="1"/>
            </p:cNvSpPr>
            <p:nvPr/>
          </p:nvSpPr>
          <p:spPr bwMode="auto">
            <a:xfrm flipV="1">
              <a:off x="4224" y="3120"/>
              <a:ext cx="96" cy="96"/>
            </a:xfrm>
            <a:prstGeom prst="line">
              <a:avLst/>
            </a:prstGeom>
            <a:noFill/>
            <a:ln w="9525">
              <a:solidFill>
                <a:schemeClr val="tx1"/>
              </a:solidFill>
              <a:round/>
              <a:headEnd/>
              <a:tailEnd/>
            </a:ln>
          </p:spPr>
          <p:txBody>
            <a:bodyPr/>
            <a:lstStyle/>
            <a:p>
              <a:endParaRPr lang="en-IN"/>
            </a:p>
          </p:txBody>
        </p:sp>
      </p:grpSp>
      <p:sp>
        <p:nvSpPr>
          <p:cNvPr id="10251" name="AutoShape 22"/>
          <p:cNvSpPr>
            <a:spLocks noChangeArrowheads="1"/>
          </p:cNvSpPr>
          <p:nvPr/>
        </p:nvSpPr>
        <p:spPr bwMode="auto">
          <a:xfrm rot="5400000">
            <a:off x="5893594" y="3860006"/>
            <a:ext cx="814388" cy="866775"/>
          </a:xfrm>
          <a:custGeom>
            <a:avLst/>
            <a:gdLst>
              <a:gd name="T0" fmla="*/ 21965439 w 21600"/>
              <a:gd name="T1" fmla="*/ 0 h 21600"/>
              <a:gd name="T2" fmla="*/ 21965439 w 21600"/>
              <a:gd name="T3" fmla="*/ 19577959 h 21600"/>
              <a:gd name="T4" fmla="*/ 2338425 w 21600"/>
              <a:gd name="T5" fmla="*/ 34782357 h 21600"/>
              <a:gd name="T6" fmla="*/ 30704991 w 21600"/>
              <a:gd name="T7" fmla="*/ 9788980 h 21600"/>
              <a:gd name="T8" fmla="*/ 0 60000 65536"/>
              <a:gd name="T9" fmla="*/ 0 60000 65536"/>
              <a:gd name="T10" fmla="*/ 0 60000 65536"/>
              <a:gd name="T11" fmla="*/ 0 60000 65536"/>
              <a:gd name="T12" fmla="*/ 12427 w 21600"/>
              <a:gd name="T13" fmla="*/ 4470 h 21600"/>
              <a:gd name="T14" fmla="*/ 19973 w 21600"/>
              <a:gd name="T15" fmla="*/ 7688 h 21600"/>
            </a:gdLst>
            <a:ahLst/>
            <a:cxnLst>
              <a:cxn ang="T8">
                <a:pos x="T0" y="T1"/>
              </a:cxn>
              <a:cxn ang="T9">
                <a:pos x="T2" y="T3"/>
              </a:cxn>
              <a:cxn ang="T10">
                <a:pos x="T4" y="T5"/>
              </a:cxn>
              <a:cxn ang="T11">
                <a:pos x="T6" y="T7"/>
              </a:cxn>
            </a:cxnLst>
            <a:rect l="T12" t="T13" r="T14" b="T15"/>
            <a:pathLst>
              <a:path w="21600" h="21600">
                <a:moveTo>
                  <a:pt x="21600" y="6079"/>
                </a:moveTo>
                <a:lnTo>
                  <a:pt x="15452" y="0"/>
                </a:lnTo>
                <a:lnTo>
                  <a:pt x="15452" y="4470"/>
                </a:lnTo>
                <a:lnTo>
                  <a:pt x="12427" y="4470"/>
                </a:lnTo>
                <a:cubicBezTo>
                  <a:pt x="5564" y="4470"/>
                  <a:pt x="0" y="7912"/>
                  <a:pt x="0" y="12158"/>
                </a:cubicBezTo>
                <a:lnTo>
                  <a:pt x="0" y="21600"/>
                </a:lnTo>
                <a:lnTo>
                  <a:pt x="3289" y="21600"/>
                </a:lnTo>
                <a:lnTo>
                  <a:pt x="3289" y="12158"/>
                </a:lnTo>
                <a:cubicBezTo>
                  <a:pt x="3289" y="9689"/>
                  <a:pt x="7380" y="7688"/>
                  <a:pt x="12427" y="7688"/>
                </a:cubicBezTo>
                <a:lnTo>
                  <a:pt x="15452" y="7688"/>
                </a:lnTo>
                <a:lnTo>
                  <a:pt x="15452" y="12158"/>
                </a:lnTo>
                <a:lnTo>
                  <a:pt x="21600" y="6079"/>
                </a:lnTo>
                <a:close/>
              </a:path>
            </a:pathLst>
          </a:custGeom>
          <a:solidFill>
            <a:schemeClr val="hlink"/>
          </a:solidFill>
          <a:ln w="9525">
            <a:solidFill>
              <a:schemeClr val="tx1"/>
            </a:solidFill>
            <a:miter lim="800000"/>
            <a:headEnd/>
            <a:tailEnd/>
          </a:ln>
        </p:spPr>
        <p:txBody>
          <a:bodyPr wrap="none" anchor="ctr"/>
          <a:lstStyle/>
          <a:p>
            <a:endParaRPr lang="en-IN"/>
          </a:p>
        </p:txBody>
      </p:sp>
      <p:sp>
        <p:nvSpPr>
          <p:cNvPr id="10252" name="Text Box 23"/>
          <p:cNvSpPr txBox="1">
            <a:spLocks noChangeArrowheads="1"/>
          </p:cNvSpPr>
          <p:nvPr/>
        </p:nvSpPr>
        <p:spPr bwMode="auto">
          <a:xfrm>
            <a:off x="5473700" y="3390900"/>
            <a:ext cx="1308100" cy="366713"/>
          </a:xfrm>
          <a:prstGeom prst="rect">
            <a:avLst/>
          </a:prstGeom>
          <a:noFill/>
          <a:ln w="9525">
            <a:noFill/>
            <a:miter lim="800000"/>
            <a:headEnd/>
            <a:tailEnd/>
          </a:ln>
        </p:spPr>
        <p:txBody>
          <a:bodyPr wrap="none">
            <a:spAutoFit/>
          </a:bodyPr>
          <a:lstStyle/>
          <a:p>
            <a:pPr algn="ctr" eaLnBrk="1" hangingPunct="1"/>
            <a:r>
              <a:rPr lang="en-US" altLang="en-US" sz="1800">
                <a:solidFill>
                  <a:schemeClr val="hlink"/>
                </a:solidFill>
              </a:rPr>
              <a:t>current flow</a:t>
            </a:r>
          </a:p>
        </p:txBody>
      </p:sp>
      <p:sp>
        <p:nvSpPr>
          <p:cNvPr id="10253" name="Text Box 24"/>
          <p:cNvSpPr txBox="1">
            <a:spLocks noChangeArrowheads="1"/>
          </p:cNvSpPr>
          <p:nvPr/>
        </p:nvSpPr>
        <p:spPr bwMode="auto">
          <a:xfrm>
            <a:off x="7108825" y="4403725"/>
            <a:ext cx="1503363" cy="396875"/>
          </a:xfrm>
          <a:prstGeom prst="rect">
            <a:avLst/>
          </a:prstGeom>
          <a:noFill/>
          <a:ln w="9525">
            <a:noFill/>
            <a:miter lim="800000"/>
            <a:headEnd/>
            <a:tailEnd/>
          </a:ln>
        </p:spPr>
        <p:txBody>
          <a:bodyPr wrap="none">
            <a:spAutoFit/>
          </a:bodyPr>
          <a:lstStyle/>
          <a:p>
            <a:pPr algn="ctr" eaLnBrk="1" hangingPunct="1"/>
            <a:r>
              <a:rPr lang="en-US" altLang="en-US" sz="2000"/>
              <a:t>external load</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Slide Number Placeholder 5"/>
          <p:cNvSpPr>
            <a:spLocks noGrp="1"/>
          </p:cNvSpPr>
          <p:nvPr>
            <p:ph type="sldNum" sz="quarter" idx="12"/>
          </p:nvPr>
        </p:nvSpPr>
        <p:spPr>
          <a:noFill/>
        </p:spPr>
        <p:txBody>
          <a:bodyPr/>
          <a:lstStyle/>
          <a:p>
            <a:fld id="{FD63850D-BA22-4FE8-819A-86765E5CFD42}" type="slidenum">
              <a:rPr lang="en-US" altLang="en-US"/>
              <a:pPr/>
              <a:t>11</a:t>
            </a:fld>
            <a:endParaRPr lang="en-US" altLang="en-US"/>
          </a:p>
        </p:txBody>
      </p:sp>
      <p:sp>
        <p:nvSpPr>
          <p:cNvPr id="209922" name="Rectangle 2"/>
          <p:cNvSpPr>
            <a:spLocks noGrp="1" noChangeArrowheads="1"/>
          </p:cNvSpPr>
          <p:nvPr>
            <p:ph type="title"/>
          </p:nvPr>
        </p:nvSpPr>
        <p:spPr>
          <a:xfrm>
            <a:off x="304800" y="76200"/>
            <a:ext cx="2514600" cy="762000"/>
          </a:xfrm>
        </p:spPr>
        <p:txBody>
          <a:bodyPr/>
          <a:lstStyle/>
          <a:p>
            <a:pPr eaLnBrk="1" hangingPunct="1">
              <a:defRPr/>
            </a:pPr>
            <a:r>
              <a:rPr lang="en-US" b="1" dirty="0">
                <a:solidFill>
                  <a:srgbClr val="7030A0"/>
                </a:solidFill>
                <a:ea typeface="+mj-ea"/>
              </a:rPr>
              <a:t>PV types</a:t>
            </a:r>
          </a:p>
        </p:txBody>
      </p:sp>
      <p:sp>
        <p:nvSpPr>
          <p:cNvPr id="209923" name="Rectangle 3"/>
          <p:cNvSpPr>
            <a:spLocks noGrp="1" noChangeArrowheads="1"/>
          </p:cNvSpPr>
          <p:nvPr>
            <p:ph type="body" idx="1"/>
          </p:nvPr>
        </p:nvSpPr>
        <p:spPr>
          <a:xfrm>
            <a:off x="228600" y="1127918"/>
            <a:ext cx="6553200" cy="4525963"/>
          </a:xfrm>
        </p:spPr>
        <p:txBody>
          <a:bodyPr>
            <a:normAutofit fontScale="85000" lnSpcReduction="20000"/>
          </a:bodyPr>
          <a:lstStyle/>
          <a:p>
            <a:pPr eaLnBrk="1" hangingPunct="1">
              <a:lnSpc>
                <a:spcPct val="90000"/>
              </a:lnSpc>
              <a:defRPr/>
            </a:pPr>
            <a:r>
              <a:rPr lang="en-US" altLang="en-US" dirty="0" smtClean="0"/>
              <a:t>Single-crystal silicon</a:t>
            </a:r>
          </a:p>
          <a:p>
            <a:pPr lvl="1" eaLnBrk="1" hangingPunct="1">
              <a:lnSpc>
                <a:spcPct val="90000"/>
              </a:lnSpc>
              <a:defRPr/>
            </a:pPr>
            <a:r>
              <a:rPr lang="en-US" altLang="en-US" dirty="0" smtClean="0">
                <a:ea typeface="ＭＳ Ｐゴシック" panose="020B0600070205080204" pitchFamily="34" charset="-128"/>
              </a:rPr>
              <a:t>15–18% efficient, typically</a:t>
            </a:r>
          </a:p>
          <a:p>
            <a:pPr lvl="1" eaLnBrk="1" hangingPunct="1">
              <a:lnSpc>
                <a:spcPct val="90000"/>
              </a:lnSpc>
              <a:defRPr/>
            </a:pPr>
            <a:r>
              <a:rPr lang="en-US" altLang="en-US" dirty="0" smtClean="0">
                <a:ea typeface="ＭＳ Ｐゴシック" panose="020B0600070205080204" pitchFamily="34" charset="-128"/>
              </a:rPr>
              <a:t>expensive to make (grown as big crystal)</a:t>
            </a:r>
          </a:p>
          <a:p>
            <a:pPr marL="457200" lvl="1" indent="0" eaLnBrk="1" hangingPunct="1">
              <a:lnSpc>
                <a:spcPct val="90000"/>
              </a:lnSpc>
              <a:buNone/>
              <a:defRPr/>
            </a:pPr>
            <a:endParaRPr lang="en-US" altLang="en-US" dirty="0" smtClean="0">
              <a:ea typeface="ＭＳ Ｐゴシック" panose="020B0600070205080204" pitchFamily="34" charset="-128"/>
            </a:endParaRPr>
          </a:p>
          <a:p>
            <a:pPr eaLnBrk="1" hangingPunct="1">
              <a:lnSpc>
                <a:spcPct val="90000"/>
              </a:lnSpc>
              <a:defRPr/>
            </a:pPr>
            <a:r>
              <a:rPr lang="en-US" altLang="en-US" dirty="0" smtClean="0"/>
              <a:t>Poly-crystalline silicon</a:t>
            </a:r>
          </a:p>
          <a:p>
            <a:pPr lvl="1" eaLnBrk="1" hangingPunct="1">
              <a:lnSpc>
                <a:spcPct val="90000"/>
              </a:lnSpc>
              <a:defRPr/>
            </a:pPr>
            <a:r>
              <a:rPr lang="en-US" altLang="en-US" dirty="0" smtClean="0">
                <a:ea typeface="ＭＳ Ｐゴシック" panose="020B0600070205080204" pitchFamily="34" charset="-128"/>
              </a:rPr>
              <a:t>12</a:t>
            </a:r>
            <a:r>
              <a:rPr lang="en-US" altLang="en-US" dirty="0" smtClean="0">
                <a:ea typeface="ＭＳ Ｐゴシック" panose="020B0600070205080204" pitchFamily="34" charset="-128"/>
                <a:cs typeface="Times New Roman" panose="02020603050405020304" pitchFamily="18" charset="0"/>
              </a:rPr>
              <a:t>–16% efficient, slowly improving</a:t>
            </a:r>
          </a:p>
          <a:p>
            <a:pPr lvl="1" eaLnBrk="1" hangingPunct="1">
              <a:lnSpc>
                <a:spcPct val="90000"/>
              </a:lnSpc>
              <a:defRPr/>
            </a:pPr>
            <a:r>
              <a:rPr lang="en-US" altLang="en-US" dirty="0" smtClean="0">
                <a:ea typeface="ＭＳ Ｐゴシック" panose="020B0600070205080204" pitchFamily="34" charset="-128"/>
                <a:cs typeface="Times New Roman" panose="02020603050405020304" pitchFamily="18" charset="0"/>
              </a:rPr>
              <a:t>cheaper to make (cast in ingots)</a:t>
            </a:r>
          </a:p>
          <a:p>
            <a:pPr lvl="1" eaLnBrk="1" hangingPunct="1">
              <a:lnSpc>
                <a:spcPct val="90000"/>
              </a:lnSpc>
              <a:defRPr/>
            </a:pPr>
            <a:endParaRPr lang="en-US" altLang="en-US" dirty="0" smtClean="0">
              <a:ea typeface="ＭＳ Ｐゴシック" panose="020B0600070205080204" pitchFamily="34" charset="-128"/>
              <a:cs typeface="Times New Roman" panose="02020603050405020304" pitchFamily="18" charset="0"/>
            </a:endParaRPr>
          </a:p>
          <a:p>
            <a:pPr eaLnBrk="1" hangingPunct="1">
              <a:lnSpc>
                <a:spcPct val="90000"/>
              </a:lnSpc>
              <a:defRPr/>
            </a:pPr>
            <a:r>
              <a:rPr lang="en-US" altLang="en-US" dirty="0" smtClean="0">
                <a:cs typeface="Times New Roman" panose="02020603050405020304" pitchFamily="18" charset="0"/>
              </a:rPr>
              <a:t>Amorphous silicon (non-crystalline)</a:t>
            </a:r>
          </a:p>
          <a:p>
            <a:pPr lvl="1" eaLnBrk="1" hangingPunct="1">
              <a:lnSpc>
                <a:spcPct val="90000"/>
              </a:lnSpc>
              <a:defRPr/>
            </a:pPr>
            <a:r>
              <a:rPr lang="en-US" altLang="en-US" dirty="0" smtClean="0">
                <a:ea typeface="ＭＳ Ｐゴシック" panose="020B0600070205080204" pitchFamily="34" charset="-128"/>
                <a:cs typeface="Times New Roman" panose="02020603050405020304" pitchFamily="18" charset="0"/>
              </a:rPr>
              <a:t>4–8% efficient</a:t>
            </a:r>
          </a:p>
          <a:p>
            <a:pPr lvl="1" eaLnBrk="1" hangingPunct="1">
              <a:lnSpc>
                <a:spcPct val="90000"/>
              </a:lnSpc>
              <a:defRPr/>
            </a:pPr>
            <a:r>
              <a:rPr lang="en-US" altLang="en-US" dirty="0" smtClean="0">
                <a:ea typeface="ＭＳ Ｐゴシック" panose="020B0600070205080204" pitchFamily="34" charset="-128"/>
                <a:cs typeface="Times New Roman" panose="02020603050405020304" pitchFamily="18" charset="0"/>
              </a:rPr>
              <a:t>cheapest per Watt</a:t>
            </a:r>
          </a:p>
          <a:p>
            <a:pPr lvl="1" eaLnBrk="1" hangingPunct="1">
              <a:lnSpc>
                <a:spcPct val="90000"/>
              </a:lnSpc>
              <a:defRPr/>
            </a:pPr>
            <a:r>
              <a:rPr lang="en-US" altLang="en-US" dirty="0" smtClean="0">
                <a:ea typeface="ＭＳ Ｐゴシック" panose="020B0600070205080204" pitchFamily="34" charset="-128"/>
                <a:cs typeface="Times New Roman" panose="02020603050405020304" pitchFamily="18" charset="0"/>
              </a:rPr>
              <a:t>called “thin film”, easily deposited on a wide range of surface types</a:t>
            </a:r>
            <a:endParaRPr lang="en-US" altLang="en-US" dirty="0" smtClean="0">
              <a:ea typeface="ＭＳ Ｐゴシック" panose="020B0600070205080204" pitchFamily="34" charset="-128"/>
            </a:endParaRPr>
          </a:p>
        </p:txBody>
      </p:sp>
      <p:pic>
        <p:nvPicPr>
          <p:cNvPr id="12294" name="Picture 4" descr="monocrys"/>
          <p:cNvPicPr>
            <a:picLocks noChangeAspect="1" noChangeArrowheads="1"/>
          </p:cNvPicPr>
          <p:nvPr/>
        </p:nvPicPr>
        <p:blipFill>
          <a:blip r:embed="rId3" cstate="print"/>
          <a:srcRect/>
          <a:stretch>
            <a:fillRect/>
          </a:stretch>
        </p:blipFill>
        <p:spPr bwMode="auto">
          <a:xfrm>
            <a:off x="7048500" y="1127918"/>
            <a:ext cx="1143000" cy="1143000"/>
          </a:xfrm>
          <a:prstGeom prst="rect">
            <a:avLst/>
          </a:prstGeom>
          <a:noFill/>
          <a:ln w="9525">
            <a:noFill/>
            <a:miter lim="800000"/>
            <a:headEnd/>
            <a:tailEnd/>
          </a:ln>
        </p:spPr>
      </p:pic>
      <p:pic>
        <p:nvPicPr>
          <p:cNvPr id="12295" name="Picture 5" descr="poly-crys"/>
          <p:cNvPicPr>
            <a:picLocks noChangeAspect="1" noChangeArrowheads="1"/>
          </p:cNvPicPr>
          <p:nvPr/>
        </p:nvPicPr>
        <p:blipFill>
          <a:blip r:embed="rId4" cstate="print"/>
          <a:srcRect/>
          <a:stretch>
            <a:fillRect/>
          </a:stretch>
        </p:blipFill>
        <p:spPr bwMode="auto">
          <a:xfrm>
            <a:off x="7074976" y="2665332"/>
            <a:ext cx="1143000" cy="1143000"/>
          </a:xfrm>
          <a:prstGeom prst="rect">
            <a:avLst/>
          </a:prstGeom>
          <a:noFill/>
          <a:ln w="9525">
            <a:noFill/>
            <a:miter lim="800000"/>
            <a:headEnd/>
            <a:tailEnd/>
          </a:ln>
        </p:spPr>
      </p:pic>
      <p:pic>
        <p:nvPicPr>
          <p:cNvPr id="12296" name="Picture 6" descr="thin-film"/>
          <p:cNvPicPr>
            <a:picLocks noChangeAspect="1" noChangeArrowheads="1"/>
          </p:cNvPicPr>
          <p:nvPr/>
        </p:nvPicPr>
        <p:blipFill>
          <a:blip r:embed="rId5" cstate="print"/>
          <a:srcRect/>
          <a:stretch>
            <a:fillRect/>
          </a:stretch>
        </p:blipFill>
        <p:spPr bwMode="auto">
          <a:xfrm>
            <a:off x="7086600" y="4191000"/>
            <a:ext cx="1143000" cy="114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Slide Number Placeholder 5"/>
          <p:cNvSpPr>
            <a:spLocks noGrp="1"/>
          </p:cNvSpPr>
          <p:nvPr>
            <p:ph type="sldNum" sz="quarter" idx="12"/>
          </p:nvPr>
        </p:nvSpPr>
        <p:spPr>
          <a:noFill/>
        </p:spPr>
        <p:txBody>
          <a:bodyPr/>
          <a:lstStyle/>
          <a:p>
            <a:fld id="{8F107513-F6D8-4596-94D1-7F5D682A133D}" type="slidenum">
              <a:rPr lang="en-US" altLang="en-US"/>
              <a:pPr/>
              <a:t>12</a:t>
            </a:fld>
            <a:endParaRPr lang="en-US" altLang="en-US"/>
          </a:p>
        </p:txBody>
      </p:sp>
      <p:sp>
        <p:nvSpPr>
          <p:cNvPr id="203778" name="Rectangle 2"/>
          <p:cNvSpPr>
            <a:spLocks noGrp="1" noChangeArrowheads="1"/>
          </p:cNvSpPr>
          <p:nvPr>
            <p:ph type="title"/>
          </p:nvPr>
        </p:nvSpPr>
        <p:spPr/>
        <p:txBody>
          <a:bodyPr/>
          <a:lstStyle/>
          <a:p>
            <a:pPr eaLnBrk="1" hangingPunct="1">
              <a:defRPr/>
            </a:pPr>
            <a:r>
              <a:rPr lang="en-US">
                <a:ea typeface="+mj-ea"/>
              </a:rPr>
              <a:t>Silicon Photovoltaic Budget</a:t>
            </a:r>
          </a:p>
        </p:txBody>
      </p:sp>
      <p:sp>
        <p:nvSpPr>
          <p:cNvPr id="203779" name="Rectangle 3"/>
          <p:cNvSpPr>
            <a:spLocks noGrp="1" noChangeArrowheads="1"/>
          </p:cNvSpPr>
          <p:nvPr>
            <p:ph type="body" idx="1"/>
          </p:nvPr>
        </p:nvSpPr>
        <p:spPr>
          <a:xfrm>
            <a:off x="685800" y="4343400"/>
            <a:ext cx="8305800" cy="1752600"/>
          </a:xfrm>
        </p:spPr>
        <p:txBody>
          <a:bodyPr>
            <a:normAutofit fontScale="92500"/>
          </a:bodyPr>
          <a:lstStyle/>
          <a:p>
            <a:pPr eaLnBrk="1" hangingPunct="1">
              <a:defRPr/>
            </a:pPr>
            <a:r>
              <a:rPr lang="en-US" dirty="0">
                <a:ea typeface="+mn-ea"/>
              </a:rPr>
              <a:t>Only 77% of solar spectrum is absorbed by silicon</a:t>
            </a:r>
          </a:p>
          <a:p>
            <a:pPr eaLnBrk="1" hangingPunct="1">
              <a:defRPr/>
            </a:pPr>
            <a:r>
              <a:rPr lang="en-US" dirty="0">
                <a:ea typeface="+mn-ea"/>
              </a:rPr>
              <a:t>Of this, ~30% is used as electrical energy</a:t>
            </a:r>
          </a:p>
          <a:p>
            <a:pPr eaLnBrk="1" hangingPunct="1">
              <a:defRPr/>
            </a:pPr>
            <a:r>
              <a:rPr lang="en-US" dirty="0">
                <a:ea typeface="+mn-ea"/>
              </a:rPr>
              <a:t>Net effect is 23% maximum efficiency</a:t>
            </a:r>
          </a:p>
        </p:txBody>
      </p:sp>
      <p:pic>
        <p:nvPicPr>
          <p:cNvPr id="16390" name="Picture 4" descr="solareff"/>
          <p:cNvPicPr>
            <a:picLocks noChangeAspect="1" noChangeArrowheads="1"/>
          </p:cNvPicPr>
          <p:nvPr/>
        </p:nvPicPr>
        <p:blipFill>
          <a:blip r:embed="rId3" cstate="print"/>
          <a:srcRect/>
          <a:stretch>
            <a:fillRect/>
          </a:stretch>
        </p:blipFill>
        <p:spPr bwMode="auto">
          <a:xfrm>
            <a:off x="2362200" y="1447800"/>
            <a:ext cx="4594225" cy="2778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Slide Number Placeholder 5"/>
          <p:cNvSpPr>
            <a:spLocks noGrp="1"/>
          </p:cNvSpPr>
          <p:nvPr>
            <p:ph type="sldNum" sz="quarter" idx="12"/>
          </p:nvPr>
        </p:nvSpPr>
        <p:spPr>
          <a:noFill/>
        </p:spPr>
        <p:txBody>
          <a:bodyPr/>
          <a:lstStyle/>
          <a:p>
            <a:fld id="{73E838B7-8F33-4370-AFDF-C07452BEE257}" type="slidenum">
              <a:rPr lang="en-US" altLang="en-US"/>
              <a:pPr/>
              <a:t>13</a:t>
            </a:fld>
            <a:endParaRPr lang="en-US" altLang="en-US"/>
          </a:p>
        </p:txBody>
      </p:sp>
      <p:sp>
        <p:nvSpPr>
          <p:cNvPr id="201730" name="Rectangle 2"/>
          <p:cNvSpPr>
            <a:spLocks noGrp="1" noChangeArrowheads="1"/>
          </p:cNvSpPr>
          <p:nvPr>
            <p:ph type="title"/>
          </p:nvPr>
        </p:nvSpPr>
        <p:spPr>
          <a:xfrm>
            <a:off x="685800" y="304800"/>
            <a:ext cx="7772400" cy="762000"/>
          </a:xfrm>
        </p:spPr>
        <p:txBody>
          <a:bodyPr/>
          <a:lstStyle/>
          <a:p>
            <a:pPr eaLnBrk="1" hangingPunct="1">
              <a:defRPr/>
            </a:pPr>
            <a:r>
              <a:rPr lang="en-US" dirty="0">
                <a:solidFill>
                  <a:srgbClr val="7030A0"/>
                </a:solidFill>
                <a:ea typeface="+mj-ea"/>
              </a:rPr>
              <a:t>How good can it get?</a:t>
            </a:r>
          </a:p>
        </p:txBody>
      </p:sp>
      <p:sp>
        <p:nvSpPr>
          <p:cNvPr id="201731" name="Rectangle 3"/>
          <p:cNvSpPr>
            <a:spLocks noGrp="1" noChangeArrowheads="1"/>
          </p:cNvSpPr>
          <p:nvPr>
            <p:ph type="body" idx="1"/>
          </p:nvPr>
        </p:nvSpPr>
        <p:spPr>
          <a:xfrm>
            <a:off x="0" y="1143000"/>
            <a:ext cx="9144000" cy="5410200"/>
          </a:xfrm>
        </p:spPr>
        <p:txBody>
          <a:bodyPr>
            <a:normAutofit/>
          </a:bodyPr>
          <a:lstStyle/>
          <a:p>
            <a:pPr eaLnBrk="1" hangingPunct="1">
              <a:lnSpc>
                <a:spcPct val="90000"/>
              </a:lnSpc>
              <a:defRPr/>
            </a:pPr>
            <a:r>
              <a:rPr lang="en-US" altLang="en-US" sz="2400" dirty="0" smtClean="0">
                <a:latin typeface="Arial Narrow" panose="020B0606020202030204" pitchFamily="34" charset="0"/>
              </a:rPr>
              <a:t>Silicon is transparent at wavelengths longer than 1.1 microns (1100 nm)</a:t>
            </a:r>
          </a:p>
          <a:p>
            <a:pPr lvl="1" eaLnBrk="1" hangingPunct="1">
              <a:lnSpc>
                <a:spcPct val="90000"/>
              </a:lnSpc>
              <a:defRPr/>
            </a:pPr>
            <a:r>
              <a:rPr lang="en-US" altLang="en-US" sz="2400" dirty="0" smtClean="0">
                <a:latin typeface="Arial Narrow" panose="020B0606020202030204" pitchFamily="34" charset="0"/>
                <a:ea typeface="ＭＳ Ｐゴシック" panose="020B0600070205080204" pitchFamily="34" charset="-128"/>
              </a:rPr>
              <a:t>23% of sunlight passes right through with no effect.</a:t>
            </a:r>
          </a:p>
          <a:p>
            <a:pPr lvl="1" eaLnBrk="1" hangingPunct="1">
              <a:lnSpc>
                <a:spcPct val="90000"/>
              </a:lnSpc>
              <a:defRPr/>
            </a:pPr>
            <a:endParaRPr lang="en-US" altLang="en-US" sz="2400" dirty="0" smtClean="0">
              <a:latin typeface="Arial Narrow" panose="020B0606020202030204" pitchFamily="34" charset="0"/>
              <a:ea typeface="ＭＳ Ｐゴシック" panose="020B0600070205080204" pitchFamily="34" charset="-128"/>
            </a:endParaRPr>
          </a:p>
          <a:p>
            <a:pPr eaLnBrk="1" hangingPunct="1">
              <a:lnSpc>
                <a:spcPct val="90000"/>
              </a:lnSpc>
              <a:defRPr/>
            </a:pPr>
            <a:r>
              <a:rPr lang="en-US" altLang="en-US" sz="2400" dirty="0" smtClean="0">
                <a:latin typeface="Arial Narrow" panose="020B0606020202030204" pitchFamily="34" charset="0"/>
              </a:rPr>
              <a:t>Excess photon energy is wasted as heat</a:t>
            </a:r>
          </a:p>
          <a:p>
            <a:pPr lvl="1" eaLnBrk="1" hangingPunct="1">
              <a:lnSpc>
                <a:spcPct val="90000"/>
              </a:lnSpc>
              <a:defRPr/>
            </a:pPr>
            <a:r>
              <a:rPr lang="en-US" altLang="en-US" sz="2400" dirty="0" smtClean="0">
                <a:latin typeface="Arial Narrow" panose="020B0606020202030204" pitchFamily="34" charset="0"/>
                <a:ea typeface="ＭＳ Ｐゴシック" panose="020B0600070205080204" pitchFamily="34" charset="-128"/>
              </a:rPr>
              <a:t>near-infrared light (1100 nm) typically delivers only 51% of its photon energy into electrical current energy, roughly half the electrons stumble off in the wrong direction</a:t>
            </a:r>
          </a:p>
          <a:p>
            <a:pPr lvl="2" eaLnBrk="1" hangingPunct="1">
              <a:lnSpc>
                <a:spcPct val="90000"/>
              </a:lnSpc>
              <a:buNone/>
              <a:defRPr/>
            </a:pPr>
            <a:endParaRPr lang="en-US" altLang="en-US" dirty="0" smtClean="0">
              <a:latin typeface="Arial Narrow" panose="020B0606020202030204" pitchFamily="34" charset="0"/>
              <a:ea typeface="ＭＳ Ｐゴシック" panose="020B0600070205080204" pitchFamily="34" charset="-128"/>
            </a:endParaRPr>
          </a:p>
          <a:p>
            <a:pPr lvl="1" eaLnBrk="1" hangingPunct="1">
              <a:lnSpc>
                <a:spcPct val="90000"/>
              </a:lnSpc>
              <a:defRPr/>
            </a:pPr>
            <a:r>
              <a:rPr lang="en-US" altLang="en-US" sz="2400" dirty="0" smtClean="0">
                <a:latin typeface="Arial Narrow" panose="020B0606020202030204" pitchFamily="34" charset="0"/>
                <a:ea typeface="ＭＳ Ｐゴシック" panose="020B0600070205080204" pitchFamily="34" charset="-128"/>
              </a:rPr>
              <a:t>red light (700 nm) only delivers 33% </a:t>
            </a:r>
          </a:p>
          <a:p>
            <a:pPr lvl="1" eaLnBrk="1" hangingPunct="1">
              <a:lnSpc>
                <a:spcPct val="90000"/>
              </a:lnSpc>
              <a:defRPr/>
            </a:pPr>
            <a:r>
              <a:rPr lang="en-US" altLang="en-US" sz="2400" dirty="0" smtClean="0">
                <a:latin typeface="Arial Narrow" panose="020B0606020202030204" pitchFamily="34" charset="0"/>
                <a:ea typeface="ＭＳ Ｐゴシック" panose="020B0600070205080204" pitchFamily="34" charset="-128"/>
              </a:rPr>
              <a:t>blue light (400 nm) only delivers 19%</a:t>
            </a:r>
          </a:p>
          <a:p>
            <a:pPr lvl="1" eaLnBrk="1" hangingPunct="1">
              <a:lnSpc>
                <a:spcPct val="90000"/>
              </a:lnSpc>
              <a:defRPr/>
            </a:pPr>
            <a:endParaRPr lang="en-US" altLang="en-US" sz="2400" dirty="0" smtClean="0">
              <a:latin typeface="Arial Narrow" panose="020B0606020202030204" pitchFamily="34" charset="0"/>
              <a:ea typeface="ＭＳ Ｐゴシック" panose="020B0600070205080204" pitchFamily="34" charset="-128"/>
            </a:endParaRPr>
          </a:p>
          <a:p>
            <a:pPr eaLnBrk="1" hangingPunct="1">
              <a:lnSpc>
                <a:spcPct val="90000"/>
              </a:lnSpc>
              <a:defRPr/>
            </a:pPr>
            <a:r>
              <a:rPr lang="en-US" altLang="en-US" sz="2400" dirty="0" smtClean="0">
                <a:latin typeface="Arial Narrow" panose="020B0606020202030204" pitchFamily="34" charset="0"/>
              </a:rPr>
              <a:t>All together, the maximum efficiency for a silicon PV in sunlight is about </a:t>
            </a:r>
            <a:r>
              <a:rPr lang="en-US" altLang="en-US" sz="2400" b="1" u="sng" dirty="0" smtClean="0">
                <a:latin typeface="Arial Narrow" panose="020B0606020202030204" pitchFamily="34" charset="0"/>
              </a:rPr>
              <a:t>23%</a:t>
            </a:r>
          </a:p>
          <a:p>
            <a:pPr lvl="1" eaLnBrk="1" hangingPunct="1">
              <a:lnSpc>
                <a:spcPct val="90000"/>
              </a:lnSpc>
              <a:defRPr/>
            </a:pPr>
            <a:r>
              <a:rPr lang="en-US" altLang="en-US" sz="2400" dirty="0" smtClean="0">
                <a:latin typeface="Arial Narrow" panose="020B0606020202030204" pitchFamily="34" charset="0"/>
                <a:ea typeface="ＭＳ Ｐゴシック" panose="020B0600070205080204" pitchFamily="34" charset="-128"/>
              </a:rPr>
              <a:t>defeating “recombination loss” puts the limit in the low </a:t>
            </a:r>
            <a:r>
              <a:rPr lang="en-US" altLang="en-US" sz="2400" b="1" u="sng" dirty="0" smtClean="0">
                <a:latin typeface="Arial Narrow" panose="020B0606020202030204" pitchFamily="34" charset="0"/>
                <a:ea typeface="ＭＳ Ｐゴシック" panose="020B0600070205080204" pitchFamily="34" charset="-128"/>
              </a:rPr>
              <a:t>30’s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533400" y="685800"/>
            <a:ext cx="8153400" cy="1036638"/>
          </a:xfrm>
          <a:prstGeom prst="rect">
            <a:avLst/>
          </a:prstGeom>
          <a:noFill/>
          <a:ln w="9525">
            <a:noFill/>
            <a:miter lim="800000"/>
            <a:headEnd/>
            <a:tailEnd/>
          </a:ln>
        </p:spPr>
        <p:txBody>
          <a:bodyPr>
            <a:spAutoFit/>
          </a:bodyPr>
          <a:lstStyle/>
          <a:p>
            <a:endParaRPr lang="en-US" sz="1300" dirty="0">
              <a:solidFill>
                <a:srgbClr val="000000"/>
              </a:solidFill>
            </a:endParaRPr>
          </a:p>
          <a:p>
            <a:r>
              <a:rPr lang="en-US" sz="1200" dirty="0">
                <a:solidFill>
                  <a:srgbClr val="000000"/>
                </a:solidFill>
              </a:rPr>
              <a:t>PV systems are like any other electrical power generating systems, just the equipment used is different than that used for conventional electromechanical generating systems. </a:t>
            </a:r>
          </a:p>
          <a:p>
            <a:endParaRPr lang="en-US" sz="1200" dirty="0">
              <a:solidFill>
                <a:srgbClr val="000000"/>
              </a:solidFill>
            </a:endParaRPr>
          </a:p>
          <a:p>
            <a:endParaRPr lang="en-US" sz="1300" dirty="0">
              <a:solidFill>
                <a:srgbClr val="000000"/>
              </a:solidFill>
            </a:endParaRPr>
          </a:p>
        </p:txBody>
      </p:sp>
      <p:pic>
        <p:nvPicPr>
          <p:cNvPr id="7171" name="Picture 3"/>
          <p:cNvPicPr>
            <a:picLocks noChangeAspect="1" noChangeArrowheads="1"/>
          </p:cNvPicPr>
          <p:nvPr/>
        </p:nvPicPr>
        <p:blipFill>
          <a:blip r:embed="rId2"/>
          <a:srcRect/>
          <a:stretch>
            <a:fillRect/>
          </a:stretch>
        </p:blipFill>
        <p:spPr bwMode="auto">
          <a:xfrm>
            <a:off x="838200" y="1295400"/>
            <a:ext cx="5080000" cy="2654300"/>
          </a:xfrm>
          <a:prstGeom prst="rect">
            <a:avLst/>
          </a:prstGeom>
          <a:noFill/>
          <a:ln w="9525">
            <a:noFill/>
            <a:miter lim="800000"/>
            <a:headEnd/>
            <a:tailEnd/>
          </a:ln>
        </p:spPr>
      </p:pic>
      <p:sp>
        <p:nvSpPr>
          <p:cNvPr id="7172" name="Rectangle 4"/>
          <p:cNvSpPr>
            <a:spLocks noChangeArrowheads="1"/>
          </p:cNvSpPr>
          <p:nvPr/>
        </p:nvSpPr>
        <p:spPr bwMode="auto">
          <a:xfrm>
            <a:off x="381000" y="4191000"/>
            <a:ext cx="8610600" cy="1754188"/>
          </a:xfrm>
          <a:prstGeom prst="rect">
            <a:avLst/>
          </a:prstGeom>
          <a:noFill/>
          <a:ln w="9525">
            <a:noFill/>
            <a:miter lim="800000"/>
            <a:headEnd/>
            <a:tailEnd/>
          </a:ln>
        </p:spPr>
        <p:txBody>
          <a:bodyPr>
            <a:spAutoFit/>
          </a:bodyPr>
          <a:lstStyle/>
          <a:p>
            <a:r>
              <a:rPr lang="en-US" sz="1200">
                <a:solidFill>
                  <a:srgbClr val="000000"/>
                </a:solidFill>
              </a:rPr>
              <a:t>Depending on the functional and operational requirements of the system, the specific components required, and may include major components </a:t>
            </a:r>
          </a:p>
          <a:p>
            <a:r>
              <a:rPr lang="en-US" sz="1200">
                <a:solidFill>
                  <a:srgbClr val="000000"/>
                </a:solidFill>
              </a:rPr>
              <a:t>		</a:t>
            </a:r>
            <a:r>
              <a:rPr lang="en-US" sz="1200" b="1">
                <a:solidFill>
                  <a:srgbClr val="000000"/>
                </a:solidFill>
              </a:rPr>
              <a:t>DC-AC power inverter, </a:t>
            </a:r>
          </a:p>
          <a:p>
            <a:r>
              <a:rPr lang="en-US" sz="1200" b="1">
                <a:solidFill>
                  <a:srgbClr val="000000"/>
                </a:solidFill>
              </a:rPr>
              <a:t>		battery bank, </a:t>
            </a:r>
          </a:p>
          <a:p>
            <a:r>
              <a:rPr lang="en-US" sz="1200" b="1">
                <a:solidFill>
                  <a:srgbClr val="000000"/>
                </a:solidFill>
              </a:rPr>
              <a:t>		system and battery controller,</a:t>
            </a:r>
          </a:p>
          <a:p>
            <a:r>
              <a:rPr lang="en-US" sz="1200" b="1">
                <a:solidFill>
                  <a:srgbClr val="000000"/>
                </a:solidFill>
              </a:rPr>
              <a:t>	                  auxiliary energy sources</a:t>
            </a:r>
            <a:r>
              <a:rPr lang="en-US" sz="1200">
                <a:solidFill>
                  <a:srgbClr val="000000"/>
                </a:solidFill>
              </a:rPr>
              <a:t>  and sometimes the </a:t>
            </a:r>
            <a:r>
              <a:rPr lang="en-US" sz="1200" b="1">
                <a:solidFill>
                  <a:srgbClr val="000000"/>
                </a:solidFill>
              </a:rPr>
              <a:t>specified electrical load (appliances). </a:t>
            </a:r>
          </a:p>
          <a:p>
            <a:endParaRPr lang="en-US" sz="1200">
              <a:solidFill>
                <a:srgbClr val="000000"/>
              </a:solidFill>
            </a:endParaRPr>
          </a:p>
          <a:p>
            <a:r>
              <a:rPr lang="en-US" sz="1200">
                <a:solidFill>
                  <a:srgbClr val="000000"/>
                </a:solidFill>
              </a:rPr>
              <a:t>In addition, an assortment of balance of system (BOS) hardware,  Including wiring, over current, surge protection and disconnect  devices, and other power processing equipment. </a:t>
            </a:r>
          </a:p>
        </p:txBody>
      </p:sp>
      <p:sp>
        <p:nvSpPr>
          <p:cNvPr id="7173" name="Rectangle 6"/>
          <p:cNvSpPr>
            <a:spLocks noChangeArrowheads="1"/>
          </p:cNvSpPr>
          <p:nvPr/>
        </p:nvSpPr>
        <p:spPr bwMode="auto">
          <a:xfrm>
            <a:off x="0" y="0"/>
            <a:ext cx="2951163" cy="396875"/>
          </a:xfrm>
          <a:prstGeom prst="rect">
            <a:avLst/>
          </a:prstGeom>
          <a:noFill/>
          <a:ln w="9525">
            <a:noFill/>
            <a:miter lim="800000"/>
            <a:headEnd/>
            <a:tailEnd/>
          </a:ln>
        </p:spPr>
        <p:txBody>
          <a:bodyPr wrap="none">
            <a:spAutoFit/>
          </a:bodyPr>
          <a:lstStyle/>
          <a:p>
            <a:r>
              <a:rPr lang="en-US" sz="2000" b="1">
                <a:solidFill>
                  <a:srgbClr val="43C961"/>
                </a:solidFill>
              </a:rPr>
              <a:t>PV technology basics</a:t>
            </a:r>
            <a:endParaRPr lang="en-US" sz="2000" b="1">
              <a:solidFill>
                <a:srgbClr val="ECC319"/>
              </a:solidFill>
            </a:endParaRPr>
          </a:p>
        </p:txBody>
      </p:sp>
      <p:sp>
        <p:nvSpPr>
          <p:cNvPr id="7174" name="Rectangle 7"/>
          <p:cNvSpPr>
            <a:spLocks noGrp="1" noChangeArrowheads="1"/>
          </p:cNvSpPr>
          <p:nvPr>
            <p:ph type="title" idx="4294967295"/>
          </p:nvPr>
        </p:nvSpPr>
        <p:spPr>
          <a:xfrm>
            <a:off x="0" y="0"/>
            <a:ext cx="7772400" cy="1143000"/>
          </a:xfrm>
        </p:spPr>
        <p:txBody>
          <a:bodyPr/>
          <a:lstStyle/>
          <a:p>
            <a:pPr eaLnBrk="1" hangingPunct="1"/>
            <a:r>
              <a:rPr lang="en-US" sz="1200" b="1" dirty="0" smtClean="0">
                <a:solidFill>
                  <a:srgbClr val="000000"/>
                </a:solidFill>
                <a:latin typeface="Lucida Grande" charset="0"/>
              </a:rPr>
              <a:t>How a PV System Works?</a:t>
            </a:r>
            <a:endParaRPr 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r>
              <a:rPr lang="en-US" dirty="0" smtClean="0"/>
              <a:t>How it works?</a:t>
            </a:r>
            <a:endParaRPr lang="en-IN" dirty="0"/>
          </a:p>
        </p:txBody>
      </p:sp>
      <p:sp>
        <p:nvSpPr>
          <p:cNvPr id="3" name="Content Placeholder 2"/>
          <p:cNvSpPr>
            <a:spLocks noGrp="1"/>
          </p:cNvSpPr>
          <p:nvPr>
            <p:ph idx="1"/>
          </p:nvPr>
        </p:nvSpPr>
        <p:spPr>
          <a:xfrm>
            <a:off x="0" y="533400"/>
            <a:ext cx="8991600" cy="6096000"/>
          </a:xfrm>
        </p:spPr>
        <p:txBody>
          <a:bodyPr>
            <a:noAutofit/>
          </a:bodyPr>
          <a:lstStyle/>
          <a:p>
            <a:pPr algn="just"/>
            <a:r>
              <a:rPr lang="en-IN" sz="1600" dirty="0" smtClean="0">
                <a:latin typeface="Arial" pitchFamily="34" charset="0"/>
                <a:cs typeface="Arial" pitchFamily="34" charset="0"/>
              </a:rPr>
              <a:t>Photovoltaic cells are made of special materials called semiconductors such as silicon. An atom of silicon has </a:t>
            </a:r>
            <a:r>
              <a:rPr lang="en-IN" sz="1600" b="1" dirty="0" smtClean="0">
                <a:latin typeface="Arial" pitchFamily="34" charset="0"/>
                <a:cs typeface="Arial" pitchFamily="34" charset="0"/>
              </a:rPr>
              <a:t>14 electrons</a:t>
            </a:r>
            <a:r>
              <a:rPr lang="en-IN" sz="1600" dirty="0" smtClean="0">
                <a:latin typeface="Arial" pitchFamily="34" charset="0"/>
                <a:cs typeface="Arial" pitchFamily="34" charset="0"/>
              </a:rPr>
              <a:t>, arranged in three different shells. The outer shell has </a:t>
            </a:r>
            <a:r>
              <a:rPr lang="en-IN" sz="1600" b="1" dirty="0" smtClean="0">
                <a:latin typeface="Arial" pitchFamily="34" charset="0"/>
                <a:cs typeface="Arial" pitchFamily="34" charset="0"/>
              </a:rPr>
              <a:t>4 electrons</a:t>
            </a:r>
            <a:r>
              <a:rPr lang="en-IN" sz="1600" dirty="0" smtClean="0">
                <a:latin typeface="Arial" pitchFamily="34" charset="0"/>
                <a:cs typeface="Arial" pitchFamily="34" charset="0"/>
              </a:rPr>
              <a:t>. Therefore a silicon atom will always look for ways to fill up its last shell, and to do this, it will share electrons with four nearby atoms. Now we use phosphorus(with 5 electrons in its outer shell). Therefore when it combines with silicon, one electron remains free.</a:t>
            </a:r>
          </a:p>
          <a:p>
            <a:pPr marL="0" indent="0" algn="just">
              <a:buNone/>
            </a:pPr>
            <a:r>
              <a:rPr lang="en-IN" sz="1600" dirty="0" smtClean="0">
                <a:latin typeface="Arial" pitchFamily="34" charset="0"/>
                <a:cs typeface="Arial" pitchFamily="34" charset="0"/>
              </a:rPr>
              <a:t> </a:t>
            </a:r>
          </a:p>
          <a:p>
            <a:pPr algn="just"/>
            <a:r>
              <a:rPr lang="en-IN" sz="1600" dirty="0" smtClean="0">
                <a:latin typeface="Arial" pitchFamily="34" charset="0"/>
                <a:cs typeface="Arial" pitchFamily="34" charset="0"/>
              </a:rPr>
              <a:t>When energy is added to pure silicon it can cause a few electrons to break free of their bonds and leave their atoms. These are called </a:t>
            </a:r>
            <a:r>
              <a:rPr lang="en-IN" sz="1600" b="1" dirty="0" smtClean="0">
                <a:latin typeface="Arial" pitchFamily="34" charset="0"/>
                <a:cs typeface="Arial" pitchFamily="34" charset="0"/>
              </a:rPr>
              <a:t>free carriers</a:t>
            </a:r>
            <a:r>
              <a:rPr lang="en-IN" sz="1600" dirty="0" smtClean="0">
                <a:latin typeface="Arial" pitchFamily="34" charset="0"/>
                <a:cs typeface="Arial" pitchFamily="34" charset="0"/>
              </a:rPr>
              <a:t>, which move randomly around the crystalline lattice looking for holes to fall into and carrying an electrical current. However, there are so few, that they aren't very useful. </a:t>
            </a:r>
            <a:r>
              <a:rPr lang="en-IN" sz="1600" b="1" dirty="0" smtClean="0">
                <a:latin typeface="Arial" pitchFamily="34" charset="0"/>
                <a:cs typeface="Arial" pitchFamily="34" charset="0"/>
              </a:rPr>
              <a:t>But our impure silicon with phosphorous atoms </a:t>
            </a:r>
            <a:r>
              <a:rPr lang="en-IN" sz="1600" dirty="0" smtClean="0">
                <a:latin typeface="Arial" pitchFamily="34" charset="0"/>
                <a:cs typeface="Arial" pitchFamily="34" charset="0"/>
              </a:rPr>
              <a:t>takes a lot less energy to knock loose one of our "extra“ electrons because they aren't tied up in a bond with any neighbouring atoms. As a result, we have a lot more free carriers than we would have in pure silicon to become N-type silicon.</a:t>
            </a:r>
          </a:p>
          <a:p>
            <a:pPr algn="just"/>
            <a:endParaRPr lang="en-IN" sz="1600" baseline="-25000" dirty="0" smtClean="0">
              <a:latin typeface="Arial" pitchFamily="34" charset="0"/>
              <a:cs typeface="Arial" pitchFamily="34" charset="0"/>
            </a:endParaRPr>
          </a:p>
          <a:p>
            <a:pPr algn="just"/>
            <a:r>
              <a:rPr lang="en-IN" sz="1600" dirty="0" smtClean="0">
                <a:latin typeface="Arial" pitchFamily="34" charset="0"/>
                <a:cs typeface="Arial" pitchFamily="34" charset="0"/>
              </a:rPr>
              <a:t>The other part of a solar cell is doped with the element boron(with 3 electrons in its outer shell)to become P-type silicon. Now, when this two type of silicon interact, an electric field forms at the junction which prevents more electrons to move to P-side. When photon hits solar cell, its energy breaks apart electron-hole pairs. Each photon with enough energy will normally free exactly one electron, resulting in a free hole as well. If this happens close enough to the electric field, this causes disruption of electrical neutrality, and if we provide an external current path, electrons will flow through the P side to unite with holes that the electric field sent there, doing work for us along the way. The electron flow provides the </a:t>
            </a:r>
            <a:r>
              <a:rPr lang="en-IN" sz="1600" b="1" dirty="0" smtClean="0">
                <a:latin typeface="Arial" pitchFamily="34" charset="0"/>
                <a:cs typeface="Arial" pitchFamily="34" charset="0"/>
              </a:rPr>
              <a:t>current</a:t>
            </a:r>
            <a:r>
              <a:rPr lang="en-IN" sz="1600" dirty="0" smtClean="0">
                <a:latin typeface="Arial" pitchFamily="34" charset="0"/>
                <a:cs typeface="Arial" pitchFamily="34" charset="0"/>
              </a:rPr>
              <a:t>, and the cell's electric field causes a </a:t>
            </a:r>
            <a:r>
              <a:rPr lang="en-IN" sz="1600" b="1" dirty="0" smtClean="0">
                <a:latin typeface="Arial" pitchFamily="34" charset="0"/>
                <a:cs typeface="Arial" pitchFamily="34" charset="0"/>
              </a:rPr>
              <a:t>voltage</a:t>
            </a:r>
          </a:p>
          <a:p>
            <a:pPr algn="just"/>
            <a:r>
              <a:rPr lang="en-IN" sz="1600" dirty="0" smtClean="0">
                <a:latin typeface="Arial" pitchFamily="34" charset="0"/>
                <a:cs typeface="Arial" pitchFamily="34" charset="0"/>
              </a:rPr>
              <a:t>Now to protect the solar cell, we use antireflective coating to reduce the losses and then a glass plate to protect the cell from elements.</a:t>
            </a:r>
            <a:endParaRPr lang="en-IN" sz="1600" b="1" dirty="0" smtClean="0">
              <a:latin typeface="Arial" pitchFamily="34" charset="0"/>
              <a:cs typeface="Arial" pitchFamily="34" charset="0"/>
            </a:endParaRPr>
          </a:p>
          <a:p>
            <a:pPr>
              <a:buNone/>
            </a:pPr>
            <a:r>
              <a:rPr lang="en-IN" sz="1600" b="1" dirty="0" smtClean="0">
                <a:latin typeface="Arial" pitchFamily="34" charset="0"/>
                <a:cs typeface="Arial" pitchFamily="34" charset="0"/>
              </a:rPr>
              <a:t/>
            </a:r>
            <a:br>
              <a:rPr lang="en-IN" sz="1600" b="1" dirty="0" smtClean="0">
                <a:latin typeface="Arial" pitchFamily="34" charset="0"/>
                <a:cs typeface="Arial" pitchFamily="34" charset="0"/>
              </a:rPr>
            </a:br>
            <a:r>
              <a:rPr lang="en-IN" sz="1600" dirty="0" smtClean="0">
                <a:latin typeface="Arial" pitchFamily="34" charset="0"/>
                <a:cs typeface="Arial" pitchFamily="34" charset="0"/>
              </a:rPr>
              <a:t/>
            </a:r>
            <a:br>
              <a:rPr lang="en-IN" sz="1600" dirty="0" smtClean="0">
                <a:latin typeface="Arial" pitchFamily="34" charset="0"/>
                <a:cs typeface="Arial" pitchFamily="34" charset="0"/>
              </a:rPr>
            </a:br>
            <a:r>
              <a:rPr lang="en-IN" sz="1600" dirty="0" smtClean="0">
                <a:latin typeface="Arial" pitchFamily="34" charset="0"/>
                <a:cs typeface="Arial" pitchFamily="34" charset="0"/>
              </a:rPr>
              <a:t/>
            </a:r>
            <a:br>
              <a:rPr lang="en-IN" sz="1600" dirty="0" smtClean="0">
                <a:latin typeface="Arial" pitchFamily="34" charset="0"/>
                <a:cs typeface="Arial" pitchFamily="34" charset="0"/>
              </a:rPr>
            </a:br>
            <a:r>
              <a:rPr lang="en-IN" sz="1600" dirty="0" smtClean="0">
                <a:latin typeface="Arial" pitchFamily="34" charset="0"/>
                <a:cs typeface="Arial" pitchFamily="34" charset="0"/>
              </a:rPr>
              <a:t/>
            </a:r>
            <a:br>
              <a:rPr lang="en-IN" sz="1600" dirty="0" smtClean="0">
                <a:latin typeface="Arial" pitchFamily="34" charset="0"/>
                <a:cs typeface="Arial" pitchFamily="34" charset="0"/>
              </a:rPr>
            </a:br>
            <a:r>
              <a:rPr lang="en-IN" sz="1600" dirty="0" smtClean="0">
                <a:latin typeface="Arial" pitchFamily="34" charset="0"/>
                <a:cs typeface="Arial" pitchFamily="34" charset="0"/>
              </a:rPr>
              <a:t/>
            </a:r>
            <a:br>
              <a:rPr lang="en-IN" sz="1600" dirty="0" smtClean="0">
                <a:latin typeface="Arial" pitchFamily="34" charset="0"/>
                <a:cs typeface="Arial" pitchFamily="34" charset="0"/>
              </a:rPr>
            </a:br>
            <a:endParaRPr lang="en-IN"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3352800" y="152400"/>
            <a:ext cx="5715000" cy="2800767"/>
          </a:xfrm>
          <a:prstGeom prst="rect">
            <a:avLst/>
          </a:prstGeom>
          <a:noFill/>
          <a:ln w="9525">
            <a:noFill/>
            <a:miter lim="800000"/>
            <a:headEnd/>
            <a:tailEnd/>
          </a:ln>
        </p:spPr>
        <p:txBody>
          <a:bodyPr wrap="square">
            <a:spAutoFit/>
          </a:bodyPr>
          <a:lstStyle/>
          <a:p>
            <a:pPr marL="285750" indent="-285750" algn="just">
              <a:buFont typeface="Arial" panose="020B0604020202020204" pitchFamily="34" charset="0"/>
              <a:buChar char="•"/>
            </a:pPr>
            <a:r>
              <a:rPr lang="en-US" sz="1600" dirty="0">
                <a:solidFill>
                  <a:srgbClr val="000000"/>
                </a:solidFill>
                <a:latin typeface="Arial Narrow" panose="020B0606020202030204" pitchFamily="34" charset="0"/>
              </a:rPr>
              <a:t>Batteries are often used in PV systems for the purpose of storing energy produced by the PV array during the day, and to supply it to electrical loads as needed (during the night and periods of cloudy weather). </a:t>
            </a:r>
          </a:p>
          <a:p>
            <a:pPr marL="285750" indent="-285750" algn="just">
              <a:buFont typeface="Arial" panose="020B0604020202020204" pitchFamily="34" charset="0"/>
              <a:buChar char="•"/>
            </a:pPr>
            <a:endParaRPr lang="en-US" sz="1600" dirty="0">
              <a:solidFill>
                <a:srgbClr val="000000"/>
              </a:solidFill>
              <a:latin typeface="Arial Narrow" panose="020B0606020202030204" pitchFamily="34" charset="0"/>
            </a:endParaRPr>
          </a:p>
          <a:p>
            <a:pPr marL="285750" indent="-285750" algn="just">
              <a:buFont typeface="Arial" panose="020B0604020202020204" pitchFamily="34" charset="0"/>
              <a:buChar char="•"/>
            </a:pPr>
            <a:r>
              <a:rPr lang="en-US" sz="1600" dirty="0">
                <a:solidFill>
                  <a:srgbClr val="000000"/>
                </a:solidFill>
                <a:latin typeface="Arial Narrow" panose="020B0606020202030204" pitchFamily="34" charset="0"/>
              </a:rPr>
              <a:t>Other reasons batteries are used in PV systems are to operate the PV array near its maximum power point, to power electrical loads at stable voltages, and to supply surge currents to electrical loads and inverters. </a:t>
            </a:r>
          </a:p>
          <a:p>
            <a:pPr marL="285750" indent="-285750" algn="just">
              <a:buFont typeface="Arial" panose="020B0604020202020204" pitchFamily="34" charset="0"/>
              <a:buChar char="•"/>
            </a:pPr>
            <a:endParaRPr lang="en-US" sz="1600" dirty="0">
              <a:solidFill>
                <a:srgbClr val="000000"/>
              </a:solidFill>
              <a:latin typeface="Arial Narrow" panose="020B0606020202030204" pitchFamily="34" charset="0"/>
            </a:endParaRPr>
          </a:p>
          <a:p>
            <a:pPr marL="285750" indent="-285750" algn="just">
              <a:buFont typeface="Arial" panose="020B0604020202020204" pitchFamily="34" charset="0"/>
              <a:buChar char="•"/>
            </a:pPr>
            <a:r>
              <a:rPr lang="en-US" sz="1600" dirty="0">
                <a:solidFill>
                  <a:srgbClr val="000000"/>
                </a:solidFill>
                <a:latin typeface="Arial Narrow" panose="020B0606020202030204" pitchFamily="34" charset="0"/>
              </a:rPr>
              <a:t>In most cases, a battery charge controller is used in these systems to protect the battery from overcharge and over discharge.</a:t>
            </a:r>
          </a:p>
        </p:txBody>
      </p:sp>
      <p:pic>
        <p:nvPicPr>
          <p:cNvPr id="8195" name="Picture 3"/>
          <p:cNvPicPr>
            <a:picLocks noChangeAspect="1" noChangeArrowheads="1"/>
          </p:cNvPicPr>
          <p:nvPr/>
        </p:nvPicPr>
        <p:blipFill>
          <a:blip r:embed="rId2"/>
          <a:srcRect/>
          <a:stretch>
            <a:fillRect/>
          </a:stretch>
        </p:blipFill>
        <p:spPr bwMode="auto">
          <a:xfrm>
            <a:off x="3124200" y="3048000"/>
            <a:ext cx="5080000" cy="3035300"/>
          </a:xfrm>
          <a:prstGeom prst="rect">
            <a:avLst/>
          </a:prstGeom>
          <a:noFill/>
          <a:ln w="9525">
            <a:noFill/>
            <a:miter lim="800000"/>
            <a:headEnd/>
            <a:tailEnd/>
          </a:ln>
        </p:spPr>
      </p:pic>
      <p:sp>
        <p:nvSpPr>
          <p:cNvPr id="8196" name="Rectangle 4"/>
          <p:cNvSpPr>
            <a:spLocks noChangeArrowheads="1"/>
          </p:cNvSpPr>
          <p:nvPr/>
        </p:nvSpPr>
        <p:spPr bwMode="auto">
          <a:xfrm>
            <a:off x="304800" y="3810000"/>
            <a:ext cx="2743200" cy="1554272"/>
          </a:xfrm>
          <a:prstGeom prst="rect">
            <a:avLst/>
          </a:prstGeom>
          <a:noFill/>
          <a:ln w="9525">
            <a:noFill/>
            <a:miter lim="800000"/>
            <a:headEnd/>
            <a:tailEnd/>
          </a:ln>
        </p:spPr>
        <p:txBody>
          <a:bodyPr>
            <a:spAutoFit/>
          </a:bodyPr>
          <a:lstStyle/>
          <a:p>
            <a:pPr algn="just"/>
            <a:r>
              <a:rPr lang="en-US" sz="1400" dirty="0">
                <a:solidFill>
                  <a:srgbClr val="000000"/>
                </a:solidFill>
                <a:latin typeface="Arial Narrow" panose="020B0606020202030204" pitchFamily="34" charset="0"/>
              </a:rPr>
              <a:t>In many stand-alone PV systems, batteries are used for energy storage. Figure shows a diagram of a typical stand-alone PV system powering DC and AC loads</a:t>
            </a:r>
          </a:p>
          <a:p>
            <a:endParaRPr lang="en-US" sz="1200" dirty="0">
              <a:solidFill>
                <a:srgbClr val="000000"/>
              </a:solidFill>
            </a:endParaRPr>
          </a:p>
          <a:p>
            <a:endParaRPr lang="en-US" sz="1300" dirty="0">
              <a:solidFill>
                <a:srgbClr val="000000"/>
              </a:solidFill>
            </a:endParaRPr>
          </a:p>
        </p:txBody>
      </p:sp>
      <p:sp>
        <p:nvSpPr>
          <p:cNvPr id="8197" name="Rectangle 5"/>
          <p:cNvSpPr>
            <a:spLocks noChangeArrowheads="1"/>
          </p:cNvSpPr>
          <p:nvPr/>
        </p:nvSpPr>
        <p:spPr bwMode="auto">
          <a:xfrm>
            <a:off x="0" y="0"/>
            <a:ext cx="2951163" cy="396875"/>
          </a:xfrm>
          <a:prstGeom prst="rect">
            <a:avLst/>
          </a:prstGeom>
          <a:noFill/>
          <a:ln w="9525">
            <a:noFill/>
            <a:miter lim="800000"/>
            <a:headEnd/>
            <a:tailEnd/>
          </a:ln>
        </p:spPr>
        <p:txBody>
          <a:bodyPr wrap="none">
            <a:spAutoFit/>
          </a:bodyPr>
          <a:lstStyle/>
          <a:p>
            <a:r>
              <a:rPr lang="en-US" sz="2000" b="1">
                <a:solidFill>
                  <a:srgbClr val="43C961"/>
                </a:solidFill>
              </a:rPr>
              <a:t>PV technology basics</a:t>
            </a:r>
            <a:endParaRPr lang="en-US" sz="2000" b="1">
              <a:solidFill>
                <a:srgbClr val="ECC319"/>
              </a:solidFill>
            </a:endParaRPr>
          </a:p>
        </p:txBody>
      </p:sp>
      <p:sp>
        <p:nvSpPr>
          <p:cNvPr id="8198" name="Rectangle 6"/>
          <p:cNvSpPr>
            <a:spLocks noChangeArrowheads="1"/>
          </p:cNvSpPr>
          <p:nvPr/>
        </p:nvSpPr>
        <p:spPr bwMode="auto">
          <a:xfrm>
            <a:off x="4038600" y="6248400"/>
            <a:ext cx="4043363" cy="488950"/>
          </a:xfrm>
          <a:prstGeom prst="rect">
            <a:avLst/>
          </a:prstGeom>
          <a:noFill/>
          <a:ln w="9525">
            <a:noFill/>
            <a:miter lim="800000"/>
            <a:headEnd/>
            <a:tailEnd/>
          </a:ln>
        </p:spPr>
        <p:txBody>
          <a:bodyPr wrap="none">
            <a:spAutoFit/>
          </a:bodyPr>
          <a:lstStyle/>
          <a:p>
            <a:r>
              <a:rPr lang="en-US" sz="1300" dirty="0">
                <a:solidFill>
                  <a:srgbClr val="000000"/>
                </a:solidFill>
              </a:rPr>
              <a:t>Diagram of </a:t>
            </a:r>
            <a:r>
              <a:rPr lang="en-US" sz="1300" b="1" dirty="0">
                <a:solidFill>
                  <a:srgbClr val="000000"/>
                </a:solidFill>
              </a:rPr>
              <a:t>stand-alone PV system</a:t>
            </a:r>
            <a:r>
              <a:rPr lang="en-US" sz="1300" dirty="0">
                <a:solidFill>
                  <a:srgbClr val="000000"/>
                </a:solidFill>
              </a:rPr>
              <a:t> </a:t>
            </a:r>
          </a:p>
          <a:p>
            <a:r>
              <a:rPr lang="en-US" sz="1300" dirty="0">
                <a:solidFill>
                  <a:srgbClr val="000000"/>
                </a:solidFill>
              </a:rPr>
              <a:t>with battery storage powering DC and AC loads.</a:t>
            </a:r>
          </a:p>
        </p:txBody>
      </p:sp>
      <p:sp>
        <p:nvSpPr>
          <p:cNvPr id="8199" name="Rectangle 7"/>
          <p:cNvSpPr>
            <a:spLocks noGrp="1" noChangeArrowheads="1"/>
          </p:cNvSpPr>
          <p:nvPr>
            <p:ph type="title" idx="4294967295"/>
          </p:nvPr>
        </p:nvSpPr>
        <p:spPr>
          <a:xfrm>
            <a:off x="0" y="762000"/>
            <a:ext cx="3124200" cy="609600"/>
          </a:xfrm>
        </p:spPr>
        <p:txBody>
          <a:bodyPr>
            <a:normAutofit/>
          </a:bodyPr>
          <a:lstStyle/>
          <a:p>
            <a:pPr eaLnBrk="1" hangingPunct="1"/>
            <a:r>
              <a:rPr lang="en-US" sz="1400" b="1" dirty="0" smtClean="0">
                <a:solidFill>
                  <a:srgbClr val="000000"/>
                </a:solidFill>
                <a:latin typeface="Arial Narrow" panose="020B0606020202030204" pitchFamily="34" charset="0"/>
              </a:rPr>
              <a:t>Why Are Batteries Used in Some PV Systems?</a:t>
            </a:r>
            <a:endParaRPr lang="en-US" sz="1400" dirty="0" smtClean="0">
              <a:latin typeface="Arial Narrow" panose="020B0606020202030204"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0" y="609600"/>
            <a:ext cx="4953000" cy="938213"/>
          </a:xfrm>
          <a:prstGeom prst="rect">
            <a:avLst/>
          </a:prstGeom>
          <a:noFill/>
          <a:ln w="9525">
            <a:noFill/>
            <a:miter lim="800000"/>
            <a:headEnd/>
            <a:tailEnd/>
          </a:ln>
        </p:spPr>
        <p:txBody>
          <a:bodyPr>
            <a:spAutoFit/>
          </a:bodyPr>
          <a:lstStyle/>
          <a:p>
            <a:endParaRPr lang="en-US" sz="1300" b="1">
              <a:solidFill>
                <a:srgbClr val="000000"/>
              </a:solidFill>
            </a:endParaRPr>
          </a:p>
          <a:p>
            <a:endParaRPr lang="en-US" sz="1300">
              <a:solidFill>
                <a:srgbClr val="000000"/>
              </a:solidFill>
            </a:endParaRPr>
          </a:p>
          <a:p>
            <a:r>
              <a:rPr lang="en-US" sz="1600">
                <a:solidFill>
                  <a:srgbClr val="000000"/>
                </a:solidFill>
              </a:rPr>
              <a:t>How are Photovoltaic Systems Classified?</a:t>
            </a:r>
          </a:p>
          <a:p>
            <a:endParaRPr lang="en-US" sz="1300">
              <a:solidFill>
                <a:srgbClr val="000000"/>
              </a:solidFill>
            </a:endParaRPr>
          </a:p>
        </p:txBody>
      </p:sp>
      <p:sp>
        <p:nvSpPr>
          <p:cNvPr id="9219" name="Rectangle 4"/>
          <p:cNvSpPr>
            <a:spLocks noChangeArrowheads="1"/>
          </p:cNvSpPr>
          <p:nvPr/>
        </p:nvSpPr>
        <p:spPr bwMode="auto">
          <a:xfrm>
            <a:off x="0" y="1371600"/>
            <a:ext cx="3657600" cy="5402263"/>
          </a:xfrm>
          <a:prstGeom prst="rect">
            <a:avLst/>
          </a:prstGeom>
          <a:noFill/>
          <a:ln w="9525">
            <a:noFill/>
            <a:miter lim="800000"/>
            <a:headEnd/>
            <a:tailEnd/>
          </a:ln>
        </p:spPr>
        <p:txBody>
          <a:bodyPr>
            <a:spAutoFit/>
          </a:bodyPr>
          <a:lstStyle/>
          <a:p>
            <a:r>
              <a:rPr lang="en-US" sz="1500" dirty="0">
                <a:solidFill>
                  <a:srgbClr val="000000"/>
                </a:solidFill>
              </a:rPr>
              <a:t>Photovoltaic power </a:t>
            </a:r>
            <a:r>
              <a:rPr lang="en-US" sz="1500" b="1" dirty="0">
                <a:solidFill>
                  <a:srgbClr val="000000"/>
                </a:solidFill>
              </a:rPr>
              <a:t>systems</a:t>
            </a:r>
            <a:r>
              <a:rPr lang="en-US" sz="1500" dirty="0">
                <a:solidFill>
                  <a:srgbClr val="000000"/>
                </a:solidFill>
              </a:rPr>
              <a:t> are generally classified according to:</a:t>
            </a:r>
          </a:p>
          <a:p>
            <a:r>
              <a:rPr lang="en-US" sz="1500" dirty="0">
                <a:solidFill>
                  <a:srgbClr val="000000"/>
                </a:solidFill>
              </a:rPr>
              <a:t>1.  Functional and operational  requirements, </a:t>
            </a:r>
          </a:p>
          <a:p>
            <a:pPr>
              <a:buFontTx/>
              <a:buChar char="•"/>
            </a:pPr>
            <a:endParaRPr lang="en-US" sz="1500" dirty="0">
              <a:solidFill>
                <a:srgbClr val="000000"/>
              </a:solidFill>
            </a:endParaRPr>
          </a:p>
          <a:p>
            <a:r>
              <a:rPr lang="en-US" sz="1500" dirty="0">
                <a:solidFill>
                  <a:srgbClr val="000000"/>
                </a:solidFill>
              </a:rPr>
              <a:t>2. Component configurations,</a:t>
            </a:r>
          </a:p>
          <a:p>
            <a:r>
              <a:rPr lang="en-US" sz="1500" dirty="0">
                <a:solidFill>
                  <a:srgbClr val="000000"/>
                </a:solidFill>
              </a:rPr>
              <a:t> </a:t>
            </a:r>
          </a:p>
          <a:p>
            <a:r>
              <a:rPr lang="en-US" sz="1500" dirty="0">
                <a:solidFill>
                  <a:srgbClr val="000000"/>
                </a:solidFill>
              </a:rPr>
              <a:t>3. How the equipment is connected to other power sources and electrical loads. </a:t>
            </a:r>
          </a:p>
          <a:p>
            <a:endParaRPr lang="en-US" sz="1500" dirty="0">
              <a:solidFill>
                <a:srgbClr val="000000"/>
              </a:solidFill>
            </a:endParaRPr>
          </a:p>
          <a:p>
            <a:r>
              <a:rPr lang="en-US" sz="1500" dirty="0">
                <a:solidFill>
                  <a:srgbClr val="000000"/>
                </a:solidFill>
              </a:rPr>
              <a:t>The two principle classifications are </a:t>
            </a:r>
          </a:p>
          <a:p>
            <a:r>
              <a:rPr lang="en-US" sz="1500" dirty="0">
                <a:solidFill>
                  <a:srgbClr val="000000"/>
                </a:solidFill>
              </a:rPr>
              <a:t> (a) </a:t>
            </a:r>
            <a:r>
              <a:rPr lang="en-US" sz="1500" b="1" dirty="0">
                <a:solidFill>
                  <a:srgbClr val="000000"/>
                </a:solidFill>
              </a:rPr>
              <a:t>Grid-connected</a:t>
            </a:r>
            <a:r>
              <a:rPr lang="en-US" sz="1500" dirty="0">
                <a:solidFill>
                  <a:srgbClr val="000000"/>
                </a:solidFill>
              </a:rPr>
              <a:t> or utility-interactive   </a:t>
            </a:r>
          </a:p>
          <a:p>
            <a:r>
              <a:rPr lang="en-US" sz="1500" dirty="0">
                <a:solidFill>
                  <a:srgbClr val="000000"/>
                </a:solidFill>
              </a:rPr>
              <a:t>       systems </a:t>
            </a:r>
          </a:p>
          <a:p>
            <a:r>
              <a:rPr lang="en-US" sz="1500" dirty="0">
                <a:solidFill>
                  <a:srgbClr val="000000"/>
                </a:solidFill>
              </a:rPr>
              <a:t> (b) </a:t>
            </a:r>
            <a:r>
              <a:rPr lang="en-US" sz="1500" b="1" dirty="0">
                <a:solidFill>
                  <a:srgbClr val="000000"/>
                </a:solidFill>
              </a:rPr>
              <a:t>Stand-alone</a:t>
            </a:r>
            <a:r>
              <a:rPr lang="en-US" sz="1500" dirty="0">
                <a:solidFill>
                  <a:srgbClr val="000000"/>
                </a:solidFill>
              </a:rPr>
              <a:t> systems. </a:t>
            </a:r>
          </a:p>
          <a:p>
            <a:endParaRPr lang="en-US" sz="1500" dirty="0">
              <a:solidFill>
                <a:srgbClr val="000000"/>
              </a:solidFill>
            </a:endParaRPr>
          </a:p>
          <a:p>
            <a:pPr algn="just"/>
            <a:r>
              <a:rPr lang="en-US" sz="1500" dirty="0">
                <a:solidFill>
                  <a:srgbClr val="000000"/>
                </a:solidFill>
              </a:rPr>
              <a:t>Photovoltaic systems can be designed to provide DC and/or AC power service, can operate interconnected with or independent of the utility grid, and can be connected with other energy sources and energy storage systems.1.7.1 Grid-Connected (Utility-Interactive) PV Systems.</a:t>
            </a:r>
          </a:p>
        </p:txBody>
      </p:sp>
      <p:pic>
        <p:nvPicPr>
          <p:cNvPr id="9220" name="Picture 5"/>
          <p:cNvPicPr>
            <a:picLocks noChangeAspect="1" noChangeArrowheads="1"/>
          </p:cNvPicPr>
          <p:nvPr/>
        </p:nvPicPr>
        <p:blipFill>
          <a:blip r:embed="rId2"/>
          <a:srcRect/>
          <a:stretch>
            <a:fillRect/>
          </a:stretch>
        </p:blipFill>
        <p:spPr bwMode="auto">
          <a:xfrm>
            <a:off x="4064000" y="838200"/>
            <a:ext cx="5080000" cy="3073400"/>
          </a:xfrm>
          <a:prstGeom prst="rect">
            <a:avLst/>
          </a:prstGeom>
          <a:noFill/>
          <a:ln w="9525">
            <a:noFill/>
            <a:miter lim="800000"/>
            <a:headEnd/>
            <a:tailEnd/>
          </a:ln>
        </p:spPr>
      </p:pic>
      <p:sp>
        <p:nvSpPr>
          <p:cNvPr id="9221" name="Rectangle 6"/>
          <p:cNvSpPr>
            <a:spLocks noChangeArrowheads="1"/>
          </p:cNvSpPr>
          <p:nvPr/>
        </p:nvSpPr>
        <p:spPr bwMode="auto">
          <a:xfrm>
            <a:off x="4572000" y="4267200"/>
            <a:ext cx="4222750" cy="290513"/>
          </a:xfrm>
          <a:prstGeom prst="rect">
            <a:avLst/>
          </a:prstGeom>
          <a:noFill/>
          <a:ln w="9525">
            <a:noFill/>
            <a:miter lim="800000"/>
            <a:headEnd/>
            <a:tailEnd/>
          </a:ln>
        </p:spPr>
        <p:txBody>
          <a:bodyPr wrap="none">
            <a:spAutoFit/>
          </a:bodyPr>
          <a:lstStyle/>
          <a:p>
            <a:r>
              <a:rPr lang="en-US" sz="1300">
                <a:solidFill>
                  <a:srgbClr val="000000"/>
                </a:solidFill>
              </a:rPr>
              <a:t>Diagram of </a:t>
            </a:r>
            <a:r>
              <a:rPr lang="en-US" sz="1300" b="1">
                <a:solidFill>
                  <a:srgbClr val="000000"/>
                </a:solidFill>
              </a:rPr>
              <a:t>grid-connected photovoltaic system</a:t>
            </a:r>
          </a:p>
        </p:txBody>
      </p:sp>
      <p:sp>
        <p:nvSpPr>
          <p:cNvPr id="9222" name="Rectangle 7"/>
          <p:cNvSpPr>
            <a:spLocks noChangeArrowheads="1"/>
          </p:cNvSpPr>
          <p:nvPr/>
        </p:nvSpPr>
        <p:spPr bwMode="auto">
          <a:xfrm>
            <a:off x="0" y="0"/>
            <a:ext cx="2951163" cy="396875"/>
          </a:xfrm>
          <a:prstGeom prst="rect">
            <a:avLst/>
          </a:prstGeom>
          <a:noFill/>
          <a:ln w="9525">
            <a:noFill/>
            <a:miter lim="800000"/>
            <a:headEnd/>
            <a:tailEnd/>
          </a:ln>
        </p:spPr>
        <p:txBody>
          <a:bodyPr wrap="none">
            <a:spAutoFit/>
          </a:bodyPr>
          <a:lstStyle/>
          <a:p>
            <a:r>
              <a:rPr lang="en-US" sz="2000" b="1">
                <a:solidFill>
                  <a:srgbClr val="43C961"/>
                </a:solidFill>
              </a:rPr>
              <a:t>PV technology basics:</a:t>
            </a:r>
            <a:endParaRPr lang="en-US" sz="2000" b="1">
              <a:solidFill>
                <a:srgbClr val="ECC319"/>
              </a:solidFill>
            </a:endParaRPr>
          </a:p>
        </p:txBody>
      </p:sp>
      <p:sp>
        <p:nvSpPr>
          <p:cNvPr id="9223" name="Rectangle 8"/>
          <p:cNvSpPr>
            <a:spLocks noGrp="1" noChangeArrowheads="1"/>
          </p:cNvSpPr>
          <p:nvPr>
            <p:ph type="title" idx="4294967295"/>
          </p:nvPr>
        </p:nvSpPr>
        <p:spPr>
          <a:xfrm>
            <a:off x="304800" y="457200"/>
            <a:ext cx="3352800" cy="381000"/>
          </a:xfrm>
        </p:spPr>
        <p:txBody>
          <a:bodyPr/>
          <a:lstStyle/>
          <a:p>
            <a:pPr eaLnBrk="1" hangingPunct="1"/>
            <a:r>
              <a:rPr lang="en-US" sz="1300" b="1" smtClean="0">
                <a:solidFill>
                  <a:srgbClr val="000000"/>
                </a:solidFill>
                <a:latin typeface="Lucida Grande" charset="0"/>
              </a:rPr>
              <a:t>Types of PV </a:t>
            </a:r>
            <a:r>
              <a:rPr lang="en-US" sz="1600" b="1" smtClean="0">
                <a:solidFill>
                  <a:srgbClr val="000000"/>
                </a:solidFill>
                <a:latin typeface="Lucida Grande" charset="0"/>
              </a:rPr>
              <a:t>Systems</a:t>
            </a:r>
            <a:endParaRPr lang="en-US" sz="160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a:stretch>
            <a:fillRect/>
          </a:stretch>
        </p:blipFill>
        <p:spPr bwMode="auto">
          <a:xfrm>
            <a:off x="3657600" y="2057400"/>
            <a:ext cx="5080000" cy="3048000"/>
          </a:xfrm>
          <a:prstGeom prst="rect">
            <a:avLst/>
          </a:prstGeom>
          <a:noFill/>
          <a:ln w="9525">
            <a:noFill/>
            <a:miter lim="800000"/>
            <a:headEnd/>
            <a:tailEnd/>
          </a:ln>
        </p:spPr>
      </p:pic>
      <p:sp>
        <p:nvSpPr>
          <p:cNvPr id="10243" name="Rectangle 5"/>
          <p:cNvSpPr>
            <a:spLocks noChangeArrowheads="1"/>
          </p:cNvSpPr>
          <p:nvPr/>
        </p:nvSpPr>
        <p:spPr bwMode="auto">
          <a:xfrm>
            <a:off x="152400" y="1600200"/>
            <a:ext cx="3276600" cy="4524315"/>
          </a:xfrm>
          <a:prstGeom prst="rect">
            <a:avLst/>
          </a:prstGeom>
          <a:noFill/>
          <a:ln w="9525">
            <a:noFill/>
            <a:miter lim="800000"/>
            <a:headEnd/>
            <a:tailEnd/>
          </a:ln>
        </p:spPr>
        <p:txBody>
          <a:bodyPr wrap="square">
            <a:spAutoFit/>
          </a:bodyPr>
          <a:lstStyle/>
          <a:p>
            <a:pPr marL="285750" indent="-285750" algn="just">
              <a:buFont typeface="Arial" panose="020B0604020202020204" pitchFamily="34" charset="0"/>
              <a:buChar char="•"/>
            </a:pPr>
            <a:r>
              <a:rPr lang="en-US" dirty="0">
                <a:solidFill>
                  <a:srgbClr val="000000"/>
                </a:solidFill>
                <a:latin typeface="Arial Narrow" panose="020B0606020202030204" pitchFamily="34" charset="0"/>
              </a:rPr>
              <a:t>Stand-alone PV systems are designed to operate independent of the electric utility grid, and are generally designed and sized to supply certain DC and/or AC electrical loads. </a:t>
            </a:r>
          </a:p>
          <a:p>
            <a:pPr marL="285750" indent="-285750" algn="just">
              <a:buFont typeface="Arial" panose="020B0604020202020204" pitchFamily="34" charset="0"/>
              <a:buChar char="•"/>
            </a:pPr>
            <a:endParaRPr lang="en-US" dirty="0" smtClean="0">
              <a:solidFill>
                <a:srgbClr val="000000"/>
              </a:solidFill>
              <a:latin typeface="Arial Narrow" panose="020B0606020202030204" pitchFamily="34" charset="0"/>
            </a:endParaRPr>
          </a:p>
          <a:p>
            <a:pPr marL="285750" indent="-285750" algn="just">
              <a:buFont typeface="Arial" panose="020B0604020202020204" pitchFamily="34" charset="0"/>
              <a:buChar char="•"/>
            </a:pPr>
            <a:endParaRPr lang="en-US" dirty="0">
              <a:solidFill>
                <a:srgbClr val="000000"/>
              </a:solidFill>
              <a:latin typeface="Arial Narrow" panose="020B0606020202030204" pitchFamily="34" charset="0"/>
            </a:endParaRPr>
          </a:p>
          <a:p>
            <a:pPr marL="285750" indent="-285750" algn="just">
              <a:buFont typeface="Arial" panose="020B0604020202020204" pitchFamily="34" charset="0"/>
              <a:buChar char="•"/>
            </a:pPr>
            <a:r>
              <a:rPr lang="en-US" dirty="0">
                <a:solidFill>
                  <a:srgbClr val="000000"/>
                </a:solidFill>
                <a:latin typeface="Arial Narrow" panose="020B0606020202030204" pitchFamily="34" charset="0"/>
              </a:rPr>
              <a:t>These types of systems may be powered by a </a:t>
            </a:r>
            <a:r>
              <a:rPr lang="en-US" b="1" u="sng" dirty="0">
                <a:solidFill>
                  <a:srgbClr val="000000"/>
                </a:solidFill>
                <a:latin typeface="Arial Narrow" panose="020B0606020202030204" pitchFamily="34" charset="0"/>
              </a:rPr>
              <a:t>PV array only</a:t>
            </a:r>
            <a:r>
              <a:rPr lang="en-US" dirty="0">
                <a:solidFill>
                  <a:srgbClr val="000000"/>
                </a:solidFill>
                <a:latin typeface="Arial Narrow" panose="020B0606020202030204" pitchFamily="34" charset="0"/>
              </a:rPr>
              <a:t>, or may use wind, an engine-generator or utility power as an auxiliary power source in what is called a PV-hybrid system.</a:t>
            </a:r>
          </a:p>
          <a:p>
            <a:endParaRPr lang="en-US" dirty="0">
              <a:solidFill>
                <a:srgbClr val="000000"/>
              </a:solidFill>
              <a:latin typeface="Arial Narrow" panose="020B0606020202030204" pitchFamily="34" charset="0"/>
            </a:endParaRPr>
          </a:p>
          <a:p>
            <a:r>
              <a:rPr lang="en-US" dirty="0">
                <a:solidFill>
                  <a:srgbClr val="000000"/>
                </a:solidFill>
                <a:latin typeface="Arial Narrow" panose="020B0606020202030204" pitchFamily="34" charset="0"/>
              </a:rPr>
              <a:t> </a:t>
            </a:r>
          </a:p>
        </p:txBody>
      </p:sp>
      <p:sp>
        <p:nvSpPr>
          <p:cNvPr id="10244" name="Rectangle 6"/>
          <p:cNvSpPr>
            <a:spLocks noChangeArrowheads="1"/>
          </p:cNvSpPr>
          <p:nvPr/>
        </p:nvSpPr>
        <p:spPr bwMode="auto">
          <a:xfrm>
            <a:off x="0" y="0"/>
            <a:ext cx="2951163" cy="396875"/>
          </a:xfrm>
          <a:prstGeom prst="rect">
            <a:avLst/>
          </a:prstGeom>
          <a:noFill/>
          <a:ln w="9525">
            <a:noFill/>
            <a:miter lim="800000"/>
            <a:headEnd/>
            <a:tailEnd/>
          </a:ln>
        </p:spPr>
        <p:txBody>
          <a:bodyPr wrap="none">
            <a:spAutoFit/>
          </a:bodyPr>
          <a:lstStyle/>
          <a:p>
            <a:r>
              <a:rPr lang="en-US" sz="2000" b="1">
                <a:solidFill>
                  <a:srgbClr val="43C961"/>
                </a:solidFill>
              </a:rPr>
              <a:t>PV technology basics</a:t>
            </a:r>
            <a:endParaRPr lang="en-US" sz="2000" b="1">
              <a:solidFill>
                <a:srgbClr val="ECC319"/>
              </a:solidFill>
            </a:endParaRPr>
          </a:p>
        </p:txBody>
      </p:sp>
      <p:sp>
        <p:nvSpPr>
          <p:cNvPr id="10245" name="Rectangle 7"/>
          <p:cNvSpPr>
            <a:spLocks noGrp="1" noChangeArrowheads="1"/>
          </p:cNvSpPr>
          <p:nvPr>
            <p:ph type="title" idx="4294967295"/>
          </p:nvPr>
        </p:nvSpPr>
        <p:spPr>
          <a:xfrm>
            <a:off x="3657600" y="762000"/>
            <a:ext cx="5105400" cy="1143000"/>
          </a:xfrm>
        </p:spPr>
        <p:txBody>
          <a:bodyPr/>
          <a:lstStyle/>
          <a:p>
            <a:pPr eaLnBrk="1" hangingPunct="1"/>
            <a:r>
              <a:rPr lang="en-US" sz="2400" b="1" smtClean="0">
                <a:solidFill>
                  <a:srgbClr val="000000"/>
                </a:solidFill>
                <a:latin typeface="Lucida Grande" charset="0"/>
              </a:rPr>
              <a:t>Photovoltaic hybrid system.</a:t>
            </a:r>
            <a:endParaRPr lang="en-US" sz="240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152400" y="381000"/>
            <a:ext cx="8839200" cy="3539430"/>
          </a:xfrm>
          <a:prstGeom prst="rect">
            <a:avLst/>
          </a:prstGeom>
          <a:noFill/>
          <a:ln w="9525">
            <a:noFill/>
            <a:miter lim="800000"/>
            <a:headEnd/>
            <a:tailEnd/>
          </a:ln>
        </p:spPr>
        <p:txBody>
          <a:bodyPr>
            <a:spAutoFit/>
          </a:bodyPr>
          <a:lstStyle/>
          <a:p>
            <a:pPr marL="285750" indent="-285750" algn="just">
              <a:buFont typeface="Arial" panose="020B0604020202020204" pitchFamily="34" charset="0"/>
              <a:buChar char="•"/>
            </a:pPr>
            <a:r>
              <a:rPr lang="en-US" sz="1600" b="1" dirty="0">
                <a:solidFill>
                  <a:srgbClr val="000000"/>
                </a:solidFill>
                <a:latin typeface="Arial Narrow" panose="020B0606020202030204" pitchFamily="34" charset="0"/>
              </a:rPr>
              <a:t>The simplest type of stand-alone PV system</a:t>
            </a:r>
            <a:r>
              <a:rPr lang="en-US" sz="1600" dirty="0">
                <a:solidFill>
                  <a:srgbClr val="000000"/>
                </a:solidFill>
                <a:latin typeface="Arial Narrow" panose="020B0606020202030204" pitchFamily="34" charset="0"/>
              </a:rPr>
              <a:t> is a direct-coupled system, where the DC output of a PV module or array is directly connected to a DC load.</a:t>
            </a:r>
          </a:p>
          <a:p>
            <a:pPr marL="285750" indent="-285750" algn="just">
              <a:buFont typeface="Arial" panose="020B0604020202020204" pitchFamily="34" charset="0"/>
              <a:buChar char="•"/>
            </a:pPr>
            <a:endParaRPr lang="en-US" sz="1600" dirty="0">
              <a:solidFill>
                <a:srgbClr val="000000"/>
              </a:solidFill>
              <a:latin typeface="Arial Narrow" panose="020B0606020202030204" pitchFamily="34" charset="0"/>
            </a:endParaRPr>
          </a:p>
          <a:p>
            <a:pPr marL="285750" indent="-285750" algn="just">
              <a:buFont typeface="Arial" panose="020B0604020202020204" pitchFamily="34" charset="0"/>
              <a:buChar char="•"/>
            </a:pPr>
            <a:endParaRPr lang="en-US" sz="1600" dirty="0">
              <a:solidFill>
                <a:srgbClr val="000000"/>
              </a:solidFill>
              <a:latin typeface="Arial Narrow" panose="020B0606020202030204" pitchFamily="34" charset="0"/>
            </a:endParaRPr>
          </a:p>
          <a:p>
            <a:pPr marL="285750" indent="-285750" algn="just">
              <a:buFont typeface="Arial" panose="020B0604020202020204" pitchFamily="34" charset="0"/>
              <a:buChar char="•"/>
            </a:pPr>
            <a:r>
              <a:rPr lang="en-US" sz="1600" dirty="0">
                <a:solidFill>
                  <a:srgbClr val="000000"/>
                </a:solidFill>
                <a:latin typeface="Arial Narrow" panose="020B0606020202030204" pitchFamily="34" charset="0"/>
              </a:rPr>
              <a:t>Since there is </a:t>
            </a:r>
            <a:r>
              <a:rPr lang="en-US" sz="1600" b="1" dirty="0">
                <a:solidFill>
                  <a:srgbClr val="000000"/>
                </a:solidFill>
                <a:latin typeface="Arial Narrow" panose="020B0606020202030204" pitchFamily="34" charset="0"/>
              </a:rPr>
              <a:t>no electrical energy storage </a:t>
            </a:r>
            <a:r>
              <a:rPr lang="en-US" sz="1600" dirty="0">
                <a:solidFill>
                  <a:srgbClr val="000000"/>
                </a:solidFill>
                <a:latin typeface="Arial Narrow" panose="020B0606020202030204" pitchFamily="34" charset="0"/>
              </a:rPr>
              <a:t>(batteries) in direct-coupled systems, the load only operates during sunlight hours, making these designs suitable for common applications such as ventilation fans, water pumps, and small circulation pumps for solar thermal water heating systems.</a:t>
            </a:r>
          </a:p>
          <a:p>
            <a:pPr marL="285750" indent="-285750" algn="just">
              <a:buFont typeface="Arial" panose="020B0604020202020204" pitchFamily="34" charset="0"/>
              <a:buChar char="•"/>
            </a:pPr>
            <a:endParaRPr lang="en-US" sz="1600" dirty="0">
              <a:solidFill>
                <a:srgbClr val="000000"/>
              </a:solidFill>
              <a:latin typeface="Arial Narrow" panose="020B0606020202030204" pitchFamily="34" charset="0"/>
            </a:endParaRPr>
          </a:p>
          <a:p>
            <a:pPr marL="285750" indent="-285750" algn="just">
              <a:buFont typeface="Arial" panose="020B0604020202020204" pitchFamily="34" charset="0"/>
              <a:buChar char="•"/>
            </a:pPr>
            <a:r>
              <a:rPr lang="en-US" sz="1600" dirty="0">
                <a:solidFill>
                  <a:srgbClr val="000000"/>
                </a:solidFill>
                <a:latin typeface="Arial Narrow" panose="020B0606020202030204" pitchFamily="34" charset="0"/>
              </a:rPr>
              <a:t>Matching the impedance of the electrical load to the maximum power output of the PV array is a critical part of designing well-performing direct-coupled system. </a:t>
            </a:r>
          </a:p>
          <a:p>
            <a:pPr marL="285750" indent="-285750" algn="just">
              <a:buFont typeface="Arial" panose="020B0604020202020204" pitchFamily="34" charset="0"/>
              <a:buChar char="•"/>
            </a:pPr>
            <a:endParaRPr lang="en-US" sz="1600" dirty="0">
              <a:solidFill>
                <a:srgbClr val="000000"/>
              </a:solidFill>
              <a:latin typeface="Arial Narrow" panose="020B0606020202030204" pitchFamily="34" charset="0"/>
            </a:endParaRPr>
          </a:p>
          <a:p>
            <a:pPr marL="285750" indent="-285750" algn="just">
              <a:buFont typeface="Arial" panose="020B0604020202020204" pitchFamily="34" charset="0"/>
              <a:buChar char="•"/>
            </a:pPr>
            <a:r>
              <a:rPr lang="en-US" sz="1600" dirty="0">
                <a:solidFill>
                  <a:srgbClr val="000000"/>
                </a:solidFill>
                <a:latin typeface="Arial Narrow" panose="020B0606020202030204" pitchFamily="34" charset="0"/>
              </a:rPr>
              <a:t>For certain loads such as positive-displacement water pumps, a type of electronic DC-DC converter, called a maximum power point tracker (MPPT) is used between the array and load to help better utilize the available array maximum power output.</a:t>
            </a:r>
          </a:p>
        </p:txBody>
      </p:sp>
      <p:pic>
        <p:nvPicPr>
          <p:cNvPr id="11267" name="Picture 3"/>
          <p:cNvPicPr>
            <a:picLocks noChangeAspect="1" noChangeArrowheads="1"/>
          </p:cNvPicPr>
          <p:nvPr/>
        </p:nvPicPr>
        <p:blipFill>
          <a:blip r:embed="rId2"/>
          <a:srcRect/>
          <a:stretch>
            <a:fillRect/>
          </a:stretch>
        </p:blipFill>
        <p:spPr bwMode="auto">
          <a:xfrm>
            <a:off x="2133600" y="4572000"/>
            <a:ext cx="5080000" cy="952500"/>
          </a:xfrm>
          <a:prstGeom prst="rect">
            <a:avLst/>
          </a:prstGeom>
          <a:noFill/>
          <a:ln w="9525">
            <a:noFill/>
            <a:miter lim="800000"/>
            <a:headEnd/>
            <a:tailEnd/>
          </a:ln>
        </p:spPr>
      </p:pic>
      <p:sp>
        <p:nvSpPr>
          <p:cNvPr id="11268" name="Rectangle 4"/>
          <p:cNvSpPr>
            <a:spLocks noChangeArrowheads="1"/>
          </p:cNvSpPr>
          <p:nvPr/>
        </p:nvSpPr>
        <p:spPr bwMode="auto">
          <a:xfrm>
            <a:off x="2133600" y="5791200"/>
            <a:ext cx="184150" cy="290513"/>
          </a:xfrm>
          <a:prstGeom prst="rect">
            <a:avLst/>
          </a:prstGeom>
          <a:noFill/>
          <a:ln w="9525">
            <a:noFill/>
            <a:miter lim="800000"/>
            <a:headEnd/>
            <a:tailEnd/>
          </a:ln>
        </p:spPr>
        <p:txBody>
          <a:bodyPr wrap="none">
            <a:spAutoFit/>
          </a:bodyPr>
          <a:lstStyle/>
          <a:p>
            <a:endParaRPr lang="en-US" sz="1300">
              <a:solidFill>
                <a:srgbClr val="000000"/>
              </a:solidFill>
            </a:endParaRPr>
          </a:p>
        </p:txBody>
      </p:sp>
      <p:sp>
        <p:nvSpPr>
          <p:cNvPr id="11269" name="Rectangle 5"/>
          <p:cNvSpPr>
            <a:spLocks noChangeArrowheads="1"/>
          </p:cNvSpPr>
          <p:nvPr/>
        </p:nvSpPr>
        <p:spPr bwMode="auto">
          <a:xfrm>
            <a:off x="0" y="0"/>
            <a:ext cx="2951163" cy="396875"/>
          </a:xfrm>
          <a:prstGeom prst="rect">
            <a:avLst/>
          </a:prstGeom>
          <a:noFill/>
          <a:ln w="9525">
            <a:noFill/>
            <a:miter lim="800000"/>
            <a:headEnd/>
            <a:tailEnd/>
          </a:ln>
        </p:spPr>
        <p:txBody>
          <a:bodyPr wrap="none">
            <a:spAutoFit/>
          </a:bodyPr>
          <a:lstStyle/>
          <a:p>
            <a:r>
              <a:rPr lang="en-US" sz="2000" b="1">
                <a:solidFill>
                  <a:srgbClr val="43C961"/>
                </a:solidFill>
              </a:rPr>
              <a:t>PV technology basics</a:t>
            </a:r>
            <a:endParaRPr lang="en-US" sz="2000" b="1">
              <a:solidFill>
                <a:srgbClr val="ECC319"/>
              </a:solidFill>
            </a:endParaRPr>
          </a:p>
        </p:txBody>
      </p:sp>
      <p:sp>
        <p:nvSpPr>
          <p:cNvPr id="11270" name="Rectangle 6"/>
          <p:cNvSpPr>
            <a:spLocks noGrp="1" noChangeArrowheads="1"/>
          </p:cNvSpPr>
          <p:nvPr>
            <p:ph type="title" idx="4294967295"/>
          </p:nvPr>
        </p:nvSpPr>
        <p:spPr>
          <a:xfrm>
            <a:off x="2971800" y="5943600"/>
            <a:ext cx="3200400" cy="609600"/>
          </a:xfrm>
        </p:spPr>
        <p:txBody>
          <a:bodyPr/>
          <a:lstStyle/>
          <a:p>
            <a:pPr eaLnBrk="1" hangingPunct="1"/>
            <a:r>
              <a:rPr lang="en-US" sz="1300" smtClean="0">
                <a:solidFill>
                  <a:srgbClr val="000000"/>
                </a:solidFill>
                <a:latin typeface="Lucida Grande" charset="0"/>
              </a:rPr>
              <a:t>Direct-coupled PV system.</a:t>
            </a:r>
            <a:endParaRPr 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Means to harness solar energy</a:t>
            </a:r>
            <a:endParaRPr lang="en-IN"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661995" y="1600200"/>
            <a:ext cx="7504788" cy="4724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3886200" cy="1143000"/>
          </a:xfrm>
        </p:spPr>
        <p:txBody>
          <a:bodyPr>
            <a:normAutofit fontScale="90000"/>
          </a:bodyPr>
          <a:lstStyle/>
          <a:p>
            <a:r>
              <a:rPr lang="en-IN" dirty="0" smtClean="0"/>
              <a:t>SOLAR CELL TYPES </a:t>
            </a:r>
            <a:br>
              <a:rPr lang="en-IN" dirty="0" smtClean="0"/>
            </a:br>
            <a:endParaRPr lang="en-IN" dirty="0"/>
          </a:p>
        </p:txBody>
      </p:sp>
      <p:sp>
        <p:nvSpPr>
          <p:cNvPr id="3" name="Content Placeholder 2"/>
          <p:cNvSpPr>
            <a:spLocks noGrp="1"/>
          </p:cNvSpPr>
          <p:nvPr>
            <p:ph idx="1"/>
          </p:nvPr>
        </p:nvSpPr>
        <p:spPr/>
        <p:txBody>
          <a:bodyPr>
            <a:normAutofit fontScale="70000" lnSpcReduction="20000"/>
          </a:bodyPr>
          <a:lstStyle/>
          <a:p>
            <a:r>
              <a:rPr lang="en-US" dirty="0" smtClean="0"/>
              <a:t>Thickness of active material</a:t>
            </a:r>
          </a:p>
          <a:p>
            <a:pPr lvl="1">
              <a:buFont typeface="Wingdings" pitchFamily="2" charset="2"/>
              <a:buChar char="ü"/>
            </a:pPr>
            <a:r>
              <a:rPr lang="en-IN" dirty="0" smtClean="0"/>
              <a:t>Bulk Material Cell</a:t>
            </a:r>
          </a:p>
          <a:p>
            <a:pPr lvl="1">
              <a:buFont typeface="Wingdings" pitchFamily="2" charset="2"/>
              <a:buChar char="ü"/>
            </a:pPr>
            <a:r>
              <a:rPr lang="en-IN" dirty="0" smtClean="0"/>
              <a:t>Thin-Film Cell </a:t>
            </a:r>
          </a:p>
          <a:p>
            <a:pPr lvl="1">
              <a:buFont typeface="Wingdings" pitchFamily="2" charset="2"/>
              <a:buChar char="ü"/>
            </a:pPr>
            <a:endParaRPr lang="en-IN" dirty="0" smtClean="0"/>
          </a:p>
          <a:p>
            <a:r>
              <a:rPr lang="en-IN" dirty="0" smtClean="0"/>
              <a:t>Type of active material used</a:t>
            </a:r>
          </a:p>
          <a:p>
            <a:pPr lvl="1">
              <a:buFont typeface="Wingdings" pitchFamily="2" charset="2"/>
              <a:buChar char="ü"/>
            </a:pPr>
            <a:r>
              <a:rPr lang="en-IN" dirty="0" smtClean="0"/>
              <a:t>Single Crystal Silicon Cell</a:t>
            </a:r>
          </a:p>
          <a:p>
            <a:pPr lvl="1">
              <a:buFont typeface="Wingdings" pitchFamily="2" charset="2"/>
              <a:buChar char="ü"/>
            </a:pPr>
            <a:r>
              <a:rPr lang="en-IN" dirty="0" smtClean="0"/>
              <a:t>Multi-crystalline Silicon Cell</a:t>
            </a:r>
          </a:p>
          <a:p>
            <a:pPr lvl="1">
              <a:buFont typeface="Wingdings" pitchFamily="2" charset="2"/>
              <a:buChar char="ü"/>
            </a:pPr>
            <a:r>
              <a:rPr lang="en-IN" dirty="0" smtClean="0"/>
              <a:t>Amorphous Silicon (a-Si) Cell</a:t>
            </a:r>
          </a:p>
          <a:p>
            <a:pPr lvl="1">
              <a:buFont typeface="Wingdings" pitchFamily="2" charset="2"/>
              <a:buChar char="ü"/>
            </a:pPr>
            <a:r>
              <a:rPr lang="en-IN" dirty="0" err="1" smtClean="0"/>
              <a:t>GaAs</a:t>
            </a:r>
            <a:r>
              <a:rPr lang="en-IN" dirty="0" smtClean="0"/>
              <a:t> Cell</a:t>
            </a:r>
          </a:p>
          <a:p>
            <a:pPr lvl="1">
              <a:buFont typeface="Wingdings" pitchFamily="2" charset="2"/>
              <a:buChar char="ü"/>
            </a:pPr>
            <a:r>
              <a:rPr lang="en-IN" dirty="0" smtClean="0"/>
              <a:t>CIGS Cell</a:t>
            </a:r>
          </a:p>
          <a:p>
            <a:pPr lvl="1">
              <a:buFont typeface="Wingdings" pitchFamily="2" charset="2"/>
              <a:buChar char="ü"/>
            </a:pPr>
            <a:r>
              <a:rPr lang="en-IN" dirty="0" err="1" smtClean="0"/>
              <a:t>CdTe</a:t>
            </a:r>
            <a:r>
              <a:rPr lang="en-IN" dirty="0" smtClean="0"/>
              <a:t> Cell</a:t>
            </a:r>
          </a:p>
          <a:p>
            <a:pPr lvl="1">
              <a:buFont typeface="Wingdings" pitchFamily="2" charset="2"/>
              <a:buChar char="ü"/>
            </a:pPr>
            <a:r>
              <a:rPr lang="en-IN" dirty="0" smtClean="0"/>
              <a:t>Organic PV Cell </a:t>
            </a:r>
            <a:br>
              <a:rPr lang="en-IN" dirty="0" smtClean="0"/>
            </a:br>
            <a:r>
              <a:rPr lang="en-IN" dirty="0" smtClean="0"/>
              <a:t/>
            </a:r>
            <a:br>
              <a:rPr lang="en-IN" dirty="0" smtClean="0"/>
            </a:br>
            <a:endParaRPr lang="en-IN" dirty="0"/>
          </a:p>
        </p:txBody>
      </p:sp>
      <p:sp>
        <p:nvSpPr>
          <p:cNvPr id="4" name="TextBox 3"/>
          <p:cNvSpPr txBox="1"/>
          <p:nvPr/>
        </p:nvSpPr>
        <p:spPr>
          <a:xfrm>
            <a:off x="5181600" y="1295400"/>
            <a:ext cx="3962400" cy="1631216"/>
          </a:xfrm>
          <a:prstGeom prst="rect">
            <a:avLst/>
          </a:prstGeom>
          <a:noFill/>
        </p:spPr>
        <p:txBody>
          <a:bodyPr wrap="square" rtlCol="0">
            <a:spAutoFit/>
          </a:bodyPr>
          <a:lstStyle/>
          <a:p>
            <a:endParaRPr lang="en-US" sz="2000" dirty="0" smtClean="0"/>
          </a:p>
          <a:p>
            <a:pPr>
              <a:buFont typeface="Arial" pitchFamily="34" charset="0"/>
              <a:buChar char="•"/>
            </a:pPr>
            <a:r>
              <a:rPr lang="en-IN" sz="2000" dirty="0" smtClean="0"/>
              <a:t>Discrete Cell technology.</a:t>
            </a:r>
          </a:p>
          <a:p>
            <a:pPr>
              <a:buFont typeface="Arial" pitchFamily="34" charset="0"/>
              <a:buChar char="•"/>
            </a:pPr>
            <a:r>
              <a:rPr lang="en-IN" sz="2000" dirty="0" smtClean="0"/>
              <a:t>Integrated Thin Film technology.</a:t>
            </a:r>
          </a:p>
          <a:p>
            <a:pPr>
              <a:buFont typeface="Arial" pitchFamily="34" charset="0"/>
              <a:buChar char="•"/>
            </a:pPr>
            <a:r>
              <a:rPr lang="en-IN" sz="2000" dirty="0" smtClean="0"/>
              <a:t>Multi crystalline Silicon technology. </a:t>
            </a:r>
            <a:br>
              <a:rPr lang="en-IN" sz="2000" dirty="0" smtClean="0"/>
            </a:br>
            <a:endParaRPr lang="en-IN" sz="2000" dirty="0" smtClean="0"/>
          </a:p>
        </p:txBody>
      </p:sp>
      <p:sp>
        <p:nvSpPr>
          <p:cNvPr id="5" name="Title 1"/>
          <p:cNvSpPr txBox="1">
            <a:spLocks/>
          </p:cNvSpPr>
          <p:nvPr/>
        </p:nvSpPr>
        <p:spPr>
          <a:xfrm>
            <a:off x="5029200" y="152400"/>
            <a:ext cx="3886200" cy="1447800"/>
          </a:xfrm>
          <a:prstGeom prst="rect">
            <a:avLst/>
          </a:prstGeom>
        </p:spPr>
        <p:txBody>
          <a:bodyPr vert="horz" lIns="91440" tIns="45720" rIns="91440" bIns="45720" rtlCol="0" anchor="ctr">
            <a:normAutofit fontScale="6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IN" sz="6700" dirty="0" smtClean="0">
                <a:latin typeface="+mj-lt"/>
                <a:ea typeface="+mj-ea"/>
                <a:cs typeface="+mj-cs"/>
              </a:rPr>
              <a:t>SOLAR CELL TECHNOLOGY</a:t>
            </a:r>
            <a:r>
              <a:rPr kumimoji="0" lang="en-IN" sz="4400" b="0" i="0" u="none" strike="noStrike" kern="1200" cap="none" spc="0" normalizeH="0" baseline="0" noProof="0" dirty="0" smtClean="0">
                <a:ln>
                  <a:noFill/>
                </a:ln>
                <a:solidFill>
                  <a:schemeClr val="tx1"/>
                </a:solidFill>
                <a:effectLst/>
                <a:uLnTx/>
                <a:uFillTx/>
                <a:latin typeface="+mj-lt"/>
                <a:ea typeface="+mj-ea"/>
                <a:cs typeface="+mj-cs"/>
              </a:rPr>
              <a:t/>
            </a:r>
            <a:br>
              <a:rPr kumimoji="0" lang="en-IN" sz="4400" b="0" i="0" u="none" strike="noStrike" kern="1200" cap="none" spc="0" normalizeH="0" baseline="0" noProof="0" dirty="0" smtClean="0">
                <a:ln>
                  <a:noFill/>
                </a:ln>
                <a:solidFill>
                  <a:schemeClr val="tx1"/>
                </a:solidFill>
                <a:effectLst/>
                <a:uLnTx/>
                <a:uFillTx/>
                <a:latin typeface="+mj-lt"/>
                <a:ea typeface="+mj-ea"/>
                <a:cs typeface="+mj-cs"/>
              </a:rPr>
            </a:br>
            <a:endParaRPr kumimoji="0" lang="en-IN"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905000" y="1600200"/>
            <a:ext cx="5358784" cy="5029200"/>
          </a:xfrm>
          <a:prstGeom prst="rect">
            <a:avLst/>
          </a:prstGeom>
          <a:noFill/>
          <a:ln w="9525">
            <a:noFill/>
            <a:miter lim="800000"/>
            <a:headEnd/>
            <a:tailEnd/>
          </a:ln>
          <a:effectLst>
            <a:outerShdw blurRad="50800" dist="50800" dir="5400000" algn="ctr" rotWithShape="0">
              <a:schemeClr val="tx1"/>
            </a:outerShdw>
          </a:effectLst>
        </p:spPr>
      </p:pic>
      <p:sp>
        <p:nvSpPr>
          <p:cNvPr id="5" name="TextBox 4"/>
          <p:cNvSpPr txBox="1"/>
          <p:nvPr/>
        </p:nvSpPr>
        <p:spPr>
          <a:xfrm>
            <a:off x="2286000" y="304800"/>
            <a:ext cx="4812728" cy="707886"/>
          </a:xfrm>
          <a:prstGeom prst="rect">
            <a:avLst/>
          </a:prstGeom>
          <a:noFill/>
        </p:spPr>
        <p:txBody>
          <a:bodyPr wrap="none" rtlCol="0">
            <a:spAutoFit/>
          </a:bodyPr>
          <a:lstStyle/>
          <a:p>
            <a:r>
              <a:rPr lang="en-US" sz="4000" dirty="0" smtClean="0">
                <a:latin typeface="+mj-lt"/>
              </a:rPr>
              <a:t>Solar Panel and its cell</a:t>
            </a:r>
            <a:endParaRPr lang="en-IN" sz="4000" dirty="0">
              <a:latin typeface="+mj-lt"/>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639762"/>
          </a:xfrm>
        </p:spPr>
        <p:txBody>
          <a:bodyPr>
            <a:normAutofit fontScale="90000"/>
          </a:bodyPr>
          <a:lstStyle/>
          <a:p>
            <a:r>
              <a:rPr lang="en-US" dirty="0" smtClean="0"/>
              <a:t>Advantages</a:t>
            </a:r>
            <a:endParaRPr lang="en-IN" dirty="0"/>
          </a:p>
        </p:txBody>
      </p:sp>
      <p:sp>
        <p:nvSpPr>
          <p:cNvPr id="3" name="Content Placeholder 2"/>
          <p:cNvSpPr>
            <a:spLocks noGrp="1"/>
          </p:cNvSpPr>
          <p:nvPr>
            <p:ph idx="1"/>
          </p:nvPr>
        </p:nvSpPr>
        <p:spPr>
          <a:xfrm>
            <a:off x="304800" y="762000"/>
            <a:ext cx="8382000" cy="5715000"/>
          </a:xfrm>
        </p:spPr>
        <p:txBody>
          <a:bodyPr>
            <a:normAutofit fontScale="92500" lnSpcReduction="20000"/>
          </a:bodyPr>
          <a:lstStyle/>
          <a:p>
            <a:pPr algn="just"/>
            <a:r>
              <a:rPr lang="en-IN" sz="2400" dirty="0" smtClean="0">
                <a:latin typeface="Arial" pitchFamily="34" charset="0"/>
                <a:cs typeface="Arial" pitchFamily="34" charset="0"/>
              </a:rPr>
              <a:t>The very first benefit of using this technology is that solar energy is renewable.</a:t>
            </a:r>
          </a:p>
          <a:p>
            <a:pPr algn="just"/>
            <a:r>
              <a:rPr lang="en-IN" sz="2400" dirty="0" smtClean="0">
                <a:latin typeface="Arial" pitchFamily="34" charset="0"/>
                <a:cs typeface="Arial" pitchFamily="34" charset="0"/>
              </a:rPr>
              <a:t>This is a 100% environment-friendly.</a:t>
            </a:r>
          </a:p>
          <a:p>
            <a:pPr algn="just">
              <a:buNone/>
            </a:pPr>
            <a:endParaRPr lang="en-IN" sz="2400" dirty="0" smtClean="0">
              <a:latin typeface="Arial" pitchFamily="34" charset="0"/>
              <a:cs typeface="Arial" pitchFamily="34" charset="0"/>
            </a:endParaRPr>
          </a:p>
          <a:p>
            <a:pPr algn="just"/>
            <a:r>
              <a:rPr lang="en-IN" sz="2400" dirty="0" smtClean="0">
                <a:latin typeface="Arial" pitchFamily="34" charset="0"/>
                <a:cs typeface="Arial" pitchFamily="34" charset="0"/>
              </a:rPr>
              <a:t>Contrary to fossil fuels, this technology is not going to release any greenhouse gases, harmful agents, volatile material or carbon dioxide into the environment.</a:t>
            </a:r>
          </a:p>
          <a:p>
            <a:pPr algn="just"/>
            <a:endParaRPr lang="en-IN" sz="2400" dirty="0" smtClean="0">
              <a:latin typeface="Arial" pitchFamily="34" charset="0"/>
              <a:cs typeface="Arial" pitchFamily="34" charset="0"/>
            </a:endParaRPr>
          </a:p>
          <a:p>
            <a:pPr algn="just"/>
            <a:r>
              <a:rPr lang="en-IN" sz="2400" b="1" dirty="0" smtClean="0">
                <a:latin typeface="Arial" pitchFamily="34" charset="0"/>
                <a:cs typeface="Arial" pitchFamily="34" charset="0"/>
              </a:rPr>
              <a:t>Solar panels </a:t>
            </a:r>
            <a:r>
              <a:rPr lang="en-IN" sz="2400" dirty="0" smtClean="0">
                <a:latin typeface="Arial" pitchFamily="34" charset="0"/>
                <a:cs typeface="Arial" pitchFamily="34" charset="0"/>
              </a:rPr>
              <a:t>are highly durable and reliable. These systems don’t have any moving systems and hence they don’t require any replacement.</a:t>
            </a:r>
          </a:p>
          <a:p>
            <a:pPr algn="just"/>
            <a:r>
              <a:rPr lang="en-IN" sz="2400" dirty="0" smtClean="0">
                <a:latin typeface="Arial" pitchFamily="34" charset="0"/>
                <a:cs typeface="Arial" pitchFamily="34" charset="0"/>
              </a:rPr>
              <a:t>We can use Solar cell technology to generate thousands of hours of electricity with minimal maintenance. Almost every energy source creates some sort of noise, but that is not the case with solar panels and cells.</a:t>
            </a:r>
          </a:p>
          <a:p>
            <a:pPr algn="just"/>
            <a:endParaRPr lang="en-IN" sz="2400" dirty="0" smtClean="0">
              <a:latin typeface="Arial" pitchFamily="34" charset="0"/>
              <a:cs typeface="Arial" pitchFamily="34" charset="0"/>
            </a:endParaRPr>
          </a:p>
          <a:p>
            <a:pPr algn="just"/>
            <a:r>
              <a:rPr lang="en-IN" sz="2400" dirty="0" smtClean="0">
                <a:latin typeface="Arial" pitchFamily="34" charset="0"/>
                <a:cs typeface="Arial" pitchFamily="34" charset="0"/>
              </a:rPr>
              <a:t>Solar cells provide cost effective solutions to energy problems in places where there is no mains electricity. </a:t>
            </a:r>
            <a:endParaRPr lang="en-IN"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Applications</a:t>
            </a:r>
            <a:endParaRPr lang="en-IN" dirty="0"/>
          </a:p>
        </p:txBody>
      </p:sp>
      <p:sp>
        <p:nvSpPr>
          <p:cNvPr id="3" name="Content Placeholder 2"/>
          <p:cNvSpPr>
            <a:spLocks noGrp="1"/>
          </p:cNvSpPr>
          <p:nvPr>
            <p:ph idx="1"/>
          </p:nvPr>
        </p:nvSpPr>
        <p:spPr>
          <a:xfrm>
            <a:off x="457200" y="1066800"/>
            <a:ext cx="8458200" cy="5791200"/>
          </a:xfrm>
        </p:spPr>
        <p:txBody>
          <a:bodyPr>
            <a:normAutofit fontScale="62500" lnSpcReduction="20000"/>
          </a:bodyPr>
          <a:lstStyle/>
          <a:p>
            <a:pPr algn="just"/>
            <a:r>
              <a:rPr lang="en-IN" dirty="0" smtClean="0">
                <a:latin typeface="Arial" pitchFamily="34" charset="0"/>
                <a:cs typeface="Arial" pitchFamily="34" charset="0"/>
              </a:rPr>
              <a:t>Rural electrification: The provision of electricity to rural areas derives important social and economic benefits to remote communities throughout the world like power supply to remote houses, electrification of the health care facilities, irrigation and water supply and treatment.</a:t>
            </a:r>
          </a:p>
          <a:p>
            <a:pPr algn="just"/>
            <a:endParaRPr lang="en-IN" dirty="0" smtClean="0">
              <a:latin typeface="Arial" pitchFamily="34" charset="0"/>
              <a:cs typeface="Arial" pitchFamily="34" charset="0"/>
            </a:endParaRPr>
          </a:p>
          <a:p>
            <a:pPr algn="just"/>
            <a:r>
              <a:rPr lang="en-IN" dirty="0" smtClean="0">
                <a:latin typeface="Arial" pitchFamily="34" charset="0"/>
                <a:cs typeface="Arial" pitchFamily="34" charset="0"/>
              </a:rPr>
              <a:t>Ocean navigation aids: Many lighthouses are now powered by solar cells.</a:t>
            </a:r>
          </a:p>
          <a:p>
            <a:pPr algn="just"/>
            <a:endParaRPr lang="en-IN" dirty="0" smtClean="0">
              <a:latin typeface="Arial" pitchFamily="34" charset="0"/>
              <a:cs typeface="Arial" pitchFamily="34" charset="0"/>
            </a:endParaRPr>
          </a:p>
          <a:p>
            <a:pPr algn="just"/>
            <a:r>
              <a:rPr lang="en-IN" dirty="0" smtClean="0">
                <a:latin typeface="Arial" pitchFamily="34" charset="0"/>
                <a:cs typeface="Arial" pitchFamily="34" charset="0"/>
              </a:rPr>
              <a:t>Telecommunication systems: radio transceivers on mountain tops are often solar powered.</a:t>
            </a:r>
          </a:p>
          <a:p>
            <a:pPr algn="just"/>
            <a:endParaRPr lang="en-IN" dirty="0" smtClean="0">
              <a:latin typeface="Arial" pitchFamily="34" charset="0"/>
              <a:cs typeface="Arial" pitchFamily="34" charset="0"/>
            </a:endParaRPr>
          </a:p>
          <a:p>
            <a:pPr algn="just"/>
            <a:r>
              <a:rPr lang="en-IN" dirty="0" smtClean="0">
                <a:latin typeface="Arial" pitchFamily="34" charset="0"/>
                <a:cs typeface="Arial" pitchFamily="34" charset="0"/>
              </a:rPr>
              <a:t>Solar cells are often electrically connected and encapsulated as a </a:t>
            </a:r>
            <a:r>
              <a:rPr lang="en-IN" b="1" dirty="0" smtClean="0">
                <a:latin typeface="Arial" pitchFamily="34" charset="0"/>
                <a:cs typeface="Arial" pitchFamily="34" charset="0"/>
              </a:rPr>
              <a:t>module</a:t>
            </a:r>
            <a:r>
              <a:rPr lang="en-IN" dirty="0" smtClean="0">
                <a:latin typeface="Arial" pitchFamily="34" charset="0"/>
                <a:cs typeface="Arial" pitchFamily="34" charset="0"/>
              </a:rPr>
              <a:t>. These modules often have a sheet of glass on the front (sun up) side, allowing light to pass while protecting the semiconductor wafers from climate conditions. Solar cells are also usually connected in series in modules, creating an additive voltage.</a:t>
            </a:r>
          </a:p>
          <a:p>
            <a:pPr algn="just"/>
            <a:endParaRPr lang="en-IN" dirty="0" smtClean="0">
              <a:latin typeface="Arial" pitchFamily="34" charset="0"/>
              <a:cs typeface="Arial" pitchFamily="34" charset="0"/>
            </a:endParaRPr>
          </a:p>
          <a:p>
            <a:pPr algn="just"/>
            <a:r>
              <a:rPr lang="en-IN" dirty="0" smtClean="0">
                <a:latin typeface="Arial" pitchFamily="34" charset="0"/>
                <a:cs typeface="Arial" pitchFamily="34" charset="0"/>
              </a:rPr>
              <a:t>Photovoltaic solar generators have been and will remain the best choice for providing electrical power to satellites in an orbit around the Earth.</a:t>
            </a:r>
            <a:endParaRPr lang="en-IN"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Disadvantages</a:t>
            </a:r>
            <a:endParaRPr lang="en-IN" dirty="0"/>
          </a:p>
        </p:txBody>
      </p:sp>
      <p:sp>
        <p:nvSpPr>
          <p:cNvPr id="3" name="Content Placeholder 2"/>
          <p:cNvSpPr>
            <a:spLocks noGrp="1"/>
          </p:cNvSpPr>
          <p:nvPr>
            <p:ph idx="1"/>
          </p:nvPr>
        </p:nvSpPr>
        <p:spPr>
          <a:xfrm>
            <a:off x="0" y="1066800"/>
            <a:ext cx="9144000" cy="5791200"/>
          </a:xfrm>
        </p:spPr>
        <p:txBody>
          <a:bodyPr>
            <a:normAutofit fontScale="32500" lnSpcReduction="20000"/>
          </a:bodyPr>
          <a:lstStyle/>
          <a:p>
            <a:pPr algn="just"/>
            <a:r>
              <a:rPr lang="en-IN" sz="6200" dirty="0" smtClean="0">
                <a:latin typeface="Arial" pitchFamily="34" charset="0"/>
                <a:cs typeface="Arial" pitchFamily="34" charset="0"/>
              </a:rPr>
              <a:t>The main disadvantage of solar cell is the initial cost. Most types of solar cell require large areas of land to achieve average efficiency.</a:t>
            </a:r>
          </a:p>
          <a:p>
            <a:pPr algn="just"/>
            <a:endParaRPr lang="en-IN" sz="6200" dirty="0" smtClean="0">
              <a:latin typeface="Arial" pitchFamily="34" charset="0"/>
              <a:cs typeface="Arial" pitchFamily="34" charset="0"/>
            </a:endParaRPr>
          </a:p>
          <a:p>
            <a:pPr algn="just"/>
            <a:r>
              <a:rPr lang="en-IN" sz="6200" dirty="0" smtClean="0">
                <a:latin typeface="Arial" pitchFamily="34" charset="0"/>
                <a:cs typeface="Arial" pitchFamily="34" charset="0"/>
              </a:rPr>
              <a:t>Air pollution and weather can also have a large effect on the efficiency of the cells.</a:t>
            </a:r>
          </a:p>
          <a:p>
            <a:pPr algn="just"/>
            <a:endParaRPr lang="en-IN" sz="6200" dirty="0" smtClean="0">
              <a:latin typeface="Arial" pitchFamily="34" charset="0"/>
              <a:cs typeface="Arial" pitchFamily="34" charset="0"/>
            </a:endParaRPr>
          </a:p>
          <a:p>
            <a:pPr algn="just"/>
            <a:r>
              <a:rPr lang="en-IN" sz="6200" dirty="0" smtClean="0">
                <a:latin typeface="Arial" pitchFamily="34" charset="0"/>
                <a:cs typeface="Arial" pitchFamily="34" charset="0"/>
              </a:rPr>
              <a:t>The silicon used is also very expensive and the solar cells can only ever generate electricity during the daytime.</a:t>
            </a:r>
          </a:p>
          <a:p>
            <a:pPr algn="just"/>
            <a:endParaRPr lang="en-IN" sz="6200" dirty="0" smtClean="0">
              <a:latin typeface="Arial" pitchFamily="34" charset="0"/>
              <a:cs typeface="Arial" pitchFamily="34" charset="0"/>
            </a:endParaRPr>
          </a:p>
          <a:p>
            <a:pPr algn="just"/>
            <a:r>
              <a:rPr lang="en-IN" sz="6200" dirty="0" smtClean="0">
                <a:latin typeface="Arial" pitchFamily="34" charset="0"/>
                <a:cs typeface="Arial" pitchFamily="34" charset="0"/>
              </a:rPr>
              <a:t>Another con to Solar cell technology is that the efficiency level of this technology is low.</a:t>
            </a:r>
          </a:p>
          <a:p>
            <a:pPr algn="just"/>
            <a:endParaRPr lang="en-IN" sz="6200" dirty="0" smtClean="0">
              <a:latin typeface="Arial" pitchFamily="34" charset="0"/>
              <a:cs typeface="Arial" pitchFamily="34" charset="0"/>
            </a:endParaRPr>
          </a:p>
          <a:p>
            <a:pPr algn="just"/>
            <a:r>
              <a:rPr lang="en-IN" sz="6200" dirty="0" smtClean="0">
                <a:latin typeface="Arial" pitchFamily="34" charset="0"/>
                <a:cs typeface="Arial" pitchFamily="34" charset="0"/>
              </a:rPr>
              <a:t>The most efficient solar power system gives you an efficiency of not more than 40%. This means that the rest of the 60% power of sunlight is not harnessed.</a:t>
            </a:r>
          </a:p>
          <a:p>
            <a:pPr algn="just"/>
            <a:endParaRPr lang="en-IN" sz="6200" dirty="0" smtClean="0">
              <a:latin typeface="Arial" pitchFamily="34" charset="0"/>
              <a:cs typeface="Arial" pitchFamily="34" charset="0"/>
            </a:endParaRPr>
          </a:p>
          <a:p>
            <a:pPr algn="just"/>
            <a:r>
              <a:rPr lang="en-IN" sz="6200" dirty="0" smtClean="0">
                <a:latin typeface="Arial" pitchFamily="34" charset="0"/>
                <a:cs typeface="Arial" pitchFamily="34" charset="0"/>
              </a:rPr>
              <a:t>The most important thing that is necessary is the sky should be clear so that sunlight can fall on the solar cell and we can get electricity.</a:t>
            </a:r>
          </a:p>
          <a:p>
            <a:pPr algn="just">
              <a:buNone/>
            </a:pPr>
            <a:r>
              <a:rPr lang="en-IN" dirty="0" smtClean="0"/>
              <a:t/>
            </a:r>
            <a:br>
              <a:rPr lang="en-IN" dirty="0" smtClean="0"/>
            </a:br>
            <a:r>
              <a:rPr lang="en-IN" dirty="0" smtClean="0"/>
              <a:t> </a:t>
            </a:r>
            <a:br>
              <a:rPr lang="en-IN" dirty="0" smtClean="0"/>
            </a:b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b="1" dirty="0" smtClean="0">
                <a:solidFill>
                  <a:srgbClr val="7030A0"/>
                </a:solidFill>
                <a:latin typeface="Arial Narrow" panose="020B0606020202030204" pitchFamily="34" charset="0"/>
              </a:rPr>
              <a:t>History of solar cell</a:t>
            </a:r>
            <a:endParaRPr lang="en-IN" b="1" dirty="0">
              <a:solidFill>
                <a:srgbClr val="7030A0"/>
              </a:solidFill>
              <a:latin typeface="Arial Narrow" panose="020B0606020202030204" pitchFamily="34" charset="0"/>
            </a:endParaRPr>
          </a:p>
        </p:txBody>
      </p:sp>
      <p:sp>
        <p:nvSpPr>
          <p:cNvPr id="3" name="Content Placeholder 2"/>
          <p:cNvSpPr>
            <a:spLocks noGrp="1"/>
          </p:cNvSpPr>
          <p:nvPr>
            <p:ph idx="1"/>
          </p:nvPr>
        </p:nvSpPr>
        <p:spPr>
          <a:xfrm>
            <a:off x="152400" y="685800"/>
            <a:ext cx="8915400" cy="6172200"/>
          </a:xfrm>
        </p:spPr>
        <p:txBody>
          <a:bodyPr>
            <a:noAutofit/>
          </a:bodyPr>
          <a:lstStyle/>
          <a:p>
            <a:pPr algn="just"/>
            <a:r>
              <a:rPr lang="en-IN" sz="2200" dirty="0" smtClean="0">
                <a:latin typeface="Arial Narrow" panose="020B0606020202030204" pitchFamily="34" charset="0"/>
              </a:rPr>
              <a:t>The term “Photo” comes from the Greek meaning “light”, and “voltaic”, from the name of the Italian physicist “Volta”.</a:t>
            </a:r>
          </a:p>
          <a:p>
            <a:pPr algn="just"/>
            <a:r>
              <a:rPr lang="en-IN" sz="2200" dirty="0" smtClean="0">
                <a:latin typeface="Arial Narrow" panose="020B0606020202030204" pitchFamily="34" charset="0"/>
              </a:rPr>
              <a:t>The PHOTOELECTRIC EFEECT was first recognized in 1839 by French physicist A.E. BECQUEREL. He</a:t>
            </a:r>
            <a:r>
              <a:rPr lang="en-IN" sz="2200" b="1" dirty="0" smtClean="0">
                <a:latin typeface="Arial Narrow" panose="020B0606020202030204" pitchFamily="34" charset="0"/>
              </a:rPr>
              <a:t> </a:t>
            </a:r>
            <a:r>
              <a:rPr lang="en-IN" sz="2200" dirty="0" smtClean="0">
                <a:latin typeface="Arial Narrow" panose="020B0606020202030204" pitchFamily="34" charset="0"/>
              </a:rPr>
              <a:t>found that two different brass plates immersed in a liquid produced a continuous current when illuminated with sunlight. It is believed that he had made a copper – cuprous oxide thin - film solar cell. Later in the 1870s, </a:t>
            </a:r>
            <a:r>
              <a:rPr lang="en-IN" sz="2200" b="1" dirty="0" smtClean="0">
                <a:latin typeface="Arial Narrow" panose="020B0606020202030204" pitchFamily="34" charset="0"/>
              </a:rPr>
              <a:t>Willoughby Smith, W. G. Adams, and R. E. Day </a:t>
            </a:r>
            <a:r>
              <a:rPr lang="en-IN" sz="2200" dirty="0" smtClean="0">
                <a:latin typeface="Arial Narrow" panose="020B0606020202030204" pitchFamily="34" charset="0"/>
              </a:rPr>
              <a:t>discovered a PV effect in selenium. </a:t>
            </a:r>
          </a:p>
          <a:p>
            <a:pPr algn="just"/>
            <a:endParaRPr lang="en-IN" sz="2200" dirty="0" smtClean="0">
              <a:latin typeface="Arial Narrow" panose="020B0606020202030204" pitchFamily="34" charset="0"/>
            </a:endParaRPr>
          </a:p>
          <a:p>
            <a:pPr algn="just"/>
            <a:r>
              <a:rPr lang="en-IN" sz="2200" b="1" dirty="0" smtClean="0">
                <a:latin typeface="Arial Narrow" panose="020B0606020202030204" pitchFamily="34" charset="0"/>
              </a:rPr>
              <a:t>ALBERT EINSTEIN </a:t>
            </a:r>
            <a:r>
              <a:rPr lang="en-IN" sz="2200" dirty="0" smtClean="0">
                <a:latin typeface="Arial Narrow" panose="020B0606020202030204" pitchFamily="34" charset="0"/>
              </a:rPr>
              <a:t>explained the photoelectric effect in 1905 for which he received the Nobel prize in Physics in 1921.</a:t>
            </a:r>
          </a:p>
          <a:p>
            <a:r>
              <a:rPr lang="en-IN" sz="2200" dirty="0" smtClean="0">
                <a:latin typeface="Arial Narrow" panose="020B0606020202030204" pitchFamily="34" charset="0"/>
              </a:rPr>
              <a:t>The modern photovoltaic cell was developed in 1954 at BELL LABORATORIES.</a:t>
            </a:r>
          </a:p>
          <a:p>
            <a:r>
              <a:rPr lang="en-IN" sz="2200" dirty="0" smtClean="0">
                <a:latin typeface="Arial Narrow" panose="020B0606020202030204" pitchFamily="34" charset="0"/>
              </a:rPr>
              <a:t>The highly efficient solar cell was first developed by </a:t>
            </a:r>
            <a:r>
              <a:rPr lang="en-IN" sz="2200" b="1" dirty="0" smtClean="0">
                <a:latin typeface="Arial Narrow" panose="020B0606020202030204" pitchFamily="34" charset="0"/>
              </a:rPr>
              <a:t>DARYL CHAPIN, CALVIN SOUTHER FULLER &amp; GERALD PEARSON</a:t>
            </a:r>
            <a:r>
              <a:rPr lang="en-IN" sz="2200" dirty="0" smtClean="0">
                <a:latin typeface="Arial Narrow" panose="020B0606020202030204" pitchFamily="34" charset="0"/>
              </a:rPr>
              <a:t> in 1954 using a diffused silicon p-n junction.</a:t>
            </a:r>
          </a:p>
          <a:p>
            <a:r>
              <a:rPr lang="en-IN" sz="2200" dirty="0" smtClean="0">
                <a:latin typeface="Arial Narrow" panose="020B0606020202030204" pitchFamily="34" charset="0"/>
              </a:rPr>
              <a:t>Solar Cells were first used in Vanguard 1 satellite, launched in 1958.</a:t>
            </a:r>
            <a:endParaRPr lang="en-IN" sz="2200" dirty="0">
              <a:latin typeface="Arial Narrow" panose="020B060602020203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762000"/>
          </a:xfrm>
        </p:spPr>
        <p:txBody>
          <a:bodyPr/>
          <a:lstStyle/>
          <a:p>
            <a:r>
              <a:rPr lang="en-US" dirty="0" smtClean="0">
                <a:solidFill>
                  <a:srgbClr val="7030A0"/>
                </a:solidFill>
              </a:rPr>
              <a:t> Solar PV cell</a:t>
            </a:r>
            <a:endParaRPr lang="en-IN" dirty="0">
              <a:solidFill>
                <a:srgbClr val="7030A0"/>
              </a:solidFill>
            </a:endParaRPr>
          </a:p>
        </p:txBody>
      </p:sp>
      <p:sp>
        <p:nvSpPr>
          <p:cNvPr id="3" name="Subtitle 2"/>
          <p:cNvSpPr>
            <a:spLocks noGrp="1"/>
          </p:cNvSpPr>
          <p:nvPr>
            <p:ph type="subTitle" idx="1"/>
          </p:nvPr>
        </p:nvSpPr>
        <p:spPr>
          <a:xfrm>
            <a:off x="152400" y="1371600"/>
            <a:ext cx="8839200" cy="5105400"/>
          </a:xfrm>
        </p:spPr>
        <p:txBody>
          <a:bodyPr>
            <a:normAutofit fontScale="85000" lnSpcReduction="20000"/>
          </a:bodyPr>
          <a:lstStyle/>
          <a:p>
            <a:pPr algn="just"/>
            <a:r>
              <a:rPr lang="en-IN" dirty="0" smtClean="0">
                <a:solidFill>
                  <a:schemeClr val="tx1"/>
                </a:solidFill>
              </a:rPr>
              <a:t>A</a:t>
            </a:r>
            <a:r>
              <a:rPr lang="en-IN" b="1" dirty="0" smtClean="0">
                <a:solidFill>
                  <a:schemeClr val="tx1"/>
                </a:solidFill>
              </a:rPr>
              <a:t> solar cell </a:t>
            </a:r>
            <a:r>
              <a:rPr lang="en-IN" dirty="0" smtClean="0">
                <a:solidFill>
                  <a:schemeClr val="tx1"/>
                </a:solidFill>
              </a:rPr>
              <a:t>is a semi-conducting device made of silicon or other materials i.e., Cadmium, Galium arsenide, which,  have photovoltaic properties when exposed to sunlight, generates electricity. It uses the Photovoltaic technology. </a:t>
            </a:r>
          </a:p>
          <a:p>
            <a:pPr algn="just"/>
            <a:endParaRPr lang="en-IN" dirty="0" smtClean="0">
              <a:solidFill>
                <a:schemeClr val="tx1"/>
              </a:solidFill>
            </a:endParaRPr>
          </a:p>
          <a:p>
            <a:pPr algn="l"/>
            <a:r>
              <a:rPr lang="en-IN" dirty="0" smtClean="0">
                <a:solidFill>
                  <a:schemeClr val="tx1"/>
                </a:solidFill>
              </a:rPr>
              <a:t>A </a:t>
            </a:r>
            <a:r>
              <a:rPr lang="en-IN" b="1" dirty="0" smtClean="0">
                <a:solidFill>
                  <a:schemeClr val="tx1"/>
                </a:solidFill>
              </a:rPr>
              <a:t>solar cell</a:t>
            </a:r>
            <a:r>
              <a:rPr lang="en-IN" dirty="0" smtClean="0">
                <a:solidFill>
                  <a:schemeClr val="tx1"/>
                </a:solidFill>
              </a:rPr>
              <a:t> is also known as Photovoltaic Cell or Photoelectric Cell. </a:t>
            </a:r>
          </a:p>
          <a:p>
            <a:pPr algn="l"/>
            <a:endParaRPr lang="en-IN" dirty="0">
              <a:solidFill>
                <a:schemeClr val="tx1"/>
              </a:solidFill>
            </a:endParaRPr>
          </a:p>
          <a:p>
            <a:pPr algn="l"/>
            <a:r>
              <a:rPr lang="en-IN" dirty="0" smtClean="0">
                <a:solidFill>
                  <a:schemeClr val="tx1"/>
                </a:solidFill>
              </a:rPr>
              <a:t>Solar PV system converts the energy of visible and infrared regions of solar radiation directly in to electric power.</a:t>
            </a:r>
            <a:br>
              <a:rPr lang="en-IN" dirty="0" smtClean="0">
                <a:solidFill>
                  <a:schemeClr val="tx1"/>
                </a:solidFill>
              </a:rPr>
            </a:br>
            <a:r>
              <a:rPr lang="en-IN" dirty="0" smtClean="0">
                <a:solidFill>
                  <a:schemeClr val="tx1"/>
                </a:solidFill>
              </a:rPr>
              <a:t/>
            </a:r>
            <a:br>
              <a:rPr lang="en-IN" dirty="0" smtClean="0">
                <a:solidFill>
                  <a:schemeClr val="tx1"/>
                </a:solidFill>
              </a:rPr>
            </a:br>
            <a:r>
              <a:rPr lang="en-IN" dirty="0" smtClean="0">
                <a:solidFill>
                  <a:schemeClr val="tx1"/>
                </a:solidFill>
              </a:rPr>
              <a:t/>
            </a:r>
            <a:br>
              <a:rPr lang="en-IN" dirty="0" smtClean="0">
                <a:solidFill>
                  <a:schemeClr val="tx1"/>
                </a:solidFill>
              </a:rPr>
            </a:br>
            <a:endParaRPr lang="en-IN" dirty="0" smtClean="0">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anels"/>
          <p:cNvPicPr>
            <a:picLocks noChangeAspect="1" noChangeArrowheads="1"/>
          </p:cNvPicPr>
          <p:nvPr/>
        </p:nvPicPr>
        <p:blipFill>
          <a:blip r:embed="rId2" cstate="print"/>
          <a:srcRect/>
          <a:stretch>
            <a:fillRect/>
          </a:stretch>
        </p:blipFill>
        <p:spPr bwMode="auto">
          <a:xfrm>
            <a:off x="76200" y="3886200"/>
            <a:ext cx="3227388" cy="2949575"/>
          </a:xfrm>
          <a:prstGeom prst="rect">
            <a:avLst/>
          </a:prstGeom>
          <a:noFill/>
          <a:ln w="9525">
            <a:noFill/>
            <a:miter lim="800000"/>
            <a:headEnd/>
            <a:tailEnd/>
          </a:ln>
        </p:spPr>
      </p:pic>
      <p:sp>
        <p:nvSpPr>
          <p:cNvPr id="6" name="Rectangle 5"/>
          <p:cNvSpPr/>
          <p:nvPr/>
        </p:nvSpPr>
        <p:spPr>
          <a:xfrm>
            <a:off x="4038600" y="4038600"/>
            <a:ext cx="5105400" cy="923330"/>
          </a:xfrm>
          <a:prstGeom prst="rect">
            <a:avLst/>
          </a:prstGeom>
        </p:spPr>
        <p:txBody>
          <a:bodyPr wrap="square">
            <a:spAutoFit/>
          </a:bodyPr>
          <a:lstStyle/>
          <a:p>
            <a:r>
              <a:rPr lang="en-US" altLang="en-US" b="1" dirty="0" smtClean="0">
                <a:solidFill>
                  <a:srgbClr val="0FC21F"/>
                </a:solidFill>
                <a:latin typeface="Arial" charset="0"/>
              </a:rPr>
              <a:t>Solar hot water</a:t>
            </a:r>
            <a:r>
              <a:rPr lang="en-US" altLang="en-US" dirty="0" smtClean="0">
                <a:solidFill>
                  <a:srgbClr val="0FC21F"/>
                </a:solidFill>
                <a:latin typeface="Arial" charset="0"/>
              </a:rPr>
              <a:t>:</a:t>
            </a:r>
            <a:r>
              <a:rPr lang="en-US" altLang="en-US" dirty="0" smtClean="0">
                <a:latin typeface="Arial" charset="0"/>
              </a:rPr>
              <a:t> up to 50% efficient; several $k to install; usually keep conventional backup; freeze protection vital (even in S.D.!!)</a:t>
            </a:r>
            <a:endParaRPr lang="en-US" altLang="en-US" dirty="0">
              <a:latin typeface="Arial" charset="0"/>
            </a:endParaRPr>
          </a:p>
        </p:txBody>
      </p:sp>
      <p:sp>
        <p:nvSpPr>
          <p:cNvPr id="7" name="Line 10"/>
          <p:cNvSpPr>
            <a:spLocks noChangeShapeType="1"/>
          </p:cNvSpPr>
          <p:nvPr/>
        </p:nvSpPr>
        <p:spPr bwMode="auto">
          <a:xfrm flipH="1">
            <a:off x="2743200" y="4267200"/>
            <a:ext cx="1219200" cy="381000"/>
          </a:xfrm>
          <a:prstGeom prst="line">
            <a:avLst/>
          </a:prstGeom>
          <a:noFill/>
          <a:ln w="9525">
            <a:solidFill>
              <a:srgbClr val="0FC21F"/>
            </a:solidFill>
            <a:round/>
            <a:headEnd/>
            <a:tailEnd type="triangle" w="med" len="med"/>
          </a:ln>
        </p:spPr>
        <p:txBody>
          <a:bodyPr wrap="none" anchor="ctr"/>
          <a:lstStyle/>
          <a:p>
            <a:endParaRPr lang="en-IN"/>
          </a:p>
        </p:txBody>
      </p:sp>
      <p:sp>
        <p:nvSpPr>
          <p:cNvPr id="8" name="Rectangle 7"/>
          <p:cNvSpPr/>
          <p:nvPr/>
        </p:nvSpPr>
        <p:spPr>
          <a:xfrm>
            <a:off x="4038600" y="5103674"/>
            <a:ext cx="4953000" cy="1200329"/>
          </a:xfrm>
          <a:prstGeom prst="rect">
            <a:avLst/>
          </a:prstGeom>
        </p:spPr>
        <p:txBody>
          <a:bodyPr wrap="square">
            <a:spAutoFit/>
          </a:bodyPr>
          <a:lstStyle/>
          <a:p>
            <a:r>
              <a:rPr lang="en-US" altLang="en-US" b="1" dirty="0" smtClean="0">
                <a:solidFill>
                  <a:srgbClr val="0FC21F"/>
                </a:solidFill>
                <a:latin typeface="Arial" charset="0"/>
              </a:rPr>
              <a:t>Photovoltaic (PV):</a:t>
            </a:r>
            <a:r>
              <a:rPr lang="en-US" altLang="en-US" b="1" dirty="0" smtClean="0">
                <a:latin typeface="Arial" charset="0"/>
              </a:rPr>
              <a:t> </a:t>
            </a:r>
            <a:r>
              <a:rPr lang="en-US" altLang="en-US" dirty="0" smtClean="0">
                <a:latin typeface="Arial" charset="0"/>
              </a:rPr>
              <a:t>direct electricity; 15% efficient; $5 per Watt to install without rebates/incentives; small fraction of roof covers demand of typ. home</a:t>
            </a:r>
            <a:endParaRPr lang="en-US" altLang="en-US" dirty="0">
              <a:latin typeface="Arial" charset="0"/>
            </a:endParaRPr>
          </a:p>
        </p:txBody>
      </p:sp>
      <p:sp>
        <p:nvSpPr>
          <p:cNvPr id="9" name="Line 11"/>
          <p:cNvSpPr>
            <a:spLocks noChangeShapeType="1"/>
          </p:cNvSpPr>
          <p:nvPr/>
        </p:nvSpPr>
        <p:spPr bwMode="auto">
          <a:xfrm flipH="1" flipV="1">
            <a:off x="2819400" y="5334000"/>
            <a:ext cx="1219200" cy="0"/>
          </a:xfrm>
          <a:prstGeom prst="line">
            <a:avLst/>
          </a:prstGeom>
          <a:noFill/>
          <a:ln w="9525">
            <a:solidFill>
              <a:srgbClr val="0FC21F"/>
            </a:solidFill>
            <a:round/>
            <a:headEnd/>
            <a:tailEnd type="triangle" w="med" len="med"/>
          </a:ln>
        </p:spPr>
        <p:txBody>
          <a:bodyPr wrap="none" anchor="ctr"/>
          <a:lstStyle/>
          <a:p>
            <a:endParaRPr lang="en-IN"/>
          </a:p>
        </p:txBody>
      </p:sp>
      <p:sp>
        <p:nvSpPr>
          <p:cNvPr id="10" name="Rectangle 9"/>
          <p:cNvSpPr/>
          <p:nvPr/>
        </p:nvSpPr>
        <p:spPr>
          <a:xfrm>
            <a:off x="4114800" y="6211669"/>
            <a:ext cx="5029200" cy="646331"/>
          </a:xfrm>
          <a:prstGeom prst="rect">
            <a:avLst/>
          </a:prstGeom>
        </p:spPr>
        <p:txBody>
          <a:bodyPr wrap="square">
            <a:spAutoFit/>
          </a:bodyPr>
          <a:lstStyle/>
          <a:p>
            <a:r>
              <a:rPr lang="en-US" altLang="en-US" dirty="0" err="1" smtClean="0">
                <a:solidFill>
                  <a:srgbClr val="F41A0D"/>
                </a:solidFill>
                <a:latin typeface="Arial" charset="0"/>
              </a:rPr>
              <a:t>Biofuels</a:t>
            </a:r>
            <a:r>
              <a:rPr lang="en-US" altLang="en-US" dirty="0" smtClean="0">
                <a:solidFill>
                  <a:srgbClr val="F41A0D"/>
                </a:solidFill>
                <a:latin typeface="Arial" charset="0"/>
              </a:rPr>
              <a:t>, algae, etc. also harvest solar energy, at few % eff.</a:t>
            </a:r>
            <a:endParaRPr lang="en-IN" dirty="0"/>
          </a:p>
        </p:txBody>
      </p:sp>
      <p:pic>
        <p:nvPicPr>
          <p:cNvPr id="11" name="Picture 5" descr="solar-thermal"/>
          <p:cNvPicPr>
            <a:picLocks noChangeAspect="1" noChangeArrowheads="1"/>
          </p:cNvPicPr>
          <p:nvPr/>
        </p:nvPicPr>
        <p:blipFill>
          <a:blip r:embed="rId3" cstate="print"/>
          <a:srcRect/>
          <a:stretch>
            <a:fillRect/>
          </a:stretch>
        </p:blipFill>
        <p:spPr bwMode="auto">
          <a:xfrm>
            <a:off x="5145088" y="0"/>
            <a:ext cx="3998912" cy="2635250"/>
          </a:xfrm>
          <a:prstGeom prst="rect">
            <a:avLst/>
          </a:prstGeom>
          <a:noFill/>
          <a:ln w="9525">
            <a:noFill/>
            <a:miter lim="800000"/>
            <a:headEnd/>
            <a:tailEnd/>
          </a:ln>
        </p:spPr>
      </p:pic>
      <p:sp>
        <p:nvSpPr>
          <p:cNvPr id="12" name="Rectangle 11"/>
          <p:cNvSpPr/>
          <p:nvPr/>
        </p:nvSpPr>
        <p:spPr>
          <a:xfrm>
            <a:off x="3886200" y="2590800"/>
            <a:ext cx="5257800" cy="923330"/>
          </a:xfrm>
          <a:prstGeom prst="rect">
            <a:avLst/>
          </a:prstGeom>
        </p:spPr>
        <p:txBody>
          <a:bodyPr wrap="square">
            <a:spAutoFit/>
          </a:bodyPr>
          <a:lstStyle/>
          <a:p>
            <a:pPr algn="just"/>
            <a:r>
              <a:rPr lang="en-US" altLang="en-US" b="1" dirty="0" smtClean="0">
                <a:solidFill>
                  <a:srgbClr val="0FC21F"/>
                </a:solidFill>
                <a:latin typeface="Arial" charset="0"/>
              </a:rPr>
              <a:t>Solar Thermal:</a:t>
            </a:r>
            <a:r>
              <a:rPr lang="en-US" altLang="en-US" b="1" dirty="0" smtClean="0">
                <a:latin typeface="Arial" charset="0"/>
              </a:rPr>
              <a:t> </a:t>
            </a:r>
            <a:r>
              <a:rPr lang="en-US" altLang="en-US" dirty="0" smtClean="0">
                <a:latin typeface="Arial" charset="0"/>
              </a:rPr>
              <a:t>~30% efficient; cost-competitive; requires direct sun; heats fluid in pipes that then boils water to drive steam turbine</a:t>
            </a:r>
            <a:endParaRPr lang="en-US" altLang="en-US" dirty="0">
              <a:latin typeface="Arial" charset="0"/>
            </a:endParaRPr>
          </a:p>
        </p:txBody>
      </p:sp>
      <p:sp>
        <p:nvSpPr>
          <p:cNvPr id="13" name="TextBox 12"/>
          <p:cNvSpPr txBox="1"/>
          <p:nvPr/>
        </p:nvSpPr>
        <p:spPr>
          <a:xfrm>
            <a:off x="228600" y="1371600"/>
            <a:ext cx="4267200" cy="1077218"/>
          </a:xfrm>
          <a:prstGeom prst="rect">
            <a:avLst/>
          </a:prstGeom>
          <a:noFill/>
        </p:spPr>
        <p:txBody>
          <a:bodyPr wrap="square" rtlCol="0">
            <a:spAutoFit/>
          </a:bodyPr>
          <a:lstStyle/>
          <a:p>
            <a:r>
              <a:rPr lang="en-US" sz="3200" dirty="0" smtClean="0">
                <a:latin typeface="Arial" pitchFamily="34" charset="0"/>
                <a:cs typeface="Arial" pitchFamily="34" charset="0"/>
              </a:rPr>
              <a:t>Methods of Harvesting Sunlight</a:t>
            </a:r>
            <a:endParaRPr lang="en-IN" sz="3200"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0" y="0"/>
            <a:ext cx="2949575" cy="396875"/>
          </a:xfrm>
          <a:prstGeom prst="rect">
            <a:avLst/>
          </a:prstGeom>
          <a:noFill/>
          <a:ln w="9525">
            <a:noFill/>
            <a:miter lim="800000"/>
            <a:headEnd/>
            <a:tailEnd/>
          </a:ln>
        </p:spPr>
        <p:txBody>
          <a:bodyPr wrap="none">
            <a:spAutoFit/>
          </a:bodyPr>
          <a:lstStyle/>
          <a:p>
            <a:r>
              <a:rPr lang="en-US" sz="2000" b="1">
                <a:solidFill>
                  <a:srgbClr val="43C961"/>
                </a:solidFill>
              </a:rPr>
              <a:t>PV technology basics</a:t>
            </a:r>
            <a:endParaRPr lang="en-US" sz="1300">
              <a:solidFill>
                <a:srgbClr val="000000"/>
              </a:solidFill>
            </a:endParaRPr>
          </a:p>
        </p:txBody>
      </p:sp>
      <p:sp>
        <p:nvSpPr>
          <p:cNvPr id="4099" name="Rectangle 3"/>
          <p:cNvSpPr>
            <a:spLocks noChangeArrowheads="1"/>
          </p:cNvSpPr>
          <p:nvPr/>
        </p:nvSpPr>
        <p:spPr bwMode="auto">
          <a:xfrm>
            <a:off x="3962400" y="228600"/>
            <a:ext cx="4953000" cy="3108543"/>
          </a:xfrm>
          <a:prstGeom prst="rect">
            <a:avLst/>
          </a:prstGeom>
          <a:noFill/>
          <a:ln w="9525">
            <a:solidFill>
              <a:schemeClr val="accent2"/>
            </a:solidFill>
            <a:miter lim="800000"/>
            <a:headEnd/>
            <a:tailEnd/>
          </a:ln>
        </p:spPr>
        <p:txBody>
          <a:bodyPr wrap="square">
            <a:spAutoFit/>
          </a:bodyPr>
          <a:lstStyle/>
          <a:p>
            <a:pPr algn="just">
              <a:buFont typeface="Wingdings" pitchFamily="2" charset="2"/>
              <a:buChar char="§"/>
            </a:pPr>
            <a:r>
              <a:rPr lang="en-US" sz="1400" b="1" dirty="0" smtClean="0">
                <a:solidFill>
                  <a:srgbClr val="7030A0"/>
                </a:solidFill>
              </a:rPr>
              <a:t>    Solar </a:t>
            </a:r>
            <a:r>
              <a:rPr lang="en-US" sz="1400" b="1" dirty="0">
                <a:solidFill>
                  <a:srgbClr val="7030A0"/>
                </a:solidFill>
              </a:rPr>
              <a:t>cells are semiconductor devices </a:t>
            </a:r>
            <a:r>
              <a:rPr lang="en-US" sz="1400" dirty="0">
                <a:solidFill>
                  <a:srgbClr val="7030A0"/>
                </a:solidFill>
              </a:rPr>
              <a:t>that produce electricity </a:t>
            </a:r>
            <a:r>
              <a:rPr lang="en-US" sz="1400" dirty="0" smtClean="0">
                <a:solidFill>
                  <a:srgbClr val="7030A0"/>
                </a:solidFill>
              </a:rPr>
              <a:t>  </a:t>
            </a:r>
          </a:p>
          <a:p>
            <a:pPr algn="just"/>
            <a:r>
              <a:rPr lang="en-US" sz="1400" dirty="0">
                <a:solidFill>
                  <a:srgbClr val="7030A0"/>
                </a:solidFill>
              </a:rPr>
              <a:t> </a:t>
            </a:r>
            <a:r>
              <a:rPr lang="en-US" sz="1400" dirty="0" smtClean="0">
                <a:solidFill>
                  <a:srgbClr val="7030A0"/>
                </a:solidFill>
              </a:rPr>
              <a:t>     from </a:t>
            </a:r>
            <a:r>
              <a:rPr lang="en-US" sz="1400" dirty="0">
                <a:solidFill>
                  <a:srgbClr val="7030A0"/>
                </a:solidFill>
              </a:rPr>
              <a:t>sunlight via the photovoltaic effect. </a:t>
            </a:r>
          </a:p>
          <a:p>
            <a:pPr algn="just">
              <a:buFont typeface="Wingdings" pitchFamily="2" charset="2"/>
              <a:buChar char="§"/>
            </a:pPr>
            <a:endParaRPr lang="en-US" sz="1400" dirty="0">
              <a:solidFill>
                <a:srgbClr val="7030A0"/>
              </a:solidFill>
            </a:endParaRPr>
          </a:p>
          <a:p>
            <a:pPr algn="just">
              <a:buFont typeface="Wingdings" pitchFamily="2" charset="2"/>
              <a:buChar char="§"/>
            </a:pPr>
            <a:r>
              <a:rPr lang="en-US" sz="1400" dirty="0" smtClean="0">
                <a:solidFill>
                  <a:srgbClr val="7030A0"/>
                </a:solidFill>
              </a:rPr>
              <a:t>    Sunlight </a:t>
            </a:r>
            <a:r>
              <a:rPr lang="en-US" sz="1400" dirty="0">
                <a:solidFill>
                  <a:srgbClr val="7030A0"/>
                </a:solidFill>
              </a:rPr>
              <a:t>strikes the cell, photons with energy above the </a:t>
            </a:r>
            <a:r>
              <a:rPr lang="en-US" sz="1400" dirty="0" smtClean="0">
                <a:solidFill>
                  <a:srgbClr val="7030A0"/>
                </a:solidFill>
              </a:rPr>
              <a:t>  </a:t>
            </a:r>
          </a:p>
          <a:p>
            <a:pPr algn="just"/>
            <a:r>
              <a:rPr lang="en-US" sz="1400" dirty="0" smtClean="0">
                <a:solidFill>
                  <a:srgbClr val="7030A0"/>
                </a:solidFill>
              </a:rPr>
              <a:t>      semiconductor </a:t>
            </a:r>
            <a:r>
              <a:rPr lang="en-US" sz="1400" dirty="0">
                <a:solidFill>
                  <a:srgbClr val="7030A0"/>
                </a:solidFill>
              </a:rPr>
              <a:t>bandgap impart enough energy to create </a:t>
            </a:r>
            <a:r>
              <a:rPr lang="en-US" sz="1400" dirty="0" smtClean="0">
                <a:solidFill>
                  <a:srgbClr val="7030A0"/>
                </a:solidFill>
              </a:rPr>
              <a:t> </a:t>
            </a:r>
          </a:p>
          <a:p>
            <a:pPr algn="just"/>
            <a:r>
              <a:rPr lang="en-US" sz="1400" dirty="0">
                <a:solidFill>
                  <a:srgbClr val="7030A0"/>
                </a:solidFill>
              </a:rPr>
              <a:t> </a:t>
            </a:r>
            <a:r>
              <a:rPr lang="en-US" sz="1400" dirty="0" smtClean="0">
                <a:solidFill>
                  <a:srgbClr val="7030A0"/>
                </a:solidFill>
              </a:rPr>
              <a:t>     electron-hole </a:t>
            </a:r>
            <a:r>
              <a:rPr lang="en-US" sz="1400" dirty="0">
                <a:solidFill>
                  <a:srgbClr val="7030A0"/>
                </a:solidFill>
              </a:rPr>
              <a:t>pairs. </a:t>
            </a:r>
          </a:p>
          <a:p>
            <a:pPr algn="just">
              <a:buFont typeface="Wingdings" pitchFamily="2" charset="2"/>
              <a:buChar char="§"/>
            </a:pPr>
            <a:endParaRPr lang="en-US" sz="1400" dirty="0">
              <a:solidFill>
                <a:srgbClr val="7030A0"/>
              </a:solidFill>
            </a:endParaRPr>
          </a:p>
          <a:p>
            <a:pPr algn="just">
              <a:buFont typeface="Wingdings" pitchFamily="2" charset="2"/>
              <a:buChar char="§"/>
            </a:pPr>
            <a:r>
              <a:rPr lang="en-US" sz="1400" dirty="0" smtClean="0">
                <a:solidFill>
                  <a:srgbClr val="7030A0"/>
                </a:solidFill>
              </a:rPr>
              <a:t>    A </a:t>
            </a:r>
            <a:r>
              <a:rPr lang="en-US" sz="1400" dirty="0">
                <a:solidFill>
                  <a:srgbClr val="7030A0"/>
                </a:solidFill>
              </a:rPr>
              <a:t>junction between dissimilarly doped semiconductor layers </a:t>
            </a:r>
            <a:r>
              <a:rPr lang="en-US" sz="1400" dirty="0" smtClean="0">
                <a:solidFill>
                  <a:srgbClr val="7030A0"/>
                </a:solidFill>
              </a:rPr>
              <a:t>  </a:t>
            </a:r>
          </a:p>
          <a:p>
            <a:pPr algn="just"/>
            <a:r>
              <a:rPr lang="en-US" sz="1400" dirty="0">
                <a:solidFill>
                  <a:srgbClr val="7030A0"/>
                </a:solidFill>
              </a:rPr>
              <a:t> </a:t>
            </a:r>
            <a:r>
              <a:rPr lang="en-US" sz="1400" dirty="0" smtClean="0">
                <a:solidFill>
                  <a:srgbClr val="7030A0"/>
                </a:solidFill>
              </a:rPr>
              <a:t>     sets </a:t>
            </a:r>
            <a:r>
              <a:rPr lang="en-US" sz="1400" dirty="0">
                <a:solidFill>
                  <a:srgbClr val="7030A0"/>
                </a:solidFill>
              </a:rPr>
              <a:t>up a potential barrier in the cell, which separates the </a:t>
            </a:r>
            <a:r>
              <a:rPr lang="en-US" sz="1400" dirty="0" smtClean="0">
                <a:solidFill>
                  <a:srgbClr val="7030A0"/>
                </a:solidFill>
              </a:rPr>
              <a:t> </a:t>
            </a:r>
          </a:p>
          <a:p>
            <a:pPr algn="just"/>
            <a:r>
              <a:rPr lang="en-US" sz="1400" dirty="0">
                <a:solidFill>
                  <a:srgbClr val="7030A0"/>
                </a:solidFill>
              </a:rPr>
              <a:t> </a:t>
            </a:r>
            <a:r>
              <a:rPr lang="en-US" sz="1400" dirty="0" smtClean="0">
                <a:solidFill>
                  <a:srgbClr val="7030A0"/>
                </a:solidFill>
              </a:rPr>
              <a:t>     light-generated </a:t>
            </a:r>
            <a:r>
              <a:rPr lang="en-US" sz="1400" dirty="0">
                <a:solidFill>
                  <a:srgbClr val="7030A0"/>
                </a:solidFill>
              </a:rPr>
              <a:t>charge carriers. </a:t>
            </a:r>
          </a:p>
          <a:p>
            <a:pPr algn="just"/>
            <a:r>
              <a:rPr lang="en-US" sz="1400" dirty="0">
                <a:solidFill>
                  <a:srgbClr val="7030A0"/>
                </a:solidFill>
              </a:rPr>
              <a:t>	</a:t>
            </a:r>
          </a:p>
          <a:p>
            <a:pPr algn="just">
              <a:buFont typeface="Wingdings" pitchFamily="2" charset="2"/>
              <a:buChar char="§"/>
            </a:pPr>
            <a:r>
              <a:rPr lang="en-US" sz="1400" dirty="0" smtClean="0">
                <a:solidFill>
                  <a:srgbClr val="7030A0"/>
                </a:solidFill>
              </a:rPr>
              <a:t>    This </a:t>
            </a:r>
            <a:r>
              <a:rPr lang="en-US" sz="1400" dirty="0">
                <a:solidFill>
                  <a:srgbClr val="7030A0"/>
                </a:solidFill>
              </a:rPr>
              <a:t>separation induces a fixed electric current and voltage in </a:t>
            </a:r>
            <a:r>
              <a:rPr lang="en-US" sz="1400" dirty="0" smtClean="0">
                <a:solidFill>
                  <a:srgbClr val="7030A0"/>
                </a:solidFill>
              </a:rPr>
              <a:t> </a:t>
            </a:r>
          </a:p>
          <a:p>
            <a:pPr algn="just"/>
            <a:r>
              <a:rPr lang="en-US" sz="1400" dirty="0">
                <a:solidFill>
                  <a:srgbClr val="7030A0"/>
                </a:solidFill>
              </a:rPr>
              <a:t> </a:t>
            </a:r>
            <a:r>
              <a:rPr lang="en-US" sz="1400" dirty="0" smtClean="0">
                <a:solidFill>
                  <a:srgbClr val="7030A0"/>
                </a:solidFill>
              </a:rPr>
              <a:t>      the </a:t>
            </a:r>
            <a:r>
              <a:rPr lang="en-US" sz="1400" dirty="0">
                <a:solidFill>
                  <a:srgbClr val="7030A0"/>
                </a:solidFill>
              </a:rPr>
              <a:t>device. The electricity is collected and transported by </a:t>
            </a:r>
            <a:r>
              <a:rPr lang="en-US" sz="1400" dirty="0" smtClean="0">
                <a:solidFill>
                  <a:srgbClr val="7030A0"/>
                </a:solidFill>
              </a:rPr>
              <a:t>  </a:t>
            </a:r>
          </a:p>
          <a:p>
            <a:pPr algn="just"/>
            <a:r>
              <a:rPr lang="en-US" sz="1400" dirty="0">
                <a:solidFill>
                  <a:srgbClr val="7030A0"/>
                </a:solidFill>
              </a:rPr>
              <a:t> </a:t>
            </a:r>
            <a:r>
              <a:rPr lang="en-US" sz="1400" dirty="0" smtClean="0">
                <a:solidFill>
                  <a:srgbClr val="7030A0"/>
                </a:solidFill>
              </a:rPr>
              <a:t>      metallic </a:t>
            </a:r>
            <a:r>
              <a:rPr lang="en-US" sz="1400" dirty="0">
                <a:solidFill>
                  <a:srgbClr val="7030A0"/>
                </a:solidFill>
              </a:rPr>
              <a:t>contacts on the top and bottom surfaces of the cell.</a:t>
            </a:r>
          </a:p>
        </p:txBody>
      </p:sp>
      <p:pic>
        <p:nvPicPr>
          <p:cNvPr id="4100" name="Picture 4"/>
          <p:cNvPicPr>
            <a:picLocks noChangeAspect="1" noChangeArrowheads="1"/>
          </p:cNvPicPr>
          <p:nvPr/>
        </p:nvPicPr>
        <p:blipFill>
          <a:blip r:embed="rId3" cstate="print"/>
          <a:srcRect/>
          <a:stretch>
            <a:fillRect/>
          </a:stretch>
        </p:blipFill>
        <p:spPr bwMode="auto">
          <a:xfrm>
            <a:off x="3810000" y="3429000"/>
            <a:ext cx="5092700" cy="2755900"/>
          </a:xfrm>
          <a:prstGeom prst="rect">
            <a:avLst/>
          </a:prstGeom>
          <a:noFill/>
          <a:ln w="9525">
            <a:noFill/>
            <a:miter lim="800000"/>
            <a:headEnd/>
            <a:tailEnd/>
          </a:ln>
        </p:spPr>
      </p:pic>
      <p:sp>
        <p:nvSpPr>
          <p:cNvPr id="4101" name="Rectangle 5"/>
          <p:cNvSpPr>
            <a:spLocks noChangeArrowheads="1"/>
          </p:cNvSpPr>
          <p:nvPr/>
        </p:nvSpPr>
        <p:spPr bwMode="auto">
          <a:xfrm>
            <a:off x="5715000" y="6324600"/>
            <a:ext cx="2495550" cy="290513"/>
          </a:xfrm>
          <a:prstGeom prst="rect">
            <a:avLst/>
          </a:prstGeom>
          <a:noFill/>
          <a:ln w="9525">
            <a:noFill/>
            <a:miter lim="800000"/>
            <a:headEnd/>
            <a:tailEnd/>
          </a:ln>
        </p:spPr>
        <p:txBody>
          <a:bodyPr wrap="none">
            <a:spAutoFit/>
          </a:bodyPr>
          <a:lstStyle/>
          <a:p>
            <a:r>
              <a:rPr lang="en-US" sz="1300">
                <a:solidFill>
                  <a:srgbClr val="000000"/>
                </a:solidFill>
              </a:rPr>
              <a:t>Diagram of photovoltaic cell.</a:t>
            </a:r>
          </a:p>
        </p:txBody>
      </p:sp>
      <p:sp>
        <p:nvSpPr>
          <p:cNvPr id="4102" name="Rectangle 7"/>
          <p:cNvSpPr>
            <a:spLocks noChangeArrowheads="1"/>
          </p:cNvSpPr>
          <p:nvPr/>
        </p:nvSpPr>
        <p:spPr bwMode="auto">
          <a:xfrm>
            <a:off x="0" y="1524000"/>
            <a:ext cx="3657600" cy="5478423"/>
          </a:xfrm>
          <a:prstGeom prst="rect">
            <a:avLst/>
          </a:prstGeom>
          <a:noFill/>
          <a:ln w="9525">
            <a:noFill/>
            <a:miter lim="800000"/>
            <a:headEnd/>
            <a:tailEnd/>
          </a:ln>
        </p:spPr>
        <p:txBody>
          <a:bodyPr wrap="square">
            <a:spAutoFit/>
          </a:bodyPr>
          <a:lstStyle/>
          <a:p>
            <a:endParaRPr lang="en-US" sz="1300" b="1" dirty="0">
              <a:solidFill>
                <a:srgbClr val="000000"/>
              </a:solidFill>
            </a:endParaRPr>
          </a:p>
          <a:p>
            <a:endParaRPr lang="en-US" sz="1300" b="1" dirty="0">
              <a:solidFill>
                <a:srgbClr val="000000"/>
              </a:solidFill>
            </a:endParaRPr>
          </a:p>
          <a:p>
            <a:pPr marL="742950" lvl="1" indent="-285750" algn="just">
              <a:buFont typeface="Wingdings" panose="05000000000000000000" pitchFamily="2" charset="2"/>
              <a:buChar char="Ø"/>
            </a:pPr>
            <a:r>
              <a:rPr lang="en-US" sz="1600" b="1" dirty="0" smtClean="0">
                <a:solidFill>
                  <a:srgbClr val="000000"/>
                </a:solidFill>
                <a:latin typeface="Arial Narrow" panose="020B0606020202030204" pitchFamily="34" charset="0"/>
              </a:rPr>
              <a:t>A </a:t>
            </a:r>
            <a:r>
              <a:rPr lang="en-US" sz="1600" b="1" dirty="0">
                <a:solidFill>
                  <a:srgbClr val="000000"/>
                </a:solidFill>
                <a:latin typeface="Arial Narrow" panose="020B0606020202030204" pitchFamily="34" charset="0"/>
              </a:rPr>
              <a:t>typical silicon PV cell is </a:t>
            </a:r>
            <a:r>
              <a:rPr lang="en-US" sz="1600" b="1" dirty="0" smtClean="0">
                <a:solidFill>
                  <a:srgbClr val="000000"/>
                </a:solidFill>
                <a:latin typeface="Arial Narrow" panose="020B0606020202030204" pitchFamily="34" charset="0"/>
              </a:rPr>
              <a:t>composed </a:t>
            </a:r>
            <a:r>
              <a:rPr lang="en-US" sz="1600" b="1" dirty="0">
                <a:solidFill>
                  <a:srgbClr val="000000"/>
                </a:solidFill>
                <a:latin typeface="Arial Narrow" panose="020B0606020202030204" pitchFamily="34" charset="0"/>
              </a:rPr>
              <a:t>of</a:t>
            </a:r>
            <a:r>
              <a:rPr lang="en-US" sz="1600" dirty="0">
                <a:solidFill>
                  <a:srgbClr val="000000"/>
                </a:solidFill>
                <a:latin typeface="Arial Narrow" panose="020B0606020202030204" pitchFamily="34" charset="0"/>
              </a:rPr>
              <a:t> a thin wafer </a:t>
            </a:r>
            <a:r>
              <a:rPr lang="en-US" sz="1600" dirty="0" smtClean="0">
                <a:solidFill>
                  <a:srgbClr val="000000"/>
                </a:solidFill>
                <a:latin typeface="Arial Narrow" panose="020B0606020202030204" pitchFamily="34" charset="0"/>
              </a:rPr>
              <a:t>consisting </a:t>
            </a:r>
            <a:r>
              <a:rPr lang="en-US" sz="1600" dirty="0">
                <a:solidFill>
                  <a:srgbClr val="000000"/>
                </a:solidFill>
                <a:latin typeface="Arial Narrow" panose="020B0606020202030204" pitchFamily="34" charset="0"/>
              </a:rPr>
              <a:t>of </a:t>
            </a:r>
            <a:r>
              <a:rPr lang="en-US" sz="1600" b="1" dirty="0">
                <a:solidFill>
                  <a:srgbClr val="000000"/>
                </a:solidFill>
                <a:latin typeface="Arial Narrow" panose="020B0606020202030204" pitchFamily="34" charset="0"/>
              </a:rPr>
              <a:t>an ultra-thin</a:t>
            </a:r>
            <a:r>
              <a:rPr lang="en-US" sz="1600" dirty="0">
                <a:solidFill>
                  <a:srgbClr val="000000"/>
                </a:solidFill>
                <a:latin typeface="Arial Narrow" panose="020B0606020202030204" pitchFamily="34" charset="0"/>
              </a:rPr>
              <a:t> layer of </a:t>
            </a:r>
            <a:r>
              <a:rPr lang="en-US" sz="1600" dirty="0" smtClean="0">
                <a:solidFill>
                  <a:srgbClr val="000000"/>
                </a:solidFill>
                <a:latin typeface="Arial Narrow" panose="020B0606020202030204" pitchFamily="34" charset="0"/>
              </a:rPr>
              <a:t>phosphorus-doped </a:t>
            </a:r>
            <a:r>
              <a:rPr lang="en-US" sz="1600" dirty="0">
                <a:solidFill>
                  <a:srgbClr val="000000"/>
                </a:solidFill>
                <a:latin typeface="Arial Narrow" panose="020B0606020202030204" pitchFamily="34" charset="0"/>
              </a:rPr>
              <a:t>(N-type) </a:t>
            </a:r>
            <a:r>
              <a:rPr lang="en-US" sz="1600" b="1" dirty="0">
                <a:solidFill>
                  <a:srgbClr val="000000"/>
                </a:solidFill>
                <a:latin typeface="Arial Narrow" panose="020B0606020202030204" pitchFamily="34" charset="0"/>
              </a:rPr>
              <a:t>silicon </a:t>
            </a:r>
            <a:r>
              <a:rPr lang="en-US" sz="1600" b="1" dirty="0" smtClean="0">
                <a:solidFill>
                  <a:srgbClr val="000000"/>
                </a:solidFill>
                <a:latin typeface="Arial Narrow" panose="020B0606020202030204" pitchFamily="34" charset="0"/>
              </a:rPr>
              <a:t>	on </a:t>
            </a:r>
            <a:r>
              <a:rPr lang="en-US" sz="1600" b="1" dirty="0">
                <a:solidFill>
                  <a:srgbClr val="000000"/>
                </a:solidFill>
                <a:latin typeface="Arial Narrow" panose="020B0606020202030204" pitchFamily="34" charset="0"/>
              </a:rPr>
              <a:t>top of a thicker layer</a:t>
            </a:r>
            <a:r>
              <a:rPr lang="en-US" sz="1600" dirty="0">
                <a:solidFill>
                  <a:srgbClr val="000000"/>
                </a:solidFill>
                <a:latin typeface="Arial Narrow" panose="020B0606020202030204" pitchFamily="34" charset="0"/>
              </a:rPr>
              <a:t> of </a:t>
            </a:r>
            <a:r>
              <a:rPr lang="en-US" sz="1600" dirty="0" smtClean="0">
                <a:solidFill>
                  <a:srgbClr val="000000"/>
                </a:solidFill>
                <a:latin typeface="Arial Narrow" panose="020B0606020202030204" pitchFamily="34" charset="0"/>
              </a:rPr>
              <a:t>boron -	doped </a:t>
            </a:r>
            <a:r>
              <a:rPr lang="en-US" sz="1600" dirty="0">
                <a:solidFill>
                  <a:srgbClr val="000000"/>
                </a:solidFill>
                <a:latin typeface="Arial Narrow" panose="020B0606020202030204" pitchFamily="34" charset="0"/>
              </a:rPr>
              <a:t>(P-type) </a:t>
            </a:r>
            <a:r>
              <a:rPr lang="en-US" sz="1600" b="1" dirty="0">
                <a:solidFill>
                  <a:srgbClr val="000000"/>
                </a:solidFill>
                <a:latin typeface="Arial Narrow" panose="020B0606020202030204" pitchFamily="34" charset="0"/>
              </a:rPr>
              <a:t>silicon. </a:t>
            </a:r>
          </a:p>
          <a:p>
            <a:pPr marL="285750" indent="-285750" algn="just">
              <a:buFont typeface="Wingdings" panose="05000000000000000000" pitchFamily="2" charset="2"/>
              <a:buChar char="Ø"/>
            </a:pPr>
            <a:endParaRPr lang="en-US" sz="1600" dirty="0">
              <a:solidFill>
                <a:srgbClr val="000000"/>
              </a:solidFill>
              <a:latin typeface="Arial Narrow" panose="020B0606020202030204" pitchFamily="34" charset="0"/>
            </a:endParaRPr>
          </a:p>
          <a:p>
            <a:pPr marL="742950" lvl="1" indent="-285750" algn="just">
              <a:buFont typeface="Wingdings" panose="05000000000000000000" pitchFamily="2" charset="2"/>
              <a:buChar char="Ø"/>
            </a:pPr>
            <a:r>
              <a:rPr lang="en-US" sz="1600" dirty="0">
                <a:solidFill>
                  <a:srgbClr val="000000"/>
                </a:solidFill>
                <a:latin typeface="Arial Narrow" panose="020B0606020202030204" pitchFamily="34" charset="0"/>
              </a:rPr>
              <a:t>An electrical field is created near the top surface of the cell where these two materials are in contact, called </a:t>
            </a:r>
            <a:r>
              <a:rPr lang="en-US" sz="1600" dirty="0" smtClean="0">
                <a:solidFill>
                  <a:srgbClr val="000000"/>
                </a:solidFill>
                <a:latin typeface="Arial Narrow" panose="020B0606020202030204" pitchFamily="34" charset="0"/>
              </a:rPr>
              <a:t>the P-N </a:t>
            </a:r>
            <a:r>
              <a:rPr lang="en-US" sz="1600" dirty="0">
                <a:solidFill>
                  <a:srgbClr val="000000"/>
                </a:solidFill>
                <a:latin typeface="Arial Narrow" panose="020B0606020202030204" pitchFamily="34" charset="0"/>
              </a:rPr>
              <a:t>junction. </a:t>
            </a:r>
          </a:p>
          <a:p>
            <a:pPr marL="285750" indent="-285750" algn="just">
              <a:buFont typeface="Wingdings" panose="05000000000000000000" pitchFamily="2" charset="2"/>
              <a:buChar char="Ø"/>
            </a:pPr>
            <a:endParaRPr lang="en-US" sz="1600" dirty="0">
              <a:solidFill>
                <a:srgbClr val="000000"/>
              </a:solidFill>
              <a:latin typeface="Arial Narrow" panose="020B0606020202030204" pitchFamily="34" charset="0"/>
            </a:endParaRPr>
          </a:p>
          <a:p>
            <a:pPr marL="742950" lvl="1" indent="-285750" algn="just">
              <a:buFont typeface="Wingdings" panose="05000000000000000000" pitchFamily="2" charset="2"/>
              <a:buChar char="Ø"/>
            </a:pPr>
            <a:r>
              <a:rPr lang="en-US" sz="1600" dirty="0">
                <a:solidFill>
                  <a:srgbClr val="000000"/>
                </a:solidFill>
                <a:latin typeface="Arial Narrow" panose="020B0606020202030204" pitchFamily="34" charset="0"/>
              </a:rPr>
              <a:t>When sunlight strikes the surface of a PV cell, this electrical field provides momentum and direction to light-stimulated electrons, resulting in a flow of current when the solar cell is connected to an electrical load</a:t>
            </a:r>
          </a:p>
          <a:p>
            <a:endParaRPr lang="en-US" sz="1200" dirty="0">
              <a:solidFill>
                <a:srgbClr val="000000"/>
              </a:solidFill>
            </a:endParaRPr>
          </a:p>
          <a:p>
            <a:endParaRPr lang="en-US" sz="1200" dirty="0">
              <a:solidFill>
                <a:srgbClr val="000000"/>
              </a:solidFill>
            </a:endParaRPr>
          </a:p>
          <a:p>
            <a:endParaRPr lang="en-US" sz="1200" b="1" dirty="0">
              <a:solidFill>
                <a:srgbClr val="000000"/>
              </a:solidFill>
            </a:endParaRPr>
          </a:p>
        </p:txBody>
      </p:sp>
      <p:sp>
        <p:nvSpPr>
          <p:cNvPr id="4103" name="Rectangle 11"/>
          <p:cNvSpPr>
            <a:spLocks noGrp="1" noChangeArrowheads="1"/>
          </p:cNvSpPr>
          <p:nvPr>
            <p:ph type="title" idx="4294967295"/>
          </p:nvPr>
        </p:nvSpPr>
        <p:spPr>
          <a:xfrm>
            <a:off x="0" y="457200"/>
            <a:ext cx="3200400" cy="1143000"/>
          </a:xfrm>
        </p:spPr>
        <p:txBody>
          <a:bodyPr>
            <a:normAutofit/>
          </a:bodyPr>
          <a:lstStyle/>
          <a:p>
            <a:pPr eaLnBrk="1" hangingPunct="1"/>
            <a:r>
              <a:rPr lang="en-US" sz="1800" b="1" dirty="0" smtClean="0">
                <a:solidFill>
                  <a:srgbClr val="000000"/>
                </a:solidFill>
                <a:latin typeface="Arial Narrow" panose="020B0606020202030204" pitchFamily="34" charset="0"/>
              </a:rPr>
              <a:t>How PV Cells Work ?</a:t>
            </a:r>
            <a:endParaRPr lang="en-US" sz="1800" dirty="0" smtClean="0">
              <a:latin typeface="Arial Narrow" panose="020B0606020202030204"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76200" y="457200"/>
            <a:ext cx="3352800" cy="6694140"/>
          </a:xfrm>
          <a:prstGeom prst="rect">
            <a:avLst/>
          </a:prstGeom>
          <a:noFill/>
          <a:ln w="9525">
            <a:solidFill>
              <a:schemeClr val="accent2"/>
            </a:solidFill>
            <a:miter lim="800000"/>
            <a:headEnd/>
            <a:tailEnd/>
          </a:ln>
        </p:spPr>
        <p:txBody>
          <a:bodyPr wrap="square">
            <a:spAutoFit/>
          </a:bodyPr>
          <a:lstStyle/>
          <a:p>
            <a:pPr marL="285750" indent="-285750" algn="just">
              <a:buFont typeface="Wingdings" panose="05000000000000000000" pitchFamily="2" charset="2"/>
              <a:buChar char="v"/>
            </a:pPr>
            <a:r>
              <a:rPr lang="en-US" sz="1600" dirty="0" smtClean="0">
                <a:solidFill>
                  <a:schemeClr val="accent2"/>
                </a:solidFill>
                <a:latin typeface="Arial Narrow" panose="020B0606020202030204" pitchFamily="34" charset="0"/>
              </a:rPr>
              <a:t>In </a:t>
            </a:r>
            <a:r>
              <a:rPr lang="en-US" sz="1600" dirty="0">
                <a:solidFill>
                  <a:schemeClr val="accent2"/>
                </a:solidFill>
                <a:latin typeface="Arial Narrow" panose="020B0606020202030204" pitchFamily="34" charset="0"/>
              </a:rPr>
              <a:t>the case of a single-junction device, the efficiency of the solar cell, the ratio of the power produced, and the incident light power are limited. </a:t>
            </a:r>
          </a:p>
          <a:p>
            <a:pPr marL="285750" indent="-285750" algn="just">
              <a:buFont typeface="Wingdings" panose="05000000000000000000" pitchFamily="2" charset="2"/>
              <a:buChar char="v"/>
            </a:pPr>
            <a:endParaRPr lang="en-US" sz="1600" dirty="0">
              <a:solidFill>
                <a:schemeClr val="accent2"/>
              </a:solidFill>
              <a:latin typeface="Arial Narrow" panose="020B0606020202030204" pitchFamily="34" charset="0"/>
            </a:endParaRPr>
          </a:p>
          <a:p>
            <a:pPr marL="285750" indent="-285750" algn="just">
              <a:buFont typeface="Wingdings" panose="05000000000000000000" pitchFamily="2" charset="2"/>
              <a:buChar char="v"/>
            </a:pPr>
            <a:r>
              <a:rPr lang="en-US" sz="1600" dirty="0">
                <a:solidFill>
                  <a:schemeClr val="accent2"/>
                </a:solidFill>
                <a:latin typeface="Arial Narrow" panose="020B0606020202030204" pitchFamily="34" charset="0"/>
              </a:rPr>
              <a:t>Photons with energies below the </a:t>
            </a:r>
            <a:r>
              <a:rPr lang="en-US" sz="1600" dirty="0" smtClean="0">
                <a:solidFill>
                  <a:schemeClr val="accent2"/>
                </a:solidFill>
                <a:latin typeface="Arial Narrow" panose="020B0606020202030204" pitchFamily="34" charset="0"/>
              </a:rPr>
              <a:t>band gap </a:t>
            </a:r>
            <a:r>
              <a:rPr lang="en-US" sz="1600" dirty="0">
                <a:solidFill>
                  <a:schemeClr val="accent2"/>
                </a:solidFill>
                <a:latin typeface="Arial Narrow" panose="020B0606020202030204" pitchFamily="34" charset="0"/>
              </a:rPr>
              <a:t>of the material produce only heat. Excess energy above that needed to generate electron-hole pairs also produces heat. </a:t>
            </a:r>
          </a:p>
          <a:p>
            <a:pPr marL="285750" indent="-285750" algn="just">
              <a:buFont typeface="Wingdings" panose="05000000000000000000" pitchFamily="2" charset="2"/>
              <a:buChar char="v"/>
            </a:pPr>
            <a:endParaRPr lang="en-US" sz="1600" dirty="0">
              <a:solidFill>
                <a:schemeClr val="accent2"/>
              </a:solidFill>
              <a:latin typeface="Arial Narrow" panose="020B0606020202030204" pitchFamily="34" charset="0"/>
            </a:endParaRPr>
          </a:p>
          <a:p>
            <a:pPr marL="285750" indent="-285750" algn="just">
              <a:buFont typeface="Wingdings" panose="05000000000000000000" pitchFamily="2" charset="2"/>
              <a:buChar char="v"/>
            </a:pPr>
            <a:r>
              <a:rPr lang="en-US" sz="1600" dirty="0">
                <a:solidFill>
                  <a:schemeClr val="accent2"/>
                </a:solidFill>
                <a:latin typeface="Arial Narrow" panose="020B0606020202030204" pitchFamily="34" charset="0"/>
              </a:rPr>
              <a:t>A </a:t>
            </a:r>
            <a:r>
              <a:rPr lang="en-US" sz="1600" dirty="0" smtClean="0">
                <a:solidFill>
                  <a:schemeClr val="accent2"/>
                </a:solidFill>
                <a:latin typeface="Arial Narrow" panose="020B0606020202030204" pitchFamily="34" charset="0"/>
              </a:rPr>
              <a:t>multi-junction </a:t>
            </a:r>
            <a:r>
              <a:rPr lang="en-US" sz="1600" dirty="0">
                <a:solidFill>
                  <a:schemeClr val="accent2"/>
                </a:solidFill>
                <a:latin typeface="Arial Narrow" panose="020B0606020202030204" pitchFamily="34" charset="0"/>
              </a:rPr>
              <a:t>device, in which two or more solar cells are stacked on top of each other, can exploit different portions of the solar spectrum.</a:t>
            </a:r>
          </a:p>
          <a:p>
            <a:pPr marL="285750" indent="-285750" algn="just">
              <a:buFont typeface="Wingdings" panose="05000000000000000000" pitchFamily="2" charset="2"/>
              <a:buChar char="v"/>
            </a:pPr>
            <a:endParaRPr lang="en-US" sz="1600" b="1" dirty="0">
              <a:solidFill>
                <a:schemeClr val="accent2"/>
              </a:solidFill>
              <a:latin typeface="Arial Narrow" panose="020B0606020202030204" pitchFamily="34" charset="0"/>
            </a:endParaRPr>
          </a:p>
          <a:p>
            <a:pPr marL="285750" indent="-285750" algn="just">
              <a:buFont typeface="Wingdings" panose="05000000000000000000" pitchFamily="2" charset="2"/>
              <a:buChar char="v"/>
            </a:pPr>
            <a:r>
              <a:rPr lang="en-US" sz="1600" dirty="0" smtClean="0">
                <a:solidFill>
                  <a:schemeClr val="accent2"/>
                </a:solidFill>
                <a:latin typeface="Arial Narrow" panose="020B0606020202030204" pitchFamily="34" charset="0"/>
              </a:rPr>
              <a:t>For </a:t>
            </a:r>
            <a:r>
              <a:rPr lang="en-US" sz="1600" dirty="0">
                <a:solidFill>
                  <a:schemeClr val="accent2"/>
                </a:solidFill>
                <a:latin typeface="Arial Narrow" panose="020B0606020202030204" pitchFamily="34" charset="0"/>
              </a:rPr>
              <a:t>example, a four-junction device with </a:t>
            </a:r>
            <a:r>
              <a:rPr lang="en-US" sz="1600" dirty="0" smtClean="0">
                <a:solidFill>
                  <a:schemeClr val="accent2"/>
                </a:solidFill>
                <a:latin typeface="Arial Narrow" panose="020B0606020202030204" pitchFamily="34" charset="0"/>
              </a:rPr>
              <a:t>band gaps </a:t>
            </a:r>
            <a:r>
              <a:rPr lang="en-US" sz="1600" dirty="0">
                <a:solidFill>
                  <a:schemeClr val="accent2"/>
                </a:solidFill>
                <a:latin typeface="Arial Narrow" panose="020B0606020202030204" pitchFamily="34" charset="0"/>
              </a:rPr>
              <a:t>of 1.8, 1.4, 1.0, and 0.7 electron volts (eV) results in a theoretical efficiency of more than </a:t>
            </a:r>
            <a:r>
              <a:rPr lang="en-US" sz="1600" b="1" dirty="0">
                <a:solidFill>
                  <a:schemeClr val="accent2"/>
                </a:solidFill>
                <a:latin typeface="Arial Narrow" panose="020B0606020202030204" pitchFamily="34" charset="0"/>
              </a:rPr>
              <a:t>52%. </a:t>
            </a:r>
          </a:p>
          <a:p>
            <a:pPr marL="285750" indent="-285750" algn="just">
              <a:buFont typeface="Wingdings" panose="05000000000000000000" pitchFamily="2" charset="2"/>
              <a:buChar char="v"/>
            </a:pPr>
            <a:endParaRPr lang="en-US" sz="1600" dirty="0">
              <a:solidFill>
                <a:schemeClr val="accent2"/>
              </a:solidFill>
              <a:latin typeface="Arial Narrow" panose="020B0606020202030204" pitchFamily="34" charset="0"/>
            </a:endParaRPr>
          </a:p>
          <a:p>
            <a:pPr marL="285750" indent="-285750" algn="just">
              <a:buFont typeface="Wingdings" panose="05000000000000000000" pitchFamily="2" charset="2"/>
              <a:buChar char="v"/>
            </a:pPr>
            <a:r>
              <a:rPr lang="en-US" sz="1600" dirty="0">
                <a:solidFill>
                  <a:schemeClr val="accent2"/>
                </a:solidFill>
                <a:latin typeface="Arial Narrow" panose="020B0606020202030204" pitchFamily="34" charset="0"/>
              </a:rPr>
              <a:t>The </a:t>
            </a:r>
            <a:r>
              <a:rPr lang="en-US" sz="1600" dirty="0" smtClean="0">
                <a:solidFill>
                  <a:schemeClr val="accent2"/>
                </a:solidFill>
                <a:latin typeface="Arial Narrow" panose="020B0606020202030204" pitchFamily="34" charset="0"/>
              </a:rPr>
              <a:t>multi-junction </a:t>
            </a:r>
            <a:r>
              <a:rPr lang="en-US" sz="1600" dirty="0">
                <a:solidFill>
                  <a:schemeClr val="accent2"/>
                </a:solidFill>
                <a:latin typeface="Arial Narrow" panose="020B0606020202030204" pitchFamily="34" charset="0"/>
              </a:rPr>
              <a:t>approach, however, presents significant challenges in both materials preparation and device design</a:t>
            </a:r>
            <a:r>
              <a:rPr lang="en-US" sz="1600" dirty="0" smtClean="0">
                <a:solidFill>
                  <a:schemeClr val="accent2"/>
                </a:solidFill>
                <a:latin typeface="Arial Narrow" panose="020B0606020202030204" pitchFamily="34" charset="0"/>
              </a:rPr>
              <a:t>.</a:t>
            </a:r>
            <a:endParaRPr lang="en-US" sz="1600" dirty="0">
              <a:solidFill>
                <a:srgbClr val="000000"/>
              </a:solidFill>
              <a:latin typeface="Arial Narrow" panose="020B0606020202030204" pitchFamily="34" charset="0"/>
            </a:endParaRPr>
          </a:p>
        </p:txBody>
      </p:sp>
      <p:sp>
        <p:nvSpPr>
          <p:cNvPr id="6147" name="Rectangle 3"/>
          <p:cNvSpPr>
            <a:spLocks noChangeArrowheads="1"/>
          </p:cNvSpPr>
          <p:nvPr/>
        </p:nvSpPr>
        <p:spPr bwMode="auto">
          <a:xfrm>
            <a:off x="0" y="0"/>
            <a:ext cx="2951163" cy="396875"/>
          </a:xfrm>
          <a:prstGeom prst="rect">
            <a:avLst/>
          </a:prstGeom>
          <a:noFill/>
          <a:ln w="9525">
            <a:noFill/>
            <a:miter lim="800000"/>
            <a:headEnd/>
            <a:tailEnd/>
          </a:ln>
        </p:spPr>
        <p:txBody>
          <a:bodyPr wrap="none">
            <a:spAutoFit/>
          </a:bodyPr>
          <a:lstStyle/>
          <a:p>
            <a:r>
              <a:rPr lang="en-US" sz="2000" b="1">
                <a:solidFill>
                  <a:srgbClr val="43C961"/>
                </a:solidFill>
              </a:rPr>
              <a:t>PV technology basics</a:t>
            </a:r>
            <a:endParaRPr lang="en-US" sz="2000" b="1">
              <a:solidFill>
                <a:srgbClr val="ECC319"/>
              </a:solidFill>
            </a:endParaRPr>
          </a:p>
        </p:txBody>
      </p:sp>
      <p:pic>
        <p:nvPicPr>
          <p:cNvPr id="6148" name="Picture 5"/>
          <p:cNvPicPr>
            <a:picLocks noChangeAspect="1" noChangeArrowheads="1"/>
          </p:cNvPicPr>
          <p:nvPr/>
        </p:nvPicPr>
        <p:blipFill>
          <a:blip r:embed="rId2" cstate="print"/>
          <a:srcRect/>
          <a:stretch>
            <a:fillRect/>
          </a:stretch>
        </p:blipFill>
        <p:spPr bwMode="auto">
          <a:xfrm>
            <a:off x="3810000" y="1219200"/>
            <a:ext cx="5080000" cy="2882900"/>
          </a:xfrm>
          <a:prstGeom prst="rect">
            <a:avLst/>
          </a:prstGeom>
          <a:noFill/>
          <a:ln w="9525">
            <a:noFill/>
            <a:miter lim="800000"/>
            <a:headEnd/>
            <a:tailEnd/>
          </a:ln>
        </p:spPr>
      </p:pic>
      <p:sp>
        <p:nvSpPr>
          <p:cNvPr id="6149" name="Rectangle 6"/>
          <p:cNvSpPr>
            <a:spLocks noChangeArrowheads="1"/>
          </p:cNvSpPr>
          <p:nvPr/>
        </p:nvSpPr>
        <p:spPr bwMode="auto">
          <a:xfrm>
            <a:off x="3708400" y="3804270"/>
            <a:ext cx="5283200" cy="3000821"/>
          </a:xfrm>
          <a:prstGeom prst="rect">
            <a:avLst/>
          </a:prstGeom>
          <a:noFill/>
          <a:ln w="9525">
            <a:noFill/>
            <a:miter lim="800000"/>
            <a:headEnd/>
            <a:tailEnd/>
          </a:ln>
        </p:spPr>
        <p:txBody>
          <a:bodyPr wrap="square">
            <a:spAutoFit/>
          </a:bodyPr>
          <a:lstStyle/>
          <a:p>
            <a:pPr algn="just"/>
            <a:endParaRPr lang="en-US" sz="1300" dirty="0">
              <a:solidFill>
                <a:srgbClr val="000000"/>
              </a:solidFill>
            </a:endParaRPr>
          </a:p>
          <a:p>
            <a:pPr algn="just"/>
            <a:r>
              <a:rPr lang="en-US" sz="1600" dirty="0" smtClean="0">
                <a:solidFill>
                  <a:srgbClr val="000000"/>
                </a:solidFill>
                <a:latin typeface="Arial Narrow" panose="020B0606020202030204" pitchFamily="34" charset="0"/>
              </a:rPr>
              <a:t>Photovoltaic </a:t>
            </a:r>
            <a:r>
              <a:rPr lang="en-US" sz="1600" dirty="0">
                <a:solidFill>
                  <a:srgbClr val="000000"/>
                </a:solidFill>
                <a:latin typeface="Arial Narrow" panose="020B0606020202030204" pitchFamily="34" charset="0"/>
              </a:rPr>
              <a:t>cells are connected electrically in series and/or parallel circuits to produce higher voltages, currents and power levels. </a:t>
            </a:r>
          </a:p>
          <a:p>
            <a:pPr algn="just"/>
            <a:endParaRPr lang="en-US" sz="1600" dirty="0">
              <a:solidFill>
                <a:srgbClr val="000000"/>
              </a:solidFill>
              <a:latin typeface="Arial Narrow" panose="020B0606020202030204" pitchFamily="34" charset="0"/>
            </a:endParaRPr>
          </a:p>
          <a:p>
            <a:pPr algn="just"/>
            <a:r>
              <a:rPr lang="en-US" sz="1600" dirty="0">
                <a:solidFill>
                  <a:srgbClr val="000000"/>
                </a:solidFill>
                <a:latin typeface="Arial Narrow" panose="020B0606020202030204" pitchFamily="34" charset="0"/>
              </a:rPr>
              <a:t>Photovoltaic modules consist of PV cell circuits sealed in an environmentally protective laminate, and are the fundamental building block of PV systems. </a:t>
            </a:r>
          </a:p>
          <a:p>
            <a:pPr algn="just"/>
            <a:endParaRPr lang="en-US" sz="1600" dirty="0">
              <a:solidFill>
                <a:srgbClr val="000000"/>
              </a:solidFill>
              <a:latin typeface="Arial Narrow" panose="020B0606020202030204" pitchFamily="34" charset="0"/>
            </a:endParaRPr>
          </a:p>
          <a:p>
            <a:pPr algn="just"/>
            <a:r>
              <a:rPr lang="en-US" sz="1600" dirty="0">
                <a:solidFill>
                  <a:srgbClr val="000000"/>
                </a:solidFill>
                <a:latin typeface="Arial Narrow" panose="020B0606020202030204" pitchFamily="34" charset="0"/>
              </a:rPr>
              <a:t>Photovoltaic panels include one or more PV modules assembled as a pre-wired, field-installable unit. A photovoltaic array is the complete power-generating unit, consisting of any number of PV modules and panels.</a:t>
            </a:r>
          </a:p>
        </p:txBody>
      </p:sp>
      <p:sp>
        <p:nvSpPr>
          <p:cNvPr id="6150" name="Rectangle 12"/>
          <p:cNvSpPr>
            <a:spLocks noGrp="1" noChangeArrowheads="1"/>
          </p:cNvSpPr>
          <p:nvPr>
            <p:ph type="title" idx="4294967295"/>
          </p:nvPr>
        </p:nvSpPr>
        <p:spPr>
          <a:xfrm>
            <a:off x="3581400" y="-114300"/>
            <a:ext cx="5308600" cy="1143000"/>
          </a:xfrm>
        </p:spPr>
        <p:txBody>
          <a:bodyPr>
            <a:normAutofit/>
          </a:bodyPr>
          <a:lstStyle/>
          <a:p>
            <a:pPr eaLnBrk="1" hangingPunct="1"/>
            <a:r>
              <a:rPr lang="en-US" sz="1800" b="1" dirty="0" smtClean="0">
                <a:solidFill>
                  <a:srgbClr val="000000"/>
                </a:solidFill>
                <a:latin typeface="Arial Narrow" panose="020B0606020202030204" pitchFamily="34" charset="0"/>
              </a:rPr>
              <a:t>PV Cells, Modules, &amp; Arrays</a:t>
            </a:r>
            <a:endParaRPr lang="en-US" sz="1800" dirty="0" smtClean="0">
              <a:latin typeface="Arial Narrow" panose="020B060602020203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Photoelectric effect</a:t>
            </a:r>
            <a:endParaRPr lang="en-IN" dirty="0"/>
          </a:p>
        </p:txBody>
      </p:sp>
      <p:pic>
        <p:nvPicPr>
          <p:cNvPr id="1026" name="Picture 2"/>
          <p:cNvPicPr>
            <a:picLocks noChangeAspect="1" noChangeArrowheads="1"/>
          </p:cNvPicPr>
          <p:nvPr/>
        </p:nvPicPr>
        <p:blipFill>
          <a:blip r:embed="rId2" cstate="print"/>
          <a:srcRect/>
          <a:stretch>
            <a:fillRect/>
          </a:stretch>
        </p:blipFill>
        <p:spPr bwMode="auto">
          <a:xfrm>
            <a:off x="257887" y="1219200"/>
            <a:ext cx="5481006" cy="442395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5753100" y="2057400"/>
            <a:ext cx="3390900" cy="2590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Slide Number Placeholder 5"/>
          <p:cNvSpPr>
            <a:spLocks noGrp="1"/>
          </p:cNvSpPr>
          <p:nvPr>
            <p:ph type="sldNum" sz="quarter" idx="12"/>
          </p:nvPr>
        </p:nvSpPr>
        <p:spPr>
          <a:noFill/>
        </p:spPr>
        <p:txBody>
          <a:bodyPr/>
          <a:lstStyle/>
          <a:p>
            <a:fld id="{A7DBC31C-C94D-4DF6-8E8F-BE3551FE109A}" type="slidenum">
              <a:rPr lang="en-US" altLang="en-US"/>
              <a:pPr/>
              <a:t>9</a:t>
            </a:fld>
            <a:endParaRPr lang="en-US" altLang="en-US"/>
          </a:p>
        </p:txBody>
      </p:sp>
      <p:sp>
        <p:nvSpPr>
          <p:cNvPr id="155650" name="Rectangle 2"/>
          <p:cNvSpPr>
            <a:spLocks noGrp="1" noChangeArrowheads="1"/>
          </p:cNvSpPr>
          <p:nvPr>
            <p:ph type="title"/>
          </p:nvPr>
        </p:nvSpPr>
        <p:spPr>
          <a:xfrm>
            <a:off x="838200" y="0"/>
            <a:ext cx="7772400" cy="838200"/>
          </a:xfrm>
        </p:spPr>
        <p:txBody>
          <a:bodyPr/>
          <a:lstStyle/>
          <a:p>
            <a:pPr eaLnBrk="1" hangingPunct="1">
              <a:defRPr/>
            </a:pPr>
            <a:r>
              <a:rPr lang="en-US" b="1" dirty="0">
                <a:solidFill>
                  <a:srgbClr val="7030A0"/>
                </a:solidFill>
                <a:latin typeface="Arial Narrow" panose="020B0606020202030204" pitchFamily="34" charset="0"/>
              </a:rPr>
              <a:t>Photovoltaic (PV) Scheme</a:t>
            </a:r>
          </a:p>
        </p:txBody>
      </p:sp>
      <p:sp>
        <p:nvSpPr>
          <p:cNvPr id="155651" name="Rectangle 3"/>
          <p:cNvSpPr>
            <a:spLocks noGrp="1" noChangeArrowheads="1"/>
          </p:cNvSpPr>
          <p:nvPr>
            <p:ph type="body" idx="1"/>
          </p:nvPr>
        </p:nvSpPr>
        <p:spPr>
          <a:xfrm>
            <a:off x="457200" y="723900"/>
            <a:ext cx="8534400" cy="3429000"/>
          </a:xfrm>
        </p:spPr>
        <p:txBody>
          <a:bodyPr>
            <a:normAutofit/>
          </a:bodyPr>
          <a:lstStyle/>
          <a:p>
            <a:pPr eaLnBrk="1" hangingPunct="1">
              <a:defRPr/>
            </a:pPr>
            <a:r>
              <a:rPr lang="en-US" altLang="en-US" sz="2000" dirty="0" smtClean="0">
                <a:latin typeface="Arial Narrow" panose="020B0606020202030204" pitchFamily="34" charset="0"/>
              </a:rPr>
              <a:t>Highly purified </a:t>
            </a:r>
            <a:r>
              <a:rPr lang="en-US" altLang="en-US" sz="2000" dirty="0" smtClean="0">
                <a:solidFill>
                  <a:srgbClr val="03C20F"/>
                </a:solidFill>
                <a:latin typeface="Arial Narrow" panose="020B0606020202030204" pitchFamily="34" charset="0"/>
              </a:rPr>
              <a:t>silicon</a:t>
            </a:r>
            <a:r>
              <a:rPr lang="en-US" altLang="en-US" sz="2000" dirty="0" smtClean="0">
                <a:latin typeface="Arial Narrow" panose="020B0606020202030204" pitchFamily="34" charset="0"/>
              </a:rPr>
              <a:t> (Si) from sand, quartz, etc. is “doped” with intentional impurities at controlled concentrations to produce a p-n junction</a:t>
            </a:r>
          </a:p>
          <a:p>
            <a:pPr lvl="1" eaLnBrk="1" hangingPunct="1">
              <a:defRPr/>
            </a:pPr>
            <a:r>
              <a:rPr lang="en-US" altLang="en-US" sz="2000" dirty="0" smtClean="0">
                <a:latin typeface="Arial Narrow" panose="020B0606020202030204" pitchFamily="34" charset="0"/>
                <a:ea typeface="ＭＳ Ｐゴシック" panose="020B0600070205080204" pitchFamily="34" charset="-128"/>
              </a:rPr>
              <a:t>p-n junctions are common and useful: diodes, CCDs, photodiodes, transistors</a:t>
            </a:r>
          </a:p>
          <a:p>
            <a:pPr eaLnBrk="1" hangingPunct="1">
              <a:defRPr/>
            </a:pPr>
            <a:r>
              <a:rPr lang="en-US" altLang="en-US" sz="2000" dirty="0" smtClean="0">
                <a:latin typeface="Arial Narrow" panose="020B0606020202030204" pitchFamily="34" charset="0"/>
              </a:rPr>
              <a:t>A photon incident on the p-n junction liberates an electron</a:t>
            </a:r>
          </a:p>
          <a:p>
            <a:pPr lvl="1" eaLnBrk="1" hangingPunct="1">
              <a:defRPr/>
            </a:pPr>
            <a:r>
              <a:rPr lang="en-US" altLang="en-US" sz="2000" dirty="0" smtClean="0">
                <a:latin typeface="Arial Narrow" panose="020B0606020202030204" pitchFamily="34" charset="0"/>
                <a:ea typeface="ＭＳ Ｐゴシック" panose="020B0600070205080204" pitchFamily="34" charset="-128"/>
              </a:rPr>
              <a:t>photon disappears, any excess energy goes into kinetic energy of electron (heat)</a:t>
            </a:r>
          </a:p>
          <a:p>
            <a:pPr lvl="1" eaLnBrk="1" hangingPunct="1">
              <a:defRPr/>
            </a:pPr>
            <a:r>
              <a:rPr lang="en-US" altLang="en-US" sz="2000" dirty="0" smtClean="0">
                <a:latin typeface="Arial Narrow" panose="020B0606020202030204" pitchFamily="34" charset="0"/>
                <a:ea typeface="ＭＳ Ｐゴシック" panose="020B0600070205080204" pitchFamily="34" charset="-128"/>
              </a:rPr>
              <a:t>electron wanders around drunkenly, and might stumble into “depletion region” where electric field exists (electrons, being negative, move </a:t>
            </a:r>
            <a:r>
              <a:rPr lang="en-US" altLang="en-US" sz="2000" i="1" dirty="0" smtClean="0">
                <a:latin typeface="Arial Narrow" panose="020B0606020202030204" pitchFamily="34" charset="0"/>
                <a:ea typeface="ＭＳ Ｐゴシック" panose="020B0600070205080204" pitchFamily="34" charset="-128"/>
              </a:rPr>
              <a:t>against </a:t>
            </a:r>
            <a:r>
              <a:rPr lang="en-US" altLang="en-US" sz="2000" dirty="0" smtClean="0">
                <a:latin typeface="Arial Narrow" panose="020B0606020202030204" pitchFamily="34" charset="0"/>
                <a:ea typeface="ＭＳ Ｐゴシック" panose="020B0600070205080204" pitchFamily="34" charset="-128"/>
              </a:rPr>
              <a:t>field arrows)</a:t>
            </a:r>
          </a:p>
          <a:p>
            <a:pPr lvl="1" eaLnBrk="1" hangingPunct="1">
              <a:defRPr/>
            </a:pPr>
            <a:r>
              <a:rPr lang="en-US" altLang="en-US" sz="2000" dirty="0" smtClean="0">
                <a:latin typeface="Arial Narrow" panose="020B0606020202030204" pitchFamily="34" charset="0"/>
                <a:ea typeface="ＭＳ Ｐゴシック" panose="020B0600070205080204" pitchFamily="34" charset="-128"/>
              </a:rPr>
              <a:t>electric field sweeps electron across the junction, constituting a current</a:t>
            </a:r>
          </a:p>
          <a:p>
            <a:pPr lvl="1" eaLnBrk="1" hangingPunct="1">
              <a:defRPr/>
            </a:pPr>
            <a:r>
              <a:rPr lang="en-US" altLang="en-US" sz="2000" b="1" dirty="0" smtClean="0">
                <a:latin typeface="Arial Narrow" panose="020B0606020202030204" pitchFamily="34" charset="0"/>
                <a:ea typeface="ＭＳ Ｐゴシック" panose="020B0600070205080204" pitchFamily="34" charset="-128"/>
              </a:rPr>
              <a:t>more photons </a:t>
            </a:r>
            <a:r>
              <a:rPr lang="en-US" altLang="en-US" sz="2000" b="1" dirty="0" smtClean="0">
                <a:latin typeface="Arial Narrow" panose="020B0606020202030204" pitchFamily="34" charset="0"/>
                <a:ea typeface="ＭＳ Ｐゴシック" panose="020B0600070205080204" pitchFamily="34" charset="-128"/>
                <a:sym typeface="Symbol" panose="05050102010706020507" pitchFamily="18" charset="2"/>
              </a:rPr>
              <a:t> more electrons  more current  more power</a:t>
            </a:r>
          </a:p>
        </p:txBody>
      </p:sp>
      <p:grpSp>
        <p:nvGrpSpPr>
          <p:cNvPr id="2" name="Group 4"/>
          <p:cNvGrpSpPr>
            <a:grpSpLocks/>
          </p:cNvGrpSpPr>
          <p:nvPr/>
        </p:nvGrpSpPr>
        <p:grpSpPr bwMode="auto">
          <a:xfrm>
            <a:off x="2514600" y="4419600"/>
            <a:ext cx="4267200" cy="2286000"/>
            <a:chOff x="1920" y="2112"/>
            <a:chExt cx="2688" cy="1440"/>
          </a:xfrm>
        </p:grpSpPr>
        <p:sp>
          <p:nvSpPr>
            <p:cNvPr id="8212" name="Rectangle 5"/>
            <p:cNvSpPr>
              <a:spLocks noChangeArrowheads="1"/>
            </p:cNvSpPr>
            <p:nvPr/>
          </p:nvSpPr>
          <p:spPr bwMode="auto">
            <a:xfrm>
              <a:off x="1920" y="2112"/>
              <a:ext cx="2688" cy="288"/>
            </a:xfrm>
            <a:prstGeom prst="rect">
              <a:avLst/>
            </a:prstGeom>
            <a:solidFill>
              <a:srgbClr val="FFFF00"/>
            </a:solidFill>
            <a:ln w="9525">
              <a:solidFill>
                <a:schemeClr val="tx1"/>
              </a:solidFill>
              <a:miter lim="800000"/>
              <a:headEnd/>
              <a:tailEnd/>
            </a:ln>
          </p:spPr>
          <p:txBody>
            <a:bodyPr wrap="none" anchor="ctr"/>
            <a:lstStyle/>
            <a:p>
              <a:pPr algn="ctr" eaLnBrk="1" hangingPunct="1"/>
              <a:r>
                <a:rPr lang="en-US" altLang="en-US" sz="1800" i="1"/>
                <a:t>n</a:t>
              </a:r>
              <a:r>
                <a:rPr lang="en-US" altLang="en-US" sz="1800"/>
                <a:t>-type silicon</a:t>
              </a:r>
              <a:endParaRPr lang="en-US" altLang="en-US" sz="1800" i="1"/>
            </a:p>
          </p:txBody>
        </p:sp>
        <p:sp>
          <p:nvSpPr>
            <p:cNvPr id="8213" name="Rectangle 6"/>
            <p:cNvSpPr>
              <a:spLocks noChangeArrowheads="1"/>
            </p:cNvSpPr>
            <p:nvPr/>
          </p:nvSpPr>
          <p:spPr bwMode="auto">
            <a:xfrm>
              <a:off x="1920" y="2400"/>
              <a:ext cx="2688" cy="1152"/>
            </a:xfrm>
            <a:prstGeom prst="rect">
              <a:avLst/>
            </a:prstGeom>
            <a:solidFill>
              <a:schemeClr val="accent1"/>
            </a:solidFill>
            <a:ln w="9525">
              <a:solidFill>
                <a:schemeClr val="tx1"/>
              </a:solidFill>
              <a:miter lim="800000"/>
              <a:headEnd/>
              <a:tailEnd/>
            </a:ln>
          </p:spPr>
          <p:txBody>
            <a:bodyPr wrap="none" anchor="ctr"/>
            <a:lstStyle/>
            <a:p>
              <a:pPr algn="ctr" eaLnBrk="1" hangingPunct="1"/>
              <a:r>
                <a:rPr lang="en-US" altLang="en-US" sz="1800" i="1"/>
                <a:t>p</a:t>
              </a:r>
              <a:r>
                <a:rPr lang="en-US" altLang="en-US" sz="1800"/>
                <a:t>-type silicon</a:t>
              </a:r>
              <a:endParaRPr lang="en-US" altLang="en-US" sz="1800" i="1"/>
            </a:p>
          </p:txBody>
        </p:sp>
        <p:sp>
          <p:nvSpPr>
            <p:cNvPr id="8214" name="Line 7"/>
            <p:cNvSpPr>
              <a:spLocks noChangeShapeType="1"/>
            </p:cNvSpPr>
            <p:nvPr/>
          </p:nvSpPr>
          <p:spPr bwMode="auto">
            <a:xfrm>
              <a:off x="2016" y="2352"/>
              <a:ext cx="0" cy="192"/>
            </a:xfrm>
            <a:prstGeom prst="line">
              <a:avLst/>
            </a:prstGeom>
            <a:noFill/>
            <a:ln w="19050">
              <a:solidFill>
                <a:srgbClr val="FF0000"/>
              </a:solidFill>
              <a:round/>
              <a:headEnd/>
              <a:tailEnd type="triangle" w="med" len="med"/>
            </a:ln>
          </p:spPr>
          <p:txBody>
            <a:bodyPr/>
            <a:lstStyle/>
            <a:p>
              <a:endParaRPr lang="en-IN"/>
            </a:p>
          </p:txBody>
        </p:sp>
        <p:sp>
          <p:nvSpPr>
            <p:cNvPr id="8215" name="Line 8"/>
            <p:cNvSpPr>
              <a:spLocks noChangeShapeType="1"/>
            </p:cNvSpPr>
            <p:nvPr/>
          </p:nvSpPr>
          <p:spPr bwMode="auto">
            <a:xfrm>
              <a:off x="2112" y="2352"/>
              <a:ext cx="0" cy="192"/>
            </a:xfrm>
            <a:prstGeom prst="line">
              <a:avLst/>
            </a:prstGeom>
            <a:noFill/>
            <a:ln w="19050">
              <a:solidFill>
                <a:srgbClr val="FF0000"/>
              </a:solidFill>
              <a:round/>
              <a:headEnd/>
              <a:tailEnd type="triangle" w="med" len="med"/>
            </a:ln>
          </p:spPr>
          <p:txBody>
            <a:bodyPr/>
            <a:lstStyle/>
            <a:p>
              <a:endParaRPr lang="en-IN"/>
            </a:p>
          </p:txBody>
        </p:sp>
        <p:sp>
          <p:nvSpPr>
            <p:cNvPr id="8216" name="Line 9"/>
            <p:cNvSpPr>
              <a:spLocks noChangeShapeType="1"/>
            </p:cNvSpPr>
            <p:nvPr/>
          </p:nvSpPr>
          <p:spPr bwMode="auto">
            <a:xfrm>
              <a:off x="2208" y="2352"/>
              <a:ext cx="0" cy="192"/>
            </a:xfrm>
            <a:prstGeom prst="line">
              <a:avLst/>
            </a:prstGeom>
            <a:noFill/>
            <a:ln w="19050">
              <a:solidFill>
                <a:srgbClr val="FF0000"/>
              </a:solidFill>
              <a:round/>
              <a:headEnd/>
              <a:tailEnd type="triangle" w="med" len="med"/>
            </a:ln>
          </p:spPr>
          <p:txBody>
            <a:bodyPr/>
            <a:lstStyle/>
            <a:p>
              <a:endParaRPr lang="en-IN"/>
            </a:p>
          </p:txBody>
        </p:sp>
        <p:sp>
          <p:nvSpPr>
            <p:cNvPr id="8217" name="Line 10"/>
            <p:cNvSpPr>
              <a:spLocks noChangeShapeType="1"/>
            </p:cNvSpPr>
            <p:nvPr/>
          </p:nvSpPr>
          <p:spPr bwMode="auto">
            <a:xfrm>
              <a:off x="2304" y="2352"/>
              <a:ext cx="0" cy="192"/>
            </a:xfrm>
            <a:prstGeom prst="line">
              <a:avLst/>
            </a:prstGeom>
            <a:noFill/>
            <a:ln w="19050">
              <a:solidFill>
                <a:srgbClr val="FF0000"/>
              </a:solidFill>
              <a:round/>
              <a:headEnd/>
              <a:tailEnd type="triangle" w="med" len="med"/>
            </a:ln>
          </p:spPr>
          <p:txBody>
            <a:bodyPr/>
            <a:lstStyle/>
            <a:p>
              <a:endParaRPr lang="en-IN"/>
            </a:p>
          </p:txBody>
        </p:sp>
        <p:sp>
          <p:nvSpPr>
            <p:cNvPr id="8218" name="Line 11"/>
            <p:cNvSpPr>
              <a:spLocks noChangeShapeType="1"/>
            </p:cNvSpPr>
            <p:nvPr/>
          </p:nvSpPr>
          <p:spPr bwMode="auto">
            <a:xfrm>
              <a:off x="2400" y="2352"/>
              <a:ext cx="0" cy="192"/>
            </a:xfrm>
            <a:prstGeom prst="line">
              <a:avLst/>
            </a:prstGeom>
            <a:noFill/>
            <a:ln w="19050">
              <a:solidFill>
                <a:srgbClr val="FF0000"/>
              </a:solidFill>
              <a:round/>
              <a:headEnd/>
              <a:tailEnd type="triangle" w="med" len="med"/>
            </a:ln>
          </p:spPr>
          <p:txBody>
            <a:bodyPr/>
            <a:lstStyle/>
            <a:p>
              <a:endParaRPr lang="en-IN"/>
            </a:p>
          </p:txBody>
        </p:sp>
        <p:sp>
          <p:nvSpPr>
            <p:cNvPr id="8219" name="Line 12"/>
            <p:cNvSpPr>
              <a:spLocks noChangeShapeType="1"/>
            </p:cNvSpPr>
            <p:nvPr/>
          </p:nvSpPr>
          <p:spPr bwMode="auto">
            <a:xfrm>
              <a:off x="2496" y="2352"/>
              <a:ext cx="0" cy="192"/>
            </a:xfrm>
            <a:prstGeom prst="line">
              <a:avLst/>
            </a:prstGeom>
            <a:noFill/>
            <a:ln w="19050">
              <a:solidFill>
                <a:srgbClr val="FF0000"/>
              </a:solidFill>
              <a:round/>
              <a:headEnd/>
              <a:tailEnd type="triangle" w="med" len="med"/>
            </a:ln>
          </p:spPr>
          <p:txBody>
            <a:bodyPr/>
            <a:lstStyle/>
            <a:p>
              <a:endParaRPr lang="en-IN"/>
            </a:p>
          </p:txBody>
        </p:sp>
        <p:sp>
          <p:nvSpPr>
            <p:cNvPr id="8220" name="Line 13"/>
            <p:cNvSpPr>
              <a:spLocks noChangeShapeType="1"/>
            </p:cNvSpPr>
            <p:nvPr/>
          </p:nvSpPr>
          <p:spPr bwMode="auto">
            <a:xfrm>
              <a:off x="2592" y="2352"/>
              <a:ext cx="0" cy="192"/>
            </a:xfrm>
            <a:prstGeom prst="line">
              <a:avLst/>
            </a:prstGeom>
            <a:noFill/>
            <a:ln w="19050">
              <a:solidFill>
                <a:srgbClr val="FF0000"/>
              </a:solidFill>
              <a:round/>
              <a:headEnd/>
              <a:tailEnd type="triangle" w="med" len="med"/>
            </a:ln>
          </p:spPr>
          <p:txBody>
            <a:bodyPr/>
            <a:lstStyle/>
            <a:p>
              <a:endParaRPr lang="en-IN"/>
            </a:p>
          </p:txBody>
        </p:sp>
        <p:sp>
          <p:nvSpPr>
            <p:cNvPr id="8221" name="Line 14"/>
            <p:cNvSpPr>
              <a:spLocks noChangeShapeType="1"/>
            </p:cNvSpPr>
            <p:nvPr/>
          </p:nvSpPr>
          <p:spPr bwMode="auto">
            <a:xfrm>
              <a:off x="2688" y="2352"/>
              <a:ext cx="0" cy="192"/>
            </a:xfrm>
            <a:prstGeom prst="line">
              <a:avLst/>
            </a:prstGeom>
            <a:noFill/>
            <a:ln w="19050">
              <a:solidFill>
                <a:srgbClr val="FF0000"/>
              </a:solidFill>
              <a:round/>
              <a:headEnd/>
              <a:tailEnd type="triangle" w="med" len="med"/>
            </a:ln>
          </p:spPr>
          <p:txBody>
            <a:bodyPr/>
            <a:lstStyle/>
            <a:p>
              <a:endParaRPr lang="en-IN"/>
            </a:p>
          </p:txBody>
        </p:sp>
        <p:sp>
          <p:nvSpPr>
            <p:cNvPr id="8222" name="Line 15"/>
            <p:cNvSpPr>
              <a:spLocks noChangeShapeType="1"/>
            </p:cNvSpPr>
            <p:nvPr/>
          </p:nvSpPr>
          <p:spPr bwMode="auto">
            <a:xfrm>
              <a:off x="2784" y="2352"/>
              <a:ext cx="0" cy="192"/>
            </a:xfrm>
            <a:prstGeom prst="line">
              <a:avLst/>
            </a:prstGeom>
            <a:noFill/>
            <a:ln w="19050">
              <a:solidFill>
                <a:srgbClr val="FF0000"/>
              </a:solidFill>
              <a:round/>
              <a:headEnd/>
              <a:tailEnd type="triangle" w="med" len="med"/>
            </a:ln>
          </p:spPr>
          <p:txBody>
            <a:bodyPr/>
            <a:lstStyle/>
            <a:p>
              <a:endParaRPr lang="en-IN"/>
            </a:p>
          </p:txBody>
        </p:sp>
        <p:sp>
          <p:nvSpPr>
            <p:cNvPr id="8223" name="Line 16"/>
            <p:cNvSpPr>
              <a:spLocks noChangeShapeType="1"/>
            </p:cNvSpPr>
            <p:nvPr/>
          </p:nvSpPr>
          <p:spPr bwMode="auto">
            <a:xfrm>
              <a:off x="2880" y="2352"/>
              <a:ext cx="0" cy="192"/>
            </a:xfrm>
            <a:prstGeom prst="line">
              <a:avLst/>
            </a:prstGeom>
            <a:noFill/>
            <a:ln w="19050">
              <a:solidFill>
                <a:srgbClr val="FF0000"/>
              </a:solidFill>
              <a:round/>
              <a:headEnd/>
              <a:tailEnd type="triangle" w="med" len="med"/>
            </a:ln>
          </p:spPr>
          <p:txBody>
            <a:bodyPr/>
            <a:lstStyle/>
            <a:p>
              <a:endParaRPr lang="en-IN"/>
            </a:p>
          </p:txBody>
        </p:sp>
        <p:sp>
          <p:nvSpPr>
            <p:cNvPr id="8224" name="Line 17"/>
            <p:cNvSpPr>
              <a:spLocks noChangeShapeType="1"/>
            </p:cNvSpPr>
            <p:nvPr/>
          </p:nvSpPr>
          <p:spPr bwMode="auto">
            <a:xfrm>
              <a:off x="2976" y="2352"/>
              <a:ext cx="0" cy="192"/>
            </a:xfrm>
            <a:prstGeom prst="line">
              <a:avLst/>
            </a:prstGeom>
            <a:noFill/>
            <a:ln w="19050">
              <a:solidFill>
                <a:srgbClr val="FF0000"/>
              </a:solidFill>
              <a:round/>
              <a:headEnd/>
              <a:tailEnd type="triangle" w="med" len="med"/>
            </a:ln>
          </p:spPr>
          <p:txBody>
            <a:bodyPr/>
            <a:lstStyle/>
            <a:p>
              <a:endParaRPr lang="en-IN"/>
            </a:p>
          </p:txBody>
        </p:sp>
        <p:sp>
          <p:nvSpPr>
            <p:cNvPr id="8225" name="Line 18"/>
            <p:cNvSpPr>
              <a:spLocks noChangeShapeType="1"/>
            </p:cNvSpPr>
            <p:nvPr/>
          </p:nvSpPr>
          <p:spPr bwMode="auto">
            <a:xfrm>
              <a:off x="3072" y="2352"/>
              <a:ext cx="0" cy="192"/>
            </a:xfrm>
            <a:prstGeom prst="line">
              <a:avLst/>
            </a:prstGeom>
            <a:noFill/>
            <a:ln w="19050">
              <a:solidFill>
                <a:srgbClr val="FF0000"/>
              </a:solidFill>
              <a:round/>
              <a:headEnd/>
              <a:tailEnd type="triangle" w="med" len="med"/>
            </a:ln>
          </p:spPr>
          <p:txBody>
            <a:bodyPr/>
            <a:lstStyle/>
            <a:p>
              <a:endParaRPr lang="en-IN"/>
            </a:p>
          </p:txBody>
        </p:sp>
        <p:sp>
          <p:nvSpPr>
            <p:cNvPr id="8226" name="Line 19"/>
            <p:cNvSpPr>
              <a:spLocks noChangeShapeType="1"/>
            </p:cNvSpPr>
            <p:nvPr/>
          </p:nvSpPr>
          <p:spPr bwMode="auto">
            <a:xfrm>
              <a:off x="3168" y="2352"/>
              <a:ext cx="0" cy="192"/>
            </a:xfrm>
            <a:prstGeom prst="line">
              <a:avLst/>
            </a:prstGeom>
            <a:noFill/>
            <a:ln w="19050">
              <a:solidFill>
                <a:srgbClr val="FF0000"/>
              </a:solidFill>
              <a:round/>
              <a:headEnd/>
              <a:tailEnd type="triangle" w="med" len="med"/>
            </a:ln>
          </p:spPr>
          <p:txBody>
            <a:bodyPr/>
            <a:lstStyle/>
            <a:p>
              <a:endParaRPr lang="en-IN"/>
            </a:p>
          </p:txBody>
        </p:sp>
        <p:sp>
          <p:nvSpPr>
            <p:cNvPr id="8227" name="Line 20"/>
            <p:cNvSpPr>
              <a:spLocks noChangeShapeType="1"/>
            </p:cNvSpPr>
            <p:nvPr/>
          </p:nvSpPr>
          <p:spPr bwMode="auto">
            <a:xfrm>
              <a:off x="3264" y="2352"/>
              <a:ext cx="0" cy="192"/>
            </a:xfrm>
            <a:prstGeom prst="line">
              <a:avLst/>
            </a:prstGeom>
            <a:noFill/>
            <a:ln w="19050">
              <a:solidFill>
                <a:srgbClr val="FF0000"/>
              </a:solidFill>
              <a:round/>
              <a:headEnd/>
              <a:tailEnd type="triangle" w="med" len="med"/>
            </a:ln>
          </p:spPr>
          <p:txBody>
            <a:bodyPr/>
            <a:lstStyle/>
            <a:p>
              <a:endParaRPr lang="en-IN"/>
            </a:p>
          </p:txBody>
        </p:sp>
        <p:sp>
          <p:nvSpPr>
            <p:cNvPr id="8228" name="Line 21"/>
            <p:cNvSpPr>
              <a:spLocks noChangeShapeType="1"/>
            </p:cNvSpPr>
            <p:nvPr/>
          </p:nvSpPr>
          <p:spPr bwMode="auto">
            <a:xfrm>
              <a:off x="3360" y="2352"/>
              <a:ext cx="0" cy="192"/>
            </a:xfrm>
            <a:prstGeom prst="line">
              <a:avLst/>
            </a:prstGeom>
            <a:noFill/>
            <a:ln w="19050">
              <a:solidFill>
                <a:srgbClr val="FF0000"/>
              </a:solidFill>
              <a:round/>
              <a:headEnd/>
              <a:tailEnd type="triangle" w="med" len="med"/>
            </a:ln>
          </p:spPr>
          <p:txBody>
            <a:bodyPr/>
            <a:lstStyle/>
            <a:p>
              <a:endParaRPr lang="en-IN"/>
            </a:p>
          </p:txBody>
        </p:sp>
        <p:sp>
          <p:nvSpPr>
            <p:cNvPr id="8229" name="Line 22"/>
            <p:cNvSpPr>
              <a:spLocks noChangeShapeType="1"/>
            </p:cNvSpPr>
            <p:nvPr/>
          </p:nvSpPr>
          <p:spPr bwMode="auto">
            <a:xfrm>
              <a:off x="3456" y="2352"/>
              <a:ext cx="0" cy="192"/>
            </a:xfrm>
            <a:prstGeom prst="line">
              <a:avLst/>
            </a:prstGeom>
            <a:noFill/>
            <a:ln w="19050">
              <a:solidFill>
                <a:srgbClr val="FF0000"/>
              </a:solidFill>
              <a:round/>
              <a:headEnd/>
              <a:tailEnd type="triangle" w="med" len="med"/>
            </a:ln>
          </p:spPr>
          <p:txBody>
            <a:bodyPr/>
            <a:lstStyle/>
            <a:p>
              <a:endParaRPr lang="en-IN"/>
            </a:p>
          </p:txBody>
        </p:sp>
        <p:sp>
          <p:nvSpPr>
            <p:cNvPr id="8230" name="Line 23"/>
            <p:cNvSpPr>
              <a:spLocks noChangeShapeType="1"/>
            </p:cNvSpPr>
            <p:nvPr/>
          </p:nvSpPr>
          <p:spPr bwMode="auto">
            <a:xfrm>
              <a:off x="3552" y="2352"/>
              <a:ext cx="0" cy="192"/>
            </a:xfrm>
            <a:prstGeom prst="line">
              <a:avLst/>
            </a:prstGeom>
            <a:noFill/>
            <a:ln w="19050">
              <a:solidFill>
                <a:srgbClr val="FF0000"/>
              </a:solidFill>
              <a:round/>
              <a:headEnd/>
              <a:tailEnd type="triangle" w="med" len="med"/>
            </a:ln>
          </p:spPr>
          <p:txBody>
            <a:bodyPr/>
            <a:lstStyle/>
            <a:p>
              <a:endParaRPr lang="en-IN"/>
            </a:p>
          </p:txBody>
        </p:sp>
        <p:sp>
          <p:nvSpPr>
            <p:cNvPr id="8231" name="Line 24"/>
            <p:cNvSpPr>
              <a:spLocks noChangeShapeType="1"/>
            </p:cNvSpPr>
            <p:nvPr/>
          </p:nvSpPr>
          <p:spPr bwMode="auto">
            <a:xfrm>
              <a:off x="3648" y="2352"/>
              <a:ext cx="0" cy="192"/>
            </a:xfrm>
            <a:prstGeom prst="line">
              <a:avLst/>
            </a:prstGeom>
            <a:noFill/>
            <a:ln w="19050">
              <a:solidFill>
                <a:srgbClr val="FF0000"/>
              </a:solidFill>
              <a:round/>
              <a:headEnd/>
              <a:tailEnd type="triangle" w="med" len="med"/>
            </a:ln>
          </p:spPr>
          <p:txBody>
            <a:bodyPr/>
            <a:lstStyle/>
            <a:p>
              <a:endParaRPr lang="en-IN"/>
            </a:p>
          </p:txBody>
        </p:sp>
        <p:sp>
          <p:nvSpPr>
            <p:cNvPr id="8232" name="Line 25"/>
            <p:cNvSpPr>
              <a:spLocks noChangeShapeType="1"/>
            </p:cNvSpPr>
            <p:nvPr/>
          </p:nvSpPr>
          <p:spPr bwMode="auto">
            <a:xfrm>
              <a:off x="3744" y="2352"/>
              <a:ext cx="0" cy="192"/>
            </a:xfrm>
            <a:prstGeom prst="line">
              <a:avLst/>
            </a:prstGeom>
            <a:noFill/>
            <a:ln w="19050">
              <a:solidFill>
                <a:srgbClr val="FF0000"/>
              </a:solidFill>
              <a:round/>
              <a:headEnd/>
              <a:tailEnd type="triangle" w="med" len="med"/>
            </a:ln>
          </p:spPr>
          <p:txBody>
            <a:bodyPr/>
            <a:lstStyle/>
            <a:p>
              <a:endParaRPr lang="en-IN"/>
            </a:p>
          </p:txBody>
        </p:sp>
        <p:sp>
          <p:nvSpPr>
            <p:cNvPr id="8233" name="Line 26"/>
            <p:cNvSpPr>
              <a:spLocks noChangeShapeType="1"/>
            </p:cNvSpPr>
            <p:nvPr/>
          </p:nvSpPr>
          <p:spPr bwMode="auto">
            <a:xfrm>
              <a:off x="3840" y="2352"/>
              <a:ext cx="0" cy="192"/>
            </a:xfrm>
            <a:prstGeom prst="line">
              <a:avLst/>
            </a:prstGeom>
            <a:noFill/>
            <a:ln w="19050">
              <a:solidFill>
                <a:srgbClr val="FF0000"/>
              </a:solidFill>
              <a:round/>
              <a:headEnd/>
              <a:tailEnd type="triangle" w="med" len="med"/>
            </a:ln>
          </p:spPr>
          <p:txBody>
            <a:bodyPr/>
            <a:lstStyle/>
            <a:p>
              <a:endParaRPr lang="en-IN"/>
            </a:p>
          </p:txBody>
        </p:sp>
        <p:sp>
          <p:nvSpPr>
            <p:cNvPr id="8234" name="Line 27"/>
            <p:cNvSpPr>
              <a:spLocks noChangeShapeType="1"/>
            </p:cNvSpPr>
            <p:nvPr/>
          </p:nvSpPr>
          <p:spPr bwMode="auto">
            <a:xfrm>
              <a:off x="3936" y="2352"/>
              <a:ext cx="0" cy="192"/>
            </a:xfrm>
            <a:prstGeom prst="line">
              <a:avLst/>
            </a:prstGeom>
            <a:noFill/>
            <a:ln w="19050">
              <a:solidFill>
                <a:srgbClr val="FF0000"/>
              </a:solidFill>
              <a:round/>
              <a:headEnd/>
              <a:tailEnd type="triangle" w="med" len="med"/>
            </a:ln>
          </p:spPr>
          <p:txBody>
            <a:bodyPr/>
            <a:lstStyle/>
            <a:p>
              <a:endParaRPr lang="en-IN"/>
            </a:p>
          </p:txBody>
        </p:sp>
        <p:sp>
          <p:nvSpPr>
            <p:cNvPr id="8235" name="Line 28"/>
            <p:cNvSpPr>
              <a:spLocks noChangeShapeType="1"/>
            </p:cNvSpPr>
            <p:nvPr/>
          </p:nvSpPr>
          <p:spPr bwMode="auto">
            <a:xfrm>
              <a:off x="4032" y="2352"/>
              <a:ext cx="0" cy="192"/>
            </a:xfrm>
            <a:prstGeom prst="line">
              <a:avLst/>
            </a:prstGeom>
            <a:noFill/>
            <a:ln w="19050">
              <a:solidFill>
                <a:srgbClr val="FF0000"/>
              </a:solidFill>
              <a:round/>
              <a:headEnd/>
              <a:tailEnd type="triangle" w="med" len="med"/>
            </a:ln>
          </p:spPr>
          <p:txBody>
            <a:bodyPr/>
            <a:lstStyle/>
            <a:p>
              <a:endParaRPr lang="en-IN"/>
            </a:p>
          </p:txBody>
        </p:sp>
        <p:sp>
          <p:nvSpPr>
            <p:cNvPr id="8236" name="Line 29"/>
            <p:cNvSpPr>
              <a:spLocks noChangeShapeType="1"/>
            </p:cNvSpPr>
            <p:nvPr/>
          </p:nvSpPr>
          <p:spPr bwMode="auto">
            <a:xfrm>
              <a:off x="4128" y="2352"/>
              <a:ext cx="0" cy="192"/>
            </a:xfrm>
            <a:prstGeom prst="line">
              <a:avLst/>
            </a:prstGeom>
            <a:noFill/>
            <a:ln w="19050">
              <a:solidFill>
                <a:srgbClr val="FF0000"/>
              </a:solidFill>
              <a:round/>
              <a:headEnd/>
              <a:tailEnd type="triangle" w="med" len="med"/>
            </a:ln>
          </p:spPr>
          <p:txBody>
            <a:bodyPr/>
            <a:lstStyle/>
            <a:p>
              <a:endParaRPr lang="en-IN"/>
            </a:p>
          </p:txBody>
        </p:sp>
        <p:sp>
          <p:nvSpPr>
            <p:cNvPr id="8237" name="Line 30"/>
            <p:cNvSpPr>
              <a:spLocks noChangeShapeType="1"/>
            </p:cNvSpPr>
            <p:nvPr/>
          </p:nvSpPr>
          <p:spPr bwMode="auto">
            <a:xfrm>
              <a:off x="4224" y="2352"/>
              <a:ext cx="0" cy="192"/>
            </a:xfrm>
            <a:prstGeom prst="line">
              <a:avLst/>
            </a:prstGeom>
            <a:noFill/>
            <a:ln w="19050">
              <a:solidFill>
                <a:srgbClr val="FF0000"/>
              </a:solidFill>
              <a:round/>
              <a:headEnd/>
              <a:tailEnd type="triangle" w="med" len="med"/>
            </a:ln>
          </p:spPr>
          <p:txBody>
            <a:bodyPr/>
            <a:lstStyle/>
            <a:p>
              <a:endParaRPr lang="en-IN"/>
            </a:p>
          </p:txBody>
        </p:sp>
        <p:sp>
          <p:nvSpPr>
            <p:cNvPr id="8238" name="Line 31"/>
            <p:cNvSpPr>
              <a:spLocks noChangeShapeType="1"/>
            </p:cNvSpPr>
            <p:nvPr/>
          </p:nvSpPr>
          <p:spPr bwMode="auto">
            <a:xfrm>
              <a:off x="4320" y="2352"/>
              <a:ext cx="0" cy="192"/>
            </a:xfrm>
            <a:prstGeom prst="line">
              <a:avLst/>
            </a:prstGeom>
            <a:noFill/>
            <a:ln w="19050">
              <a:solidFill>
                <a:srgbClr val="FF0000"/>
              </a:solidFill>
              <a:round/>
              <a:headEnd/>
              <a:tailEnd type="triangle" w="med" len="med"/>
            </a:ln>
          </p:spPr>
          <p:txBody>
            <a:bodyPr/>
            <a:lstStyle/>
            <a:p>
              <a:endParaRPr lang="en-IN"/>
            </a:p>
          </p:txBody>
        </p:sp>
        <p:sp>
          <p:nvSpPr>
            <p:cNvPr id="8239" name="Line 32"/>
            <p:cNvSpPr>
              <a:spLocks noChangeShapeType="1"/>
            </p:cNvSpPr>
            <p:nvPr/>
          </p:nvSpPr>
          <p:spPr bwMode="auto">
            <a:xfrm>
              <a:off x="4416" y="2352"/>
              <a:ext cx="0" cy="192"/>
            </a:xfrm>
            <a:prstGeom prst="line">
              <a:avLst/>
            </a:prstGeom>
            <a:noFill/>
            <a:ln w="19050">
              <a:solidFill>
                <a:srgbClr val="FF0000"/>
              </a:solidFill>
              <a:round/>
              <a:headEnd/>
              <a:tailEnd type="triangle" w="med" len="med"/>
            </a:ln>
          </p:spPr>
          <p:txBody>
            <a:bodyPr/>
            <a:lstStyle/>
            <a:p>
              <a:endParaRPr lang="en-IN"/>
            </a:p>
          </p:txBody>
        </p:sp>
        <p:sp>
          <p:nvSpPr>
            <p:cNvPr id="8240" name="Line 33"/>
            <p:cNvSpPr>
              <a:spLocks noChangeShapeType="1"/>
            </p:cNvSpPr>
            <p:nvPr/>
          </p:nvSpPr>
          <p:spPr bwMode="auto">
            <a:xfrm>
              <a:off x="4512" y="2352"/>
              <a:ext cx="0" cy="192"/>
            </a:xfrm>
            <a:prstGeom prst="line">
              <a:avLst/>
            </a:prstGeom>
            <a:noFill/>
            <a:ln w="19050">
              <a:solidFill>
                <a:srgbClr val="FF0000"/>
              </a:solidFill>
              <a:round/>
              <a:headEnd/>
              <a:tailEnd type="triangle" w="med" len="med"/>
            </a:ln>
          </p:spPr>
          <p:txBody>
            <a:bodyPr/>
            <a:lstStyle/>
            <a:p>
              <a:endParaRPr lang="en-IN"/>
            </a:p>
          </p:txBody>
        </p:sp>
      </p:grpSp>
      <p:grpSp>
        <p:nvGrpSpPr>
          <p:cNvPr id="3" name="Group 34"/>
          <p:cNvGrpSpPr>
            <a:grpSpLocks/>
          </p:cNvGrpSpPr>
          <p:nvPr/>
        </p:nvGrpSpPr>
        <p:grpSpPr bwMode="auto">
          <a:xfrm>
            <a:off x="5791200" y="3962400"/>
            <a:ext cx="533400" cy="1447800"/>
            <a:chOff x="3696" y="2496"/>
            <a:chExt cx="336" cy="912"/>
          </a:xfrm>
        </p:grpSpPr>
        <p:sp>
          <p:nvSpPr>
            <p:cNvPr id="8210" name="Line 35"/>
            <p:cNvSpPr>
              <a:spLocks noChangeShapeType="1"/>
            </p:cNvSpPr>
            <p:nvPr/>
          </p:nvSpPr>
          <p:spPr bwMode="auto">
            <a:xfrm flipH="1">
              <a:off x="3840" y="2496"/>
              <a:ext cx="192" cy="288"/>
            </a:xfrm>
            <a:prstGeom prst="line">
              <a:avLst/>
            </a:prstGeom>
            <a:noFill/>
            <a:ln w="19050">
              <a:solidFill>
                <a:schemeClr val="hlink"/>
              </a:solidFill>
              <a:round/>
              <a:headEnd/>
              <a:tailEnd/>
            </a:ln>
          </p:spPr>
          <p:txBody>
            <a:bodyPr/>
            <a:lstStyle/>
            <a:p>
              <a:endParaRPr lang="en-IN"/>
            </a:p>
          </p:txBody>
        </p:sp>
        <p:sp>
          <p:nvSpPr>
            <p:cNvPr id="8211" name="Line 36"/>
            <p:cNvSpPr>
              <a:spLocks noChangeShapeType="1"/>
            </p:cNvSpPr>
            <p:nvPr/>
          </p:nvSpPr>
          <p:spPr bwMode="auto">
            <a:xfrm flipH="1">
              <a:off x="3696" y="2784"/>
              <a:ext cx="144" cy="624"/>
            </a:xfrm>
            <a:prstGeom prst="line">
              <a:avLst/>
            </a:prstGeom>
            <a:noFill/>
            <a:ln w="19050">
              <a:solidFill>
                <a:schemeClr val="hlink"/>
              </a:solidFill>
              <a:round/>
              <a:headEnd/>
              <a:tailEnd type="triangle" w="med" len="med"/>
            </a:ln>
          </p:spPr>
          <p:txBody>
            <a:bodyPr/>
            <a:lstStyle/>
            <a:p>
              <a:endParaRPr lang="en-IN"/>
            </a:p>
          </p:txBody>
        </p:sp>
      </p:grpSp>
      <p:sp>
        <p:nvSpPr>
          <p:cNvPr id="8200" name="Text Box 37"/>
          <p:cNvSpPr txBox="1">
            <a:spLocks noChangeArrowheads="1"/>
          </p:cNvSpPr>
          <p:nvPr/>
        </p:nvSpPr>
        <p:spPr bwMode="auto">
          <a:xfrm>
            <a:off x="6239668" y="3792537"/>
            <a:ext cx="1693863" cy="396875"/>
          </a:xfrm>
          <a:prstGeom prst="rect">
            <a:avLst/>
          </a:prstGeom>
          <a:noFill/>
          <a:ln w="9525">
            <a:noFill/>
            <a:miter lim="800000"/>
            <a:headEnd/>
            <a:tailEnd/>
          </a:ln>
        </p:spPr>
        <p:txBody>
          <a:bodyPr wrap="none">
            <a:spAutoFit/>
          </a:bodyPr>
          <a:lstStyle/>
          <a:p>
            <a:pPr eaLnBrk="1" hangingPunct="1"/>
            <a:r>
              <a:rPr lang="en-US" altLang="en-US" sz="2000" dirty="0">
                <a:solidFill>
                  <a:schemeClr val="hlink"/>
                </a:solidFill>
              </a:rPr>
              <a:t>photon of light</a:t>
            </a:r>
          </a:p>
        </p:txBody>
      </p:sp>
      <p:sp>
        <p:nvSpPr>
          <p:cNvPr id="8201" name="Oval 38"/>
          <p:cNvSpPr>
            <a:spLocks noChangeArrowheads="1"/>
          </p:cNvSpPr>
          <p:nvPr/>
        </p:nvSpPr>
        <p:spPr bwMode="auto">
          <a:xfrm>
            <a:off x="5715000" y="5410200"/>
            <a:ext cx="76200" cy="76200"/>
          </a:xfrm>
          <a:prstGeom prst="ellipse">
            <a:avLst/>
          </a:prstGeom>
          <a:solidFill>
            <a:srgbClr val="00FFFF"/>
          </a:solidFill>
          <a:ln w="9525">
            <a:solidFill>
              <a:schemeClr val="tx1"/>
            </a:solidFill>
            <a:round/>
            <a:headEnd/>
            <a:tailEnd/>
          </a:ln>
        </p:spPr>
        <p:txBody>
          <a:bodyPr wrap="none" anchor="ctr"/>
          <a:lstStyle/>
          <a:p>
            <a:pPr algn="ctr" eaLnBrk="1" hangingPunct="1"/>
            <a:endParaRPr lang="en-US" altLang="en-US"/>
          </a:p>
        </p:txBody>
      </p:sp>
      <p:sp>
        <p:nvSpPr>
          <p:cNvPr id="8202" name="Line 39"/>
          <p:cNvSpPr>
            <a:spLocks noChangeShapeType="1"/>
          </p:cNvSpPr>
          <p:nvPr/>
        </p:nvSpPr>
        <p:spPr bwMode="auto">
          <a:xfrm>
            <a:off x="5791200" y="5486400"/>
            <a:ext cx="1371600" cy="304800"/>
          </a:xfrm>
          <a:prstGeom prst="line">
            <a:avLst/>
          </a:prstGeom>
          <a:noFill/>
          <a:ln w="9525">
            <a:solidFill>
              <a:schemeClr val="tx1"/>
            </a:solidFill>
            <a:round/>
            <a:headEnd/>
            <a:tailEnd/>
          </a:ln>
        </p:spPr>
        <p:txBody>
          <a:bodyPr/>
          <a:lstStyle/>
          <a:p>
            <a:endParaRPr lang="en-IN"/>
          </a:p>
        </p:txBody>
      </p:sp>
      <p:sp>
        <p:nvSpPr>
          <p:cNvPr id="8203" name="Text Box 40"/>
          <p:cNvSpPr txBox="1">
            <a:spLocks noChangeArrowheads="1"/>
          </p:cNvSpPr>
          <p:nvPr/>
        </p:nvSpPr>
        <p:spPr bwMode="auto">
          <a:xfrm>
            <a:off x="7086600" y="5576888"/>
            <a:ext cx="1954213" cy="396875"/>
          </a:xfrm>
          <a:prstGeom prst="rect">
            <a:avLst/>
          </a:prstGeom>
          <a:noFill/>
          <a:ln w="9525">
            <a:noFill/>
            <a:miter lim="800000"/>
            <a:headEnd/>
            <a:tailEnd/>
          </a:ln>
        </p:spPr>
        <p:txBody>
          <a:bodyPr wrap="none">
            <a:spAutoFit/>
          </a:bodyPr>
          <a:lstStyle/>
          <a:p>
            <a:pPr eaLnBrk="1" hangingPunct="1"/>
            <a:r>
              <a:rPr lang="en-US" altLang="en-US" sz="2000" dirty="0"/>
              <a:t>liberated electron</a:t>
            </a:r>
          </a:p>
        </p:txBody>
      </p:sp>
      <p:sp>
        <p:nvSpPr>
          <p:cNvPr id="8204" name="Line 41"/>
          <p:cNvSpPr>
            <a:spLocks noChangeShapeType="1"/>
          </p:cNvSpPr>
          <p:nvPr/>
        </p:nvSpPr>
        <p:spPr bwMode="auto">
          <a:xfrm>
            <a:off x="1828800" y="4800600"/>
            <a:ext cx="762000" cy="152400"/>
          </a:xfrm>
          <a:prstGeom prst="line">
            <a:avLst/>
          </a:prstGeom>
          <a:noFill/>
          <a:ln w="19050">
            <a:solidFill>
              <a:srgbClr val="FF0000"/>
            </a:solidFill>
            <a:round/>
            <a:headEnd/>
            <a:tailEnd type="triangle" w="med" len="med"/>
          </a:ln>
        </p:spPr>
        <p:txBody>
          <a:bodyPr wrap="none" anchor="ctr"/>
          <a:lstStyle/>
          <a:p>
            <a:endParaRPr lang="en-IN"/>
          </a:p>
        </p:txBody>
      </p:sp>
      <p:sp>
        <p:nvSpPr>
          <p:cNvPr id="8205" name="Text Box 42"/>
          <p:cNvSpPr txBox="1">
            <a:spLocks noChangeArrowheads="1"/>
          </p:cNvSpPr>
          <p:nvPr/>
        </p:nvSpPr>
        <p:spPr bwMode="auto">
          <a:xfrm>
            <a:off x="579438" y="4572000"/>
            <a:ext cx="1333500" cy="366713"/>
          </a:xfrm>
          <a:prstGeom prst="rect">
            <a:avLst/>
          </a:prstGeom>
          <a:noFill/>
          <a:ln w="9525">
            <a:noFill/>
            <a:miter lim="800000"/>
            <a:headEnd/>
            <a:tailEnd/>
          </a:ln>
        </p:spPr>
        <p:txBody>
          <a:bodyPr wrap="none">
            <a:spAutoFit/>
          </a:bodyPr>
          <a:lstStyle/>
          <a:p>
            <a:pPr algn="r" eaLnBrk="1" hangingPunct="1"/>
            <a:r>
              <a:rPr lang="en-US" altLang="en-US" sz="1800" dirty="0">
                <a:solidFill>
                  <a:srgbClr val="FF0000"/>
                </a:solidFill>
              </a:rPr>
              <a:t>electric field</a:t>
            </a:r>
          </a:p>
        </p:txBody>
      </p:sp>
      <p:sp>
        <p:nvSpPr>
          <p:cNvPr id="8206" name="Text Box 43"/>
          <p:cNvSpPr txBox="1">
            <a:spLocks noChangeArrowheads="1"/>
          </p:cNvSpPr>
          <p:nvPr/>
        </p:nvSpPr>
        <p:spPr bwMode="auto">
          <a:xfrm>
            <a:off x="744538" y="5257800"/>
            <a:ext cx="1404937" cy="581025"/>
          </a:xfrm>
          <a:prstGeom prst="rect">
            <a:avLst/>
          </a:prstGeom>
          <a:noFill/>
          <a:ln w="9525">
            <a:noFill/>
            <a:miter lim="800000"/>
            <a:headEnd/>
            <a:tailEnd/>
          </a:ln>
        </p:spPr>
        <p:txBody>
          <a:bodyPr wrap="none">
            <a:spAutoFit/>
          </a:bodyPr>
          <a:lstStyle/>
          <a:p>
            <a:pPr algn="r"/>
            <a:r>
              <a:rPr lang="en-US" altLang="en-US" sz="1600" dirty="0">
                <a:latin typeface="Arial" charset="0"/>
              </a:rPr>
              <a:t>Si doped with</a:t>
            </a:r>
          </a:p>
          <a:p>
            <a:pPr algn="r"/>
            <a:r>
              <a:rPr lang="en-US" altLang="en-US" sz="1600" dirty="0">
                <a:latin typeface="Arial" charset="0"/>
              </a:rPr>
              <a:t>boron, e.g.</a:t>
            </a:r>
          </a:p>
        </p:txBody>
      </p:sp>
      <p:sp>
        <p:nvSpPr>
          <p:cNvPr id="8207" name="Text Box 44"/>
          <p:cNvSpPr txBox="1">
            <a:spLocks noChangeArrowheads="1"/>
          </p:cNvSpPr>
          <p:nvPr/>
        </p:nvSpPr>
        <p:spPr bwMode="auto">
          <a:xfrm>
            <a:off x="7256463" y="4371975"/>
            <a:ext cx="1811337" cy="581025"/>
          </a:xfrm>
          <a:prstGeom prst="rect">
            <a:avLst/>
          </a:prstGeom>
          <a:noFill/>
          <a:ln w="9525">
            <a:noFill/>
            <a:miter lim="800000"/>
            <a:headEnd/>
            <a:tailEnd/>
          </a:ln>
        </p:spPr>
        <p:txBody>
          <a:bodyPr wrap="none">
            <a:spAutoFit/>
          </a:bodyPr>
          <a:lstStyle/>
          <a:p>
            <a:r>
              <a:rPr lang="en-US" altLang="en-US" sz="1600" dirty="0">
                <a:latin typeface="Arial" charset="0"/>
              </a:rPr>
              <a:t>Si doped with</a:t>
            </a:r>
          </a:p>
          <a:p>
            <a:r>
              <a:rPr lang="en-US" altLang="en-US" sz="1600" dirty="0">
                <a:latin typeface="Arial" charset="0"/>
              </a:rPr>
              <a:t>phosphorous, e.g.</a:t>
            </a:r>
          </a:p>
        </p:txBody>
      </p:sp>
      <p:sp>
        <p:nvSpPr>
          <p:cNvPr id="8208" name="Line 45"/>
          <p:cNvSpPr>
            <a:spLocks noChangeShapeType="1"/>
          </p:cNvSpPr>
          <p:nvPr/>
        </p:nvSpPr>
        <p:spPr bwMode="auto">
          <a:xfrm flipH="1">
            <a:off x="6553200" y="4648200"/>
            <a:ext cx="762000" cy="0"/>
          </a:xfrm>
          <a:prstGeom prst="line">
            <a:avLst/>
          </a:prstGeom>
          <a:noFill/>
          <a:ln w="9525">
            <a:solidFill>
              <a:schemeClr val="tx1"/>
            </a:solidFill>
            <a:round/>
            <a:headEnd/>
            <a:tailEnd type="triangle" w="med" len="med"/>
          </a:ln>
        </p:spPr>
        <p:txBody>
          <a:bodyPr wrap="none" anchor="ctr"/>
          <a:lstStyle/>
          <a:p>
            <a:endParaRPr lang="en-IN"/>
          </a:p>
        </p:txBody>
      </p:sp>
      <p:sp>
        <p:nvSpPr>
          <p:cNvPr id="8209" name="Line 46"/>
          <p:cNvSpPr>
            <a:spLocks noChangeShapeType="1"/>
          </p:cNvSpPr>
          <p:nvPr/>
        </p:nvSpPr>
        <p:spPr bwMode="auto">
          <a:xfrm>
            <a:off x="2057400" y="5562600"/>
            <a:ext cx="762000" cy="0"/>
          </a:xfrm>
          <a:prstGeom prst="line">
            <a:avLst/>
          </a:prstGeom>
          <a:noFill/>
          <a:ln w="9525">
            <a:solidFill>
              <a:schemeClr val="tx1"/>
            </a:solidFill>
            <a:round/>
            <a:headEnd/>
            <a:tailEnd type="triangle" w="med" len="med"/>
          </a:ln>
        </p:spPr>
        <p:txBody>
          <a:bodyPr wrap="none" anchor="ctr"/>
          <a:lstStyle/>
          <a:p>
            <a:endParaRPr lang="en-I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16009</TotalTime>
  <Words>2581</Words>
  <Application>Microsoft Office PowerPoint</Application>
  <PresentationFormat>On-screen Show (4:3)</PresentationFormat>
  <Paragraphs>271</Paragraphs>
  <Slides>24</Slides>
  <Notes>7</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Dr. Bharat Sutaria</vt:lpstr>
      <vt:lpstr>Means to harness solar energy</vt:lpstr>
      <vt:lpstr>History of solar cell</vt:lpstr>
      <vt:lpstr> Solar PV cell</vt:lpstr>
      <vt:lpstr>Slide 5</vt:lpstr>
      <vt:lpstr>How PV Cells Work ?</vt:lpstr>
      <vt:lpstr>PV Cells, Modules, &amp; Arrays</vt:lpstr>
      <vt:lpstr>Photoelectric effect</vt:lpstr>
      <vt:lpstr>Photovoltaic (PV) Scheme</vt:lpstr>
      <vt:lpstr>Provide a circuit for the electron flow</vt:lpstr>
      <vt:lpstr>PV types</vt:lpstr>
      <vt:lpstr>Silicon Photovoltaic Budget</vt:lpstr>
      <vt:lpstr>How good can it get?</vt:lpstr>
      <vt:lpstr>How a PV System Works?</vt:lpstr>
      <vt:lpstr>How it works?</vt:lpstr>
      <vt:lpstr>Why Are Batteries Used in Some PV Systems?</vt:lpstr>
      <vt:lpstr>Types of PV Systems</vt:lpstr>
      <vt:lpstr>Photovoltaic hybrid system.</vt:lpstr>
      <vt:lpstr>Direct-coupled PV system.</vt:lpstr>
      <vt:lpstr>SOLAR CELL TYPES  </vt:lpstr>
      <vt:lpstr>Slide 21</vt:lpstr>
      <vt:lpstr>Advantages</vt:lpstr>
      <vt:lpstr>Applications</vt:lpstr>
      <vt:lpstr>Disadvantages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Means to harness solar energy</dc:title>
  <dc:creator>DELL</dc:creator>
  <cp:lastModifiedBy>a</cp:lastModifiedBy>
  <cp:revision>30</cp:revision>
  <dcterms:created xsi:type="dcterms:W3CDTF">2006-08-16T00:00:00Z</dcterms:created>
  <dcterms:modified xsi:type="dcterms:W3CDTF">2019-11-04T04:02:24Z</dcterms:modified>
</cp:coreProperties>
</file>