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80" r:id="rId17"/>
    <p:sldId id="272"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76ED79-6C2A-4670-B629-A30E2EDF5C2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78110E-59F2-4CE1-B069-E27BEB01FF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6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6ED79-6C2A-4670-B629-A30E2EDF5C2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139323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6ED79-6C2A-4670-B629-A30E2EDF5C2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18228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6ED79-6C2A-4670-B629-A30E2EDF5C2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346338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76ED79-6C2A-4670-B629-A30E2EDF5C2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78110E-59F2-4CE1-B069-E27BEB01FF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3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76ED79-6C2A-4670-B629-A30E2EDF5C29}" type="datetimeFigureOut">
              <a:rPr lang="en-IN" smtClean="0"/>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210960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76ED79-6C2A-4670-B629-A30E2EDF5C29}" type="datetimeFigureOut">
              <a:rPr lang="en-IN" smtClean="0"/>
              <a:t>13-08-2019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129699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76ED79-6C2A-4670-B629-A30E2EDF5C29}" type="datetimeFigureOut">
              <a:rPr lang="en-IN" smtClean="0"/>
              <a:t>13-08-2019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45507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6ED79-6C2A-4670-B629-A30E2EDF5C29}" type="datetimeFigureOut">
              <a:rPr lang="en-IN" smtClean="0"/>
              <a:t>13-08-2019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33052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76ED79-6C2A-4670-B629-A30E2EDF5C29}" type="datetimeFigureOut">
              <a:rPr lang="en-IN" smtClean="0"/>
              <a:t>13-08-2019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78110E-59F2-4CE1-B069-E27BEB01FF85}" type="slidenum">
              <a:rPr lang="en-IN" smtClean="0"/>
              <a:t>‹#›</a:t>
            </a:fld>
            <a:endParaRPr lang="en-IN"/>
          </a:p>
        </p:txBody>
      </p:sp>
    </p:spTree>
    <p:extLst>
      <p:ext uri="{BB962C8B-B14F-4D97-AF65-F5344CB8AC3E}">
        <p14:creationId xmlns:p14="http://schemas.microsoft.com/office/powerpoint/2010/main" val="383094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76ED79-6C2A-4670-B629-A30E2EDF5C29}" type="datetimeFigureOut">
              <a:rPr lang="en-IN" smtClean="0"/>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78110E-59F2-4CE1-B069-E27BEB01FF85}" type="slidenum">
              <a:rPr lang="en-IN" smtClean="0"/>
              <a:t>‹#›</a:t>
            </a:fld>
            <a:endParaRPr lang="en-IN"/>
          </a:p>
        </p:txBody>
      </p:sp>
    </p:spTree>
    <p:extLst>
      <p:ext uri="{BB962C8B-B14F-4D97-AF65-F5344CB8AC3E}">
        <p14:creationId xmlns:p14="http://schemas.microsoft.com/office/powerpoint/2010/main" val="3968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76ED79-6C2A-4670-B629-A30E2EDF5C29}" type="datetimeFigureOut">
              <a:rPr lang="en-IN" smtClean="0"/>
              <a:t>13-08-2019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78110E-59F2-4CE1-B069-E27BEB01FF8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7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yjus.com/biology/nutri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MODULE I</a:t>
            </a:r>
            <a:endParaRPr lang="en-IN" dirty="0"/>
          </a:p>
        </p:txBody>
      </p:sp>
      <p:sp>
        <p:nvSpPr>
          <p:cNvPr id="3" name="Subtitle 2"/>
          <p:cNvSpPr>
            <a:spLocks noGrp="1"/>
          </p:cNvSpPr>
          <p:nvPr>
            <p:ph type="subTitle" idx="1"/>
          </p:nvPr>
        </p:nvSpPr>
        <p:spPr>
          <a:xfrm>
            <a:off x="2133600" y="4557124"/>
            <a:ext cx="10058400" cy="1143000"/>
          </a:xfrm>
        </p:spPr>
        <p:txBody>
          <a:bodyPr>
            <a:normAutofit fontScale="92500" lnSpcReduction="20000"/>
          </a:bodyPr>
          <a:lstStyle/>
          <a:p>
            <a:r>
              <a:rPr lang="en-IN" sz="4000" b="1" dirty="0" smtClean="0">
                <a:latin typeface="+mn-lt"/>
              </a:rPr>
              <a:t>ENVIRONMENT AND ECOSYSTEMS</a:t>
            </a:r>
          </a:p>
          <a:p>
            <a:r>
              <a:rPr lang="en-IN" sz="4000" b="1" dirty="0" smtClean="0">
                <a:latin typeface="+mn-lt"/>
              </a:rPr>
              <a:t>LECTURE II</a:t>
            </a:r>
            <a:endParaRPr lang="en-IN" sz="4000" b="1" dirty="0">
              <a:latin typeface="+mn-lt"/>
            </a:endParaRPr>
          </a:p>
        </p:txBody>
      </p:sp>
    </p:spTree>
    <p:extLst>
      <p:ext uri="{BB962C8B-B14F-4D97-AF65-F5344CB8AC3E}">
        <p14:creationId xmlns:p14="http://schemas.microsoft.com/office/powerpoint/2010/main" val="1249851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 y="362803"/>
            <a:ext cx="10058400" cy="1084997"/>
          </a:xfrm>
        </p:spPr>
        <p:txBody>
          <a:bodyPr/>
          <a:lstStyle/>
          <a:p>
            <a:r>
              <a:rPr lang="en-IN" b="1" dirty="0" smtClean="0">
                <a:latin typeface="+mn-lt"/>
              </a:rPr>
              <a:t>FOOD CHAIN</a:t>
            </a:r>
            <a:endParaRPr lang="en-IN" b="1" dirty="0">
              <a:latin typeface="+mn-lt"/>
            </a:endParaRPr>
          </a:p>
        </p:txBody>
      </p:sp>
      <p:sp>
        <p:nvSpPr>
          <p:cNvPr id="3" name="Content Placeholder 2"/>
          <p:cNvSpPr>
            <a:spLocks noGrp="1"/>
          </p:cNvSpPr>
          <p:nvPr>
            <p:ph idx="1"/>
          </p:nvPr>
        </p:nvSpPr>
        <p:spPr>
          <a:xfrm>
            <a:off x="461010" y="1737360"/>
            <a:ext cx="10694670" cy="4511039"/>
          </a:xfrm>
        </p:spPr>
        <p:txBody>
          <a:bodyPr>
            <a:noAutofit/>
          </a:bodyPr>
          <a:lstStyle/>
          <a:p>
            <a:pPr marL="361950" indent="-361950" algn="just">
              <a:buFont typeface="Wingdings" panose="05000000000000000000" pitchFamily="2" charset="2"/>
              <a:buChar char="§"/>
            </a:pPr>
            <a:r>
              <a:rPr lang="en-IN" sz="2800" b="1" dirty="0" smtClean="0">
                <a:solidFill>
                  <a:schemeClr val="tx1"/>
                </a:solidFill>
              </a:rPr>
              <a:t>A food chain is a linear sequence of organisms through which nutrients and energy  pass as one organism eats another i.e. each organism eats the smaller organism and eaten by larger organism. All those organism which are interlinked with each other through food constitutes a food chain.</a:t>
            </a:r>
          </a:p>
          <a:p>
            <a:pPr marL="361950" indent="-361950" algn="just">
              <a:buFont typeface="Wingdings" panose="05000000000000000000" pitchFamily="2" charset="2"/>
              <a:buChar char="§"/>
            </a:pPr>
            <a:r>
              <a:rPr lang="en-IN" sz="2800" b="1" dirty="0" smtClean="0">
                <a:solidFill>
                  <a:schemeClr val="tx1"/>
                </a:solidFill>
              </a:rPr>
              <a:t>Different species in a food chain are called trophic levels.</a:t>
            </a:r>
            <a:endParaRPr lang="en-IN" sz="2800" b="1" dirty="0">
              <a:solidFill>
                <a:schemeClr val="tx1"/>
              </a:solidFill>
            </a:endParaRPr>
          </a:p>
          <a:p>
            <a:pPr marL="361950" indent="-361950" algn="just">
              <a:buFont typeface="Wingdings" panose="05000000000000000000" pitchFamily="2" charset="2"/>
              <a:buChar char="§"/>
            </a:pPr>
            <a:r>
              <a:rPr lang="en-IN" sz="2800" b="1" dirty="0" smtClean="0">
                <a:solidFill>
                  <a:schemeClr val="tx1"/>
                </a:solidFill>
              </a:rPr>
              <a:t>Each food chain has 3 main trophic levels.</a:t>
            </a:r>
          </a:p>
          <a:p>
            <a:pPr marL="361950" indent="-361950" algn="just">
              <a:buFont typeface="Wingdings" panose="05000000000000000000" pitchFamily="2" charset="2"/>
              <a:buChar char="§"/>
            </a:pPr>
            <a:r>
              <a:rPr lang="en-IN" sz="2800" b="1" dirty="0" smtClean="0">
                <a:solidFill>
                  <a:schemeClr val="tx1"/>
                </a:solidFill>
              </a:rPr>
              <a:t>They are producers, consumers, and decomposers, the energy flows in a specific pathway. </a:t>
            </a:r>
          </a:p>
          <a:p>
            <a:pPr marL="361950" indent="-361950" algn="just">
              <a:buFont typeface="Wingdings" panose="05000000000000000000" pitchFamily="2" charset="2"/>
              <a:buChar char="§"/>
            </a:pPr>
            <a:r>
              <a:rPr lang="en-IN" sz="2400" b="1" dirty="0" smtClean="0">
                <a:solidFill>
                  <a:schemeClr val="tx1"/>
                </a:solidFill>
              </a:rPr>
              <a:t>NB:- </a:t>
            </a:r>
            <a:r>
              <a:rPr lang="en-IN" sz="1800" b="1" dirty="0" smtClean="0">
                <a:solidFill>
                  <a:schemeClr val="tx1"/>
                </a:solidFill>
              </a:rPr>
              <a:t>SPECIES</a:t>
            </a:r>
            <a:r>
              <a:rPr lang="en-IN" sz="2400" b="1" dirty="0" smtClean="0">
                <a:solidFill>
                  <a:schemeClr val="tx1"/>
                </a:solidFill>
              </a:rPr>
              <a:t>:</a:t>
            </a:r>
            <a:r>
              <a:rPr lang="en-IN" sz="2400" dirty="0" smtClean="0">
                <a:solidFill>
                  <a:srgbClr val="0070C0"/>
                </a:solidFill>
              </a:rPr>
              <a:t> </a:t>
            </a:r>
            <a:r>
              <a:rPr lang="en-IN" dirty="0" smtClean="0">
                <a:solidFill>
                  <a:srgbClr val="0070C0"/>
                </a:solidFill>
              </a:rPr>
              <a:t>A  </a:t>
            </a:r>
            <a:r>
              <a:rPr lang="en-IN" sz="1600" dirty="0" smtClean="0">
                <a:solidFill>
                  <a:srgbClr val="0070C0"/>
                </a:solidFill>
              </a:rPr>
              <a:t>group </a:t>
            </a:r>
            <a:r>
              <a:rPr lang="en-IN" sz="1600" dirty="0">
                <a:solidFill>
                  <a:srgbClr val="0070C0"/>
                </a:solidFill>
              </a:rPr>
              <a:t>of living organisms consisting of similar individuals capable of exchanging genes or interbreeding</a:t>
            </a:r>
            <a:endParaRPr lang="en-IN" sz="1800" dirty="0" smtClean="0">
              <a:solidFill>
                <a:srgbClr val="0070C0"/>
              </a:solidFill>
            </a:endParaRPr>
          </a:p>
        </p:txBody>
      </p:sp>
    </p:spTree>
    <p:extLst>
      <p:ext uri="{BB962C8B-B14F-4D97-AF65-F5344CB8AC3E}">
        <p14:creationId xmlns:p14="http://schemas.microsoft.com/office/powerpoint/2010/main" val="3155608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mn-lt"/>
              </a:rPr>
              <a:t>FOOD CHAIN</a:t>
            </a:r>
            <a:endParaRPr lang="en-IN"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67" y="1861011"/>
            <a:ext cx="9544992" cy="4022725"/>
          </a:xfrm>
        </p:spPr>
      </p:pic>
    </p:spTree>
    <p:extLst>
      <p:ext uri="{BB962C8B-B14F-4D97-AF65-F5344CB8AC3E}">
        <p14:creationId xmlns:p14="http://schemas.microsoft.com/office/powerpoint/2010/main" val="1818963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3803"/>
            <a:ext cx="10058400" cy="554055"/>
          </a:xfrm>
        </p:spPr>
        <p:txBody>
          <a:bodyPr>
            <a:normAutofit fontScale="90000"/>
          </a:bodyPr>
          <a:lstStyle/>
          <a:p>
            <a:r>
              <a:rPr lang="en-IN" sz="4000" b="1" dirty="0">
                <a:latin typeface="+mn-lt"/>
              </a:rPr>
              <a:t>FOOD CHAIN</a:t>
            </a:r>
          </a:p>
        </p:txBody>
      </p:sp>
      <p:sp>
        <p:nvSpPr>
          <p:cNvPr id="3" name="Content Placeholder 2"/>
          <p:cNvSpPr>
            <a:spLocks noGrp="1"/>
          </p:cNvSpPr>
          <p:nvPr>
            <p:ph idx="1"/>
          </p:nvPr>
        </p:nvSpPr>
        <p:spPr>
          <a:xfrm>
            <a:off x="1097280" y="1429775"/>
            <a:ext cx="6380151" cy="4856725"/>
          </a:xfrm>
        </p:spPr>
        <p:txBody>
          <a:bodyPr>
            <a:normAutofit fontScale="25000" lnSpcReduction="20000"/>
          </a:bodyPr>
          <a:lstStyle/>
          <a:p>
            <a:pPr fontAlgn="base"/>
            <a:endParaRPr lang="en-IN" sz="3300" b="1" dirty="0" smtClean="0"/>
          </a:p>
          <a:p>
            <a:pPr marL="0" indent="0" fontAlgn="base">
              <a:buNone/>
            </a:pPr>
            <a:r>
              <a:rPr lang="en-IN" sz="9600" b="1" dirty="0"/>
              <a:t>Each step of the food chain forms a tropic level.</a:t>
            </a:r>
          </a:p>
          <a:p>
            <a:pPr marL="0" indent="0" fontAlgn="base">
              <a:buNone/>
            </a:pPr>
            <a:endParaRPr lang="en-IN" sz="11200" b="1" dirty="0" smtClean="0"/>
          </a:p>
          <a:p>
            <a:pPr fontAlgn="base">
              <a:buFont typeface="Wingdings" panose="05000000000000000000" pitchFamily="2" charset="2"/>
              <a:buChar char="§"/>
            </a:pPr>
            <a:r>
              <a:rPr lang="en-IN" sz="9600" b="1" dirty="0" smtClean="0"/>
              <a:t>The </a:t>
            </a:r>
            <a:r>
              <a:rPr lang="en-IN" sz="9600" b="1" dirty="0"/>
              <a:t>producers (green plants) are at the first tropic level</a:t>
            </a:r>
            <a:r>
              <a:rPr lang="en-IN" sz="9600" b="1" dirty="0" smtClean="0"/>
              <a:t>.</a:t>
            </a:r>
            <a:endParaRPr lang="en-IN" sz="9600" b="1" dirty="0"/>
          </a:p>
          <a:p>
            <a:pPr fontAlgn="base">
              <a:buFont typeface="Wingdings" panose="05000000000000000000" pitchFamily="2" charset="2"/>
              <a:buChar char="§"/>
            </a:pPr>
            <a:r>
              <a:rPr lang="en-IN" sz="9600" b="1" dirty="0"/>
              <a:t>Primary consumers (herbivores) are at the second tropic level.</a:t>
            </a:r>
          </a:p>
          <a:p>
            <a:pPr fontAlgn="base">
              <a:buFont typeface="Wingdings" panose="05000000000000000000" pitchFamily="2" charset="2"/>
              <a:buChar char="§"/>
            </a:pPr>
            <a:r>
              <a:rPr lang="en-IN" sz="9600" b="1" dirty="0"/>
              <a:t>Secondary consumers (small carnivores) constitute the third tropic level.</a:t>
            </a:r>
          </a:p>
          <a:p>
            <a:pPr fontAlgn="base">
              <a:buFont typeface="Wingdings" panose="05000000000000000000" pitchFamily="2" charset="2"/>
              <a:buChar char="§"/>
            </a:pPr>
            <a:r>
              <a:rPr lang="en-IN" sz="9600" b="1" dirty="0"/>
              <a:t>Tertiary consumers (larger carnivores) form the fourth tropic level.</a:t>
            </a:r>
          </a:p>
          <a:p>
            <a:pPr fontAlgn="base">
              <a:buFont typeface="Wingdings" panose="05000000000000000000" pitchFamily="2" charset="2"/>
              <a:buChar char="§"/>
            </a:pPr>
            <a:r>
              <a:rPr lang="en-IN" sz="9600" b="1" dirty="0"/>
              <a:t>Producers have the greatest number of individuals</a:t>
            </a:r>
          </a:p>
          <a:p>
            <a:r>
              <a:rPr lang="en-IN" sz="11200" b="1" dirty="0"/>
              <a:t/>
            </a:r>
            <a:br>
              <a:rPr lang="en-IN" sz="11200" b="1" dirty="0"/>
            </a:br>
            <a:endParaRPr lang="en-IN" sz="11200" b="1" dirty="0"/>
          </a:p>
        </p:txBody>
      </p:sp>
      <p:sp>
        <p:nvSpPr>
          <p:cNvPr id="5" name="Rounded Rectangle 4"/>
          <p:cNvSpPr/>
          <p:nvPr/>
        </p:nvSpPr>
        <p:spPr>
          <a:xfrm>
            <a:off x="7061200" y="5080000"/>
            <a:ext cx="4572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PRODUCERS</a:t>
            </a:r>
            <a:endParaRPr lang="en-IN" b="1" dirty="0">
              <a:solidFill>
                <a:schemeClr val="tx1"/>
              </a:solidFill>
            </a:endParaRPr>
          </a:p>
        </p:txBody>
      </p:sp>
      <p:sp>
        <p:nvSpPr>
          <p:cNvPr id="6" name="Rounded Rectangle 5"/>
          <p:cNvSpPr/>
          <p:nvPr/>
        </p:nvSpPr>
        <p:spPr>
          <a:xfrm>
            <a:off x="7477431" y="4514850"/>
            <a:ext cx="3800169"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PRIMARY CONSUMERS</a:t>
            </a:r>
            <a:endParaRPr lang="en-IN" b="1" dirty="0">
              <a:solidFill>
                <a:schemeClr val="tx1"/>
              </a:solidFill>
            </a:endParaRPr>
          </a:p>
        </p:txBody>
      </p:sp>
      <p:sp>
        <p:nvSpPr>
          <p:cNvPr id="7" name="Rounded Rectangle 6"/>
          <p:cNvSpPr/>
          <p:nvPr/>
        </p:nvSpPr>
        <p:spPr>
          <a:xfrm>
            <a:off x="7848600" y="4013200"/>
            <a:ext cx="31496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SECONDARY CONSUMERS</a:t>
            </a:r>
            <a:endParaRPr lang="en-IN" b="1" dirty="0">
              <a:solidFill>
                <a:schemeClr val="tx1"/>
              </a:solidFill>
            </a:endParaRPr>
          </a:p>
        </p:txBody>
      </p:sp>
      <p:sp>
        <p:nvSpPr>
          <p:cNvPr id="9" name="Rounded Rectangle 8"/>
          <p:cNvSpPr/>
          <p:nvPr/>
        </p:nvSpPr>
        <p:spPr>
          <a:xfrm>
            <a:off x="8077200" y="3479800"/>
            <a:ext cx="26797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TERTIARY CONSUMERS</a:t>
            </a:r>
            <a:endParaRPr lang="en-IN" b="1" dirty="0">
              <a:solidFill>
                <a:schemeClr val="tx1"/>
              </a:solidFill>
            </a:endParaRPr>
          </a:p>
        </p:txBody>
      </p:sp>
      <p:sp>
        <p:nvSpPr>
          <p:cNvPr id="10" name="Rounded Rectangle 9"/>
          <p:cNvSpPr/>
          <p:nvPr/>
        </p:nvSpPr>
        <p:spPr>
          <a:xfrm>
            <a:off x="8305800" y="2984500"/>
            <a:ext cx="21717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DECOMPOSERS</a:t>
            </a:r>
            <a:endParaRPr lang="en-IN" b="1" dirty="0">
              <a:solidFill>
                <a:schemeClr val="tx1"/>
              </a:solidFill>
            </a:endParaRPr>
          </a:p>
        </p:txBody>
      </p:sp>
    </p:spTree>
    <p:extLst>
      <p:ext uri="{BB962C8B-B14F-4D97-AF65-F5344CB8AC3E}">
        <p14:creationId xmlns:p14="http://schemas.microsoft.com/office/powerpoint/2010/main" val="304925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mn-lt"/>
              </a:rPr>
              <a:t>FOOD CHAIN</a:t>
            </a:r>
            <a:endParaRPr lang="en-IN" sz="4000" dirty="0">
              <a:latin typeface="+mn-lt"/>
            </a:endParaRPr>
          </a:p>
        </p:txBody>
      </p:sp>
      <p:sp>
        <p:nvSpPr>
          <p:cNvPr id="3" name="Content Placeholder 2"/>
          <p:cNvSpPr>
            <a:spLocks noGrp="1"/>
          </p:cNvSpPr>
          <p:nvPr>
            <p:ph idx="1"/>
          </p:nvPr>
        </p:nvSpPr>
        <p:spPr/>
        <p:txBody>
          <a:bodyPr>
            <a:normAutofit lnSpcReduction="10000"/>
          </a:bodyPr>
          <a:lstStyle/>
          <a:p>
            <a:pPr marL="261938" indent="-261938" fontAlgn="base">
              <a:buFont typeface="Wingdings" panose="05000000000000000000" pitchFamily="2" charset="2"/>
              <a:buChar char="v"/>
            </a:pPr>
            <a:r>
              <a:rPr lang="en-IN" sz="2300" b="1" dirty="0"/>
              <a:t>The autotrophs capture 1% of energy present in sunlight and convert it into chemical energy, the chemical energy then flows to heterotrophs and decomposers.</a:t>
            </a:r>
          </a:p>
          <a:p>
            <a:pPr marL="261938" indent="-261938" fontAlgn="base">
              <a:buFont typeface="Wingdings" panose="05000000000000000000" pitchFamily="2" charset="2"/>
              <a:buChar char="v"/>
            </a:pPr>
            <a:r>
              <a:rPr lang="en-IN" sz="2300" b="1" dirty="0"/>
              <a:t>When green plants are consumed by the primary consumers a great amount of </a:t>
            </a:r>
            <a:r>
              <a:rPr lang="en-IN" sz="2300" b="1" dirty="0" smtClean="0"/>
              <a:t>  energy </a:t>
            </a:r>
            <a:r>
              <a:rPr lang="en-IN" sz="2300" b="1" dirty="0"/>
              <a:t>is lost as heat to the environment and rest of the energy is used up by the body of consumers for digestion, growth, reproduction.</a:t>
            </a:r>
          </a:p>
          <a:p>
            <a:pPr marL="261938" indent="-261938" fontAlgn="base">
              <a:buFont typeface="Wingdings" panose="05000000000000000000" pitchFamily="2" charset="2"/>
              <a:buChar char="v"/>
            </a:pPr>
            <a:r>
              <a:rPr lang="en-IN" sz="2300" b="1" dirty="0"/>
              <a:t>An average of 10% of food is turned into its own body which is again consumed by the secondary consumers.</a:t>
            </a:r>
          </a:p>
          <a:p>
            <a:pPr marL="261938" indent="-261938" fontAlgn="base">
              <a:buFont typeface="Wingdings" panose="05000000000000000000" pitchFamily="2" charset="2"/>
              <a:buChar char="v"/>
            </a:pPr>
            <a:r>
              <a:rPr lang="en-IN" sz="2300" b="1" dirty="0"/>
              <a:t>At the fourth tropic level very less mount of usable energy remains as the energy which flows from one level to another is very little</a:t>
            </a:r>
            <a:r>
              <a:rPr lang="en-IN" sz="2300" b="1" dirty="0" smtClean="0"/>
              <a:t>.</a:t>
            </a:r>
          </a:p>
          <a:p>
            <a:pPr fontAlgn="base">
              <a:buFont typeface="Wingdings" panose="05000000000000000000" pitchFamily="2" charset="2"/>
              <a:buChar char="v"/>
            </a:pPr>
            <a:r>
              <a:rPr lang="en-IN" sz="2300" b="1" dirty="0" smtClean="0"/>
              <a:t>Chemicals </a:t>
            </a:r>
            <a:r>
              <a:rPr lang="en-IN" sz="2300" b="1" dirty="0"/>
              <a:t>may enter our bodies through food chains.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9758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FOOD CHAIN</a:t>
            </a:r>
            <a:endParaRPr lang="en-IN" dirty="0"/>
          </a:p>
        </p:txBody>
      </p:sp>
      <p:sp>
        <p:nvSpPr>
          <p:cNvPr id="3" name="Content Placeholder 2"/>
          <p:cNvSpPr>
            <a:spLocks noGrp="1"/>
          </p:cNvSpPr>
          <p:nvPr>
            <p:ph idx="1"/>
          </p:nvPr>
        </p:nvSpPr>
        <p:spPr/>
        <p:txBody>
          <a:bodyPr>
            <a:normAutofit/>
          </a:bodyPr>
          <a:lstStyle/>
          <a:p>
            <a:r>
              <a:rPr lang="en-IN" sz="2800" b="1" dirty="0" smtClean="0"/>
              <a:t>EXAMPLES</a:t>
            </a:r>
          </a:p>
          <a:p>
            <a:r>
              <a:rPr lang="fr-FR" dirty="0" smtClean="0"/>
              <a:t>1.</a:t>
            </a:r>
            <a:r>
              <a:rPr lang="fr-FR" dirty="0"/>
              <a:t> </a:t>
            </a:r>
            <a:r>
              <a:rPr lang="fr-FR" sz="2400" b="1" dirty="0" smtClean="0"/>
              <a:t>Grass                </a:t>
            </a:r>
            <a:r>
              <a:rPr lang="fr-FR" sz="2400" b="1" dirty="0" err="1" smtClean="0"/>
              <a:t>insects</a:t>
            </a:r>
            <a:r>
              <a:rPr lang="fr-FR" sz="2400" b="1" dirty="0" smtClean="0"/>
              <a:t>           </a:t>
            </a:r>
            <a:r>
              <a:rPr lang="fr-FR" sz="2400" b="1" dirty="0"/>
              <a:t> </a:t>
            </a:r>
            <a:r>
              <a:rPr lang="fr-FR" sz="2400" b="1" dirty="0" smtClean="0"/>
              <a:t>     </a:t>
            </a:r>
            <a:r>
              <a:rPr lang="fr-FR" sz="2400" b="1" dirty="0" err="1" smtClean="0"/>
              <a:t>frog</a:t>
            </a:r>
            <a:r>
              <a:rPr lang="fr-FR" sz="2400" b="1" dirty="0" smtClean="0"/>
              <a:t> </a:t>
            </a:r>
            <a:r>
              <a:rPr lang="fr-FR" sz="2400" b="1" dirty="0"/>
              <a:t> </a:t>
            </a:r>
            <a:r>
              <a:rPr lang="fr-FR" sz="2400" b="1" dirty="0" smtClean="0"/>
              <a:t>                 </a:t>
            </a:r>
            <a:r>
              <a:rPr lang="fr-FR" sz="2400" b="1" dirty="0" err="1" smtClean="0"/>
              <a:t>snake</a:t>
            </a:r>
            <a:r>
              <a:rPr lang="fr-FR" sz="2400" b="1" dirty="0" smtClean="0"/>
              <a:t>              </a:t>
            </a:r>
            <a:r>
              <a:rPr lang="fr-FR" sz="2400" b="1" dirty="0" err="1" smtClean="0"/>
              <a:t>eagle</a:t>
            </a:r>
            <a:endParaRPr lang="en-IN" sz="3200" b="1" dirty="0"/>
          </a:p>
        </p:txBody>
      </p:sp>
      <p:sp>
        <p:nvSpPr>
          <p:cNvPr id="4" name="Right Arrow 3"/>
          <p:cNvSpPr/>
          <p:nvPr/>
        </p:nvSpPr>
        <p:spPr>
          <a:xfrm>
            <a:off x="2208341" y="2525476"/>
            <a:ext cx="856343"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4268649" y="2547489"/>
            <a:ext cx="856343"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7924795" y="2540478"/>
            <a:ext cx="743132"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6013260" y="2569502"/>
            <a:ext cx="856343" cy="13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08021"/>
            <a:ext cx="9245600" cy="2295561"/>
          </a:xfrm>
          <a:prstGeom prst="rect">
            <a:avLst/>
          </a:prstGeom>
        </p:spPr>
      </p:pic>
      <p:sp>
        <p:nvSpPr>
          <p:cNvPr id="9" name="TextBox 8"/>
          <p:cNvSpPr txBox="1"/>
          <p:nvPr/>
        </p:nvSpPr>
        <p:spPr>
          <a:xfrm>
            <a:off x="1097280" y="4862287"/>
            <a:ext cx="9062720" cy="830997"/>
          </a:xfrm>
          <a:prstGeom prst="rect">
            <a:avLst/>
          </a:prstGeom>
          <a:noFill/>
        </p:spPr>
        <p:txBody>
          <a:bodyPr wrap="square" rtlCol="0">
            <a:spAutoFit/>
          </a:bodyPr>
          <a:lstStyle/>
          <a:p>
            <a:r>
              <a:rPr lang="en-IN" sz="2400" b="1" dirty="0"/>
              <a:t>Grass is eaten by insects and frogs eat the insects which in turn are eaten by the snakes and eagles eat the snakes.</a:t>
            </a:r>
          </a:p>
        </p:txBody>
      </p:sp>
    </p:spTree>
    <p:extLst>
      <p:ext uri="{BB962C8B-B14F-4D97-AF65-F5344CB8AC3E}">
        <p14:creationId xmlns:p14="http://schemas.microsoft.com/office/powerpoint/2010/main" val="435715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FOOD CHAIN</a:t>
            </a:r>
            <a:endParaRPr lang="en-IN" sz="4000" b="1" dirty="0">
              <a:latin typeface="+mn-lt"/>
            </a:endParaRPr>
          </a:p>
        </p:txBody>
      </p:sp>
      <p:sp>
        <p:nvSpPr>
          <p:cNvPr id="3" name="Content Placeholder 2"/>
          <p:cNvSpPr>
            <a:spLocks noGrp="1"/>
          </p:cNvSpPr>
          <p:nvPr>
            <p:ph idx="1"/>
          </p:nvPr>
        </p:nvSpPr>
        <p:spPr>
          <a:xfrm>
            <a:off x="1078410" y="1872342"/>
            <a:ext cx="9411063" cy="3996751"/>
          </a:xfrm>
        </p:spPr>
        <p:txBody>
          <a:bodyPr/>
          <a:lstStyle/>
          <a:p>
            <a:pPr marL="0" indent="0" fontAlgn="base">
              <a:buNone/>
            </a:pPr>
            <a:r>
              <a:rPr lang="en-IN" sz="2800" dirty="0" smtClean="0"/>
              <a:t>2.Sun  </a:t>
            </a:r>
            <a:r>
              <a:rPr lang="en-IN" sz="2800" dirty="0"/>
              <a:t>  </a:t>
            </a:r>
            <a:r>
              <a:rPr lang="en-IN" sz="2800" dirty="0" smtClean="0"/>
              <a:t>           plant              dear</a:t>
            </a:r>
            <a:r>
              <a:rPr lang="en-IN" sz="2800" dirty="0"/>
              <a:t> </a:t>
            </a:r>
            <a:r>
              <a:rPr lang="en-IN" sz="2800" dirty="0" smtClean="0"/>
              <a:t>               </a:t>
            </a:r>
            <a:r>
              <a:rPr lang="en-IN" sz="2800" dirty="0"/>
              <a:t>lion</a:t>
            </a:r>
          </a:p>
          <a:p>
            <a:r>
              <a:rPr lang="en-IN" dirty="0"/>
              <a:t/>
            </a:r>
            <a:br>
              <a:rPr lang="en-IN" dirty="0"/>
            </a:br>
            <a:endParaRPr lang="en-IN" dirty="0"/>
          </a:p>
        </p:txBody>
      </p:sp>
      <p:sp>
        <p:nvSpPr>
          <p:cNvPr id="4" name="Right Arrow 3"/>
          <p:cNvSpPr/>
          <p:nvPr/>
        </p:nvSpPr>
        <p:spPr>
          <a:xfrm>
            <a:off x="2032000" y="2017486"/>
            <a:ext cx="68217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3969657" y="1988458"/>
            <a:ext cx="68217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5783942" y="2017487"/>
            <a:ext cx="68217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73" y="2336801"/>
            <a:ext cx="6729538" cy="1918305"/>
          </a:xfrm>
          <a:prstGeom prst="rect">
            <a:avLst/>
          </a:prstGeom>
        </p:spPr>
      </p:pic>
      <p:sp>
        <p:nvSpPr>
          <p:cNvPr id="9" name="TextBox 8"/>
          <p:cNvSpPr txBox="1"/>
          <p:nvPr/>
        </p:nvSpPr>
        <p:spPr>
          <a:xfrm>
            <a:off x="1097280" y="4368800"/>
            <a:ext cx="10369006" cy="1872343"/>
          </a:xfrm>
          <a:prstGeom prst="rect">
            <a:avLst/>
          </a:prstGeom>
          <a:noFill/>
        </p:spPr>
        <p:txBody>
          <a:bodyPr wrap="square" rtlCol="0">
            <a:spAutoFit/>
          </a:bodyPr>
          <a:lstStyle/>
          <a:p>
            <a:endParaRPr lang="en-IN" dirty="0"/>
          </a:p>
        </p:txBody>
      </p:sp>
      <p:sp>
        <p:nvSpPr>
          <p:cNvPr id="10" name="TextBox 9"/>
          <p:cNvSpPr txBox="1"/>
          <p:nvPr/>
        </p:nvSpPr>
        <p:spPr>
          <a:xfrm>
            <a:off x="945973" y="4731657"/>
            <a:ext cx="10209707" cy="446276"/>
          </a:xfrm>
          <a:prstGeom prst="rect">
            <a:avLst/>
          </a:prstGeom>
          <a:noFill/>
        </p:spPr>
        <p:txBody>
          <a:bodyPr wrap="square" rtlCol="0">
            <a:spAutoFit/>
          </a:bodyPr>
          <a:lstStyle/>
          <a:p>
            <a:r>
              <a:rPr lang="en-IN" sz="2300" b="1" dirty="0"/>
              <a:t>Flow of energy takes place from one component of the food chain to another.</a:t>
            </a:r>
          </a:p>
        </p:txBody>
      </p:sp>
    </p:spTree>
    <p:extLst>
      <p:ext uri="{BB962C8B-B14F-4D97-AF65-F5344CB8AC3E}">
        <p14:creationId xmlns:p14="http://schemas.microsoft.com/office/powerpoint/2010/main" val="3138008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FOOD CHAIN</a:t>
            </a:r>
            <a:endParaRPr lang="en-IN"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15422"/>
            <a:ext cx="9875520" cy="4041058"/>
          </a:xfrm>
        </p:spPr>
      </p:pic>
    </p:spTree>
    <p:extLst>
      <p:ext uri="{BB962C8B-B14F-4D97-AF65-F5344CB8AC3E}">
        <p14:creationId xmlns:p14="http://schemas.microsoft.com/office/powerpoint/2010/main" val="3149644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normAutofit/>
          </a:bodyPr>
          <a:lstStyle/>
          <a:p>
            <a:r>
              <a:rPr lang="en-IN" sz="4000" b="1" dirty="0" smtClean="0">
                <a:latin typeface="+mn-lt"/>
              </a:rPr>
              <a:t>FOOD WEB</a:t>
            </a:r>
            <a:endParaRPr lang="en-IN" sz="4000" b="1" dirty="0">
              <a:latin typeface="+mn-lt"/>
            </a:endParaRPr>
          </a:p>
        </p:txBody>
      </p:sp>
      <p:sp>
        <p:nvSpPr>
          <p:cNvPr id="3" name="Content Placeholder 2"/>
          <p:cNvSpPr>
            <a:spLocks noGrp="1"/>
          </p:cNvSpPr>
          <p:nvPr>
            <p:ph idx="1"/>
          </p:nvPr>
        </p:nvSpPr>
        <p:spPr>
          <a:xfrm>
            <a:off x="1097280" y="1845734"/>
            <a:ext cx="10345420" cy="4023360"/>
          </a:xfrm>
        </p:spPr>
        <p:txBody>
          <a:bodyPr>
            <a:normAutofit/>
          </a:bodyPr>
          <a:lstStyle/>
          <a:p>
            <a:pPr marL="0" indent="0">
              <a:buNone/>
            </a:pPr>
            <a:endParaRPr lang="en-IN" sz="2300" b="1" dirty="0" smtClean="0"/>
          </a:p>
          <a:p>
            <a:pPr marL="354013" indent="-354013" algn="just">
              <a:buFont typeface="Wingdings" panose="05000000000000000000" pitchFamily="2" charset="2"/>
              <a:buChar char="Ø"/>
            </a:pPr>
            <a:r>
              <a:rPr lang="en-IN" sz="2300" b="1" dirty="0" smtClean="0"/>
              <a:t>Food </a:t>
            </a:r>
            <a:r>
              <a:rPr lang="en-IN" sz="2300" b="1" dirty="0"/>
              <a:t>web is an important conceptual tool for illustrating the feeding relationships among species within a </a:t>
            </a:r>
            <a:r>
              <a:rPr lang="en-IN" sz="2300" b="1" dirty="0" smtClean="0"/>
              <a:t>community.</a:t>
            </a:r>
          </a:p>
          <a:p>
            <a:pPr marL="354013" indent="-354013" algn="just">
              <a:buFont typeface="Wingdings" panose="05000000000000000000" pitchFamily="2" charset="2"/>
              <a:buChar char="Ø"/>
            </a:pPr>
            <a:r>
              <a:rPr lang="en-IN" sz="2300" b="1" dirty="0" smtClean="0"/>
              <a:t>It reveals about species interactions, </a:t>
            </a:r>
            <a:r>
              <a:rPr lang="en-IN" sz="2300" b="1" dirty="0"/>
              <a:t>community structure, and </a:t>
            </a:r>
            <a:r>
              <a:rPr lang="en-IN" sz="2300" b="1" dirty="0" smtClean="0"/>
              <a:t>understanding </a:t>
            </a:r>
            <a:r>
              <a:rPr lang="en-IN" sz="2300" b="1" dirty="0"/>
              <a:t>the dynamics of energy transfer in an ecosystem</a:t>
            </a:r>
            <a:r>
              <a:rPr lang="en-IN" sz="2300" b="1" dirty="0" smtClean="0"/>
              <a:t>.</a:t>
            </a:r>
          </a:p>
          <a:p>
            <a:pPr marL="354013" indent="-354013" algn="just">
              <a:buFont typeface="Wingdings" panose="05000000000000000000" pitchFamily="2" charset="2"/>
              <a:buChar char="Ø"/>
            </a:pPr>
            <a:r>
              <a:rPr lang="en-IN" sz="2300" b="1" dirty="0" smtClean="0"/>
              <a:t>Various food chains are often interlinked at different trophic levels to form  a complex interaction between different species from the point of view of food .This network interaction is called food web.</a:t>
            </a:r>
          </a:p>
          <a:p>
            <a:pPr marL="354013" indent="-354013" algn="just">
              <a:buFont typeface="Wingdings" panose="05000000000000000000" pitchFamily="2" charset="2"/>
              <a:buChar char="Ø"/>
            </a:pPr>
            <a:r>
              <a:rPr lang="en-IN" sz="2300" b="1" dirty="0" smtClean="0"/>
              <a:t>If any of the intermediate stage of food-chain is removed ,the succeeding links of the food chain will be affected.</a:t>
            </a:r>
          </a:p>
        </p:txBody>
      </p:sp>
    </p:spTree>
    <p:extLst>
      <p:ext uri="{BB962C8B-B14F-4D97-AF65-F5344CB8AC3E}">
        <p14:creationId xmlns:p14="http://schemas.microsoft.com/office/powerpoint/2010/main" val="2233200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943" y="442450"/>
            <a:ext cx="6648450" cy="5695950"/>
          </a:xfrm>
          <a:prstGeom prst="rect">
            <a:avLst/>
          </a:prstGeom>
        </p:spPr>
      </p:pic>
      <p:sp>
        <p:nvSpPr>
          <p:cNvPr id="3" name="TextBox 2"/>
          <p:cNvSpPr txBox="1"/>
          <p:nvPr/>
        </p:nvSpPr>
        <p:spPr>
          <a:xfrm>
            <a:off x="942975" y="2967260"/>
            <a:ext cx="2772697" cy="646331"/>
          </a:xfrm>
          <a:prstGeom prst="rect">
            <a:avLst/>
          </a:prstGeom>
          <a:noFill/>
        </p:spPr>
        <p:txBody>
          <a:bodyPr wrap="square" rtlCol="0">
            <a:spAutoFit/>
          </a:bodyPr>
          <a:lstStyle/>
          <a:p>
            <a:r>
              <a:rPr lang="en-IN" sz="3600" b="1" dirty="0" smtClean="0"/>
              <a:t>FOOD WEB</a:t>
            </a:r>
            <a:endParaRPr lang="en-IN" sz="3200" b="1" dirty="0"/>
          </a:p>
        </p:txBody>
      </p:sp>
    </p:spTree>
    <p:extLst>
      <p:ext uri="{BB962C8B-B14F-4D97-AF65-F5344CB8AC3E}">
        <p14:creationId xmlns:p14="http://schemas.microsoft.com/office/powerpoint/2010/main" val="134205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2975" y="2967260"/>
            <a:ext cx="2772697" cy="646331"/>
          </a:xfrm>
          <a:prstGeom prst="rect">
            <a:avLst/>
          </a:prstGeom>
          <a:noFill/>
        </p:spPr>
        <p:txBody>
          <a:bodyPr wrap="square" rtlCol="0">
            <a:spAutoFit/>
          </a:bodyPr>
          <a:lstStyle/>
          <a:p>
            <a:r>
              <a:rPr lang="en-IN" sz="3600" b="1" dirty="0" smtClean="0"/>
              <a:t>FOOD WEB</a:t>
            </a:r>
            <a:endParaRPr lang="en-IN"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201" y="530414"/>
            <a:ext cx="8161120" cy="5250953"/>
          </a:xfrm>
          <a:prstGeom prst="rect">
            <a:avLst/>
          </a:prstGeom>
        </p:spPr>
      </p:pic>
    </p:spTree>
    <p:extLst>
      <p:ext uri="{BB962C8B-B14F-4D97-AF65-F5344CB8AC3E}">
        <p14:creationId xmlns:p14="http://schemas.microsoft.com/office/powerpoint/2010/main" val="780150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1"/>
                </a:solidFill>
                <a:latin typeface="+mn-lt"/>
              </a:rPr>
              <a:t>ECOSYSTEM</a:t>
            </a:r>
            <a:endParaRPr lang="en-IN" sz="4000" b="1" dirty="0">
              <a:solidFill>
                <a:schemeClr val="tx1"/>
              </a:solidFill>
              <a:latin typeface="+mn-lt"/>
            </a:endParaRPr>
          </a:p>
        </p:txBody>
      </p:sp>
      <p:sp>
        <p:nvSpPr>
          <p:cNvPr id="3" name="Content Placeholder 2"/>
          <p:cNvSpPr>
            <a:spLocks noGrp="1"/>
          </p:cNvSpPr>
          <p:nvPr>
            <p:ph idx="1"/>
          </p:nvPr>
        </p:nvSpPr>
        <p:spPr>
          <a:xfrm>
            <a:off x="1097280" y="1845734"/>
            <a:ext cx="7132320" cy="4279295"/>
          </a:xfrm>
        </p:spPr>
        <p:txBody>
          <a:bodyPr>
            <a:noAutofit/>
          </a:bodyPr>
          <a:lstStyle/>
          <a:p>
            <a:pPr marL="174625" indent="-174625" algn="just">
              <a:buFont typeface="Wingdings" panose="05000000000000000000" pitchFamily="2" charset="2"/>
              <a:buChar char="Ø"/>
            </a:pPr>
            <a:r>
              <a:rPr lang="en-IN" sz="2300" b="1" dirty="0">
                <a:solidFill>
                  <a:schemeClr val="tx1"/>
                </a:solidFill>
              </a:rPr>
              <a:t>An ecosystem is a structural and functional unit of ecology where the living organisms interact with each other and the surrounding environment. It can be described as the community where the plants and animals live together</a:t>
            </a:r>
            <a:r>
              <a:rPr lang="en-IN" sz="2300" b="1" dirty="0" smtClean="0">
                <a:solidFill>
                  <a:schemeClr val="tx1"/>
                </a:solidFill>
              </a:rPr>
              <a:t>.</a:t>
            </a:r>
            <a:endParaRPr lang="en-IN" sz="2300" b="1" dirty="0">
              <a:solidFill>
                <a:schemeClr val="tx1"/>
              </a:solidFill>
            </a:endParaRPr>
          </a:p>
          <a:p>
            <a:pPr marL="174625" indent="-174625" algn="just">
              <a:buFont typeface="Wingdings" panose="05000000000000000000" pitchFamily="2" charset="2"/>
              <a:buChar char="Ø"/>
            </a:pPr>
            <a:r>
              <a:rPr lang="en-IN" sz="2300" b="1" dirty="0">
                <a:solidFill>
                  <a:schemeClr val="tx1"/>
                </a:solidFill>
              </a:rPr>
              <a:t>An ecosystem is also referred to as the ecological system. The term Ecosystem was first coined by an English botanist </a:t>
            </a:r>
            <a:r>
              <a:rPr lang="en-IN" sz="2300" b="1" dirty="0" err="1">
                <a:solidFill>
                  <a:schemeClr val="tx1"/>
                </a:solidFill>
              </a:rPr>
              <a:t>A.G.Tansely</a:t>
            </a:r>
            <a:r>
              <a:rPr lang="en-IN" sz="2300" b="1" dirty="0">
                <a:solidFill>
                  <a:schemeClr val="tx1"/>
                </a:solidFill>
              </a:rPr>
              <a:t> in the year 1953</a:t>
            </a:r>
            <a:r>
              <a:rPr lang="en-IN" sz="2300" b="1" dirty="0" smtClean="0">
                <a:solidFill>
                  <a:schemeClr val="tx1"/>
                </a:solidFill>
              </a:rPr>
              <a:t>.</a:t>
            </a:r>
            <a:endParaRPr lang="en-IN" sz="2300" b="1" dirty="0">
              <a:solidFill>
                <a:schemeClr val="tx1"/>
              </a:solidFill>
            </a:endParaRPr>
          </a:p>
          <a:p>
            <a:pPr marL="174625" indent="-174625" algn="just">
              <a:buFont typeface="Wingdings" panose="05000000000000000000" pitchFamily="2" charset="2"/>
              <a:buChar char="Ø"/>
            </a:pPr>
            <a:r>
              <a:rPr lang="en-IN" sz="2300" b="1" dirty="0" smtClean="0">
                <a:solidFill>
                  <a:schemeClr val="tx1"/>
                </a:solidFill>
              </a:rPr>
              <a:t>Ecosystem </a:t>
            </a:r>
            <a:r>
              <a:rPr lang="en-IN" sz="2300" b="1" dirty="0">
                <a:solidFill>
                  <a:schemeClr val="tx1"/>
                </a:solidFill>
              </a:rPr>
              <a:t>varies greatly in size from a small pond to a large forest or a sea. Many ecologists regard the entire biosphere as a global ecosystem, as a composite of all local ecosystems on Earth. </a:t>
            </a:r>
            <a:endParaRPr lang="en-IN" sz="23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95" y="2015159"/>
            <a:ext cx="3794405" cy="3674441"/>
          </a:xfrm>
          <a:prstGeom prst="rect">
            <a:avLst/>
          </a:prstGeom>
        </p:spPr>
      </p:pic>
    </p:spTree>
    <p:extLst>
      <p:ext uri="{BB962C8B-B14F-4D97-AF65-F5344CB8AC3E}">
        <p14:creationId xmlns:p14="http://schemas.microsoft.com/office/powerpoint/2010/main" val="138591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388" y="245660"/>
            <a:ext cx="10058400" cy="1450757"/>
          </a:xfrm>
        </p:spPr>
        <p:txBody>
          <a:bodyPr>
            <a:normAutofit/>
          </a:bodyPr>
          <a:lstStyle/>
          <a:p>
            <a:r>
              <a:rPr lang="en-IN" sz="4000" b="1" dirty="0">
                <a:solidFill>
                  <a:schemeClr val="tx1"/>
                </a:solidFill>
                <a:latin typeface="+mn-lt"/>
              </a:rPr>
              <a:t>ECOSYSTEM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4065" y="1992574"/>
            <a:ext cx="3480179" cy="4093428"/>
          </a:xfrm>
        </p:spPr>
      </p:pic>
      <p:sp>
        <p:nvSpPr>
          <p:cNvPr id="5" name="TextBox 4"/>
          <p:cNvSpPr txBox="1"/>
          <p:nvPr/>
        </p:nvSpPr>
        <p:spPr>
          <a:xfrm>
            <a:off x="682388" y="1992574"/>
            <a:ext cx="7246961" cy="4278094"/>
          </a:xfrm>
          <a:prstGeom prst="rect">
            <a:avLst/>
          </a:prstGeom>
          <a:noFill/>
        </p:spPr>
        <p:txBody>
          <a:bodyPr wrap="square" rtlCol="0">
            <a:spAutoFit/>
          </a:bodyPr>
          <a:lstStyle/>
          <a:p>
            <a:r>
              <a:rPr lang="en-IN" sz="2400" b="1" dirty="0" smtClean="0">
                <a:solidFill>
                  <a:srgbClr val="002060"/>
                </a:solidFill>
              </a:rPr>
              <a:t>CLASSIFICATION OF ECOSYSTEM</a:t>
            </a:r>
          </a:p>
          <a:p>
            <a:endParaRPr lang="en-IN" sz="2800" b="1" dirty="0" smtClean="0"/>
          </a:p>
          <a:p>
            <a:r>
              <a:rPr lang="en-IN" sz="2200" b="1" dirty="0" smtClean="0"/>
              <a:t>it is convenient to divide it into two basic categories</a:t>
            </a:r>
          </a:p>
          <a:p>
            <a:endParaRPr lang="en-IN" sz="2200" b="1" dirty="0" smtClean="0"/>
          </a:p>
          <a:p>
            <a:r>
              <a:rPr lang="en-IN" sz="2200" b="1" dirty="0" smtClean="0">
                <a:solidFill>
                  <a:srgbClr val="FF0000"/>
                </a:solidFill>
              </a:rPr>
              <a:t>Terrestrial :  </a:t>
            </a:r>
            <a:r>
              <a:rPr lang="en-IN" sz="2200" b="1" dirty="0" smtClean="0"/>
              <a:t>Forest, grassland and desert are some examples of terrestrial ecosystems</a:t>
            </a:r>
          </a:p>
          <a:p>
            <a:endParaRPr lang="en-IN" sz="2200" b="1" dirty="0" smtClean="0"/>
          </a:p>
          <a:p>
            <a:r>
              <a:rPr lang="en-IN" sz="2200" b="1" dirty="0" smtClean="0">
                <a:solidFill>
                  <a:srgbClr val="FF0000"/>
                </a:solidFill>
              </a:rPr>
              <a:t>Aquatic: </a:t>
            </a:r>
            <a:r>
              <a:rPr lang="en-IN" sz="2200" b="1" dirty="0" smtClean="0"/>
              <a:t>pond, lake, wetland, river and estuary are some examples of aquatic ecosystems. </a:t>
            </a:r>
          </a:p>
          <a:p>
            <a:endParaRPr lang="en-IN" sz="2200" b="1" dirty="0" smtClean="0"/>
          </a:p>
          <a:p>
            <a:r>
              <a:rPr lang="en-IN" sz="2200" b="1" dirty="0" smtClean="0"/>
              <a:t>Crop fields and an aquarium may also be considered as man-made ecosystems.</a:t>
            </a:r>
            <a:endParaRPr lang="en-IN" sz="2200" b="1" dirty="0"/>
          </a:p>
        </p:txBody>
      </p:sp>
    </p:spTree>
    <p:extLst>
      <p:ext uri="{BB962C8B-B14F-4D97-AF65-F5344CB8AC3E}">
        <p14:creationId xmlns:p14="http://schemas.microsoft.com/office/powerpoint/2010/main" val="381394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639" y="184081"/>
            <a:ext cx="10058400" cy="1450757"/>
          </a:xfrm>
        </p:spPr>
        <p:txBody>
          <a:bodyPr>
            <a:normAutofit/>
          </a:bodyPr>
          <a:lstStyle/>
          <a:p>
            <a:r>
              <a:rPr lang="en-IN" sz="4000" b="1" dirty="0" smtClean="0">
                <a:latin typeface="+mn-lt"/>
              </a:rPr>
              <a:t>ECOSYSTEM - STRUCTURE</a:t>
            </a:r>
            <a:endParaRPr lang="en-IN" sz="4000" b="1" dirty="0">
              <a:latin typeface="+mn-lt"/>
            </a:endParaRPr>
          </a:p>
        </p:txBody>
      </p:sp>
      <p:sp>
        <p:nvSpPr>
          <p:cNvPr id="3" name="Content Placeholder 2"/>
          <p:cNvSpPr>
            <a:spLocks noGrp="1"/>
          </p:cNvSpPr>
          <p:nvPr>
            <p:ph idx="1"/>
          </p:nvPr>
        </p:nvSpPr>
        <p:spPr>
          <a:xfrm>
            <a:off x="982639" y="1845734"/>
            <a:ext cx="10173041" cy="4186576"/>
          </a:xfrm>
        </p:spPr>
        <p:txBody>
          <a:bodyPr/>
          <a:lstStyle/>
          <a:p>
            <a:r>
              <a:rPr lang="en-IN" sz="2300" b="1" dirty="0">
                <a:solidFill>
                  <a:schemeClr val="tx1"/>
                </a:solidFill>
              </a:rPr>
              <a:t>Structure of an </a:t>
            </a:r>
            <a:r>
              <a:rPr lang="en-IN" sz="2300" b="1" dirty="0" smtClean="0">
                <a:solidFill>
                  <a:schemeClr val="tx1"/>
                </a:solidFill>
              </a:rPr>
              <a:t>Ecosystem:</a:t>
            </a:r>
            <a:endParaRPr lang="en-IN" sz="2300" b="1" dirty="0">
              <a:solidFill>
                <a:schemeClr val="tx1"/>
              </a:solidFill>
            </a:endParaRPr>
          </a:p>
          <a:p>
            <a:r>
              <a:rPr lang="en-IN" sz="2300" b="1" dirty="0">
                <a:solidFill>
                  <a:schemeClr val="tx1"/>
                </a:solidFill>
              </a:rPr>
              <a:t>The structure of </a:t>
            </a:r>
            <a:r>
              <a:rPr lang="en-IN" sz="2300" b="1" dirty="0" smtClean="0">
                <a:solidFill>
                  <a:schemeClr val="tx1"/>
                </a:solidFill>
              </a:rPr>
              <a:t>an</a:t>
            </a:r>
            <a:r>
              <a:rPr lang="en-IN" sz="2300" b="1" dirty="0">
                <a:solidFill>
                  <a:schemeClr val="tx1"/>
                </a:solidFill>
              </a:rPr>
              <a:t> </a:t>
            </a:r>
            <a:r>
              <a:rPr lang="en-IN" sz="2300" b="1" dirty="0" smtClean="0">
                <a:solidFill>
                  <a:schemeClr val="tx1"/>
                </a:solidFill>
              </a:rPr>
              <a:t>ecosystem is </a:t>
            </a:r>
            <a:r>
              <a:rPr lang="en-IN" sz="2300" b="1" dirty="0">
                <a:solidFill>
                  <a:schemeClr val="tx1"/>
                </a:solidFill>
              </a:rPr>
              <a:t>characterized by the organization of both biotic and abiotic components.</a:t>
            </a:r>
          </a:p>
          <a:p>
            <a:endParaRPr lang="en-IN" b="1" dirty="0" smtClean="0">
              <a:solidFill>
                <a:schemeClr val="tx1"/>
              </a:solidFill>
            </a:endParaRPr>
          </a:p>
          <a:p>
            <a:r>
              <a:rPr lang="en-IN" sz="2300" b="1" dirty="0" smtClean="0">
                <a:solidFill>
                  <a:srgbClr val="FF0000"/>
                </a:solidFill>
              </a:rPr>
              <a:t>Biotic component:</a:t>
            </a:r>
          </a:p>
          <a:p>
            <a:endParaRPr lang="en-IN" b="1" dirty="0">
              <a:solidFill>
                <a:schemeClr val="tx1"/>
              </a:solidFill>
            </a:endParaRPr>
          </a:p>
          <a:p>
            <a:r>
              <a:rPr lang="en-IN" dirty="0">
                <a:solidFill>
                  <a:schemeClr val="tx1"/>
                </a:solidFill>
              </a:rPr>
              <a:t/>
            </a:r>
            <a:br>
              <a:rPr lang="en-IN" dirty="0">
                <a:solidFill>
                  <a:schemeClr val="tx1"/>
                </a:solidFill>
              </a:rPr>
            </a:b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775" y="2874699"/>
            <a:ext cx="5957731" cy="2969527"/>
          </a:xfrm>
          <a:prstGeom prst="rect">
            <a:avLst/>
          </a:prstGeom>
        </p:spPr>
      </p:pic>
      <p:sp>
        <p:nvSpPr>
          <p:cNvPr id="5" name="TextBox 4"/>
          <p:cNvSpPr txBox="1"/>
          <p:nvPr/>
        </p:nvSpPr>
        <p:spPr>
          <a:xfrm>
            <a:off x="982639" y="4120823"/>
            <a:ext cx="4954136" cy="1508105"/>
          </a:xfrm>
          <a:prstGeom prst="rect">
            <a:avLst/>
          </a:prstGeom>
          <a:noFill/>
        </p:spPr>
        <p:txBody>
          <a:bodyPr wrap="square" rtlCol="0">
            <a:spAutoFit/>
          </a:bodyPr>
          <a:lstStyle/>
          <a:p>
            <a:pPr algn="just"/>
            <a:r>
              <a:rPr lang="en-IN" sz="2300" b="1" dirty="0" smtClean="0"/>
              <a:t>The biotic components comprise of living organisms including the plants, animals, insects, reptiles, and even the microbes. The term </a:t>
            </a:r>
            <a:r>
              <a:rPr lang="en-IN" sz="2300" b="1" dirty="0" smtClean="0">
                <a:solidFill>
                  <a:srgbClr val="FF0000"/>
                </a:solidFill>
              </a:rPr>
              <a:t>Biotic</a:t>
            </a:r>
            <a:r>
              <a:rPr lang="en-IN" sz="2300" b="1" dirty="0" smtClean="0"/>
              <a:t> refers to life.</a:t>
            </a:r>
            <a:endParaRPr lang="en-IN" sz="2300" b="1" dirty="0"/>
          </a:p>
        </p:txBody>
      </p:sp>
    </p:spTree>
    <p:extLst>
      <p:ext uri="{BB962C8B-B14F-4D97-AF65-F5344CB8AC3E}">
        <p14:creationId xmlns:p14="http://schemas.microsoft.com/office/powerpoint/2010/main" val="3119386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1539"/>
          </a:xfrm>
        </p:spPr>
        <p:txBody>
          <a:bodyPr>
            <a:normAutofit/>
          </a:bodyPr>
          <a:lstStyle/>
          <a:p>
            <a:r>
              <a:rPr lang="en-IN" sz="4000" b="1" dirty="0">
                <a:latin typeface="+mn-lt"/>
              </a:rPr>
              <a:t>ECOSYSTEM - STRUCTURE</a:t>
            </a:r>
          </a:p>
        </p:txBody>
      </p:sp>
      <p:sp>
        <p:nvSpPr>
          <p:cNvPr id="3" name="Content Placeholder 2"/>
          <p:cNvSpPr>
            <a:spLocks noGrp="1"/>
          </p:cNvSpPr>
          <p:nvPr>
            <p:ph idx="1"/>
          </p:nvPr>
        </p:nvSpPr>
        <p:spPr>
          <a:xfrm>
            <a:off x="1097280" y="1432779"/>
            <a:ext cx="10899103" cy="4805790"/>
          </a:xfrm>
        </p:spPr>
        <p:txBody>
          <a:bodyPr>
            <a:normAutofit/>
          </a:bodyPr>
          <a:lstStyle/>
          <a:p>
            <a:pPr marL="0" indent="0">
              <a:buNone/>
            </a:pPr>
            <a:r>
              <a:rPr lang="en-IN" sz="2300" b="1" dirty="0" smtClean="0">
                <a:solidFill>
                  <a:srgbClr val="FF0000"/>
                </a:solidFill>
              </a:rPr>
              <a:t>Autotrophs And Heterotrophs</a:t>
            </a:r>
          </a:p>
          <a:p>
            <a:pPr marL="261938" indent="-261938">
              <a:buFont typeface="Wingdings" panose="05000000000000000000" pitchFamily="2" charset="2"/>
              <a:buChar char="Ø"/>
            </a:pPr>
            <a:r>
              <a:rPr lang="en-IN" sz="2300" b="1" dirty="0" smtClean="0">
                <a:solidFill>
                  <a:schemeClr val="tx1"/>
                </a:solidFill>
              </a:rPr>
              <a:t>On </a:t>
            </a:r>
            <a:r>
              <a:rPr lang="en-IN" sz="2300" b="1" dirty="0">
                <a:solidFill>
                  <a:schemeClr val="tx1"/>
                </a:solidFill>
              </a:rPr>
              <a:t>the basis of nutrition, they can be autotrophs or heterotrophs. </a:t>
            </a:r>
            <a:endParaRPr lang="en-IN" sz="2300" b="1" dirty="0" smtClean="0">
              <a:solidFill>
                <a:schemeClr val="tx1"/>
              </a:solidFill>
            </a:endParaRPr>
          </a:p>
          <a:p>
            <a:pPr marL="261938" indent="-261938">
              <a:buFont typeface="Wingdings" panose="05000000000000000000" pitchFamily="2" charset="2"/>
              <a:buChar char="Ø"/>
            </a:pPr>
            <a:r>
              <a:rPr lang="en-IN" sz="2300" b="1" dirty="0" smtClean="0">
                <a:solidFill>
                  <a:schemeClr val="tx1"/>
                </a:solidFill>
              </a:rPr>
              <a:t>The </a:t>
            </a:r>
            <a:r>
              <a:rPr lang="en-IN" sz="2300" b="1" dirty="0">
                <a:solidFill>
                  <a:schemeClr val="tx1"/>
                </a:solidFill>
              </a:rPr>
              <a:t>autotrophs include green plants that prepare their own food by utilising sunlight and energy by the process of photosynthesis. </a:t>
            </a:r>
            <a:endParaRPr lang="en-IN" sz="2300" b="1" dirty="0" smtClean="0">
              <a:solidFill>
                <a:schemeClr val="tx1"/>
              </a:solidFill>
            </a:endParaRPr>
          </a:p>
          <a:p>
            <a:pPr marL="261938" indent="-261938">
              <a:buFont typeface="Wingdings" panose="05000000000000000000" pitchFamily="2" charset="2"/>
              <a:buChar char="Ø"/>
            </a:pPr>
            <a:r>
              <a:rPr lang="en-IN" sz="2300" b="1" dirty="0" smtClean="0">
                <a:solidFill>
                  <a:schemeClr val="tx1"/>
                </a:solidFill>
              </a:rPr>
              <a:t>The </a:t>
            </a:r>
            <a:r>
              <a:rPr lang="en-IN" sz="2300" b="1" dirty="0">
                <a:solidFill>
                  <a:schemeClr val="tx1"/>
                </a:solidFill>
              </a:rPr>
              <a:t>heterotrophs include all the animals that depend upon the autotrophs or other heterotrophs to </a:t>
            </a:r>
            <a:r>
              <a:rPr lang="en-IN" sz="2300" b="1" dirty="0" smtClean="0">
                <a:solidFill>
                  <a:schemeClr val="tx1"/>
                </a:solidFill>
              </a:rPr>
              <a:t> fulfil </a:t>
            </a:r>
            <a:r>
              <a:rPr lang="en-IN" sz="2300" b="1" dirty="0">
                <a:solidFill>
                  <a:schemeClr val="tx1"/>
                </a:solidFill>
              </a:rPr>
              <a:t>their nutritional requirements.</a:t>
            </a:r>
          </a:p>
          <a:p>
            <a:pPr marL="261938" indent="-261938">
              <a:buFont typeface="Wingdings" panose="05000000000000000000" pitchFamily="2" charset="2"/>
              <a:buChar char="Ø"/>
            </a:pPr>
            <a:r>
              <a:rPr lang="en-IN" sz="2300" b="1" dirty="0">
                <a:solidFill>
                  <a:schemeClr val="tx1"/>
                </a:solidFill>
              </a:rPr>
              <a:t>On a wider scale, the biotic components can be further classified into</a:t>
            </a:r>
            <a:r>
              <a:rPr lang="en-IN" sz="2300" b="1" dirty="0" smtClean="0">
                <a:solidFill>
                  <a:schemeClr val="tx1"/>
                </a:solidFill>
              </a:rPr>
              <a:t>:</a:t>
            </a:r>
          </a:p>
          <a:p>
            <a:pPr marL="261938" indent="-261938"/>
            <a:r>
              <a:rPr lang="en-IN" sz="2300" b="1" dirty="0" smtClean="0">
                <a:solidFill>
                  <a:srgbClr val="FF0000"/>
                </a:solidFill>
              </a:rPr>
              <a:t>  a. Producers</a:t>
            </a:r>
            <a:endParaRPr lang="en-IN" sz="2300" dirty="0">
              <a:solidFill>
                <a:srgbClr val="FF0000"/>
              </a:solidFill>
            </a:endParaRPr>
          </a:p>
          <a:p>
            <a:pPr marL="261938" indent="-261938">
              <a:lnSpc>
                <a:spcPct val="150000"/>
              </a:lnSpc>
              <a:buFont typeface="Wingdings" panose="05000000000000000000" pitchFamily="2" charset="2"/>
              <a:buChar char="Ø"/>
            </a:pPr>
            <a:r>
              <a:rPr lang="en-IN" sz="2300" dirty="0" smtClean="0">
                <a:solidFill>
                  <a:schemeClr val="tx1"/>
                </a:solidFill>
              </a:rPr>
              <a:t> </a:t>
            </a:r>
            <a:r>
              <a:rPr lang="en-IN" sz="2300" b="1" dirty="0" smtClean="0">
                <a:solidFill>
                  <a:schemeClr val="tx1"/>
                </a:solidFill>
              </a:rPr>
              <a:t>All </a:t>
            </a:r>
            <a:r>
              <a:rPr lang="en-IN" sz="2300" b="1" dirty="0">
                <a:solidFill>
                  <a:schemeClr val="tx1"/>
                </a:solidFill>
              </a:rPr>
              <a:t>green plants are the example of producers</a:t>
            </a:r>
            <a:r>
              <a:rPr lang="en-IN" sz="2300" b="1" dirty="0"/>
              <a:t>. </a:t>
            </a:r>
            <a:r>
              <a:rPr lang="en-IN" sz="2300" b="1" dirty="0">
                <a:solidFill>
                  <a:schemeClr val="tx1"/>
                </a:solidFill>
              </a:rPr>
              <a:t>As they synthesise their own food through the </a:t>
            </a:r>
            <a:r>
              <a:rPr lang="en-IN" sz="2300" b="1" dirty="0" smtClean="0">
                <a:solidFill>
                  <a:schemeClr val="tx1"/>
                </a:solidFill>
              </a:rPr>
              <a:t>biological </a:t>
            </a:r>
            <a:r>
              <a:rPr lang="en-IN" sz="2300" b="1" dirty="0">
                <a:solidFill>
                  <a:schemeClr val="tx1"/>
                </a:solidFill>
              </a:rPr>
              <a:t>process known as photo­synthesis</a:t>
            </a:r>
            <a:r>
              <a:rPr lang="en-IN" sz="2300" b="1" dirty="0"/>
              <a:t>.</a:t>
            </a:r>
          </a:p>
          <a:p>
            <a:pPr>
              <a:buFont typeface="Wingdings" panose="05000000000000000000" pitchFamily="2" charset="2"/>
              <a:buChar char="Ø"/>
            </a:pPr>
            <a:endParaRPr lang="en-IN" b="1" dirty="0" smtClean="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1045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mn-lt"/>
              </a:rPr>
              <a:t>ECOSYSTEM - STRUCTURE</a:t>
            </a:r>
          </a:p>
        </p:txBody>
      </p:sp>
      <p:sp>
        <p:nvSpPr>
          <p:cNvPr id="3" name="Content Placeholder 2"/>
          <p:cNvSpPr>
            <a:spLocks noGrp="1"/>
          </p:cNvSpPr>
          <p:nvPr>
            <p:ph idx="1"/>
          </p:nvPr>
        </p:nvSpPr>
        <p:spPr>
          <a:xfrm>
            <a:off x="1097280" y="1845734"/>
            <a:ext cx="10058400" cy="4555066"/>
          </a:xfrm>
        </p:spPr>
        <p:txBody>
          <a:bodyPr>
            <a:normAutofit lnSpcReduction="10000"/>
          </a:bodyPr>
          <a:lstStyle/>
          <a:p>
            <a:r>
              <a:rPr lang="en-IN" sz="2800" b="1" dirty="0" smtClean="0">
                <a:solidFill>
                  <a:srgbClr val="FF0000"/>
                </a:solidFill>
              </a:rPr>
              <a:t> </a:t>
            </a:r>
            <a:r>
              <a:rPr lang="en-IN" sz="2800" b="1" dirty="0" smtClean="0">
                <a:solidFill>
                  <a:schemeClr val="tx1"/>
                </a:solidFill>
              </a:rPr>
              <a:t>b</a:t>
            </a:r>
            <a:r>
              <a:rPr lang="en-IN" sz="2800" b="1" dirty="0" smtClean="0">
                <a:solidFill>
                  <a:srgbClr val="FF0000"/>
                </a:solidFill>
              </a:rPr>
              <a:t>. </a:t>
            </a:r>
            <a:r>
              <a:rPr lang="en-IN" sz="2400" b="1" dirty="0" smtClean="0">
                <a:solidFill>
                  <a:srgbClr val="FF0000"/>
                </a:solidFill>
              </a:rPr>
              <a:t>Consumers</a:t>
            </a:r>
            <a:endParaRPr lang="en-IN" sz="2400" dirty="0" smtClean="0">
              <a:solidFill>
                <a:srgbClr val="FF0000"/>
              </a:solidFill>
            </a:endParaRPr>
          </a:p>
          <a:p>
            <a:pPr>
              <a:buFont typeface="Wingdings" panose="05000000000000000000" pitchFamily="2" charset="2"/>
              <a:buChar char="Ø"/>
            </a:pPr>
            <a:r>
              <a:rPr lang="en-IN" sz="2300" b="1" dirty="0" smtClean="0">
                <a:solidFill>
                  <a:schemeClr val="tx1"/>
                </a:solidFill>
              </a:rPr>
              <a:t>All </a:t>
            </a:r>
            <a:r>
              <a:rPr lang="en-IN" sz="2300" b="1" dirty="0">
                <a:solidFill>
                  <a:schemeClr val="tx1"/>
                </a:solidFill>
              </a:rPr>
              <a:t>animals including humans are examples of Consumers</a:t>
            </a:r>
            <a:r>
              <a:rPr lang="en-IN" sz="2300" b="1" dirty="0" smtClean="0">
                <a:solidFill>
                  <a:schemeClr val="tx1"/>
                </a:solidFill>
              </a:rPr>
              <a:t>.</a:t>
            </a:r>
          </a:p>
          <a:p>
            <a:pPr marL="265113" indent="-265113">
              <a:buFont typeface="Wingdings" panose="05000000000000000000" pitchFamily="2" charset="2"/>
              <a:buChar char="Ø"/>
            </a:pPr>
            <a:r>
              <a:rPr lang="en-IN" sz="2300" b="1" dirty="0" smtClean="0">
                <a:solidFill>
                  <a:schemeClr val="tx1"/>
                </a:solidFill>
              </a:rPr>
              <a:t>All </a:t>
            </a:r>
            <a:r>
              <a:rPr lang="en-IN" sz="2300" b="1" dirty="0">
                <a:solidFill>
                  <a:schemeClr val="tx1"/>
                </a:solidFill>
              </a:rPr>
              <a:t>consumers depend on plants </a:t>
            </a:r>
            <a:r>
              <a:rPr lang="en-IN" sz="2300" b="1" dirty="0" smtClean="0">
                <a:solidFill>
                  <a:schemeClr val="tx1"/>
                </a:solidFill>
              </a:rPr>
              <a:t>for </a:t>
            </a:r>
            <a:r>
              <a:rPr lang="en-IN" sz="2300" b="1" dirty="0">
                <a:solidFill>
                  <a:schemeClr val="tx1"/>
                </a:solidFill>
              </a:rPr>
              <a:t>their food as they cannot synthesise their own food.  </a:t>
            </a:r>
          </a:p>
          <a:p>
            <a:pPr>
              <a:buFont typeface="Wingdings" panose="05000000000000000000" pitchFamily="2" charset="2"/>
              <a:buChar char="Ø"/>
            </a:pPr>
            <a:r>
              <a:rPr lang="en-IN" sz="2300" b="1" dirty="0">
                <a:solidFill>
                  <a:schemeClr val="tx1"/>
                </a:solidFill>
              </a:rPr>
              <a:t> </a:t>
            </a:r>
            <a:r>
              <a:rPr lang="en-IN" sz="2300" b="1" dirty="0" smtClean="0">
                <a:solidFill>
                  <a:schemeClr val="tx1"/>
                </a:solidFill>
              </a:rPr>
              <a:t>Classified </a:t>
            </a:r>
            <a:r>
              <a:rPr lang="en-IN" sz="2300" b="1" dirty="0">
                <a:solidFill>
                  <a:schemeClr val="tx1"/>
                </a:solidFill>
              </a:rPr>
              <a:t>into primary, secondary, tertiary and quaternary consumers</a:t>
            </a:r>
            <a:r>
              <a:rPr lang="en-IN" sz="2300" dirty="0" smtClean="0">
                <a:solidFill>
                  <a:schemeClr val="tx1"/>
                </a:solidFill>
              </a:rPr>
              <a:t>.</a:t>
            </a:r>
          </a:p>
          <a:p>
            <a:pPr>
              <a:buFont typeface="Arial" panose="020B0604020202020204" pitchFamily="34" charset="0"/>
              <a:buChar char="•"/>
            </a:pPr>
            <a:r>
              <a:rPr lang="en-IN" sz="2300" b="1" dirty="0">
                <a:solidFill>
                  <a:srgbClr val="002060"/>
                </a:solidFill>
              </a:rPr>
              <a:t>Primary Consumers</a:t>
            </a:r>
            <a:r>
              <a:rPr lang="en-IN" sz="2300" dirty="0">
                <a:solidFill>
                  <a:srgbClr val="002060"/>
                </a:solidFill>
              </a:rPr>
              <a:t>– </a:t>
            </a:r>
            <a:endParaRPr lang="en-IN" sz="2300" dirty="0" smtClean="0">
              <a:solidFill>
                <a:srgbClr val="002060"/>
              </a:solidFill>
            </a:endParaRPr>
          </a:p>
          <a:p>
            <a:r>
              <a:rPr lang="en-IN" sz="2300" b="1" dirty="0" smtClean="0">
                <a:solidFill>
                  <a:schemeClr val="tx1"/>
                </a:solidFill>
              </a:rPr>
              <a:t>The </a:t>
            </a:r>
            <a:r>
              <a:rPr lang="en-IN" sz="2300" b="1" dirty="0">
                <a:solidFill>
                  <a:schemeClr val="tx1"/>
                </a:solidFill>
              </a:rPr>
              <a:t>primary consumers depend upon green plants for their food. For </a:t>
            </a:r>
            <a:r>
              <a:rPr lang="en-IN" sz="2300" b="1" dirty="0" err="1">
                <a:solidFill>
                  <a:schemeClr val="tx1"/>
                </a:solidFill>
              </a:rPr>
              <a:t>eg</a:t>
            </a:r>
            <a:r>
              <a:rPr lang="en-IN" sz="2300" b="1" dirty="0">
                <a:solidFill>
                  <a:schemeClr val="tx1"/>
                </a:solidFill>
              </a:rPr>
              <a:t>., deer, elephant, cow, goat, etc.</a:t>
            </a:r>
          </a:p>
          <a:p>
            <a:pPr>
              <a:buFont typeface="Wingdings" panose="05000000000000000000" pitchFamily="2" charset="2"/>
              <a:buChar char="§"/>
            </a:pPr>
            <a:r>
              <a:rPr lang="en-IN" sz="2300" b="1" dirty="0">
                <a:solidFill>
                  <a:srgbClr val="002060"/>
                </a:solidFill>
              </a:rPr>
              <a:t>Secondary Consumers</a:t>
            </a:r>
            <a:r>
              <a:rPr lang="en-IN" sz="2300" dirty="0">
                <a:solidFill>
                  <a:srgbClr val="002060"/>
                </a:solidFill>
              </a:rPr>
              <a:t>– </a:t>
            </a:r>
            <a:endParaRPr lang="en-IN" sz="2300" dirty="0" smtClean="0">
              <a:solidFill>
                <a:srgbClr val="002060"/>
              </a:solidFill>
            </a:endParaRPr>
          </a:p>
          <a:p>
            <a:r>
              <a:rPr lang="en-IN" sz="2300" b="1" dirty="0" smtClean="0">
                <a:solidFill>
                  <a:schemeClr val="tx1"/>
                </a:solidFill>
              </a:rPr>
              <a:t>These </a:t>
            </a:r>
            <a:r>
              <a:rPr lang="en-IN" sz="2300" b="1" dirty="0">
                <a:solidFill>
                  <a:schemeClr val="tx1"/>
                </a:solidFill>
              </a:rPr>
              <a:t>feed on producers and primary consumers and include the carnivorous and omnivorous animals. For </a:t>
            </a:r>
            <a:r>
              <a:rPr lang="en-IN" sz="2300" b="1" dirty="0" err="1">
                <a:solidFill>
                  <a:schemeClr val="tx1"/>
                </a:solidFill>
              </a:rPr>
              <a:t>eg</a:t>
            </a:r>
            <a:r>
              <a:rPr lang="en-IN" sz="2300" b="1" dirty="0">
                <a:solidFill>
                  <a:schemeClr val="tx1"/>
                </a:solidFill>
              </a:rPr>
              <a:t>., </a:t>
            </a:r>
            <a:r>
              <a:rPr lang="en-IN" sz="2300" b="1" dirty="0" smtClean="0">
                <a:solidFill>
                  <a:schemeClr val="tx1"/>
                </a:solidFill>
              </a:rPr>
              <a:t>wolves, fox, snake , owl , </a:t>
            </a:r>
            <a:r>
              <a:rPr lang="en-IN" sz="2300" b="1" dirty="0">
                <a:solidFill>
                  <a:schemeClr val="tx1"/>
                </a:solidFill>
              </a:rPr>
              <a:t>etc.</a:t>
            </a:r>
          </a:p>
          <a:p>
            <a:endParaRPr lang="en-IN" sz="2300" dirty="0">
              <a:solidFill>
                <a:schemeClr val="tx1"/>
              </a:solidFill>
            </a:endParaRPr>
          </a:p>
          <a:p>
            <a:endParaRPr lang="en-IN" sz="2300" b="1" dirty="0"/>
          </a:p>
        </p:txBody>
      </p:sp>
    </p:spTree>
    <p:extLst>
      <p:ext uri="{BB962C8B-B14F-4D97-AF65-F5344CB8AC3E}">
        <p14:creationId xmlns:p14="http://schemas.microsoft.com/office/powerpoint/2010/main" val="1412819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mn-lt"/>
              </a:rPr>
              <a:t>ECOSYSTEM - STRUCTURE</a:t>
            </a:r>
          </a:p>
        </p:txBody>
      </p:sp>
      <p:sp>
        <p:nvSpPr>
          <p:cNvPr id="3" name="Content Placeholder 2"/>
          <p:cNvSpPr>
            <a:spLocks noGrp="1"/>
          </p:cNvSpPr>
          <p:nvPr>
            <p:ph idx="1"/>
          </p:nvPr>
        </p:nvSpPr>
        <p:spPr>
          <a:xfrm>
            <a:off x="1097280" y="1845734"/>
            <a:ext cx="5409631" cy="4864782"/>
          </a:xfrm>
        </p:spPr>
        <p:txBody>
          <a:bodyPr>
            <a:normAutofit/>
          </a:bodyPr>
          <a:lstStyle/>
          <a:p>
            <a:r>
              <a:rPr lang="en-IN" sz="2300" b="1" dirty="0">
                <a:solidFill>
                  <a:srgbClr val="002060"/>
                </a:solidFill>
              </a:rPr>
              <a:t>Tertiary </a:t>
            </a:r>
            <a:r>
              <a:rPr lang="en-IN" sz="2300" b="1" dirty="0" smtClean="0">
                <a:solidFill>
                  <a:srgbClr val="002060"/>
                </a:solidFill>
              </a:rPr>
              <a:t>Consumers</a:t>
            </a:r>
            <a:endParaRPr lang="en-IN" sz="2300" dirty="0" smtClean="0">
              <a:solidFill>
                <a:srgbClr val="002060"/>
              </a:solidFill>
            </a:endParaRPr>
          </a:p>
          <a:p>
            <a:pPr marL="265113" indent="-265113" algn="just">
              <a:buFont typeface="Wingdings" panose="05000000000000000000" pitchFamily="2" charset="2"/>
              <a:buChar char="Ø"/>
            </a:pPr>
            <a:r>
              <a:rPr lang="en-IN" sz="2300" b="1" dirty="0" smtClean="0">
                <a:solidFill>
                  <a:schemeClr val="tx1"/>
                </a:solidFill>
              </a:rPr>
              <a:t>These </a:t>
            </a:r>
            <a:r>
              <a:rPr lang="en-IN" sz="2300" b="1" dirty="0">
                <a:solidFill>
                  <a:schemeClr val="tx1"/>
                </a:solidFill>
              </a:rPr>
              <a:t>include the top carnivorous animals including lion, tiger, vultures that feed on herbivores, carnivores, and omnivores</a:t>
            </a:r>
            <a:r>
              <a:rPr lang="en-IN" sz="2300" b="1" dirty="0" smtClean="0"/>
              <a:t>.</a:t>
            </a:r>
            <a:endParaRPr lang="en-IN" sz="2300" b="1" dirty="0"/>
          </a:p>
          <a:p>
            <a:r>
              <a:rPr lang="en-IN" sz="2300" b="1" dirty="0">
                <a:solidFill>
                  <a:srgbClr val="002060"/>
                </a:solidFill>
              </a:rPr>
              <a:t>Quaternary </a:t>
            </a:r>
            <a:r>
              <a:rPr lang="en-IN" sz="2300" b="1" dirty="0" smtClean="0">
                <a:solidFill>
                  <a:srgbClr val="002060"/>
                </a:solidFill>
              </a:rPr>
              <a:t>Consumers</a:t>
            </a:r>
            <a:endParaRPr lang="en-IN" sz="2300" dirty="0" smtClean="0">
              <a:solidFill>
                <a:srgbClr val="002060"/>
              </a:solidFill>
            </a:endParaRPr>
          </a:p>
          <a:p>
            <a:pPr marL="265113" indent="-265113" algn="just">
              <a:buFont typeface="Wingdings" panose="05000000000000000000" pitchFamily="2" charset="2"/>
              <a:buChar char="Ø"/>
            </a:pPr>
            <a:r>
              <a:rPr lang="en-IN" sz="2300" b="1" dirty="0" smtClean="0">
                <a:solidFill>
                  <a:schemeClr val="tx1"/>
                </a:solidFill>
              </a:rPr>
              <a:t>These </a:t>
            </a:r>
            <a:r>
              <a:rPr lang="en-IN" sz="2300" b="1" dirty="0">
                <a:solidFill>
                  <a:schemeClr val="tx1"/>
                </a:solidFill>
              </a:rPr>
              <a:t>include the scavengers and parasites. </a:t>
            </a:r>
            <a:endParaRPr lang="en-IN" sz="2300" b="1" dirty="0" smtClean="0">
              <a:solidFill>
                <a:schemeClr val="tx1"/>
              </a:solidFill>
            </a:endParaRPr>
          </a:p>
          <a:p>
            <a:pPr marL="265113" indent="-265113" algn="just">
              <a:buFont typeface="Wingdings" panose="05000000000000000000" pitchFamily="2" charset="2"/>
              <a:buChar char="Ø"/>
            </a:pPr>
            <a:r>
              <a:rPr lang="en-IN" sz="2300" b="1" dirty="0" smtClean="0">
                <a:solidFill>
                  <a:schemeClr val="tx1"/>
                </a:solidFill>
              </a:rPr>
              <a:t>The </a:t>
            </a:r>
            <a:r>
              <a:rPr lang="en-IN" sz="2300" b="1" dirty="0">
                <a:solidFill>
                  <a:schemeClr val="tx1"/>
                </a:solidFill>
              </a:rPr>
              <a:t>scavengers feed on the dead remains of plants and animals whereas the parasites live in the body of the other animal and derive nutrition from its body.</a:t>
            </a:r>
          </a:p>
          <a:p>
            <a:pPr algn="just"/>
            <a:endParaRPr lang="en-IN"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529" y="1845734"/>
            <a:ext cx="5489471" cy="4391577"/>
          </a:xfrm>
          <a:prstGeom prst="rect">
            <a:avLst/>
          </a:prstGeom>
        </p:spPr>
      </p:pic>
    </p:spTree>
    <p:extLst>
      <p:ext uri="{BB962C8B-B14F-4D97-AF65-F5344CB8AC3E}">
        <p14:creationId xmlns:p14="http://schemas.microsoft.com/office/powerpoint/2010/main" val="2246963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mn-lt"/>
              </a:rPr>
              <a:t>ECOSYSTEM - STRUCTURE</a:t>
            </a:r>
          </a:p>
        </p:txBody>
      </p:sp>
      <p:sp>
        <p:nvSpPr>
          <p:cNvPr id="3" name="Content Placeholder 2"/>
          <p:cNvSpPr>
            <a:spLocks noGrp="1"/>
          </p:cNvSpPr>
          <p:nvPr>
            <p:ph idx="1"/>
          </p:nvPr>
        </p:nvSpPr>
        <p:spPr/>
        <p:txBody>
          <a:bodyPr/>
          <a:lstStyle/>
          <a:p>
            <a:r>
              <a:rPr lang="en-IN" sz="2300" b="1" dirty="0">
                <a:solidFill>
                  <a:srgbClr val="FF0000"/>
                </a:solidFill>
              </a:rPr>
              <a:t>Decomposers or Reducers</a:t>
            </a:r>
            <a:endParaRPr lang="en-IN" sz="2300" dirty="0">
              <a:solidFill>
                <a:srgbClr val="FF0000"/>
              </a:solidFill>
            </a:endParaRPr>
          </a:p>
          <a:p>
            <a:r>
              <a:rPr lang="en-IN" sz="2300" b="1" dirty="0">
                <a:solidFill>
                  <a:schemeClr val="tx1"/>
                </a:solidFill>
              </a:rPr>
              <a:t>Bacteria and fungi are examples of Decomposers. </a:t>
            </a:r>
            <a:endParaRPr lang="en-IN" sz="2300" b="1" dirty="0" smtClean="0">
              <a:solidFill>
                <a:schemeClr val="tx1"/>
              </a:solidFill>
            </a:endParaRPr>
          </a:p>
          <a:p>
            <a:r>
              <a:rPr lang="en-IN" sz="2300" b="1" dirty="0" smtClean="0">
                <a:solidFill>
                  <a:schemeClr val="tx1"/>
                </a:solidFill>
              </a:rPr>
              <a:t>These </a:t>
            </a:r>
            <a:r>
              <a:rPr lang="en-IN" sz="2300" b="1" dirty="0">
                <a:solidFill>
                  <a:schemeClr val="tx1"/>
                </a:solidFill>
              </a:rPr>
              <a:t>help to maintain the structure of the ecosystem. </a:t>
            </a:r>
            <a:endParaRPr lang="en-IN" sz="2300" b="1" dirty="0" smtClean="0">
              <a:solidFill>
                <a:schemeClr val="tx1"/>
              </a:solidFill>
            </a:endParaRPr>
          </a:p>
          <a:p>
            <a:r>
              <a:rPr lang="en-IN" sz="2300" b="1" dirty="0" smtClean="0">
                <a:solidFill>
                  <a:schemeClr val="tx1"/>
                </a:solidFill>
              </a:rPr>
              <a:t>The </a:t>
            </a:r>
            <a:r>
              <a:rPr lang="en-IN" sz="2300" b="1" dirty="0">
                <a:solidFill>
                  <a:schemeClr val="tx1"/>
                </a:solidFill>
              </a:rPr>
              <a:t>decomposers are involved in breaking down the dead and organic materials of producers and consumers into simpler substances</a:t>
            </a:r>
            <a:r>
              <a:rPr lang="en-IN" sz="2300" b="1" dirty="0" smtClean="0">
                <a:solidFill>
                  <a:schemeClr val="tx1"/>
                </a:solidFill>
              </a:rPr>
              <a:t>.</a:t>
            </a:r>
          </a:p>
          <a:p>
            <a:r>
              <a:rPr lang="en-IN" sz="2300" b="1" dirty="0">
                <a:solidFill>
                  <a:srgbClr val="FF0000"/>
                </a:solidFill>
              </a:rPr>
              <a:t>Abiotic components</a:t>
            </a:r>
          </a:p>
          <a:p>
            <a:r>
              <a:rPr lang="en-IN" sz="2300" b="1" dirty="0">
                <a:solidFill>
                  <a:schemeClr val="tx1"/>
                </a:solidFill>
              </a:rPr>
              <a:t>The Abiotic components comprise of all the non-living factors or the physical environment prevailing in an ecosystem. The term Abiotic refers to without life. Wind, air, sunlight, soil, light, climates are all examples of Abiotic components.</a:t>
            </a:r>
          </a:p>
          <a:p>
            <a:endParaRPr lang="en-IN" sz="2300" b="1" dirty="0"/>
          </a:p>
          <a:p>
            <a:endParaRPr lang="en-IN" dirty="0"/>
          </a:p>
        </p:txBody>
      </p:sp>
    </p:spTree>
    <p:extLst>
      <p:ext uri="{BB962C8B-B14F-4D97-AF65-F5344CB8AC3E}">
        <p14:creationId xmlns:p14="http://schemas.microsoft.com/office/powerpoint/2010/main" val="384850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normAutofit/>
          </a:bodyPr>
          <a:lstStyle/>
          <a:p>
            <a:r>
              <a:rPr lang="en-IN" sz="4000" b="1" dirty="0" smtClean="0">
                <a:latin typeface="+mn-lt"/>
              </a:rPr>
              <a:t>ECOSYSTEM- FUNCTIONS</a:t>
            </a:r>
            <a:endParaRPr lang="en-IN" sz="4000" b="1" dirty="0">
              <a:latin typeface="+mn-lt"/>
            </a:endParaRPr>
          </a:p>
        </p:txBody>
      </p:sp>
      <p:sp>
        <p:nvSpPr>
          <p:cNvPr id="3" name="Content Placeholder 2"/>
          <p:cNvSpPr>
            <a:spLocks noGrp="1"/>
          </p:cNvSpPr>
          <p:nvPr>
            <p:ph idx="1"/>
          </p:nvPr>
        </p:nvSpPr>
        <p:spPr>
          <a:xfrm>
            <a:off x="1097280" y="1359036"/>
            <a:ext cx="10058400" cy="4814373"/>
          </a:xfrm>
        </p:spPr>
        <p:txBody>
          <a:bodyPr>
            <a:normAutofit lnSpcReduction="10000"/>
          </a:bodyPr>
          <a:lstStyle/>
          <a:p>
            <a:r>
              <a:rPr lang="en-IN" sz="2400" b="1" dirty="0" smtClean="0">
                <a:solidFill>
                  <a:srgbClr val="002060"/>
                </a:solidFill>
              </a:rPr>
              <a:t>FUNCTIONS OF AN ECOSYSTEM</a:t>
            </a:r>
          </a:p>
          <a:p>
            <a:r>
              <a:rPr lang="en-IN" sz="2200" b="1" dirty="0" smtClean="0">
                <a:solidFill>
                  <a:schemeClr val="tx1"/>
                </a:solidFill>
              </a:rPr>
              <a:t>The </a:t>
            </a:r>
            <a:r>
              <a:rPr lang="en-IN" sz="2200" b="1" dirty="0">
                <a:solidFill>
                  <a:schemeClr val="tx1"/>
                </a:solidFill>
              </a:rPr>
              <a:t>functions of an ecosystem are mentioned below:</a:t>
            </a:r>
          </a:p>
          <a:p>
            <a:pPr algn="just"/>
            <a:r>
              <a:rPr lang="en-IN" sz="2200" b="1" dirty="0">
                <a:solidFill>
                  <a:schemeClr val="tx1"/>
                </a:solidFill>
              </a:rPr>
              <a:t>The main function of an ecosystem is to keep the components running together.</a:t>
            </a:r>
          </a:p>
          <a:p>
            <a:pPr algn="just">
              <a:buFont typeface="Wingdings" panose="05000000000000000000" pitchFamily="2" charset="2"/>
              <a:buChar char="q"/>
            </a:pPr>
            <a:r>
              <a:rPr lang="en-IN" sz="2200" b="1" dirty="0">
                <a:solidFill>
                  <a:schemeClr val="tx1"/>
                </a:solidFill>
              </a:rPr>
              <a:t>It is also involved in regulating all the essential ecological processes, supporting life systems and rendering the stability.</a:t>
            </a:r>
          </a:p>
          <a:p>
            <a:pPr algn="just">
              <a:buFont typeface="Wingdings" panose="05000000000000000000" pitchFamily="2" charset="2"/>
              <a:buChar char="q"/>
            </a:pPr>
            <a:r>
              <a:rPr lang="en-IN" sz="2200" b="1" dirty="0">
                <a:solidFill>
                  <a:schemeClr val="tx1"/>
                </a:solidFill>
              </a:rPr>
              <a:t>It is also responsible for the cycling of </a:t>
            </a:r>
            <a:r>
              <a:rPr lang="en-IN" sz="2200" b="1" dirty="0">
                <a:solidFill>
                  <a:schemeClr val="tx1"/>
                </a:solidFill>
                <a:hlinkClick r:id="rId2"/>
              </a:rPr>
              <a:t>nutrients</a:t>
            </a:r>
            <a:r>
              <a:rPr lang="en-IN" sz="2200" b="1" dirty="0">
                <a:solidFill>
                  <a:schemeClr val="tx1"/>
                </a:solidFill>
              </a:rPr>
              <a:t> between biotic and abiotic components.</a:t>
            </a:r>
          </a:p>
          <a:p>
            <a:pPr algn="just">
              <a:buFont typeface="Wingdings" panose="05000000000000000000" pitchFamily="2" charset="2"/>
              <a:buChar char="q"/>
            </a:pPr>
            <a:r>
              <a:rPr lang="en-IN" sz="2200" b="1" dirty="0">
                <a:solidFill>
                  <a:schemeClr val="tx1"/>
                </a:solidFill>
              </a:rPr>
              <a:t>The producer, consumers and decomposers maintain the food chain and energy flow in the ecosystem.</a:t>
            </a:r>
          </a:p>
          <a:p>
            <a:pPr algn="just">
              <a:buFont typeface="Wingdings" panose="05000000000000000000" pitchFamily="2" charset="2"/>
              <a:buChar char="q"/>
            </a:pPr>
            <a:r>
              <a:rPr lang="en-IN" sz="2200" b="1" dirty="0">
                <a:solidFill>
                  <a:schemeClr val="tx1"/>
                </a:solidFill>
              </a:rPr>
              <a:t>The decomposers cycle the minerals through the biosphere.</a:t>
            </a:r>
          </a:p>
          <a:p>
            <a:pPr algn="just">
              <a:buFont typeface="Wingdings" panose="05000000000000000000" pitchFamily="2" charset="2"/>
              <a:buChar char="q"/>
            </a:pPr>
            <a:r>
              <a:rPr lang="en-IN" sz="2200" b="1" dirty="0">
                <a:solidFill>
                  <a:schemeClr val="tx1"/>
                </a:solidFill>
              </a:rPr>
              <a:t>The abiotic components help in the synthesis of organic components that involves the exchange of energy.</a:t>
            </a:r>
          </a:p>
          <a:p>
            <a:pPr algn="just">
              <a:buFont typeface="Wingdings" panose="05000000000000000000" pitchFamily="2" charset="2"/>
              <a:buChar char="q"/>
            </a:pPr>
            <a:endParaRPr lang="en-IN" sz="2200" b="1" dirty="0"/>
          </a:p>
        </p:txBody>
      </p:sp>
    </p:spTree>
    <p:extLst>
      <p:ext uri="{BB962C8B-B14F-4D97-AF65-F5344CB8AC3E}">
        <p14:creationId xmlns:p14="http://schemas.microsoft.com/office/powerpoint/2010/main" val="4154943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875</TotalTime>
  <Words>885</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MODULE I</vt:lpstr>
      <vt:lpstr>ECOSYSTEM</vt:lpstr>
      <vt:lpstr>ECOSYSTEM</vt:lpstr>
      <vt:lpstr>ECOSYSTEM - STRUCTURE</vt:lpstr>
      <vt:lpstr>ECOSYSTEM - STRUCTURE</vt:lpstr>
      <vt:lpstr>ECOSYSTEM - STRUCTURE</vt:lpstr>
      <vt:lpstr>ECOSYSTEM - STRUCTURE</vt:lpstr>
      <vt:lpstr>ECOSYSTEM - STRUCTURE</vt:lpstr>
      <vt:lpstr>ECOSYSTEM- FUNCTIONS</vt:lpstr>
      <vt:lpstr>FOOD CHAIN</vt:lpstr>
      <vt:lpstr>FOOD CHAIN</vt:lpstr>
      <vt:lpstr>FOOD CHAIN</vt:lpstr>
      <vt:lpstr>FOOD CHAIN</vt:lpstr>
      <vt:lpstr>FOOD CHAIN</vt:lpstr>
      <vt:lpstr>FOOD CHAIN</vt:lpstr>
      <vt:lpstr>FOOD CHAIN</vt:lpstr>
      <vt:lpstr>FOOD WEB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dc:title>
  <dc:creator>BIBIN</dc:creator>
  <cp:lastModifiedBy>BIBIN</cp:lastModifiedBy>
  <cp:revision>29</cp:revision>
  <dcterms:created xsi:type="dcterms:W3CDTF">2019-07-28T07:03:00Z</dcterms:created>
  <dcterms:modified xsi:type="dcterms:W3CDTF">2019-08-13T04:53:48Z</dcterms:modified>
</cp:coreProperties>
</file>