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8" r:id="rId9"/>
    <p:sldId id="262" r:id="rId10"/>
    <p:sldId id="263" r:id="rId11"/>
    <p:sldId id="26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44B9-5B52-4E0F-B6B9-4565677D5C8F}" type="datetimeFigureOut">
              <a:rPr lang="en-IN" smtClean="0"/>
              <a:t>19-08-2019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34ED-74CA-4CDE-B8AA-FBAF4858854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41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44B9-5B52-4E0F-B6B9-4565677D5C8F}" type="datetimeFigureOut">
              <a:rPr lang="en-IN" smtClean="0"/>
              <a:t>19-08-2019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34ED-74CA-4CDE-B8AA-FBAF48588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46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44B9-5B52-4E0F-B6B9-4565677D5C8F}" type="datetimeFigureOut">
              <a:rPr lang="en-IN" smtClean="0"/>
              <a:t>19-08-2019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34ED-74CA-4CDE-B8AA-FBAF48588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93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44B9-5B52-4E0F-B6B9-4565677D5C8F}" type="datetimeFigureOut">
              <a:rPr lang="en-IN" smtClean="0"/>
              <a:t>19-08-2019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34ED-74CA-4CDE-B8AA-FBAF48588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12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44B9-5B52-4E0F-B6B9-4565677D5C8F}" type="datetimeFigureOut">
              <a:rPr lang="en-IN" smtClean="0"/>
              <a:t>19-08-2019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34ED-74CA-4CDE-B8AA-FBAF4858854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30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44B9-5B52-4E0F-B6B9-4565677D5C8F}" type="datetimeFigureOut">
              <a:rPr lang="en-IN" smtClean="0"/>
              <a:t>19-08-2019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34ED-74CA-4CDE-B8AA-FBAF48588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15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44B9-5B52-4E0F-B6B9-4565677D5C8F}" type="datetimeFigureOut">
              <a:rPr lang="en-IN" smtClean="0"/>
              <a:t>19-08-2019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34ED-74CA-4CDE-B8AA-FBAF48588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10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44B9-5B52-4E0F-B6B9-4565677D5C8F}" type="datetimeFigureOut">
              <a:rPr lang="en-IN" smtClean="0"/>
              <a:t>19-08-2019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34ED-74CA-4CDE-B8AA-FBAF48588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72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44B9-5B52-4E0F-B6B9-4565677D5C8F}" type="datetimeFigureOut">
              <a:rPr lang="en-IN" smtClean="0"/>
              <a:t>19-08-2019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34ED-74CA-4CDE-B8AA-FBAF48588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6D44B9-5B52-4E0F-B6B9-4565677D5C8F}" type="datetimeFigureOut">
              <a:rPr lang="en-IN" smtClean="0"/>
              <a:t>19-08-2019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6634ED-74CA-4CDE-B8AA-FBAF48588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33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44B9-5B52-4E0F-B6B9-4565677D5C8F}" type="datetimeFigureOut">
              <a:rPr lang="en-IN" smtClean="0"/>
              <a:t>19-08-2019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34ED-74CA-4CDE-B8AA-FBAF48588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4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6D44B9-5B52-4E0F-B6B9-4565677D5C8F}" type="datetimeFigureOut">
              <a:rPr lang="en-IN" smtClean="0"/>
              <a:t>19-08-2019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6634ED-74CA-4CDE-B8AA-FBAF4858854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7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MODULE 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557124"/>
            <a:ext cx="10058400" cy="1143000"/>
          </a:xfrm>
        </p:spPr>
        <p:txBody>
          <a:bodyPr>
            <a:normAutofit fontScale="92500" lnSpcReduction="20000"/>
          </a:bodyPr>
          <a:lstStyle/>
          <a:p>
            <a:r>
              <a:rPr lang="en-IN" sz="4000" b="1" dirty="0" smtClean="0">
                <a:latin typeface="+mn-lt"/>
              </a:rPr>
              <a:t>ENVIRONMENT AND ECOSYSTEMS</a:t>
            </a:r>
          </a:p>
          <a:p>
            <a:r>
              <a:rPr lang="en-IN" sz="4000" b="1" smtClean="0">
                <a:latin typeface="+mn-lt"/>
              </a:rPr>
              <a:t>LECTURE III</a:t>
            </a:r>
            <a:endParaRPr lang="en-IN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431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394" y="286603"/>
            <a:ext cx="10982046" cy="1450757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latin typeface="+mn-lt"/>
              </a:rPr>
              <a:t> ENERGY FLOW IN ECOSYSTEMS</a:t>
            </a:r>
            <a:endParaRPr lang="en-IN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394" y="2035276"/>
            <a:ext cx="10982046" cy="4822723"/>
          </a:xfrm>
        </p:spPr>
        <p:txBody>
          <a:bodyPr>
            <a:normAutofit fontScale="92500"/>
          </a:bodyPr>
          <a:lstStyle/>
          <a:p>
            <a:r>
              <a:rPr lang="en-IN" sz="2300" b="1" dirty="0" smtClean="0">
                <a:solidFill>
                  <a:srgbClr val="7030A0"/>
                </a:solidFill>
              </a:rPr>
              <a:t>ENERGY FLOW</a:t>
            </a:r>
            <a:r>
              <a:rPr lang="en-IN" sz="2300" b="1" dirty="0" smtClean="0">
                <a:solidFill>
                  <a:schemeClr val="tx1"/>
                </a:solidFill>
              </a:rPr>
              <a:t>–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b="1" dirty="0" smtClean="0">
                <a:solidFill>
                  <a:schemeClr val="tx1"/>
                </a:solidFill>
              </a:rPr>
              <a:t>This</a:t>
            </a:r>
            <a:r>
              <a:rPr lang="en-IN" sz="2400" b="1" dirty="0">
                <a:solidFill>
                  <a:schemeClr val="tx1"/>
                </a:solidFill>
              </a:rPr>
              <a:t> percent of PAR supports the entire world as plants are the producers in the </a:t>
            </a:r>
            <a:r>
              <a:rPr lang="en-IN" sz="2400" b="1" dirty="0" smtClean="0">
                <a:solidFill>
                  <a:schemeClr val="tx1"/>
                </a:solidFill>
              </a:rPr>
              <a:t>ecosystem.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b="1" dirty="0" smtClean="0">
                <a:solidFill>
                  <a:schemeClr val="tx1"/>
                </a:solidFill>
              </a:rPr>
              <a:t>All </a:t>
            </a:r>
            <a:r>
              <a:rPr lang="en-IN" sz="2400" b="1" dirty="0">
                <a:solidFill>
                  <a:schemeClr val="tx1"/>
                </a:solidFill>
              </a:rPr>
              <a:t>the other organisms are either directly or indirectly dependent on them for their survival</a:t>
            </a:r>
            <a:r>
              <a:rPr lang="en-IN" sz="2400" b="1" dirty="0" smtClean="0">
                <a:solidFill>
                  <a:schemeClr val="tx1"/>
                </a:solidFill>
              </a:rPr>
              <a:t>.</a:t>
            </a:r>
            <a:r>
              <a:rPr lang="en-IN" sz="2400" b="1" dirty="0">
                <a:solidFill>
                  <a:schemeClr val="tx1"/>
                </a:solidFill>
              </a:rPr>
              <a:t> Then followed by the secondary consumers. </a:t>
            </a:r>
            <a:endParaRPr lang="en-IN" sz="2400" b="1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1"/>
                </a:solidFill>
              </a:rPr>
              <a:t>The flow of energy through ecosystem is unidirectional and non cyclic</a:t>
            </a:r>
            <a:r>
              <a:rPr lang="en-IN" sz="2400" b="1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b="1" dirty="0" smtClean="0">
                <a:solidFill>
                  <a:schemeClr val="tx1"/>
                </a:solidFill>
              </a:rPr>
              <a:t>The one way flow of energy in ecosystem is governed by laws of thermodynamics</a:t>
            </a:r>
          </a:p>
          <a:p>
            <a:pPr marL="1608138" indent="-1608138" algn="just">
              <a:buNone/>
            </a:pPr>
            <a:r>
              <a:rPr lang="en-IN" sz="2400" b="1" dirty="0">
                <a:solidFill>
                  <a:schemeClr val="tx1"/>
                </a:solidFill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</a:rPr>
              <a:t>                   a. Energy is neither created nor destroyed but may transferred from one form to another.</a:t>
            </a:r>
          </a:p>
          <a:p>
            <a:pPr marL="1608138" indent="-1608138" algn="just">
              <a:buNone/>
            </a:pPr>
            <a:r>
              <a:rPr lang="en-IN" sz="2400" b="1" dirty="0">
                <a:solidFill>
                  <a:schemeClr val="tx1"/>
                </a:solidFill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</a:rPr>
              <a:t>                   b. During the energy transfer there is a degradation of energy from a concentrated form to a dispersed form </a:t>
            </a:r>
          </a:p>
          <a:p>
            <a:pPr marL="1430338" indent="-1430338" algn="just">
              <a:buNone/>
            </a:pPr>
            <a:r>
              <a:rPr lang="en-IN" sz="2400" b="1" dirty="0" smtClean="0">
                <a:solidFill>
                  <a:schemeClr val="tx1"/>
                </a:solidFill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IN" sz="2300" b="1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IN" sz="2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74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336" y="316100"/>
            <a:ext cx="11846258" cy="1450757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latin typeface="+mn-lt"/>
              </a:rPr>
              <a:t> ENERGY FLOW IN ECOSYSTEMS</a:t>
            </a:r>
            <a:endParaRPr lang="en-IN" sz="40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20" y="1766857"/>
            <a:ext cx="8686799" cy="4468363"/>
          </a:xfrm>
        </p:spPr>
      </p:pic>
    </p:spTree>
    <p:extLst>
      <p:ext uri="{BB962C8B-B14F-4D97-AF65-F5344CB8AC3E}">
        <p14:creationId xmlns:p14="http://schemas.microsoft.com/office/powerpoint/2010/main" val="233228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latin typeface="+mn-lt"/>
              </a:rPr>
              <a:t>ENEYGY FLOW</a:t>
            </a:r>
            <a:endParaRPr lang="en-IN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63234"/>
            <a:ext cx="10345420" cy="432646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2300" b="1" dirty="0">
                <a:solidFill>
                  <a:schemeClr val="tx1"/>
                </a:solidFill>
              </a:rPr>
              <a:t>There is continuous loss of energy within each trophic level, From producers to consumers. The energy dissipated as heat during the metabolic activity of organism present in the food chain.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300" b="1" dirty="0">
                <a:solidFill>
                  <a:schemeClr val="tx1"/>
                </a:solidFill>
              </a:rPr>
              <a:t>Energy is required for maintaining life activities.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IN" sz="2300" b="1" dirty="0">
              <a:solidFill>
                <a:schemeClr val="tx1"/>
              </a:solidFill>
            </a:endParaRPr>
          </a:p>
          <a:p>
            <a:pPr marL="355600" indent="-355600">
              <a:buFont typeface="Wingdings" panose="05000000000000000000" pitchFamily="2" charset="2"/>
              <a:buChar char="v"/>
            </a:pPr>
            <a:endParaRPr lang="en-IN" sz="23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75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623" y="394977"/>
            <a:ext cx="10058400" cy="1450757"/>
          </a:xfrm>
        </p:spPr>
        <p:txBody>
          <a:bodyPr/>
          <a:lstStyle/>
          <a:p>
            <a:r>
              <a:rPr lang="en-IN" sz="4000" b="1" dirty="0" smtClean="0">
                <a:latin typeface="+mn-lt"/>
              </a:rPr>
              <a:t>ECOLOGICAL PYRAMIDS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623" y="2048935"/>
            <a:ext cx="6537234" cy="3945466"/>
          </a:xfrm>
        </p:spPr>
        <p:txBody>
          <a:bodyPr>
            <a:normAutofit fontScale="92500" lnSpcReduction="10000"/>
          </a:bodyPr>
          <a:lstStyle/>
          <a:p>
            <a:pPr marL="261938" indent="-261938" algn="just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1"/>
                </a:solidFill>
              </a:rPr>
              <a:t>It is a graphic representation of the relationship between organisms at various trophic levels in a food chain</a:t>
            </a:r>
            <a:r>
              <a:rPr lang="en-IN" sz="2400" b="1" dirty="0" smtClean="0">
                <a:solidFill>
                  <a:schemeClr val="tx1"/>
                </a:solidFill>
              </a:rPr>
              <a:t>.</a:t>
            </a:r>
          </a:p>
          <a:p>
            <a:pPr marL="261938" indent="-261938" algn="just">
              <a:buFont typeface="Wingdings" panose="05000000000000000000" pitchFamily="2" charset="2"/>
              <a:buChar char="§"/>
            </a:pPr>
            <a:r>
              <a:rPr lang="en-IN" sz="2500" b="1" dirty="0">
                <a:solidFill>
                  <a:schemeClr val="tx1"/>
                </a:solidFill>
              </a:rPr>
              <a:t>The basis of an ecological pyramid is the biomass, energy, and number. Just as the name suggests ecological pyramids are in the shape of a pyramid. </a:t>
            </a:r>
            <a:endParaRPr lang="en-IN" sz="2500" b="1" dirty="0" smtClean="0">
              <a:solidFill>
                <a:schemeClr val="tx1"/>
              </a:solidFill>
            </a:endParaRPr>
          </a:p>
          <a:p>
            <a:pPr marL="261938" indent="-261938" algn="just">
              <a:buFont typeface="Wingdings" panose="05000000000000000000" pitchFamily="2" charset="2"/>
              <a:buChar char="§"/>
            </a:pPr>
            <a:r>
              <a:rPr lang="en-IN" sz="2500" b="1" dirty="0" smtClean="0">
                <a:solidFill>
                  <a:schemeClr val="tx1"/>
                </a:solidFill>
              </a:rPr>
              <a:t>The </a:t>
            </a:r>
            <a:r>
              <a:rPr lang="en-IN" sz="2500" b="1" dirty="0">
                <a:solidFill>
                  <a:schemeClr val="tx1"/>
                </a:solidFill>
              </a:rPr>
              <a:t>concept was first introduced by </a:t>
            </a:r>
            <a:r>
              <a:rPr lang="en-IN" sz="2500" b="1" dirty="0">
                <a:solidFill>
                  <a:srgbClr val="FF0000"/>
                </a:solidFill>
              </a:rPr>
              <a:t>Charles Elton</a:t>
            </a:r>
            <a:r>
              <a:rPr lang="en-IN" sz="2500" b="1" dirty="0">
                <a:solidFill>
                  <a:schemeClr val="tx1"/>
                </a:solidFill>
              </a:rPr>
              <a:t>, the pioneer </a:t>
            </a:r>
            <a:r>
              <a:rPr lang="en-IN" sz="2500" b="1" dirty="0">
                <a:solidFill>
                  <a:srgbClr val="FF0000"/>
                </a:solidFill>
              </a:rPr>
              <a:t>British Ecologist</a:t>
            </a:r>
            <a:r>
              <a:rPr lang="en-IN" sz="2500" b="1" dirty="0" smtClean="0">
                <a:solidFill>
                  <a:schemeClr val="tx1"/>
                </a:solidFill>
              </a:rPr>
              <a:t>.</a:t>
            </a:r>
          </a:p>
          <a:p>
            <a:pPr marL="261938" indent="-261938" algn="just">
              <a:buFont typeface="Wingdings" panose="05000000000000000000" pitchFamily="2" charset="2"/>
              <a:buChar char="§"/>
            </a:pPr>
            <a:r>
              <a:rPr lang="en-IN" sz="2500" b="1" dirty="0">
                <a:solidFill>
                  <a:schemeClr val="tx1"/>
                </a:solidFill>
              </a:rPr>
              <a:t>The bottom of an ecological pyramid is the broadest and is occupied the producers, which form the first trophic level. </a:t>
            </a:r>
            <a:endParaRPr lang="en-IN" sz="2500" b="1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IN" sz="2500" b="1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5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113" y="2048935"/>
            <a:ext cx="3925817" cy="361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0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latin typeface="+mn-lt"/>
              </a:rPr>
              <a:t>ECOLOGICAL PYRAMIDS</a:t>
            </a:r>
            <a:endParaRPr lang="en-IN" b="1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510" y="2032000"/>
            <a:ext cx="4362456" cy="34163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7280" y="1780903"/>
            <a:ext cx="54776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2400" b="1" dirty="0"/>
              <a:t>Producers are at the lowest level. Just as in a food chain, the producers are consumed by the primary consumers, in an ecological </a:t>
            </a:r>
            <a:r>
              <a:rPr lang="en-IN" sz="2400" b="1" dirty="0" smtClean="0"/>
              <a:t>pyramid </a:t>
            </a:r>
            <a:r>
              <a:rPr lang="en-IN" sz="2400" b="1" dirty="0"/>
              <a:t>the next level is occupied by the primary consumers. </a:t>
            </a:r>
            <a:endParaRPr lang="en-IN" sz="2400" b="1" dirty="0" smtClean="0"/>
          </a:p>
          <a:p>
            <a:pPr algn="just"/>
            <a:endParaRPr lang="en-IN" sz="2400" b="1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b="1" dirty="0"/>
              <a:t>The next level of the pyramid is occupied by the secondary consumers and the last, by the tertiary </a:t>
            </a:r>
            <a:r>
              <a:rPr lang="en-IN" sz="2400" b="1" dirty="0" smtClean="0"/>
              <a:t>consumers.</a:t>
            </a:r>
          </a:p>
          <a:p>
            <a:pPr algn="just"/>
            <a:endParaRPr lang="en-IN" sz="2400" b="1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b="1" dirty="0" smtClean="0"/>
              <a:t>Ecological pyramids are classified into three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32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latin typeface="+mn-lt"/>
              </a:rPr>
              <a:t>ECOLOGICAL PYRAMIDS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953691" cy="402336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1. PYRAMID OF NUMBERS: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200" b="1" dirty="0" smtClean="0">
                <a:solidFill>
                  <a:schemeClr val="tx1"/>
                </a:solidFill>
              </a:rPr>
              <a:t>Here </a:t>
            </a:r>
            <a:r>
              <a:rPr lang="en-IN" sz="2200" b="1" dirty="0">
                <a:solidFill>
                  <a:schemeClr val="tx1"/>
                </a:solidFill>
              </a:rPr>
              <a:t>the factor that is taken into account is the number of organisms in each trophic level. </a:t>
            </a:r>
            <a:endParaRPr lang="en-IN" sz="2200" b="1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200" b="1" dirty="0" smtClean="0">
                <a:solidFill>
                  <a:schemeClr val="tx1"/>
                </a:solidFill>
              </a:rPr>
              <a:t>As </a:t>
            </a:r>
            <a:r>
              <a:rPr lang="en-IN" sz="2200" b="1" dirty="0">
                <a:solidFill>
                  <a:schemeClr val="tx1"/>
                </a:solidFill>
              </a:rPr>
              <a:t>we go up the levels of the pyramid, the number of organisms decreases. The producers form the largest number and hence are at the bottom of the pyramid</a:t>
            </a:r>
            <a:r>
              <a:rPr lang="en-IN" sz="2200" b="1" dirty="0" smtClean="0">
                <a:solidFill>
                  <a:schemeClr val="tx1"/>
                </a:solidFill>
              </a:rPr>
              <a:t>.</a:t>
            </a:r>
            <a:endParaRPr lang="en-IN" sz="22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1" y="1845734"/>
            <a:ext cx="6534150" cy="30991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58971" y="5053303"/>
            <a:ext cx="6633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 smtClean="0"/>
              <a:t>Pyramid of numbers in a grassland ecosystem. Only three top carnivores are supported in an ecosystem based on a production of nearly 6 million plants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2236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ECOLOGICAL PYRAMIDS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993120" cy="1159601"/>
          </a:xfrm>
        </p:spPr>
        <p:txBody>
          <a:bodyPr>
            <a:normAutofit fontScale="92500" lnSpcReduction="10000"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B. PYRAMID OF ENERGY:</a:t>
            </a:r>
          </a:p>
          <a:p>
            <a:r>
              <a:rPr lang="en-IN" sz="2300" b="1" dirty="0" smtClean="0"/>
              <a:t>This </a:t>
            </a:r>
            <a:r>
              <a:rPr lang="en-IN" sz="2300" b="1" dirty="0"/>
              <a:t>is an upright pyramid that represents the flow of energy from the producers to the final consumers</a:t>
            </a:r>
            <a:r>
              <a:rPr lang="en-IN" sz="2400" b="1" dirty="0"/>
              <a:t>.</a:t>
            </a:r>
          </a:p>
          <a:p>
            <a:endParaRPr lang="en-IN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11" y="2896961"/>
            <a:ext cx="4642485" cy="34640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627" y="3188117"/>
            <a:ext cx="4850036" cy="287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2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ECOLOGICAL PYRAMIDS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6522720" cy="4685695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PYRAMID OF </a:t>
            </a:r>
            <a:r>
              <a:rPr lang="en-IN" sz="2400" b="1" dirty="0"/>
              <a:t>ENERGY</a:t>
            </a:r>
            <a:r>
              <a:rPr lang="en-IN" sz="2400" b="1" dirty="0" smtClean="0"/>
              <a:t> - </a:t>
            </a:r>
            <a:r>
              <a:rPr lang="en-IN" sz="2400" b="1" dirty="0" smtClean="0">
                <a:solidFill>
                  <a:srgbClr val="7030A0"/>
                </a:solidFill>
              </a:rPr>
              <a:t>10 </a:t>
            </a:r>
            <a:r>
              <a:rPr lang="en-IN" sz="2400" b="1" dirty="0">
                <a:solidFill>
                  <a:srgbClr val="7030A0"/>
                </a:solidFill>
              </a:rPr>
              <a:t>Percent Energy Rule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b="1" dirty="0"/>
              <a:t>Even though primary consumers feed on producers, they are still getting their energy from the sun</a:t>
            </a:r>
            <a:r>
              <a:rPr lang="en-IN" b="1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b="1" dirty="0" smtClean="0"/>
              <a:t> </a:t>
            </a:r>
            <a:r>
              <a:rPr lang="en-IN" b="1" dirty="0"/>
              <a:t>As the primary consumers feed on plant and break down the food particles to release the energy. </a:t>
            </a:r>
            <a:endParaRPr lang="en-IN" b="1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b="1" dirty="0" smtClean="0"/>
              <a:t>Primary </a:t>
            </a:r>
            <a:r>
              <a:rPr lang="en-IN" b="1" dirty="0"/>
              <a:t>consumers do not get 100% of the sun’s energy from the producers as only some amount of the sun’s energy is utilized by the plant to synthesize their food. In fact, they only get 10% of the energy</a:t>
            </a:r>
            <a:r>
              <a:rPr lang="en-IN" b="1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b="1" dirty="0" smtClean="0"/>
              <a:t> </a:t>
            </a:r>
            <a:r>
              <a:rPr lang="en-IN" b="1" dirty="0"/>
              <a:t>This is termed as the 10% Rule, which states that only 10 per cent of the energy available gets passed onto the next level of consumers.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IN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715" y="2248678"/>
            <a:ext cx="4862286" cy="362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1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94" y="386509"/>
            <a:ext cx="10058400" cy="1450757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+mn-lt"/>
              </a:rPr>
              <a:t>ECOLOGICAL PYRAMIDS</a:t>
            </a:r>
            <a:endParaRPr lang="en-IN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94" y="1837266"/>
            <a:ext cx="7368294" cy="4289595"/>
          </a:xfrm>
        </p:spPr>
        <p:txBody>
          <a:bodyPr>
            <a:normAutofit/>
          </a:bodyPr>
          <a:lstStyle/>
          <a:p>
            <a:r>
              <a:rPr lang="en-IN" sz="2300" b="1" dirty="0">
                <a:solidFill>
                  <a:schemeClr val="tx1"/>
                </a:solidFill>
              </a:rPr>
              <a:t>Pyramid of biomass </a:t>
            </a:r>
            <a:r>
              <a:rPr lang="en-IN" sz="2300" b="1" dirty="0" smtClean="0">
                <a:solidFill>
                  <a:schemeClr val="tx1"/>
                </a:solidFill>
              </a:rPr>
              <a:t>–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300" b="1" dirty="0" smtClean="0">
                <a:solidFill>
                  <a:schemeClr val="tx1"/>
                </a:solidFill>
              </a:rPr>
              <a:t>This </a:t>
            </a:r>
            <a:r>
              <a:rPr lang="en-IN" sz="2300" b="1" dirty="0">
                <a:solidFill>
                  <a:schemeClr val="tx1"/>
                </a:solidFill>
              </a:rPr>
              <a:t>pyramid represents the amount of biomass of the organisms present at each trophic level. Biomass is nothing but the weight of the organisms</a:t>
            </a:r>
            <a:r>
              <a:rPr lang="en-IN" sz="2300" b="1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300" b="1" dirty="0" smtClean="0">
                <a:solidFill>
                  <a:schemeClr val="tx1"/>
                </a:solidFill>
              </a:rPr>
              <a:t>A pyramid of biomass is a graphical representation of biomass present in a unit area of various trophic levels.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200" b="1" dirty="0">
                <a:solidFill>
                  <a:schemeClr val="tx1"/>
                </a:solidFill>
              </a:rPr>
              <a:t>There are two main types of biomass pyramid – inverted pyramid of biomass and the upright one</a:t>
            </a:r>
            <a:r>
              <a:rPr lang="en-IN" sz="2200" b="1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300" b="1" dirty="0">
                <a:solidFill>
                  <a:schemeClr val="tx1"/>
                </a:solidFill>
              </a:rPr>
              <a:t>For most ecosystems on land, the pyramid of biomass has a large base of primary producers with a smaller trophic level perched on top.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IN" sz="2300" b="1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IN" sz="2200" b="1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IN" sz="2300" b="1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IN" sz="2300" b="1" dirty="0" smtClean="0">
              <a:solidFill>
                <a:schemeClr val="tx1"/>
              </a:solidFill>
            </a:endParaRPr>
          </a:p>
          <a:p>
            <a:endParaRPr lang="en-IN" sz="2300" b="1" dirty="0" smtClean="0">
              <a:solidFill>
                <a:schemeClr val="tx1"/>
              </a:solidFill>
            </a:endParaRPr>
          </a:p>
          <a:p>
            <a:endParaRPr lang="en-IN" sz="2300" b="1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865" y="2271252"/>
            <a:ext cx="3589756" cy="342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+mn-lt"/>
              </a:rPr>
              <a:t>ECOLOGICAL PYRAMIDS</a:t>
            </a:r>
            <a:endParaRPr lang="en-IN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4777" cy="4422331"/>
          </a:xfrm>
        </p:spPr>
        <p:txBody>
          <a:bodyPr>
            <a:normAutofit/>
          </a:bodyPr>
          <a:lstStyle/>
          <a:p>
            <a:r>
              <a:rPr lang="en-IN" sz="2300" b="1" dirty="0">
                <a:solidFill>
                  <a:schemeClr val="tx1"/>
                </a:solidFill>
              </a:rPr>
              <a:t>Pyramid of biomass </a:t>
            </a:r>
            <a:r>
              <a:rPr lang="en-IN" sz="2300" b="1" dirty="0" smtClean="0">
                <a:solidFill>
                  <a:schemeClr val="tx1"/>
                </a:solidFill>
              </a:rPr>
              <a:t>–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b="1" dirty="0" smtClean="0">
                <a:solidFill>
                  <a:schemeClr val="tx1"/>
                </a:solidFill>
              </a:rPr>
              <a:t>A good </a:t>
            </a:r>
            <a:r>
              <a:rPr lang="en-IN" sz="2400" b="1" dirty="0">
                <a:solidFill>
                  <a:schemeClr val="tx1"/>
                </a:solidFill>
              </a:rPr>
              <a:t>example of the inverted pyramid is in a </a:t>
            </a:r>
            <a:r>
              <a:rPr lang="en-IN" sz="2400" b="1" dirty="0" smtClean="0">
                <a:solidFill>
                  <a:schemeClr val="tx1"/>
                </a:solidFill>
              </a:rPr>
              <a:t>aquatic ecosystem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b="1" dirty="0" smtClean="0">
                <a:solidFill>
                  <a:schemeClr val="tx1"/>
                </a:solidFill>
              </a:rPr>
              <a:t> </a:t>
            </a:r>
            <a:r>
              <a:rPr lang="en-IN" sz="2400" b="1" dirty="0">
                <a:solidFill>
                  <a:schemeClr val="tx1"/>
                </a:solidFill>
              </a:rPr>
              <a:t>where the mass of phytoplankton, the major producers, will always be lower than the mass of the heterotrophs like fish and insects</a:t>
            </a:r>
            <a:r>
              <a:rPr lang="en-IN" sz="2400" b="1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1"/>
                </a:solidFill>
              </a:rPr>
              <a:t> As the value of biomass become larger, the pyramid gains an inverted shape with tertiary consumers appearing at the top in biomass.</a:t>
            </a:r>
            <a:endParaRPr lang="en-IN" sz="2400" b="1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IN" sz="2300" b="1" dirty="0" smtClean="0">
              <a:solidFill>
                <a:schemeClr val="tx1"/>
              </a:solidFill>
            </a:endParaRPr>
          </a:p>
          <a:p>
            <a:endParaRPr lang="en-IN" sz="2300" b="1" dirty="0" smtClean="0">
              <a:solidFill>
                <a:schemeClr val="tx1"/>
              </a:solidFill>
            </a:endParaRPr>
          </a:p>
          <a:p>
            <a:endParaRPr lang="en-IN" sz="2300" b="1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61" y="1984272"/>
            <a:ext cx="4129103" cy="403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2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2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latin typeface="+mn-lt"/>
              </a:rPr>
              <a:t>ENERGY FLOW IN ECOSYSTEMS</a:t>
            </a:r>
            <a:endParaRPr lang="en-IN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64" y="1728128"/>
            <a:ext cx="7406552" cy="4396819"/>
          </a:xfrm>
        </p:spPr>
        <p:txBody>
          <a:bodyPr>
            <a:normAutofit lnSpcReduction="10000"/>
          </a:bodyPr>
          <a:lstStyle/>
          <a:p>
            <a:r>
              <a:rPr lang="en-IN" sz="2500" b="1" dirty="0" smtClean="0">
                <a:solidFill>
                  <a:srgbClr val="7030A0"/>
                </a:solidFill>
              </a:rPr>
              <a:t>ENERGY FLOW</a:t>
            </a:r>
            <a:r>
              <a:rPr lang="en-IN" sz="2500" b="1" dirty="0" smtClean="0">
                <a:solidFill>
                  <a:schemeClr val="tx1"/>
                </a:solidFill>
              </a:rPr>
              <a:t>–</a:t>
            </a:r>
          </a:p>
          <a:p>
            <a:pPr marL="177800" indent="-177800" algn="just">
              <a:buFont typeface="Wingdings" panose="05000000000000000000" pitchFamily="2" charset="2"/>
              <a:buChar char="Ø"/>
            </a:pPr>
            <a:r>
              <a:rPr lang="en-IN" sz="2200" b="1" dirty="0">
                <a:solidFill>
                  <a:schemeClr val="tx1"/>
                </a:solidFill>
              </a:rPr>
              <a:t>The energy flow in the ecosystem is one of the major factors that support the survival of such a great number of organisms. </a:t>
            </a:r>
            <a:endParaRPr lang="en-IN" sz="2200" b="1" dirty="0" smtClean="0">
              <a:solidFill>
                <a:schemeClr val="tx1"/>
              </a:solidFill>
            </a:endParaRPr>
          </a:p>
          <a:p>
            <a:pPr marL="177800" indent="-177800" algn="just">
              <a:buFont typeface="Wingdings" panose="05000000000000000000" pitchFamily="2" charset="2"/>
              <a:buChar char="Ø"/>
            </a:pPr>
            <a:r>
              <a:rPr lang="en-IN" sz="2200" b="1" dirty="0" smtClean="0">
                <a:solidFill>
                  <a:schemeClr val="tx1"/>
                </a:solidFill>
              </a:rPr>
              <a:t>The </a:t>
            </a:r>
            <a:r>
              <a:rPr lang="en-IN" sz="2200" b="1" dirty="0">
                <a:solidFill>
                  <a:schemeClr val="tx1"/>
                </a:solidFill>
              </a:rPr>
              <a:t>primary source of energy is the solar </a:t>
            </a:r>
            <a:r>
              <a:rPr lang="en-IN" sz="2200" b="1" dirty="0" smtClean="0">
                <a:solidFill>
                  <a:schemeClr val="tx1"/>
                </a:solidFill>
              </a:rPr>
              <a:t>energy.</a:t>
            </a:r>
          </a:p>
          <a:p>
            <a:pPr marL="177800" indent="-177800" algn="just">
              <a:buFont typeface="Wingdings" panose="05000000000000000000" pitchFamily="2" charset="2"/>
              <a:buChar char="Ø"/>
            </a:pPr>
            <a:r>
              <a:rPr lang="en-IN" sz="2200" b="1" dirty="0" smtClean="0">
                <a:solidFill>
                  <a:schemeClr val="tx1"/>
                </a:solidFill>
              </a:rPr>
              <a:t>Receive less than 50 percent of the sun’s effective radiation on earth.</a:t>
            </a:r>
            <a:r>
              <a:rPr lang="en-IN" sz="2200" b="1" dirty="0">
                <a:solidFill>
                  <a:schemeClr val="tx1"/>
                </a:solidFill>
              </a:rPr>
              <a:t>  </a:t>
            </a:r>
            <a:r>
              <a:rPr lang="en-IN" sz="2200" b="1" dirty="0" smtClean="0">
                <a:solidFill>
                  <a:schemeClr val="tx1"/>
                </a:solidFill>
              </a:rPr>
              <a:t>This effective </a:t>
            </a:r>
            <a:r>
              <a:rPr lang="en-IN" sz="2200" b="1" dirty="0">
                <a:solidFill>
                  <a:schemeClr val="tx1"/>
                </a:solidFill>
              </a:rPr>
              <a:t>radiation is termed as the </a:t>
            </a:r>
            <a:r>
              <a:rPr lang="en-IN" sz="2200" b="1" dirty="0" smtClean="0">
                <a:solidFill>
                  <a:schemeClr val="tx1"/>
                </a:solidFill>
              </a:rPr>
              <a:t>Photo synthetically </a:t>
            </a:r>
            <a:r>
              <a:rPr lang="en-IN" sz="2200" b="1" dirty="0">
                <a:solidFill>
                  <a:schemeClr val="tx1"/>
                </a:solidFill>
              </a:rPr>
              <a:t>Active Radiation (PAR)</a:t>
            </a:r>
            <a:endParaRPr lang="en-IN" sz="2200" b="1" dirty="0" smtClean="0">
              <a:solidFill>
                <a:schemeClr val="tx1"/>
              </a:solidFill>
            </a:endParaRPr>
          </a:p>
          <a:p>
            <a:pPr marL="177800" indent="-177800" algn="just">
              <a:buFont typeface="Wingdings" panose="05000000000000000000" pitchFamily="2" charset="2"/>
              <a:buChar char="Ø"/>
            </a:pPr>
            <a:r>
              <a:rPr lang="en-IN" sz="2200" b="1" dirty="0" smtClean="0">
                <a:solidFill>
                  <a:schemeClr val="tx1"/>
                </a:solidFill>
              </a:rPr>
              <a:t>NB: Effective Radiation :Radiation </a:t>
            </a:r>
            <a:r>
              <a:rPr lang="en-IN" sz="2200" b="1" dirty="0">
                <a:solidFill>
                  <a:schemeClr val="tx1"/>
                </a:solidFill>
              </a:rPr>
              <a:t>which can be used by plants to carry out photosynthesis</a:t>
            </a:r>
            <a:r>
              <a:rPr lang="en-IN" sz="2200" b="1" dirty="0" smtClean="0">
                <a:solidFill>
                  <a:schemeClr val="tx1"/>
                </a:solidFill>
              </a:rPr>
              <a:t>.</a:t>
            </a:r>
          </a:p>
          <a:p>
            <a:pPr marL="177800" indent="-177800" algn="just">
              <a:buFont typeface="Wingdings" panose="05000000000000000000" pitchFamily="2" charset="2"/>
              <a:buChar char="Ø"/>
            </a:pPr>
            <a:r>
              <a:rPr lang="en-IN" sz="2200" b="1" dirty="0">
                <a:solidFill>
                  <a:schemeClr val="tx1"/>
                </a:solidFill>
              </a:rPr>
              <a:t>A</a:t>
            </a:r>
            <a:r>
              <a:rPr lang="en-IN" sz="2200" b="1" dirty="0" smtClean="0">
                <a:solidFill>
                  <a:schemeClr val="tx1"/>
                </a:solidFill>
              </a:rPr>
              <a:t>round </a:t>
            </a:r>
            <a:r>
              <a:rPr lang="en-IN" sz="2200" b="1" dirty="0">
                <a:solidFill>
                  <a:schemeClr val="tx1"/>
                </a:solidFill>
              </a:rPr>
              <a:t>2-10 percent of it is used by plants for the process of photosynthesis.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916" y="1922094"/>
            <a:ext cx="4567084" cy="400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2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974</TotalTime>
  <Words>490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Retrospect</vt:lpstr>
      <vt:lpstr>MODULE I</vt:lpstr>
      <vt:lpstr>ECOLOGICAL PYRAMIDS</vt:lpstr>
      <vt:lpstr>ECOLOGICAL PYRAMIDS</vt:lpstr>
      <vt:lpstr>ECOLOGICAL PYRAMIDS</vt:lpstr>
      <vt:lpstr>ECOLOGICAL PYRAMIDS</vt:lpstr>
      <vt:lpstr>ECOLOGICAL PYRAMIDS</vt:lpstr>
      <vt:lpstr>ECOLOGICAL PYRAMIDS</vt:lpstr>
      <vt:lpstr>ECOLOGICAL PYRAMIDS</vt:lpstr>
      <vt:lpstr>ENERGY FLOW IN ECOSYSTEMS</vt:lpstr>
      <vt:lpstr> ENERGY FLOW IN ECOSYSTEMS</vt:lpstr>
      <vt:lpstr> ENERGY FLOW IN ECOSYSTEMS</vt:lpstr>
      <vt:lpstr>ENEYGY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I</dc:title>
  <dc:creator>BIBIN</dc:creator>
  <cp:lastModifiedBy>BIBIN</cp:lastModifiedBy>
  <cp:revision>17</cp:revision>
  <dcterms:created xsi:type="dcterms:W3CDTF">2019-07-28T07:05:10Z</dcterms:created>
  <dcterms:modified xsi:type="dcterms:W3CDTF">2019-08-19T07:59:40Z</dcterms:modified>
</cp:coreProperties>
</file>