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60" r:id="rId4"/>
    <p:sldId id="261" r:id="rId5"/>
    <p:sldId id="262" r:id="rId6"/>
    <p:sldId id="278" r:id="rId7"/>
    <p:sldId id="283" r:id="rId8"/>
    <p:sldId id="284" r:id="rId9"/>
    <p:sldId id="263" r:id="rId10"/>
    <p:sldId id="268" r:id="rId11"/>
    <p:sldId id="286" r:id="rId12"/>
    <p:sldId id="285" r:id="rId13"/>
    <p:sldId id="279" r:id="rId14"/>
    <p:sldId id="264" r:id="rId15"/>
    <p:sldId id="267" r:id="rId16"/>
    <p:sldId id="280" r:id="rId17"/>
    <p:sldId id="281" r:id="rId18"/>
    <p:sldId id="265" r:id="rId19"/>
    <p:sldId id="282" r:id="rId20"/>
    <p:sldId id="272" r:id="rId21"/>
    <p:sldId id="274" r:id="rId22"/>
    <p:sldId id="275" r:id="rId23"/>
    <p:sldId id="277"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21EF79-95BB-4C97-BC90-B3E1951DE889}"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B9E5CC-E053-44BF-BFDA-3B3744CD2AD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001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21EF79-95BB-4C97-BC90-B3E1951DE889}"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B9E5CC-E053-44BF-BFDA-3B3744CD2AD7}" type="slidenum">
              <a:rPr lang="en-IN" smtClean="0"/>
              <a:t>‹#›</a:t>
            </a:fld>
            <a:endParaRPr lang="en-IN"/>
          </a:p>
        </p:txBody>
      </p:sp>
    </p:spTree>
    <p:extLst>
      <p:ext uri="{BB962C8B-B14F-4D97-AF65-F5344CB8AC3E}">
        <p14:creationId xmlns:p14="http://schemas.microsoft.com/office/powerpoint/2010/main" val="1877574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21EF79-95BB-4C97-BC90-B3E1951DE889}"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B9E5CC-E053-44BF-BFDA-3B3744CD2AD7}" type="slidenum">
              <a:rPr lang="en-IN" smtClean="0"/>
              <a:t>‹#›</a:t>
            </a:fld>
            <a:endParaRPr lang="en-IN"/>
          </a:p>
        </p:txBody>
      </p:sp>
    </p:spTree>
    <p:extLst>
      <p:ext uri="{BB962C8B-B14F-4D97-AF65-F5344CB8AC3E}">
        <p14:creationId xmlns:p14="http://schemas.microsoft.com/office/powerpoint/2010/main" val="358549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21EF79-95BB-4C97-BC90-B3E1951DE889}"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B9E5CC-E053-44BF-BFDA-3B3744CD2AD7}" type="slidenum">
              <a:rPr lang="en-IN" smtClean="0"/>
              <a:t>‹#›</a:t>
            </a:fld>
            <a:endParaRPr lang="en-IN"/>
          </a:p>
        </p:txBody>
      </p:sp>
    </p:spTree>
    <p:extLst>
      <p:ext uri="{BB962C8B-B14F-4D97-AF65-F5344CB8AC3E}">
        <p14:creationId xmlns:p14="http://schemas.microsoft.com/office/powerpoint/2010/main" val="2606737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21EF79-95BB-4C97-BC90-B3E1951DE889}"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B9E5CC-E053-44BF-BFDA-3B3744CD2AD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047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21EF79-95BB-4C97-BC90-B3E1951DE889}"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B9E5CC-E053-44BF-BFDA-3B3744CD2AD7}" type="slidenum">
              <a:rPr lang="en-IN" smtClean="0"/>
              <a:t>‹#›</a:t>
            </a:fld>
            <a:endParaRPr lang="en-IN"/>
          </a:p>
        </p:txBody>
      </p:sp>
    </p:spTree>
    <p:extLst>
      <p:ext uri="{BB962C8B-B14F-4D97-AF65-F5344CB8AC3E}">
        <p14:creationId xmlns:p14="http://schemas.microsoft.com/office/powerpoint/2010/main" val="127302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21EF79-95BB-4C97-BC90-B3E1951DE889}" type="datetimeFigureOut">
              <a:rPr lang="en-IN" smtClean="0"/>
              <a:t>26-08-2019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B9E5CC-E053-44BF-BFDA-3B3744CD2AD7}" type="slidenum">
              <a:rPr lang="en-IN" smtClean="0"/>
              <a:t>‹#›</a:t>
            </a:fld>
            <a:endParaRPr lang="en-IN"/>
          </a:p>
        </p:txBody>
      </p:sp>
    </p:spTree>
    <p:extLst>
      <p:ext uri="{BB962C8B-B14F-4D97-AF65-F5344CB8AC3E}">
        <p14:creationId xmlns:p14="http://schemas.microsoft.com/office/powerpoint/2010/main" val="345824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21EF79-95BB-4C97-BC90-B3E1951DE889}" type="datetimeFigureOut">
              <a:rPr lang="en-IN" smtClean="0"/>
              <a:t>26-08-2019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B9E5CC-E053-44BF-BFDA-3B3744CD2AD7}" type="slidenum">
              <a:rPr lang="en-IN" smtClean="0"/>
              <a:t>‹#›</a:t>
            </a:fld>
            <a:endParaRPr lang="en-IN"/>
          </a:p>
        </p:txBody>
      </p:sp>
    </p:spTree>
    <p:extLst>
      <p:ext uri="{BB962C8B-B14F-4D97-AF65-F5344CB8AC3E}">
        <p14:creationId xmlns:p14="http://schemas.microsoft.com/office/powerpoint/2010/main" val="679730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21EF79-95BB-4C97-BC90-B3E1951DE889}" type="datetimeFigureOut">
              <a:rPr lang="en-IN" smtClean="0"/>
              <a:t>26-08-2019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1B9E5CC-E053-44BF-BFDA-3B3744CD2AD7}" type="slidenum">
              <a:rPr lang="en-IN" smtClean="0"/>
              <a:t>‹#›</a:t>
            </a:fld>
            <a:endParaRPr lang="en-IN"/>
          </a:p>
        </p:txBody>
      </p:sp>
    </p:spTree>
    <p:extLst>
      <p:ext uri="{BB962C8B-B14F-4D97-AF65-F5344CB8AC3E}">
        <p14:creationId xmlns:p14="http://schemas.microsoft.com/office/powerpoint/2010/main" val="220136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B21EF79-95BB-4C97-BC90-B3E1951DE889}" type="datetimeFigureOut">
              <a:rPr lang="en-IN" smtClean="0"/>
              <a:t>26-08-2019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B9E5CC-E053-44BF-BFDA-3B3744CD2AD7}" type="slidenum">
              <a:rPr lang="en-IN" smtClean="0"/>
              <a:t>‹#›</a:t>
            </a:fld>
            <a:endParaRPr lang="en-IN"/>
          </a:p>
        </p:txBody>
      </p:sp>
    </p:spTree>
    <p:extLst>
      <p:ext uri="{BB962C8B-B14F-4D97-AF65-F5344CB8AC3E}">
        <p14:creationId xmlns:p14="http://schemas.microsoft.com/office/powerpoint/2010/main" val="107347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B21EF79-95BB-4C97-BC90-B3E1951DE889}"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B9E5CC-E053-44BF-BFDA-3B3744CD2AD7}" type="slidenum">
              <a:rPr lang="en-IN" smtClean="0"/>
              <a:t>‹#›</a:t>
            </a:fld>
            <a:endParaRPr lang="en-IN"/>
          </a:p>
        </p:txBody>
      </p:sp>
    </p:spTree>
    <p:extLst>
      <p:ext uri="{BB962C8B-B14F-4D97-AF65-F5344CB8AC3E}">
        <p14:creationId xmlns:p14="http://schemas.microsoft.com/office/powerpoint/2010/main" val="14150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21EF79-95BB-4C97-BC90-B3E1951DE889}" type="datetimeFigureOut">
              <a:rPr lang="en-IN" smtClean="0"/>
              <a:t>26-08-2019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B9E5CC-E053-44BF-BFDA-3B3744CD2AD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6757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3126658"/>
            <a:ext cx="10058400" cy="1198454"/>
          </a:xfrm>
        </p:spPr>
        <p:txBody>
          <a:bodyPr/>
          <a:lstStyle/>
          <a:p>
            <a:pPr algn="ctr"/>
            <a:r>
              <a:rPr lang="en-IN" dirty="0" smtClean="0">
                <a:latin typeface="+mn-lt"/>
              </a:rPr>
              <a:t>MODULE I</a:t>
            </a:r>
            <a:endParaRPr lang="en-IN" dirty="0">
              <a:latin typeface="+mn-lt"/>
            </a:endParaRPr>
          </a:p>
        </p:txBody>
      </p:sp>
      <p:sp>
        <p:nvSpPr>
          <p:cNvPr id="3" name="Subtitle 2"/>
          <p:cNvSpPr>
            <a:spLocks noGrp="1"/>
          </p:cNvSpPr>
          <p:nvPr>
            <p:ph type="subTitle" idx="1"/>
          </p:nvPr>
        </p:nvSpPr>
        <p:spPr>
          <a:xfrm>
            <a:off x="2133600" y="4557124"/>
            <a:ext cx="10058400" cy="1143000"/>
          </a:xfrm>
        </p:spPr>
        <p:txBody>
          <a:bodyPr>
            <a:normAutofit fontScale="92500" lnSpcReduction="20000"/>
          </a:bodyPr>
          <a:lstStyle/>
          <a:p>
            <a:r>
              <a:rPr lang="en-IN" sz="4000" b="1" dirty="0" smtClean="0">
                <a:latin typeface="+mn-lt"/>
              </a:rPr>
              <a:t>ENVIRONMENT AND ECOSYSTEMS</a:t>
            </a:r>
          </a:p>
          <a:p>
            <a:r>
              <a:rPr lang="en-IN" sz="4000" b="1" dirty="0" smtClean="0">
                <a:latin typeface="+mn-lt"/>
              </a:rPr>
              <a:t>LECTURE IV</a:t>
            </a:r>
            <a:endParaRPr lang="en-IN" sz="4000" b="1" dirty="0">
              <a:latin typeface="+mn-lt"/>
            </a:endParaRPr>
          </a:p>
        </p:txBody>
      </p:sp>
    </p:spTree>
    <p:extLst>
      <p:ext uri="{BB962C8B-B14F-4D97-AF65-F5344CB8AC3E}">
        <p14:creationId xmlns:p14="http://schemas.microsoft.com/office/powerpoint/2010/main" val="657170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659" y="103239"/>
            <a:ext cx="7713406" cy="6268064"/>
          </a:xfrm>
          <a:prstGeom prst="rect">
            <a:avLst/>
          </a:prstGeom>
        </p:spPr>
      </p:pic>
      <p:sp>
        <p:nvSpPr>
          <p:cNvPr id="4" name="TextBox 3"/>
          <p:cNvSpPr txBox="1"/>
          <p:nvPr/>
        </p:nvSpPr>
        <p:spPr>
          <a:xfrm>
            <a:off x="412955" y="2958350"/>
            <a:ext cx="2330245" cy="1200329"/>
          </a:xfrm>
          <a:prstGeom prst="rect">
            <a:avLst/>
          </a:prstGeom>
          <a:noFill/>
        </p:spPr>
        <p:txBody>
          <a:bodyPr wrap="square" rtlCol="0">
            <a:spAutoFit/>
          </a:bodyPr>
          <a:lstStyle/>
          <a:p>
            <a:r>
              <a:rPr lang="en-IN" sz="3600" b="1" dirty="0" smtClean="0"/>
              <a:t>CARBON CYCLE</a:t>
            </a:r>
            <a:endParaRPr lang="en-IN" sz="3600" b="1" dirty="0"/>
          </a:p>
        </p:txBody>
      </p:sp>
    </p:spTree>
    <p:extLst>
      <p:ext uri="{BB962C8B-B14F-4D97-AF65-F5344CB8AC3E}">
        <p14:creationId xmlns:p14="http://schemas.microsoft.com/office/powerpoint/2010/main" val="3601561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2955" y="2958350"/>
            <a:ext cx="2330245" cy="1200329"/>
          </a:xfrm>
          <a:prstGeom prst="rect">
            <a:avLst/>
          </a:prstGeom>
          <a:noFill/>
        </p:spPr>
        <p:txBody>
          <a:bodyPr wrap="square" rtlCol="0">
            <a:spAutoFit/>
          </a:bodyPr>
          <a:lstStyle/>
          <a:p>
            <a:r>
              <a:rPr lang="en-IN" sz="3600" b="1" dirty="0" smtClean="0"/>
              <a:t>CARBON CYCLE</a:t>
            </a:r>
            <a:endParaRPr lang="en-IN" sz="36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432" y="265471"/>
            <a:ext cx="7831394" cy="5987845"/>
          </a:xfrm>
          <a:prstGeom prst="rect">
            <a:avLst/>
          </a:prstGeom>
        </p:spPr>
      </p:pic>
    </p:spTree>
    <p:extLst>
      <p:ext uri="{BB962C8B-B14F-4D97-AF65-F5344CB8AC3E}">
        <p14:creationId xmlns:p14="http://schemas.microsoft.com/office/powerpoint/2010/main" val="3984159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0080" y="196820"/>
            <a:ext cx="10058400" cy="685800"/>
          </a:xfrm>
        </p:spPr>
        <p:txBody>
          <a:bodyPr>
            <a:normAutofit fontScale="90000"/>
          </a:bodyPr>
          <a:lstStyle/>
          <a:p>
            <a:r>
              <a:rPr lang="en-IN" b="1" dirty="0" smtClean="0">
                <a:latin typeface="+mn-lt"/>
              </a:rPr>
              <a:t>BIO-GEO-CHEMICAL CYCLES</a:t>
            </a:r>
            <a:endParaRPr lang="en-IN" b="1" dirty="0">
              <a:latin typeface="+mn-lt"/>
            </a:endParaRPr>
          </a:p>
        </p:txBody>
      </p:sp>
      <p:sp>
        <p:nvSpPr>
          <p:cNvPr id="3" name="Content Placeholder 2"/>
          <p:cNvSpPr>
            <a:spLocks noGrp="1"/>
          </p:cNvSpPr>
          <p:nvPr>
            <p:ph idx="4294967295"/>
          </p:nvPr>
        </p:nvSpPr>
        <p:spPr>
          <a:xfrm>
            <a:off x="2133600" y="1763713"/>
            <a:ext cx="10058400" cy="4460875"/>
          </a:xfrm>
        </p:spPr>
        <p:txBody>
          <a:bodyPr>
            <a:normAutofit/>
          </a:bodyPr>
          <a:lstStyle/>
          <a:p>
            <a:pPr marL="0" indent="0" algn="just">
              <a:buNone/>
            </a:pPr>
            <a:r>
              <a:rPr lang="en-IN" sz="2300" b="1" dirty="0" smtClean="0">
                <a:solidFill>
                  <a:schemeClr val="tx1"/>
                </a:solidFill>
              </a:rPr>
              <a:t> </a:t>
            </a:r>
            <a:endParaRPr lang="en-IN" sz="2300" b="1" dirty="0">
              <a:solidFill>
                <a:schemeClr val="tx1"/>
              </a:solidFill>
            </a:endParaRPr>
          </a:p>
        </p:txBody>
      </p:sp>
      <p:sp>
        <p:nvSpPr>
          <p:cNvPr id="5" name="TextBox 4"/>
          <p:cNvSpPr txBox="1"/>
          <p:nvPr/>
        </p:nvSpPr>
        <p:spPr>
          <a:xfrm>
            <a:off x="640080" y="1068029"/>
            <a:ext cx="11247120" cy="4632037"/>
          </a:xfrm>
          <a:prstGeom prst="rect">
            <a:avLst/>
          </a:prstGeom>
          <a:noFill/>
        </p:spPr>
        <p:txBody>
          <a:bodyPr wrap="square" rtlCol="0">
            <a:spAutoFit/>
          </a:bodyPr>
          <a:lstStyle/>
          <a:p>
            <a:r>
              <a:rPr lang="en-IN" sz="2400" b="1" dirty="0" smtClean="0">
                <a:solidFill>
                  <a:srgbClr val="FF0000"/>
                </a:solidFill>
              </a:rPr>
              <a:t>HUMAN IMPACT ON </a:t>
            </a:r>
            <a:r>
              <a:rPr lang="en-IN" sz="2400" b="1" dirty="0" smtClean="0"/>
              <a:t>CARBON CYCLE</a:t>
            </a:r>
          </a:p>
          <a:p>
            <a:pPr algn="ctr"/>
            <a:endParaRPr lang="en-IN" sz="2400" b="1" dirty="0">
              <a:solidFill>
                <a:srgbClr val="FF0000"/>
              </a:solidFill>
            </a:endParaRPr>
          </a:p>
          <a:p>
            <a:pPr marL="342900" indent="-342900" algn="just">
              <a:buFont typeface="Arial" panose="020B0604020202020204" pitchFamily="34" charset="0"/>
              <a:buChar char="•"/>
            </a:pPr>
            <a:r>
              <a:rPr lang="en-IN" sz="2200" b="1" dirty="0" smtClean="0"/>
              <a:t>Burning of fossil fuels : The </a:t>
            </a:r>
            <a:r>
              <a:rPr lang="en-IN" sz="2200" b="1" dirty="0"/>
              <a:t>most important human impact on the carbon cycle is the burning of fossil fuels, which releases carbon dioxide (CO</a:t>
            </a:r>
            <a:r>
              <a:rPr lang="en-IN" sz="2200" b="1" baseline="-25000" dirty="0"/>
              <a:t>2</a:t>
            </a:r>
            <a:r>
              <a:rPr lang="en-IN" sz="2200" b="1" dirty="0"/>
              <a:t>) into the atmosphere and enhances global </a:t>
            </a:r>
            <a:r>
              <a:rPr lang="en-IN" sz="2200" b="1" dirty="0" smtClean="0"/>
              <a:t>warming.</a:t>
            </a:r>
          </a:p>
          <a:p>
            <a:pPr algn="just"/>
            <a:endParaRPr lang="en-IN" sz="2200" b="1" dirty="0" smtClean="0"/>
          </a:p>
          <a:p>
            <a:pPr marL="342900" indent="-342900" algn="just">
              <a:buFont typeface="Arial" panose="020B0604020202020204" pitchFamily="34" charset="0"/>
              <a:buChar char="•"/>
            </a:pPr>
            <a:r>
              <a:rPr lang="en-IN" sz="2200" b="1" dirty="0" smtClean="0"/>
              <a:t>Deforestation - </a:t>
            </a:r>
            <a:r>
              <a:rPr lang="en-IN" sz="2300" b="1" dirty="0"/>
              <a:t> large-scale removal of trees from forests by people results in increased levels of carbon dioxide in the atmosphere because trees are no longer absorbing carbon dioxide for </a:t>
            </a:r>
            <a:r>
              <a:rPr lang="en-IN" sz="2300" b="1" dirty="0" smtClean="0"/>
              <a:t>photosynthesis</a:t>
            </a:r>
          </a:p>
          <a:p>
            <a:pPr marL="342900" indent="-342900" algn="just">
              <a:buFont typeface="Arial" panose="020B0604020202020204" pitchFamily="34" charset="0"/>
              <a:buChar char="•"/>
            </a:pPr>
            <a:endParaRPr lang="en-IN" sz="2300" b="1" dirty="0"/>
          </a:p>
          <a:p>
            <a:pPr marL="342900" indent="-342900" algn="just">
              <a:buFont typeface="Arial" panose="020B0604020202020204" pitchFamily="34" charset="0"/>
              <a:buChar char="•"/>
            </a:pPr>
            <a:r>
              <a:rPr lang="en-IN" sz="2300" b="1" dirty="0" smtClean="0"/>
              <a:t>Industrialization -</a:t>
            </a:r>
            <a:r>
              <a:rPr lang="en-IN" sz="2200" b="1" dirty="0"/>
              <a:t>operating factories, accelerate (CO</a:t>
            </a:r>
            <a:r>
              <a:rPr lang="en-IN" sz="2200" b="1" baseline="-25000" dirty="0"/>
              <a:t>2</a:t>
            </a:r>
            <a:r>
              <a:rPr lang="en-IN" sz="2200" b="1" dirty="0"/>
              <a:t>) </a:t>
            </a:r>
            <a:r>
              <a:rPr lang="en-IN" sz="2200" b="1" dirty="0" smtClean="0"/>
              <a:t>creation </a:t>
            </a:r>
            <a:r>
              <a:rPr lang="en-IN" sz="2200" b="1" dirty="0"/>
              <a:t>and escape into Earth's natural environments. This translates to warmer air temperatures and higher acidity levels in water bodies.</a:t>
            </a:r>
            <a:endParaRPr lang="en-IN" sz="2200" b="1" dirty="0" smtClean="0"/>
          </a:p>
        </p:txBody>
      </p:sp>
    </p:spTree>
    <p:extLst>
      <p:ext uri="{BB962C8B-B14F-4D97-AF65-F5344CB8AC3E}">
        <p14:creationId xmlns:p14="http://schemas.microsoft.com/office/powerpoint/2010/main" val="2976372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54631"/>
            <a:ext cx="10058400" cy="686791"/>
          </a:xfrm>
        </p:spPr>
        <p:txBody>
          <a:bodyPr>
            <a:normAutofit fontScale="90000"/>
          </a:bodyPr>
          <a:lstStyle/>
          <a:p>
            <a:r>
              <a:rPr lang="en-IN" b="1" dirty="0" smtClean="0">
                <a:latin typeface="+mn-lt"/>
              </a:rPr>
              <a:t>BIO-GEO-CHEMICAL CYCLES</a:t>
            </a:r>
            <a:endParaRPr lang="en-IN" b="1" dirty="0">
              <a:latin typeface="+mn-lt"/>
            </a:endParaRPr>
          </a:p>
        </p:txBody>
      </p:sp>
      <p:sp>
        <p:nvSpPr>
          <p:cNvPr id="3" name="Content Placeholder 2"/>
          <p:cNvSpPr>
            <a:spLocks noGrp="1"/>
          </p:cNvSpPr>
          <p:nvPr>
            <p:ph idx="1"/>
          </p:nvPr>
        </p:nvSpPr>
        <p:spPr>
          <a:xfrm>
            <a:off x="1097280" y="2233920"/>
            <a:ext cx="10058400" cy="4148231"/>
          </a:xfrm>
        </p:spPr>
        <p:txBody>
          <a:bodyPr>
            <a:normAutofit/>
          </a:bodyPr>
          <a:lstStyle/>
          <a:p>
            <a:pPr algn="just">
              <a:buFont typeface="Wingdings" panose="05000000000000000000" pitchFamily="2" charset="2"/>
              <a:buChar char="§"/>
            </a:pPr>
            <a:r>
              <a:rPr lang="en-IN" sz="2300" b="1" dirty="0" smtClean="0">
                <a:solidFill>
                  <a:schemeClr val="tx1"/>
                </a:solidFill>
              </a:rPr>
              <a:t>Carbon </a:t>
            </a:r>
            <a:r>
              <a:rPr lang="en-IN" sz="2300" b="1" dirty="0">
                <a:solidFill>
                  <a:schemeClr val="tx1"/>
                </a:solidFill>
              </a:rPr>
              <a:t>from atmospheric pool moves to green plants (producers), then to animals (consumers), and finally from these to bacteria, fungi and other microorganisms (decomposers) that return it to the atmosphere, through decomposition of dead organic matter. </a:t>
            </a:r>
            <a:endParaRPr lang="en-IN" sz="2300" b="1" dirty="0" smtClean="0">
              <a:solidFill>
                <a:schemeClr val="tx1"/>
              </a:solidFill>
            </a:endParaRPr>
          </a:p>
          <a:p>
            <a:pPr algn="just">
              <a:buFont typeface="Wingdings" panose="05000000000000000000" pitchFamily="2" charset="2"/>
              <a:buChar char="§"/>
            </a:pPr>
            <a:r>
              <a:rPr lang="en-IN" sz="2300" b="1" dirty="0" smtClean="0">
                <a:solidFill>
                  <a:schemeClr val="tx1"/>
                </a:solidFill>
              </a:rPr>
              <a:t>Some </a:t>
            </a:r>
            <a:r>
              <a:rPr lang="en-IN" sz="2300" b="1" dirty="0">
                <a:solidFill>
                  <a:schemeClr val="tx1"/>
                </a:solidFill>
              </a:rPr>
              <a:t>of this is also returned to the atmosphere through respiration at various levels in the food chain. </a:t>
            </a:r>
            <a:endParaRPr lang="en-IN" sz="2300" b="1" dirty="0" smtClean="0">
              <a:solidFill>
                <a:schemeClr val="tx1"/>
              </a:solidFill>
            </a:endParaRPr>
          </a:p>
          <a:p>
            <a:pPr algn="just">
              <a:buFont typeface="Wingdings" panose="05000000000000000000" pitchFamily="2" charset="2"/>
              <a:buChar char="§"/>
            </a:pPr>
            <a:r>
              <a:rPr lang="en-IN" sz="2300" b="1" dirty="0" smtClean="0">
                <a:solidFill>
                  <a:schemeClr val="tx1"/>
                </a:solidFill>
              </a:rPr>
              <a:t>It </a:t>
            </a:r>
            <a:r>
              <a:rPr lang="en-IN" sz="2300" b="1" dirty="0">
                <a:solidFill>
                  <a:schemeClr val="tx1"/>
                </a:solidFill>
              </a:rPr>
              <a:t>is estimated that half of the carbon fixed is subsequently returned to the soil in the form of decomposing </a:t>
            </a:r>
            <a:r>
              <a:rPr lang="en-IN" sz="2300" b="1" dirty="0" smtClean="0">
                <a:solidFill>
                  <a:schemeClr val="tx1"/>
                </a:solidFill>
              </a:rPr>
              <a:t>organi</a:t>
            </a:r>
            <a:r>
              <a:rPr lang="en-IN" sz="2300" b="1" dirty="0">
                <a:solidFill>
                  <a:schemeClr val="tx1"/>
                </a:solidFill>
              </a:rPr>
              <a:t>c matter.</a:t>
            </a:r>
          </a:p>
        </p:txBody>
      </p:sp>
      <p:sp>
        <p:nvSpPr>
          <p:cNvPr id="5" name="TextBox 4"/>
          <p:cNvSpPr txBox="1"/>
          <p:nvPr/>
        </p:nvSpPr>
        <p:spPr>
          <a:xfrm>
            <a:off x="1097280" y="1772255"/>
            <a:ext cx="9049610" cy="461665"/>
          </a:xfrm>
          <a:prstGeom prst="rect">
            <a:avLst/>
          </a:prstGeom>
          <a:noFill/>
        </p:spPr>
        <p:txBody>
          <a:bodyPr wrap="square" rtlCol="0">
            <a:spAutoFit/>
          </a:bodyPr>
          <a:lstStyle/>
          <a:p>
            <a:r>
              <a:rPr lang="en-IN" sz="2400" b="1" dirty="0" smtClean="0"/>
              <a:t>CARBON CYCLE</a:t>
            </a:r>
            <a:endParaRPr lang="en-IN" sz="2400" b="1" dirty="0"/>
          </a:p>
        </p:txBody>
      </p:sp>
    </p:spTree>
    <p:extLst>
      <p:ext uri="{BB962C8B-B14F-4D97-AF65-F5344CB8AC3E}">
        <p14:creationId xmlns:p14="http://schemas.microsoft.com/office/powerpoint/2010/main" val="3575777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79987" y="264242"/>
            <a:ext cx="10058400" cy="685800"/>
          </a:xfrm>
        </p:spPr>
        <p:txBody>
          <a:bodyPr>
            <a:normAutofit fontScale="90000"/>
          </a:bodyPr>
          <a:lstStyle/>
          <a:p>
            <a:r>
              <a:rPr lang="en-IN" b="1" dirty="0" smtClean="0">
                <a:solidFill>
                  <a:schemeClr val="tx1"/>
                </a:solidFill>
                <a:latin typeface="+mn-lt"/>
              </a:rPr>
              <a:t>BIO-GEO-CHEMICAL CYCLES</a:t>
            </a:r>
            <a:endParaRPr lang="en-IN" b="1" dirty="0">
              <a:solidFill>
                <a:schemeClr val="tx1"/>
              </a:solidFill>
              <a:latin typeface="+mn-lt"/>
            </a:endParaRPr>
          </a:p>
        </p:txBody>
      </p:sp>
      <p:sp>
        <p:nvSpPr>
          <p:cNvPr id="3" name="Content Placeholder 2"/>
          <p:cNvSpPr>
            <a:spLocks noGrp="1"/>
          </p:cNvSpPr>
          <p:nvPr>
            <p:ph idx="4294967295"/>
          </p:nvPr>
        </p:nvSpPr>
        <p:spPr>
          <a:xfrm>
            <a:off x="2133600" y="2314575"/>
            <a:ext cx="10058400" cy="3627438"/>
          </a:xfrm>
        </p:spPr>
        <p:txBody>
          <a:bodyPr>
            <a:normAutofit/>
          </a:bodyPr>
          <a:lstStyle/>
          <a:p>
            <a:pPr marL="0" indent="0" algn="just">
              <a:buNone/>
            </a:pPr>
            <a:r>
              <a:rPr lang="en-IN" sz="2300" b="1" dirty="0" smtClean="0">
                <a:solidFill>
                  <a:schemeClr val="tx1"/>
                </a:solidFill>
              </a:rPr>
              <a:t> </a:t>
            </a:r>
            <a:endParaRPr lang="en-IN" sz="2300" b="1" dirty="0">
              <a:solidFill>
                <a:schemeClr val="tx1"/>
              </a:solidFill>
            </a:endParaRPr>
          </a:p>
        </p:txBody>
      </p:sp>
      <p:sp>
        <p:nvSpPr>
          <p:cNvPr id="4" name="TextBox 3"/>
          <p:cNvSpPr txBox="1"/>
          <p:nvPr/>
        </p:nvSpPr>
        <p:spPr>
          <a:xfrm>
            <a:off x="879987" y="1108872"/>
            <a:ext cx="10058400" cy="523220"/>
          </a:xfrm>
          <a:prstGeom prst="rect">
            <a:avLst/>
          </a:prstGeom>
          <a:noFill/>
        </p:spPr>
        <p:txBody>
          <a:bodyPr wrap="square" rtlCol="0">
            <a:spAutoFit/>
          </a:bodyPr>
          <a:lstStyle/>
          <a:p>
            <a:r>
              <a:rPr lang="en-IN" sz="2800" b="1" dirty="0" smtClean="0"/>
              <a:t>NITROGEN CYCLE</a:t>
            </a:r>
            <a:endParaRPr lang="en-IN" sz="2800" b="1" dirty="0"/>
          </a:p>
        </p:txBody>
      </p:sp>
      <p:sp>
        <p:nvSpPr>
          <p:cNvPr id="5" name="TextBox 4"/>
          <p:cNvSpPr txBox="1"/>
          <p:nvPr/>
        </p:nvSpPr>
        <p:spPr>
          <a:xfrm>
            <a:off x="560439" y="1975362"/>
            <a:ext cx="11631561" cy="8740854"/>
          </a:xfrm>
          <a:prstGeom prst="rect">
            <a:avLst/>
          </a:prstGeom>
          <a:noFill/>
        </p:spPr>
        <p:txBody>
          <a:bodyPr wrap="square" rtlCol="0">
            <a:spAutoFit/>
          </a:bodyPr>
          <a:lstStyle/>
          <a:p>
            <a:pPr marL="354013" indent="-354013">
              <a:buFont typeface="Arial" panose="020B0604020202020204" pitchFamily="34" charset="0"/>
              <a:buChar char="•"/>
            </a:pPr>
            <a:r>
              <a:rPr lang="en-IN" sz="2300" b="1" dirty="0" smtClean="0"/>
              <a:t>Nitrogen of the atmosphere is in the elemental form and cannot be used as such by living organism.</a:t>
            </a:r>
            <a:endParaRPr lang="en-IN" sz="2300" b="1" dirty="0"/>
          </a:p>
          <a:p>
            <a:pPr marL="354013" indent="-354013">
              <a:buFont typeface="Arial" panose="020B0604020202020204" pitchFamily="34" charset="0"/>
              <a:buChar char="•"/>
            </a:pPr>
            <a:r>
              <a:rPr lang="en-IN" sz="2300" b="1" dirty="0" smtClean="0"/>
              <a:t>It has to be </a:t>
            </a:r>
            <a:r>
              <a:rPr lang="en-IN" sz="2300" b="1" dirty="0" smtClean="0">
                <a:solidFill>
                  <a:srgbClr val="FF0000"/>
                </a:solidFill>
              </a:rPr>
              <a:t>FIXED…….. i.e. combined with other elements such as </a:t>
            </a:r>
            <a:r>
              <a:rPr lang="en-IN" sz="2300" b="1" dirty="0" smtClean="0">
                <a:solidFill>
                  <a:srgbClr val="0070C0"/>
                </a:solidFill>
              </a:rPr>
              <a:t>hydrogen ,carbon , oxygen </a:t>
            </a:r>
            <a:r>
              <a:rPr lang="en-IN" sz="2300" b="1" dirty="0" smtClean="0"/>
              <a:t> to become usable for green plants.</a:t>
            </a:r>
          </a:p>
          <a:p>
            <a:pPr marL="354013" indent="-354013">
              <a:buFont typeface="Arial" panose="020B0604020202020204" pitchFamily="34" charset="0"/>
              <a:buChar char="•"/>
            </a:pPr>
            <a:r>
              <a:rPr lang="en-IN" dirty="0" smtClean="0">
                <a:solidFill>
                  <a:srgbClr val="0070C0"/>
                </a:solidFill>
              </a:rPr>
              <a:t> </a:t>
            </a:r>
            <a:r>
              <a:rPr lang="en-IN" sz="2300" b="1" dirty="0" smtClean="0">
                <a:solidFill>
                  <a:srgbClr val="0070C0"/>
                </a:solidFill>
              </a:rPr>
              <a:t>Nitrogen Cycle</a:t>
            </a:r>
            <a:r>
              <a:rPr lang="en-IN" sz="2300" b="1" dirty="0" smtClean="0"/>
              <a:t> is a </a:t>
            </a:r>
            <a:r>
              <a:rPr lang="en-IN" sz="2300" b="1" dirty="0" smtClean="0">
                <a:solidFill>
                  <a:srgbClr val="00B050"/>
                </a:solidFill>
              </a:rPr>
              <a:t>biogeochemical </a:t>
            </a:r>
            <a:r>
              <a:rPr lang="en-IN" sz="2300" b="1" dirty="0" smtClean="0"/>
              <a:t>process through which nitrogen is converted into many forms, consecutively passing from the atmosphere to the soil to organism and back into the atmosphere.</a:t>
            </a:r>
            <a:endParaRPr lang="en-IN" sz="2300" b="1" dirty="0"/>
          </a:p>
          <a:p>
            <a:pPr marL="354013" indent="-354013">
              <a:buFont typeface="Arial" panose="020B0604020202020204" pitchFamily="34" charset="0"/>
              <a:buChar char="•"/>
            </a:pPr>
            <a:r>
              <a:rPr lang="en-IN" sz="2300" b="1" dirty="0" smtClean="0"/>
              <a:t>It involves several processes such as </a:t>
            </a:r>
            <a:r>
              <a:rPr lang="en-IN" sz="2300" b="1" dirty="0" smtClean="0">
                <a:solidFill>
                  <a:srgbClr val="7030A0"/>
                </a:solidFill>
              </a:rPr>
              <a:t>nitrogen fixation, nitrification, denitrification, decay and putrefaction.</a:t>
            </a:r>
          </a:p>
          <a:p>
            <a:pPr marL="354013" indent="-354013">
              <a:buFont typeface="Arial" panose="020B0604020202020204" pitchFamily="34" charset="0"/>
              <a:buChar char="•"/>
            </a:pPr>
            <a:r>
              <a:rPr lang="en-IN" sz="2300" b="1" dirty="0"/>
              <a:t>Main sources of nitrogen for plants are nitrates in the soil.</a:t>
            </a:r>
          </a:p>
          <a:p>
            <a:pPr marL="354013" indent="-354013">
              <a:buFont typeface="Arial" panose="020B0604020202020204" pitchFamily="34" charset="0"/>
              <a:buChar char="•"/>
            </a:pPr>
            <a:endParaRPr lang="en-IN" sz="2300" b="1" dirty="0" smtClean="0">
              <a:solidFill>
                <a:srgbClr val="7030A0"/>
              </a:solidFill>
            </a:endParaRPr>
          </a:p>
          <a:p>
            <a:endParaRPr lang="en-IN" sz="2300" b="1" dirty="0" smtClean="0"/>
          </a:p>
          <a:p>
            <a:endParaRPr lang="en-IN" sz="23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r>
              <a:rPr lang="en-IN" sz="2400" dirty="0" smtClean="0"/>
              <a:t> </a:t>
            </a:r>
            <a:endParaRPr lang="en-IN" sz="2400" dirty="0"/>
          </a:p>
        </p:txBody>
      </p:sp>
    </p:spTree>
    <p:extLst>
      <p:ext uri="{BB962C8B-B14F-4D97-AF65-F5344CB8AC3E}">
        <p14:creationId xmlns:p14="http://schemas.microsoft.com/office/powerpoint/2010/main" val="6494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33600" y="2314575"/>
            <a:ext cx="10058400" cy="3627438"/>
          </a:xfrm>
        </p:spPr>
        <p:txBody>
          <a:bodyPr>
            <a:normAutofit/>
          </a:bodyPr>
          <a:lstStyle/>
          <a:p>
            <a:pPr marL="0" indent="0" algn="just">
              <a:buNone/>
            </a:pPr>
            <a:r>
              <a:rPr lang="en-IN" sz="2300" b="1" dirty="0" smtClean="0">
                <a:solidFill>
                  <a:schemeClr val="tx1"/>
                </a:solidFill>
              </a:rPr>
              <a:t> </a:t>
            </a:r>
            <a:endParaRPr lang="en-IN" sz="2300" b="1" dirty="0">
              <a:solidFill>
                <a:schemeClr val="tx1"/>
              </a:solidFill>
            </a:endParaRPr>
          </a:p>
        </p:txBody>
      </p:sp>
      <p:sp>
        <p:nvSpPr>
          <p:cNvPr id="4" name="TextBox 3"/>
          <p:cNvSpPr txBox="1"/>
          <p:nvPr/>
        </p:nvSpPr>
        <p:spPr>
          <a:xfrm>
            <a:off x="491584" y="2667804"/>
            <a:ext cx="2074635" cy="1077218"/>
          </a:xfrm>
          <a:prstGeom prst="rect">
            <a:avLst/>
          </a:prstGeom>
          <a:noFill/>
        </p:spPr>
        <p:txBody>
          <a:bodyPr wrap="square" rtlCol="0">
            <a:spAutoFit/>
          </a:bodyPr>
          <a:lstStyle/>
          <a:p>
            <a:r>
              <a:rPr lang="en-IN" sz="3200" b="1" dirty="0" smtClean="0"/>
              <a:t>NITROGEN CYCLE</a:t>
            </a:r>
            <a:endParaRPr lang="en-IN" sz="3200"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445" y="223760"/>
            <a:ext cx="8506901" cy="5984837"/>
          </a:xfrm>
          <a:prstGeom prst="rect">
            <a:avLst/>
          </a:prstGeom>
        </p:spPr>
      </p:pic>
    </p:spTree>
    <p:extLst>
      <p:ext uri="{BB962C8B-B14F-4D97-AF65-F5344CB8AC3E}">
        <p14:creationId xmlns:p14="http://schemas.microsoft.com/office/powerpoint/2010/main" val="3193164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60439" y="843945"/>
            <a:ext cx="10058400" cy="685800"/>
          </a:xfrm>
        </p:spPr>
        <p:txBody>
          <a:bodyPr>
            <a:normAutofit fontScale="90000"/>
          </a:bodyPr>
          <a:lstStyle/>
          <a:p>
            <a:r>
              <a:rPr lang="en-IN" b="1" dirty="0" smtClean="0">
                <a:solidFill>
                  <a:schemeClr val="tx1"/>
                </a:solidFill>
                <a:latin typeface="+mn-lt"/>
              </a:rPr>
              <a:t>BIO-GEO-CHEMICAL CYCLES</a:t>
            </a:r>
            <a:endParaRPr lang="en-IN" b="1" dirty="0">
              <a:solidFill>
                <a:schemeClr val="tx1"/>
              </a:solidFill>
              <a:latin typeface="+mn-lt"/>
            </a:endParaRPr>
          </a:p>
        </p:txBody>
      </p:sp>
      <p:sp>
        <p:nvSpPr>
          <p:cNvPr id="3" name="Content Placeholder 2"/>
          <p:cNvSpPr>
            <a:spLocks noGrp="1"/>
          </p:cNvSpPr>
          <p:nvPr>
            <p:ph idx="4294967295"/>
          </p:nvPr>
        </p:nvSpPr>
        <p:spPr>
          <a:xfrm>
            <a:off x="2133600" y="2314575"/>
            <a:ext cx="10058400" cy="3627438"/>
          </a:xfrm>
        </p:spPr>
        <p:txBody>
          <a:bodyPr>
            <a:normAutofit/>
          </a:bodyPr>
          <a:lstStyle/>
          <a:p>
            <a:pPr marL="0" indent="0" algn="just">
              <a:buNone/>
            </a:pPr>
            <a:r>
              <a:rPr lang="en-IN" sz="2300" b="1" dirty="0" smtClean="0">
                <a:solidFill>
                  <a:schemeClr val="tx1"/>
                </a:solidFill>
              </a:rPr>
              <a:t> </a:t>
            </a:r>
            <a:endParaRPr lang="en-IN" sz="2300" b="1" dirty="0">
              <a:solidFill>
                <a:schemeClr val="tx1"/>
              </a:solidFill>
            </a:endParaRPr>
          </a:p>
        </p:txBody>
      </p:sp>
      <p:sp>
        <p:nvSpPr>
          <p:cNvPr id="4" name="TextBox 3"/>
          <p:cNvSpPr txBox="1"/>
          <p:nvPr/>
        </p:nvSpPr>
        <p:spPr>
          <a:xfrm>
            <a:off x="560439" y="1791355"/>
            <a:ext cx="10058400" cy="523220"/>
          </a:xfrm>
          <a:prstGeom prst="rect">
            <a:avLst/>
          </a:prstGeom>
          <a:noFill/>
        </p:spPr>
        <p:txBody>
          <a:bodyPr wrap="square" rtlCol="0">
            <a:spAutoFit/>
          </a:bodyPr>
          <a:lstStyle/>
          <a:p>
            <a:r>
              <a:rPr lang="en-IN" sz="2800" b="1" dirty="0" smtClean="0"/>
              <a:t>NITROGEN CYCLE</a:t>
            </a:r>
            <a:endParaRPr lang="en-IN" sz="2800" b="1" dirty="0"/>
          </a:p>
        </p:txBody>
      </p:sp>
      <p:sp>
        <p:nvSpPr>
          <p:cNvPr id="5" name="TextBox 4"/>
          <p:cNvSpPr txBox="1"/>
          <p:nvPr/>
        </p:nvSpPr>
        <p:spPr>
          <a:xfrm>
            <a:off x="560439" y="2509691"/>
            <a:ext cx="11631561" cy="7956024"/>
          </a:xfrm>
          <a:prstGeom prst="rect">
            <a:avLst/>
          </a:prstGeom>
          <a:noFill/>
        </p:spPr>
        <p:txBody>
          <a:bodyPr wrap="square" rtlCol="0">
            <a:spAutoFit/>
          </a:bodyPr>
          <a:lstStyle/>
          <a:p>
            <a:pPr marL="342900" indent="-342900">
              <a:buFont typeface="Arial" panose="020B0604020202020204" pitchFamily="34" charset="0"/>
              <a:buChar char="•"/>
            </a:pPr>
            <a:r>
              <a:rPr lang="en-IN" sz="2300" b="1" dirty="0" smtClean="0"/>
              <a:t>The </a:t>
            </a:r>
            <a:r>
              <a:rPr lang="en-IN" sz="2300" b="1" dirty="0"/>
              <a:t>atmospheric nitrogen is fixed symbiotically as well as asymbiotically by a variety of microorganisms. </a:t>
            </a:r>
            <a:endParaRPr lang="en-IN" sz="2300" b="1" dirty="0" smtClean="0"/>
          </a:p>
          <a:p>
            <a:pPr marL="342900" indent="-342900">
              <a:buFont typeface="Arial" panose="020B0604020202020204" pitchFamily="34" charset="0"/>
              <a:buChar char="•"/>
            </a:pPr>
            <a:endParaRPr lang="en-IN" sz="2300" b="1" dirty="0" smtClean="0"/>
          </a:p>
          <a:p>
            <a:pPr marL="342900" indent="-342900">
              <a:buFont typeface="Arial" panose="020B0604020202020204" pitchFamily="34" charset="0"/>
              <a:buChar char="•"/>
            </a:pPr>
            <a:r>
              <a:rPr lang="en-IN" sz="2300" b="1" dirty="0" smtClean="0"/>
              <a:t>The </a:t>
            </a:r>
            <a:r>
              <a:rPr lang="en-IN" sz="2300" b="1" dirty="0"/>
              <a:t>chief nitrogen fixers are bacteria belonging to the genus Rhizobium found in root nodules of legumes</a:t>
            </a:r>
            <a:r>
              <a:rPr lang="en-IN" sz="2300" b="1" dirty="0" smtClean="0"/>
              <a:t>.</a:t>
            </a:r>
          </a:p>
          <a:p>
            <a:pPr marL="342900" indent="-342900">
              <a:buFont typeface="Arial" panose="020B0604020202020204" pitchFamily="34" charset="0"/>
              <a:buChar char="•"/>
            </a:pPr>
            <a:endParaRPr lang="en-IN" sz="2300" b="1" dirty="0" smtClean="0"/>
          </a:p>
          <a:p>
            <a:pPr marL="342900" indent="-342900">
              <a:buFont typeface="Arial" panose="020B0604020202020204" pitchFamily="34" charset="0"/>
              <a:buChar char="•"/>
            </a:pPr>
            <a:r>
              <a:rPr lang="en-IN" sz="2300" b="1" dirty="0"/>
              <a:t>Some proportion of atmospheric nitrogen is fixed during lightening also</a:t>
            </a:r>
            <a:r>
              <a:rPr lang="en-IN" sz="2300" b="1" dirty="0" smtClean="0"/>
              <a:t>.</a:t>
            </a:r>
          </a:p>
          <a:p>
            <a:pPr marL="342900" indent="-342900">
              <a:buFont typeface="Arial" panose="020B0604020202020204" pitchFamily="34" charset="0"/>
              <a:buChar char="•"/>
            </a:pPr>
            <a:endParaRPr lang="en-IN" sz="2300" b="1" dirty="0" smtClean="0"/>
          </a:p>
          <a:p>
            <a:pPr marL="342900" indent="-342900">
              <a:buFont typeface="Arial" panose="020B0604020202020204" pitchFamily="34" charset="0"/>
              <a:buChar char="•"/>
            </a:pPr>
            <a:r>
              <a:rPr lang="en-IN" sz="2300" b="1" dirty="0"/>
              <a:t>The fixed atmospheric nitrogen reaches the soil as nitrates, which are taken up by plants for manufacture of complex nitrogenous compounds which in turn, are eaten by animals. </a:t>
            </a:r>
            <a:endParaRPr lang="en-IN" sz="2300" b="1" dirty="0" smtClean="0"/>
          </a:p>
          <a:p>
            <a:endParaRPr lang="en-IN" sz="2300" b="1" dirty="0" smtClean="0"/>
          </a:p>
          <a:p>
            <a:endParaRPr lang="en-IN" sz="2300" dirty="0" smtClean="0"/>
          </a:p>
          <a:p>
            <a:endParaRPr lang="en-IN" sz="23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r>
              <a:rPr lang="en-IN" sz="2400" dirty="0" smtClean="0"/>
              <a:t> </a:t>
            </a:r>
            <a:endParaRPr lang="en-IN" sz="2400" dirty="0"/>
          </a:p>
        </p:txBody>
      </p:sp>
    </p:spTree>
    <p:extLst>
      <p:ext uri="{BB962C8B-B14F-4D97-AF65-F5344CB8AC3E}">
        <p14:creationId xmlns:p14="http://schemas.microsoft.com/office/powerpoint/2010/main" val="816278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60439" y="514309"/>
            <a:ext cx="10058400" cy="685800"/>
          </a:xfrm>
        </p:spPr>
        <p:txBody>
          <a:bodyPr>
            <a:normAutofit fontScale="90000"/>
          </a:bodyPr>
          <a:lstStyle/>
          <a:p>
            <a:r>
              <a:rPr lang="en-IN" b="1" dirty="0" smtClean="0">
                <a:solidFill>
                  <a:schemeClr val="tx1"/>
                </a:solidFill>
                <a:latin typeface="+mn-lt"/>
              </a:rPr>
              <a:t>BIO-GEO-CHEMICAL CYCLES</a:t>
            </a:r>
            <a:endParaRPr lang="en-IN" b="1" dirty="0">
              <a:solidFill>
                <a:schemeClr val="tx1"/>
              </a:solidFill>
              <a:latin typeface="+mn-lt"/>
            </a:endParaRPr>
          </a:p>
        </p:txBody>
      </p:sp>
      <p:sp>
        <p:nvSpPr>
          <p:cNvPr id="3" name="Content Placeholder 2"/>
          <p:cNvSpPr>
            <a:spLocks noGrp="1"/>
          </p:cNvSpPr>
          <p:nvPr>
            <p:ph idx="4294967295"/>
          </p:nvPr>
        </p:nvSpPr>
        <p:spPr>
          <a:xfrm>
            <a:off x="2133600" y="2314575"/>
            <a:ext cx="10058400" cy="3627438"/>
          </a:xfrm>
        </p:spPr>
        <p:txBody>
          <a:bodyPr>
            <a:normAutofit/>
          </a:bodyPr>
          <a:lstStyle/>
          <a:p>
            <a:pPr marL="0" indent="0" algn="just">
              <a:buNone/>
            </a:pPr>
            <a:r>
              <a:rPr lang="en-IN" sz="2300" b="1" dirty="0" smtClean="0">
                <a:solidFill>
                  <a:schemeClr val="tx1"/>
                </a:solidFill>
              </a:rPr>
              <a:t> </a:t>
            </a:r>
            <a:endParaRPr lang="en-IN" sz="2300" b="1" dirty="0">
              <a:solidFill>
                <a:schemeClr val="tx1"/>
              </a:solidFill>
            </a:endParaRPr>
          </a:p>
        </p:txBody>
      </p:sp>
      <p:sp>
        <p:nvSpPr>
          <p:cNvPr id="4" name="TextBox 3"/>
          <p:cNvSpPr txBox="1"/>
          <p:nvPr/>
        </p:nvSpPr>
        <p:spPr>
          <a:xfrm>
            <a:off x="560439" y="1495732"/>
            <a:ext cx="10058400" cy="523220"/>
          </a:xfrm>
          <a:prstGeom prst="rect">
            <a:avLst/>
          </a:prstGeom>
          <a:noFill/>
        </p:spPr>
        <p:txBody>
          <a:bodyPr wrap="square" rtlCol="0">
            <a:spAutoFit/>
          </a:bodyPr>
          <a:lstStyle/>
          <a:p>
            <a:r>
              <a:rPr lang="en-IN" sz="2800" b="1" dirty="0" smtClean="0"/>
              <a:t>NITROGEN CYCLE</a:t>
            </a:r>
            <a:endParaRPr lang="en-IN" sz="2800" b="1" dirty="0"/>
          </a:p>
        </p:txBody>
      </p:sp>
      <p:sp>
        <p:nvSpPr>
          <p:cNvPr id="5" name="TextBox 4"/>
          <p:cNvSpPr txBox="1"/>
          <p:nvPr/>
        </p:nvSpPr>
        <p:spPr>
          <a:xfrm>
            <a:off x="560439" y="1553804"/>
            <a:ext cx="11631561" cy="8194551"/>
          </a:xfrm>
          <a:prstGeom prst="rect">
            <a:avLst/>
          </a:prstGeom>
          <a:noFill/>
        </p:spPr>
        <p:txBody>
          <a:bodyPr wrap="square" rtlCol="0">
            <a:spAutoFit/>
          </a:bodyPr>
          <a:lstStyle/>
          <a:p>
            <a:pPr marL="342900" indent="-342900">
              <a:lnSpc>
                <a:spcPct val="150000"/>
              </a:lnSpc>
              <a:buFont typeface="Arial" panose="020B0604020202020204" pitchFamily="34" charset="0"/>
              <a:buChar char="•"/>
            </a:pPr>
            <a:endParaRPr lang="en-IN" sz="2300" b="1" dirty="0" smtClean="0"/>
          </a:p>
          <a:p>
            <a:pPr marL="342900" indent="-342900">
              <a:lnSpc>
                <a:spcPct val="150000"/>
              </a:lnSpc>
              <a:buFont typeface="Arial" panose="020B0604020202020204" pitchFamily="34" charset="0"/>
              <a:buChar char="•"/>
            </a:pPr>
            <a:r>
              <a:rPr lang="en-IN" sz="2300" b="1" dirty="0"/>
              <a:t>This releases nitrogen either in free stage or as ammonia gas in the atmosphere. Ammonia gas may reach the soil as nitrates through the activity of nitrifying microbes, </a:t>
            </a:r>
            <a:r>
              <a:rPr lang="en-IN" sz="2300" b="1" dirty="0" err="1"/>
              <a:t>Nitrosomonas</a:t>
            </a:r>
            <a:r>
              <a:rPr lang="en-IN" sz="2300" b="1" dirty="0"/>
              <a:t> and </a:t>
            </a:r>
            <a:r>
              <a:rPr lang="en-IN" sz="2300" b="1" dirty="0" err="1"/>
              <a:t>Nitrobacter</a:t>
            </a:r>
            <a:r>
              <a:rPr lang="en-IN" sz="2300" b="1" dirty="0"/>
              <a:t>. </a:t>
            </a:r>
          </a:p>
          <a:p>
            <a:pPr marL="342900" indent="-342900">
              <a:lnSpc>
                <a:spcPct val="150000"/>
              </a:lnSpc>
              <a:buFont typeface="Arial" panose="020B0604020202020204" pitchFamily="34" charset="0"/>
              <a:buChar char="•"/>
            </a:pPr>
            <a:r>
              <a:rPr lang="en-IN" sz="2300" b="1" dirty="0" smtClean="0"/>
              <a:t>Some </a:t>
            </a:r>
            <a:r>
              <a:rPr lang="en-IN" sz="2300" b="1" dirty="0"/>
              <a:t>nitrates of soil due to activity of denitrifying </a:t>
            </a:r>
            <a:r>
              <a:rPr lang="en-IN" sz="2300" b="1" dirty="0" smtClean="0"/>
              <a:t>microbes,.</a:t>
            </a:r>
          </a:p>
          <a:p>
            <a:pPr marL="342900" indent="-342900">
              <a:lnSpc>
                <a:spcPct val="150000"/>
              </a:lnSpc>
              <a:buFont typeface="Arial" panose="020B0604020202020204" pitchFamily="34" charset="0"/>
              <a:buChar char="•"/>
            </a:pPr>
            <a:r>
              <a:rPr lang="en-IN" sz="2300" b="1" dirty="0" smtClean="0"/>
              <a:t>Pseudomonas</a:t>
            </a:r>
            <a:r>
              <a:rPr lang="en-IN" sz="2300" b="1" dirty="0"/>
              <a:t>, may also be converted to free nitrogen gas returning to the atmosphere</a:t>
            </a:r>
            <a:r>
              <a:rPr lang="en-IN" sz="2300" b="1" dirty="0" smtClean="0"/>
              <a:t>.</a:t>
            </a:r>
          </a:p>
          <a:p>
            <a:pPr marL="342900" indent="-342900">
              <a:lnSpc>
                <a:spcPct val="150000"/>
              </a:lnSpc>
              <a:buFont typeface="Arial" panose="020B0604020202020204" pitchFamily="34" charset="0"/>
              <a:buChar char="•"/>
            </a:pPr>
            <a:r>
              <a:rPr lang="en-IN" sz="2300" b="1" dirty="0" smtClean="0"/>
              <a:t>This </a:t>
            </a:r>
            <a:r>
              <a:rPr lang="en-IN" sz="2300" b="1" dirty="0"/>
              <a:t>inorganic nitrogen is again recycled into the organic system upon absorption by higher plants.</a:t>
            </a:r>
            <a:endParaRPr lang="en-IN" sz="2300" b="1" dirty="0" smtClean="0"/>
          </a:p>
          <a:p>
            <a:pPr marL="342900" indent="-342900">
              <a:lnSpc>
                <a:spcPct val="150000"/>
              </a:lnSpc>
              <a:buFont typeface="Arial" panose="020B0604020202020204" pitchFamily="34" charset="0"/>
              <a:buChar char="•"/>
            </a:pPr>
            <a:endParaRPr lang="en-IN" sz="23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r>
              <a:rPr lang="en-IN" sz="2400" dirty="0" smtClean="0"/>
              <a:t> </a:t>
            </a:r>
            <a:endParaRPr lang="en-IN" sz="2400" dirty="0"/>
          </a:p>
        </p:txBody>
      </p:sp>
    </p:spTree>
    <p:extLst>
      <p:ext uri="{BB962C8B-B14F-4D97-AF65-F5344CB8AC3E}">
        <p14:creationId xmlns:p14="http://schemas.microsoft.com/office/powerpoint/2010/main" val="2094664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04131"/>
            <a:ext cx="10058400" cy="686791"/>
          </a:xfrm>
        </p:spPr>
        <p:txBody>
          <a:bodyPr>
            <a:normAutofit fontScale="90000"/>
          </a:bodyPr>
          <a:lstStyle/>
          <a:p>
            <a:r>
              <a:rPr lang="en-IN" b="1" dirty="0" smtClean="0">
                <a:solidFill>
                  <a:schemeClr val="tx1"/>
                </a:solidFill>
                <a:latin typeface="+mn-lt"/>
              </a:rPr>
              <a:t>BIO-GEO-CHEMICAL CYCLES</a:t>
            </a:r>
            <a:endParaRPr lang="en-IN" b="1" dirty="0">
              <a:solidFill>
                <a:schemeClr val="tx1"/>
              </a:solidFill>
              <a:latin typeface="+mn-lt"/>
            </a:endParaRPr>
          </a:p>
        </p:txBody>
      </p:sp>
      <p:sp>
        <p:nvSpPr>
          <p:cNvPr id="3" name="Content Placeholder 2"/>
          <p:cNvSpPr>
            <a:spLocks noGrp="1"/>
          </p:cNvSpPr>
          <p:nvPr>
            <p:ph idx="1"/>
          </p:nvPr>
        </p:nvSpPr>
        <p:spPr>
          <a:xfrm>
            <a:off x="1097280" y="1763609"/>
            <a:ext cx="10058400" cy="4460210"/>
          </a:xfrm>
        </p:spPr>
        <p:txBody>
          <a:bodyPr>
            <a:normAutofit/>
          </a:bodyPr>
          <a:lstStyle/>
          <a:p>
            <a:pPr marL="0" indent="0" algn="just">
              <a:buNone/>
            </a:pPr>
            <a:r>
              <a:rPr lang="en-IN" sz="2300" b="1" dirty="0" smtClean="0">
                <a:solidFill>
                  <a:schemeClr val="tx1"/>
                </a:solidFill>
              </a:rPr>
              <a:t> </a:t>
            </a:r>
            <a:endParaRPr lang="en-IN" sz="2300" b="1" dirty="0">
              <a:solidFill>
                <a:schemeClr val="tx1"/>
              </a:solidFill>
            </a:endParaRPr>
          </a:p>
        </p:txBody>
      </p:sp>
      <p:sp>
        <p:nvSpPr>
          <p:cNvPr id="4" name="TextBox 3"/>
          <p:cNvSpPr txBox="1"/>
          <p:nvPr/>
        </p:nvSpPr>
        <p:spPr>
          <a:xfrm>
            <a:off x="1097280" y="2028811"/>
            <a:ext cx="2698955" cy="523220"/>
          </a:xfrm>
          <a:prstGeom prst="rect">
            <a:avLst/>
          </a:prstGeom>
          <a:noFill/>
        </p:spPr>
        <p:txBody>
          <a:bodyPr wrap="square" rtlCol="0">
            <a:spAutoFit/>
          </a:bodyPr>
          <a:lstStyle/>
          <a:p>
            <a:r>
              <a:rPr lang="en-IN" sz="2800" b="1" dirty="0" smtClean="0"/>
              <a:t>SULPHUR CYCLE</a:t>
            </a:r>
            <a:endParaRPr lang="en-IN" sz="2800" b="1" dirty="0"/>
          </a:p>
        </p:txBody>
      </p:sp>
      <p:sp>
        <p:nvSpPr>
          <p:cNvPr id="5" name="TextBox 4"/>
          <p:cNvSpPr txBox="1"/>
          <p:nvPr/>
        </p:nvSpPr>
        <p:spPr>
          <a:xfrm>
            <a:off x="914401" y="2762607"/>
            <a:ext cx="11017044" cy="2462213"/>
          </a:xfrm>
          <a:prstGeom prst="rect">
            <a:avLst/>
          </a:prstGeom>
          <a:noFill/>
        </p:spPr>
        <p:txBody>
          <a:bodyPr wrap="square" rtlCol="0">
            <a:spAutoFit/>
          </a:bodyPr>
          <a:lstStyle/>
          <a:p>
            <a:pPr marL="342900" indent="-342900">
              <a:buFont typeface="Arial" panose="020B0604020202020204" pitchFamily="34" charset="0"/>
              <a:buChar char="•"/>
            </a:pPr>
            <a:r>
              <a:rPr lang="en-IN" sz="2200" b="1" dirty="0"/>
              <a:t>Sulphur is a component of sedimentary cycle</a:t>
            </a:r>
            <a:r>
              <a:rPr lang="en-IN" sz="2200" b="1" dirty="0" smtClean="0"/>
              <a:t>.</a:t>
            </a:r>
          </a:p>
          <a:p>
            <a:endParaRPr lang="en-IN" sz="2200" b="1" dirty="0" smtClean="0"/>
          </a:p>
          <a:p>
            <a:pPr marL="342900" indent="-342900">
              <a:buFont typeface="Arial" panose="020B0604020202020204" pitchFamily="34" charset="0"/>
              <a:buChar char="•"/>
            </a:pPr>
            <a:r>
              <a:rPr lang="en-IN" sz="2200" b="1" dirty="0" smtClean="0"/>
              <a:t>It </a:t>
            </a:r>
            <a:r>
              <a:rPr lang="en-IN" sz="2200" b="1" dirty="0"/>
              <a:t>is found in the gaseous forms (H2S, SO2, etc.) in the atmosphere, and as sulphates, sulphides and organic-sulphur in the soil</a:t>
            </a:r>
            <a:r>
              <a:rPr lang="en-IN" sz="2200" b="1" dirty="0" smtClean="0"/>
              <a:t>.</a:t>
            </a:r>
          </a:p>
          <a:p>
            <a:endParaRPr lang="en-IN" sz="2200" b="1" dirty="0" smtClean="0"/>
          </a:p>
          <a:p>
            <a:pPr marL="342900" indent="-342900">
              <a:buFont typeface="Arial" panose="020B0604020202020204" pitchFamily="34" charset="0"/>
              <a:buChar char="•"/>
            </a:pPr>
            <a:r>
              <a:rPr lang="en-IN" sz="2200" b="1" dirty="0"/>
              <a:t> </a:t>
            </a:r>
            <a:r>
              <a:rPr lang="en-IN" sz="2200" b="1" dirty="0" smtClean="0"/>
              <a:t>SO2 </a:t>
            </a:r>
            <a:r>
              <a:rPr lang="en-IN" sz="2200" b="1" dirty="0"/>
              <a:t>gas present in the atmosphere is produced volcanically, by burning of vegetation, and </a:t>
            </a:r>
            <a:r>
              <a:rPr lang="en-IN" sz="2200" b="1" dirty="0" err="1" smtClean="0"/>
              <a:t>and</a:t>
            </a:r>
            <a:r>
              <a:rPr lang="en-IN" sz="2200" b="1" dirty="0" smtClean="0"/>
              <a:t> burning fossil </a:t>
            </a:r>
            <a:r>
              <a:rPr lang="en-IN" sz="2200" b="1" dirty="0"/>
              <a:t>fuels. </a:t>
            </a:r>
          </a:p>
        </p:txBody>
      </p:sp>
    </p:spTree>
    <p:extLst>
      <p:ext uri="{BB962C8B-B14F-4D97-AF65-F5344CB8AC3E}">
        <p14:creationId xmlns:p14="http://schemas.microsoft.com/office/powerpoint/2010/main" val="3900107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652" y="398206"/>
            <a:ext cx="3642851" cy="646331"/>
          </a:xfrm>
          <a:prstGeom prst="rect">
            <a:avLst/>
          </a:prstGeom>
          <a:noFill/>
        </p:spPr>
        <p:txBody>
          <a:bodyPr wrap="square" rtlCol="0">
            <a:spAutoFit/>
          </a:bodyPr>
          <a:lstStyle/>
          <a:p>
            <a:r>
              <a:rPr lang="en-IN" sz="3600" b="1" dirty="0" smtClean="0"/>
              <a:t>SULPHUR CYCLE</a:t>
            </a:r>
            <a:endParaRPr lang="en-IN" sz="2400" b="1" dirty="0"/>
          </a:p>
        </p:txBody>
      </p:sp>
      <p:sp>
        <p:nvSpPr>
          <p:cNvPr id="4" name="TextBox 3"/>
          <p:cNvSpPr txBox="1"/>
          <p:nvPr/>
        </p:nvSpPr>
        <p:spPr>
          <a:xfrm>
            <a:off x="589937" y="1214573"/>
            <a:ext cx="5456902" cy="3631763"/>
          </a:xfrm>
          <a:prstGeom prst="rect">
            <a:avLst/>
          </a:prstGeom>
          <a:noFill/>
        </p:spPr>
        <p:txBody>
          <a:bodyPr wrap="square" rtlCol="0">
            <a:spAutoFit/>
          </a:bodyPr>
          <a:lstStyle/>
          <a:p>
            <a:pPr marL="457200" indent="-457200" algn="just">
              <a:buAutoNum type="arabicPeriod"/>
            </a:pPr>
            <a:r>
              <a:rPr lang="en-IN" sz="2300" b="1" dirty="0" smtClean="0"/>
              <a:t>Mineralization </a:t>
            </a:r>
            <a:r>
              <a:rPr lang="en-IN" sz="2300" b="1" dirty="0"/>
              <a:t>of organic </a:t>
            </a:r>
            <a:r>
              <a:rPr lang="en-IN" sz="2300" b="1" dirty="0" smtClean="0"/>
              <a:t>sulphur </a:t>
            </a:r>
            <a:r>
              <a:rPr lang="en-IN" sz="2300" b="1" dirty="0"/>
              <a:t>to the inorganic form, hydrogen </a:t>
            </a:r>
            <a:r>
              <a:rPr lang="en-IN" sz="2300" b="1" dirty="0" smtClean="0"/>
              <a:t>sulphide. </a:t>
            </a:r>
          </a:p>
          <a:p>
            <a:pPr marL="457200" indent="-457200" algn="just">
              <a:buAutoNum type="arabicPeriod"/>
            </a:pPr>
            <a:r>
              <a:rPr lang="en-IN" sz="2300" b="1" dirty="0" smtClean="0"/>
              <a:t>Oxidation </a:t>
            </a:r>
            <a:r>
              <a:rPr lang="en-IN" sz="2300" b="1" dirty="0"/>
              <a:t>of </a:t>
            </a:r>
            <a:r>
              <a:rPr lang="en-IN" sz="2300" b="1" dirty="0" smtClean="0"/>
              <a:t>sulphide </a:t>
            </a:r>
            <a:r>
              <a:rPr lang="en-IN" sz="2300" b="1" dirty="0"/>
              <a:t>and elemental </a:t>
            </a:r>
            <a:r>
              <a:rPr lang="en-IN" sz="2300" b="1" dirty="0" smtClean="0"/>
              <a:t>sulphur  </a:t>
            </a:r>
            <a:r>
              <a:rPr lang="en-IN" sz="2300" b="1" dirty="0"/>
              <a:t>and related compounds to </a:t>
            </a:r>
            <a:r>
              <a:rPr lang="en-IN" sz="2300" b="1" dirty="0" smtClean="0"/>
              <a:t>sulphate .</a:t>
            </a:r>
          </a:p>
          <a:p>
            <a:pPr marL="457200" indent="-457200" algn="just">
              <a:buAutoNum type="arabicPeriod"/>
            </a:pPr>
            <a:r>
              <a:rPr lang="en-IN" sz="2300" b="1" dirty="0" smtClean="0"/>
              <a:t> </a:t>
            </a:r>
            <a:r>
              <a:rPr lang="en-IN" sz="2300" b="1" dirty="0"/>
              <a:t>Reduction of </a:t>
            </a:r>
            <a:r>
              <a:rPr lang="en-IN" sz="2300" b="1" dirty="0" smtClean="0"/>
              <a:t>sulphate </a:t>
            </a:r>
            <a:r>
              <a:rPr lang="en-IN" sz="2300" b="1" dirty="0"/>
              <a:t>to </a:t>
            </a:r>
            <a:r>
              <a:rPr lang="en-IN" sz="2300" b="1" dirty="0" smtClean="0"/>
              <a:t>sulphide.</a:t>
            </a:r>
          </a:p>
          <a:p>
            <a:pPr marL="457200" indent="-457200" algn="just">
              <a:buAutoNum type="arabicPeriod"/>
            </a:pPr>
            <a:r>
              <a:rPr lang="en-IN" sz="2300" b="1" dirty="0" smtClean="0"/>
              <a:t> Microbial </a:t>
            </a:r>
            <a:r>
              <a:rPr lang="en-IN" sz="2300" b="1" dirty="0"/>
              <a:t>immobilization of the </a:t>
            </a:r>
            <a:r>
              <a:rPr lang="en-IN" sz="2300" b="1" dirty="0" smtClean="0"/>
              <a:t>sulphur </a:t>
            </a:r>
            <a:r>
              <a:rPr lang="en-IN" sz="2300" b="1" dirty="0"/>
              <a:t>compounds and subsequent incorporation into the organic form of </a:t>
            </a:r>
            <a:r>
              <a:rPr lang="en-IN" sz="2300" b="1" dirty="0" smtClean="0"/>
              <a:t>sulphur.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561" y="378980"/>
            <a:ext cx="5452447" cy="4676775"/>
          </a:xfrm>
          <a:prstGeom prst="rect">
            <a:avLst/>
          </a:prstGeom>
        </p:spPr>
      </p:pic>
      <p:sp>
        <p:nvSpPr>
          <p:cNvPr id="8" name="Rectangle 3"/>
          <p:cNvSpPr>
            <a:spLocks noChangeArrowheads="1"/>
          </p:cNvSpPr>
          <p:nvPr/>
        </p:nvSpPr>
        <p:spPr bwMode="auto">
          <a:xfrm>
            <a:off x="6003634" y="-230184"/>
            <a:ext cx="184731" cy="4603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Open Sans"/>
              </a:rPr>
              <a:t/>
            </a:r>
            <a:br>
              <a:rPr kumimoji="0" lang="en-US" altLang="en-US" sz="1300" b="0" i="0" u="none" strike="noStrike" cap="none" normalizeH="0" baseline="0" dirty="0" smtClean="0">
                <a:ln>
                  <a:noFill/>
                </a:ln>
                <a:solidFill>
                  <a:srgbClr val="333333"/>
                </a:solidFill>
                <a:effectLst/>
                <a:latin typeface="Open Sans"/>
              </a:rPr>
            </a:br>
            <a:endParaRPr kumimoji="0" lang="en-US" altLang="en-US" sz="1100" b="0" i="0" u="none" strike="noStrike" cap="none" normalizeH="0" baseline="0" dirty="0" smtClean="0">
              <a:ln>
                <a:noFill/>
              </a:ln>
              <a:solidFill>
                <a:schemeClr val="tx1"/>
              </a:solidFill>
              <a:effectLst/>
            </a:endParaRPr>
          </a:p>
        </p:txBody>
      </p:sp>
      <p:sp>
        <p:nvSpPr>
          <p:cNvPr id="9" name="TextBox 8"/>
          <p:cNvSpPr txBox="1"/>
          <p:nvPr/>
        </p:nvSpPr>
        <p:spPr>
          <a:xfrm>
            <a:off x="714921" y="5138519"/>
            <a:ext cx="3827582" cy="369332"/>
          </a:xfrm>
          <a:prstGeom prst="rect">
            <a:avLst/>
          </a:prstGeom>
          <a:noFill/>
        </p:spPr>
        <p:txBody>
          <a:bodyPr wrap="square" rtlCol="0">
            <a:spAutoFit/>
          </a:bodyPr>
          <a:lstStyle/>
          <a:p>
            <a:endParaRPr lang="en-IN" dirty="0"/>
          </a:p>
        </p:txBody>
      </p:sp>
      <p:sp>
        <p:nvSpPr>
          <p:cNvPr id="10" name="TextBox 9"/>
          <p:cNvSpPr txBox="1"/>
          <p:nvPr/>
        </p:nvSpPr>
        <p:spPr>
          <a:xfrm>
            <a:off x="575187" y="5265174"/>
            <a:ext cx="10820860" cy="1200329"/>
          </a:xfrm>
          <a:prstGeom prst="rect">
            <a:avLst/>
          </a:prstGeom>
          <a:noFill/>
        </p:spPr>
        <p:txBody>
          <a:bodyPr wrap="square" rtlCol="0">
            <a:spAutoFit/>
          </a:bodyPr>
          <a:lstStyle/>
          <a:p>
            <a:pPr lvl="0" algn="just"/>
            <a:r>
              <a:rPr lang="en-US" altLang="en-US" b="1" dirty="0" smtClean="0">
                <a:solidFill>
                  <a:srgbClr val="FF0000"/>
                </a:solidFill>
                <a:latin typeface="Open Sans"/>
              </a:rPr>
              <a:t>NB: </a:t>
            </a:r>
            <a:r>
              <a:rPr lang="en-US" altLang="en-US" b="1" dirty="0" smtClean="0">
                <a:latin typeface="Open Sans"/>
              </a:rPr>
              <a:t>The</a:t>
            </a:r>
            <a:r>
              <a:rPr lang="en-US" altLang="en-US" b="1" dirty="0">
                <a:latin typeface="Open Sans"/>
              </a:rPr>
              <a:t> key difference between assimilatory and dissimilatory sulphate reduction is that assimilatory sulphate reduction produces cysteine as an end product while dissimilatory sulphate reduction produces sulfide as an end </a:t>
            </a:r>
            <a:r>
              <a:rPr lang="en-US" altLang="en-US" b="1" dirty="0" smtClean="0">
                <a:latin typeface="Open Sans"/>
              </a:rPr>
              <a:t>product.</a:t>
            </a:r>
            <a:endParaRPr lang="en-US" altLang="en-US" sz="2400" b="1" dirty="0">
              <a:latin typeface="Arial" panose="020B0604020202020204" pitchFamily="34" charset="0"/>
            </a:endParaRPr>
          </a:p>
          <a:p>
            <a:pPr algn="just"/>
            <a:endParaRPr lang="en-IN" b="1" dirty="0"/>
          </a:p>
        </p:txBody>
      </p:sp>
    </p:spTree>
    <p:extLst>
      <p:ext uri="{BB962C8B-B14F-4D97-AF65-F5344CB8AC3E}">
        <p14:creationId xmlns:p14="http://schemas.microsoft.com/office/powerpoint/2010/main" val="3174628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267" y="634367"/>
            <a:ext cx="10058400" cy="686791"/>
          </a:xfrm>
        </p:spPr>
        <p:txBody>
          <a:bodyPr>
            <a:normAutofit fontScale="90000"/>
          </a:bodyPr>
          <a:lstStyle/>
          <a:p>
            <a:r>
              <a:rPr lang="en-IN" b="1" dirty="0" smtClean="0">
                <a:solidFill>
                  <a:schemeClr val="tx1"/>
                </a:solidFill>
                <a:latin typeface="+mn-lt"/>
              </a:rPr>
              <a:t>BIO-GEO-CHEMICAL CYCLES</a:t>
            </a:r>
            <a:endParaRPr lang="en-IN" b="1" dirty="0">
              <a:solidFill>
                <a:schemeClr val="tx1"/>
              </a:solidFill>
              <a:latin typeface="+mn-lt"/>
            </a:endParaRPr>
          </a:p>
        </p:txBody>
      </p:sp>
      <p:sp>
        <p:nvSpPr>
          <p:cNvPr id="3" name="Content Placeholder 2"/>
          <p:cNvSpPr>
            <a:spLocks noGrp="1"/>
          </p:cNvSpPr>
          <p:nvPr>
            <p:ph idx="1"/>
          </p:nvPr>
        </p:nvSpPr>
        <p:spPr>
          <a:xfrm>
            <a:off x="1215267" y="1464459"/>
            <a:ext cx="10686682" cy="4508638"/>
          </a:xfrm>
        </p:spPr>
        <p:txBody>
          <a:bodyPr>
            <a:noAutofit/>
          </a:bodyPr>
          <a:lstStyle/>
          <a:p>
            <a:pPr marL="442913" indent="-442913">
              <a:buFont typeface="Wingdings" panose="05000000000000000000" pitchFamily="2" charset="2"/>
              <a:buChar char="v"/>
            </a:pPr>
            <a:endParaRPr lang="en-IN" sz="1800" b="1" dirty="0" smtClean="0">
              <a:solidFill>
                <a:schemeClr val="tx1"/>
              </a:solidFill>
            </a:endParaRPr>
          </a:p>
          <a:p>
            <a:pPr>
              <a:buFont typeface="Wingdings" panose="05000000000000000000" pitchFamily="2" charset="2"/>
              <a:buChar char="§"/>
            </a:pPr>
            <a:r>
              <a:rPr lang="en-IN" sz="2400" b="1" dirty="0" smtClean="0">
                <a:solidFill>
                  <a:schemeClr val="tx1"/>
                </a:solidFill>
              </a:rPr>
              <a:t>BIO  MEANS – LIFE ,GEO – MEANS  EARTH</a:t>
            </a:r>
          </a:p>
          <a:p>
            <a:pPr algn="just">
              <a:buFont typeface="Wingdings" panose="05000000000000000000" pitchFamily="2" charset="2"/>
              <a:buChar char="§"/>
            </a:pPr>
            <a:r>
              <a:rPr lang="en-IN" sz="2400" b="1" dirty="0" smtClean="0">
                <a:solidFill>
                  <a:schemeClr val="tx1"/>
                </a:solidFill>
              </a:rPr>
              <a:t>In nature, the materials needed by all organisms in an ecosystem are reused or recycled.  </a:t>
            </a:r>
          </a:p>
          <a:p>
            <a:pPr algn="just">
              <a:buFont typeface="Wingdings" panose="05000000000000000000" pitchFamily="2" charset="2"/>
              <a:buChar char="§"/>
            </a:pPr>
            <a:r>
              <a:rPr lang="en-IN" sz="2400" b="1" dirty="0" smtClean="0">
                <a:solidFill>
                  <a:schemeClr val="tx1"/>
                </a:solidFill>
              </a:rPr>
              <a:t>In </a:t>
            </a:r>
            <a:r>
              <a:rPr lang="en-IN" sz="2400" b="1" dirty="0">
                <a:solidFill>
                  <a:schemeClr val="tx1"/>
                </a:solidFill>
              </a:rPr>
              <a:t>a biological ecosystem that shows a constant flow of energy between various organisms. There is an exchange of nutrients, which basically translates to exchange of energy</a:t>
            </a:r>
            <a:r>
              <a:rPr lang="en-IN" sz="2400" b="1" dirty="0" smtClean="0">
                <a:solidFill>
                  <a:schemeClr val="tx1"/>
                </a:solidFill>
              </a:rPr>
              <a:t>.</a:t>
            </a:r>
          </a:p>
          <a:p>
            <a:pPr algn="just">
              <a:buFont typeface="Wingdings" panose="05000000000000000000" pitchFamily="2" charset="2"/>
              <a:buChar char="§"/>
            </a:pPr>
            <a:r>
              <a:rPr lang="en-IN" sz="2400" b="1" dirty="0" smtClean="0">
                <a:solidFill>
                  <a:schemeClr val="tx1"/>
                </a:solidFill>
              </a:rPr>
              <a:t>Nutrients </a:t>
            </a:r>
            <a:r>
              <a:rPr lang="en-IN" sz="2400" b="1" dirty="0">
                <a:solidFill>
                  <a:schemeClr val="tx1"/>
                </a:solidFill>
              </a:rPr>
              <a:t>ultimately are chemical </a:t>
            </a:r>
            <a:r>
              <a:rPr lang="en-IN" sz="2400" b="1" dirty="0" smtClean="0">
                <a:solidFill>
                  <a:schemeClr val="tx1"/>
                </a:solidFill>
              </a:rPr>
              <a:t>compound  and they </a:t>
            </a:r>
            <a:r>
              <a:rPr lang="en-IN" sz="2400" b="1" dirty="0">
                <a:solidFill>
                  <a:schemeClr val="tx1"/>
                </a:solidFill>
              </a:rPr>
              <a:t>never lost from an ecosystem. Recycling of these nutrients happens at every stage</a:t>
            </a:r>
            <a:r>
              <a:rPr lang="en-IN" sz="2400" b="1" dirty="0" smtClean="0">
                <a:solidFill>
                  <a:schemeClr val="tx1"/>
                </a:solidFill>
              </a:rPr>
              <a:t>.</a:t>
            </a:r>
          </a:p>
          <a:p>
            <a:pPr algn="just">
              <a:buFont typeface="Wingdings" panose="05000000000000000000" pitchFamily="2" charset="2"/>
              <a:buChar char="§"/>
            </a:pPr>
            <a:r>
              <a:rPr lang="en-IN" sz="2400" b="1" dirty="0" smtClean="0">
                <a:solidFill>
                  <a:schemeClr val="tx1"/>
                </a:solidFill>
              </a:rPr>
              <a:t> The </a:t>
            </a:r>
            <a:r>
              <a:rPr lang="en-IN" sz="2400" b="1" dirty="0">
                <a:solidFill>
                  <a:schemeClr val="tx1"/>
                </a:solidFill>
              </a:rPr>
              <a:t>cyclic flow of nutrients between non-living environment (soil, air and water) and the living organisms is called </a:t>
            </a:r>
            <a:r>
              <a:rPr lang="en-IN" sz="2400" b="1" dirty="0" smtClean="0">
                <a:solidFill>
                  <a:schemeClr val="tx1"/>
                </a:solidFill>
              </a:rPr>
              <a:t>BIOGEOCHEMICAL CYCLE.</a:t>
            </a:r>
          </a:p>
          <a:p>
            <a:pPr marL="442913" indent="-442913"/>
            <a:endParaRPr lang="en-IN" sz="2400" dirty="0">
              <a:solidFill>
                <a:schemeClr val="tx1"/>
              </a:solidFill>
            </a:endParaRPr>
          </a:p>
          <a:p>
            <a:pPr marL="442913" indent="-442913">
              <a:buFont typeface="Wingdings" panose="05000000000000000000" pitchFamily="2" charset="2"/>
              <a:buChar char="v"/>
            </a:pPr>
            <a:endParaRPr lang="en-IN" sz="2400" b="1" dirty="0">
              <a:solidFill>
                <a:schemeClr val="tx1"/>
              </a:solidFill>
            </a:endParaRPr>
          </a:p>
          <a:p>
            <a:pPr>
              <a:buFont typeface="Wingdings" panose="05000000000000000000" pitchFamily="2" charset="2"/>
              <a:buChar char="v"/>
            </a:pPr>
            <a:r>
              <a:rPr lang="en-IN" sz="2400" b="1" dirty="0">
                <a:solidFill>
                  <a:schemeClr val="tx1"/>
                </a:solidFill>
              </a:rPr>
              <a:t/>
            </a:r>
            <a:br>
              <a:rPr lang="en-IN" sz="2400" b="1" dirty="0">
                <a:solidFill>
                  <a:schemeClr val="tx1"/>
                </a:solidFill>
              </a:rPr>
            </a:br>
            <a:endParaRPr lang="en-IN" sz="2400" b="1" dirty="0">
              <a:solidFill>
                <a:schemeClr val="tx1"/>
              </a:solidFill>
            </a:endParaRPr>
          </a:p>
        </p:txBody>
      </p:sp>
    </p:spTree>
    <p:extLst>
      <p:ext uri="{BB962C8B-B14F-4D97-AF65-F5344CB8AC3E}">
        <p14:creationId xmlns:p14="http://schemas.microsoft.com/office/powerpoint/2010/main" val="2555899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304" y="235974"/>
            <a:ext cx="8616348" cy="5967505"/>
          </a:xfrm>
          <a:prstGeom prst="rect">
            <a:avLst/>
          </a:prstGeom>
        </p:spPr>
      </p:pic>
    </p:spTree>
    <p:extLst>
      <p:ext uri="{BB962C8B-B14F-4D97-AF65-F5344CB8AC3E}">
        <p14:creationId xmlns:p14="http://schemas.microsoft.com/office/powerpoint/2010/main" val="652916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6477" y="821771"/>
            <a:ext cx="10058400" cy="685800"/>
          </a:xfrm>
        </p:spPr>
        <p:txBody>
          <a:bodyPr>
            <a:normAutofit fontScale="90000"/>
          </a:bodyPr>
          <a:lstStyle/>
          <a:p>
            <a:r>
              <a:rPr lang="en-IN" b="1" dirty="0" smtClean="0">
                <a:latin typeface="+mn-lt"/>
              </a:rPr>
              <a:t>     </a:t>
            </a:r>
            <a:r>
              <a:rPr lang="en-IN" b="1" dirty="0" smtClean="0">
                <a:solidFill>
                  <a:schemeClr val="tx1"/>
                </a:solidFill>
                <a:latin typeface="+mn-lt"/>
              </a:rPr>
              <a:t>BIO-GEO-CHEMICAL CYCLES</a:t>
            </a:r>
            <a:endParaRPr lang="en-IN" b="1" dirty="0">
              <a:solidFill>
                <a:schemeClr val="tx1"/>
              </a:solidFill>
              <a:latin typeface="+mn-lt"/>
            </a:endParaRPr>
          </a:p>
        </p:txBody>
      </p:sp>
      <p:sp>
        <p:nvSpPr>
          <p:cNvPr id="3" name="Content Placeholder 2"/>
          <p:cNvSpPr>
            <a:spLocks noGrp="1"/>
          </p:cNvSpPr>
          <p:nvPr>
            <p:ph idx="4294967295"/>
          </p:nvPr>
        </p:nvSpPr>
        <p:spPr>
          <a:xfrm>
            <a:off x="710872" y="2447004"/>
            <a:ext cx="11071123" cy="4067645"/>
          </a:xfrm>
        </p:spPr>
        <p:txBody>
          <a:bodyPr>
            <a:noAutofit/>
          </a:bodyPr>
          <a:lstStyle/>
          <a:p>
            <a:pPr marL="265113" indent="-265113" algn="just">
              <a:lnSpc>
                <a:spcPct val="100000"/>
              </a:lnSpc>
              <a:buFont typeface="Wingdings" panose="05000000000000000000" pitchFamily="2" charset="2"/>
              <a:buChar char="§"/>
            </a:pPr>
            <a:r>
              <a:rPr lang="en-IN" sz="2300" b="1" dirty="0">
                <a:solidFill>
                  <a:schemeClr val="tx1"/>
                </a:solidFill>
              </a:rPr>
              <a:t>The phosphorus cycle is the movement of phosphorus from the environment to organisms and then back to the </a:t>
            </a:r>
            <a:r>
              <a:rPr lang="en-IN" sz="2300" b="1" dirty="0" smtClean="0">
                <a:solidFill>
                  <a:schemeClr val="tx1"/>
                </a:solidFill>
              </a:rPr>
              <a:t>environment</a:t>
            </a:r>
          </a:p>
          <a:p>
            <a:pPr marL="265113" indent="-265113" algn="just">
              <a:lnSpc>
                <a:spcPct val="100000"/>
              </a:lnSpc>
              <a:buFont typeface="Wingdings" panose="05000000000000000000" pitchFamily="2" charset="2"/>
              <a:buChar char="§"/>
            </a:pPr>
            <a:r>
              <a:rPr lang="en-IN" sz="2300" b="1" dirty="0" smtClean="0">
                <a:solidFill>
                  <a:schemeClr val="tx1"/>
                </a:solidFill>
              </a:rPr>
              <a:t> </a:t>
            </a:r>
            <a:r>
              <a:rPr lang="en-IN" sz="2300" b="1" dirty="0">
                <a:solidFill>
                  <a:schemeClr val="tx1"/>
                </a:solidFill>
              </a:rPr>
              <a:t>The phosphorus cycle may also be referred to as the mineral cycle or sedimentary cycle. </a:t>
            </a:r>
            <a:endParaRPr lang="en-IN" sz="2300" b="1" dirty="0" smtClean="0">
              <a:solidFill>
                <a:schemeClr val="tx1"/>
              </a:solidFill>
            </a:endParaRPr>
          </a:p>
          <a:p>
            <a:pPr marL="265113" indent="-265113" algn="just">
              <a:lnSpc>
                <a:spcPct val="100000"/>
              </a:lnSpc>
              <a:buFont typeface="Wingdings" panose="05000000000000000000" pitchFamily="2" charset="2"/>
              <a:buChar char="§"/>
            </a:pPr>
            <a:r>
              <a:rPr lang="en-IN" sz="2300" b="1" dirty="0" smtClean="0">
                <a:solidFill>
                  <a:schemeClr val="tx1"/>
                </a:solidFill>
              </a:rPr>
              <a:t> </a:t>
            </a:r>
            <a:r>
              <a:rPr lang="en-IN" sz="2300" b="1" dirty="0">
                <a:solidFill>
                  <a:schemeClr val="tx1"/>
                </a:solidFill>
              </a:rPr>
              <a:t>Unlike the other cycles, phosphorus cannot be found in air in the gaseous </a:t>
            </a:r>
            <a:r>
              <a:rPr lang="en-IN" sz="2300" b="1" dirty="0" err="1" smtClean="0">
                <a:solidFill>
                  <a:schemeClr val="tx1"/>
                </a:solidFill>
              </a:rPr>
              <a:t>state.The</a:t>
            </a:r>
            <a:r>
              <a:rPr lang="en-IN" sz="2300" b="1" dirty="0" smtClean="0">
                <a:solidFill>
                  <a:schemeClr val="tx1"/>
                </a:solidFill>
              </a:rPr>
              <a:t> </a:t>
            </a:r>
            <a:r>
              <a:rPr lang="en-IN" sz="2300" b="1" dirty="0">
                <a:solidFill>
                  <a:schemeClr val="tx1"/>
                </a:solidFill>
              </a:rPr>
              <a:t>phosphorus cycle is the SLOWEST cycle. </a:t>
            </a:r>
            <a:endParaRPr lang="en-IN" sz="2300" b="1" dirty="0" smtClean="0">
              <a:solidFill>
                <a:schemeClr val="tx1"/>
              </a:solidFill>
            </a:endParaRPr>
          </a:p>
          <a:p>
            <a:pPr marL="265113" indent="-265113" algn="just">
              <a:lnSpc>
                <a:spcPct val="100000"/>
              </a:lnSpc>
              <a:buFont typeface="Wingdings" panose="05000000000000000000" pitchFamily="2" charset="2"/>
              <a:buChar char="§"/>
            </a:pPr>
            <a:r>
              <a:rPr lang="en-IN" sz="2300" b="1" dirty="0" smtClean="0">
                <a:solidFill>
                  <a:schemeClr val="tx1"/>
                </a:solidFill>
              </a:rPr>
              <a:t> </a:t>
            </a:r>
            <a:r>
              <a:rPr lang="en-IN" sz="2300" b="1" dirty="0">
                <a:solidFill>
                  <a:schemeClr val="tx1"/>
                </a:solidFill>
              </a:rPr>
              <a:t>The atmosphere does not play a significant role in the movement of phosphorus, because phosphorus and phosphorus-based compounds are usually solids at the typical ranges of temperature and pressure found on Earth. </a:t>
            </a:r>
          </a:p>
        </p:txBody>
      </p:sp>
      <p:sp>
        <p:nvSpPr>
          <p:cNvPr id="5" name="TextBox 4"/>
          <p:cNvSpPr txBox="1"/>
          <p:nvPr/>
        </p:nvSpPr>
        <p:spPr>
          <a:xfrm>
            <a:off x="710872" y="1746455"/>
            <a:ext cx="9049610" cy="461665"/>
          </a:xfrm>
          <a:prstGeom prst="rect">
            <a:avLst/>
          </a:prstGeom>
          <a:noFill/>
        </p:spPr>
        <p:txBody>
          <a:bodyPr wrap="square" rtlCol="0">
            <a:spAutoFit/>
          </a:bodyPr>
          <a:lstStyle/>
          <a:p>
            <a:r>
              <a:rPr lang="en-IN" sz="2400" b="1" dirty="0" smtClean="0">
                <a:solidFill>
                  <a:srgbClr val="FF0000"/>
                </a:solidFill>
              </a:rPr>
              <a:t>  PHOPHORUS CYCLE </a:t>
            </a:r>
            <a:endParaRPr lang="en-IN" sz="2400" b="1" dirty="0">
              <a:solidFill>
                <a:srgbClr val="FF0000"/>
              </a:solidFill>
            </a:endParaRPr>
          </a:p>
        </p:txBody>
      </p:sp>
    </p:spTree>
    <p:extLst>
      <p:ext uri="{BB962C8B-B14F-4D97-AF65-F5344CB8AC3E}">
        <p14:creationId xmlns:p14="http://schemas.microsoft.com/office/powerpoint/2010/main" val="3117199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07923" y="308487"/>
            <a:ext cx="10058400" cy="685800"/>
          </a:xfrm>
        </p:spPr>
        <p:txBody>
          <a:bodyPr>
            <a:normAutofit fontScale="90000"/>
          </a:bodyPr>
          <a:lstStyle/>
          <a:p>
            <a:r>
              <a:rPr lang="en-IN" b="1" dirty="0" smtClean="0">
                <a:latin typeface="+mn-lt"/>
              </a:rPr>
              <a:t>BIO-GEO-CHEMICAL CYCLES</a:t>
            </a:r>
            <a:endParaRPr lang="en-IN" b="1" dirty="0">
              <a:latin typeface="+mn-lt"/>
            </a:endParaRPr>
          </a:p>
        </p:txBody>
      </p:sp>
      <p:sp>
        <p:nvSpPr>
          <p:cNvPr id="3" name="Content Placeholder 2"/>
          <p:cNvSpPr>
            <a:spLocks noGrp="1"/>
          </p:cNvSpPr>
          <p:nvPr>
            <p:ph idx="4294967295"/>
          </p:nvPr>
        </p:nvSpPr>
        <p:spPr>
          <a:xfrm>
            <a:off x="707923" y="2078620"/>
            <a:ext cx="10406062" cy="4673232"/>
          </a:xfrm>
        </p:spPr>
        <p:txBody>
          <a:bodyPr>
            <a:noAutofit/>
          </a:bodyPr>
          <a:lstStyle/>
          <a:p>
            <a:pPr marL="265113" indent="-265113" algn="just">
              <a:buFont typeface="Wingdings" panose="05000000000000000000" pitchFamily="2" charset="2"/>
              <a:buChar char="§"/>
            </a:pPr>
            <a:r>
              <a:rPr lang="en-IN" sz="2400" b="1" dirty="0">
                <a:solidFill>
                  <a:schemeClr val="tx1"/>
                </a:solidFill>
              </a:rPr>
              <a:t>Phosphate salts that are released from rocks through weathering usually dissolve in soil water and will be absorbed by plants. </a:t>
            </a:r>
            <a:endParaRPr lang="en-IN" sz="2400" b="1" dirty="0" smtClean="0">
              <a:solidFill>
                <a:schemeClr val="tx1"/>
              </a:solidFill>
            </a:endParaRPr>
          </a:p>
          <a:p>
            <a:pPr marL="265113" indent="-265113" algn="just">
              <a:buFont typeface="Wingdings" panose="05000000000000000000" pitchFamily="2" charset="2"/>
              <a:buChar char="§"/>
            </a:pPr>
            <a:r>
              <a:rPr lang="en-IN" sz="2400" b="1" dirty="0" smtClean="0">
                <a:solidFill>
                  <a:schemeClr val="tx1"/>
                </a:solidFill>
              </a:rPr>
              <a:t> </a:t>
            </a:r>
            <a:r>
              <a:rPr lang="en-IN" sz="2400" b="1" dirty="0">
                <a:solidFill>
                  <a:schemeClr val="tx1"/>
                </a:solidFill>
              </a:rPr>
              <a:t>Animals absorb phosphates by eating plants or plant-eating animals. </a:t>
            </a:r>
            <a:endParaRPr lang="en-IN" sz="2400" b="1" dirty="0" smtClean="0">
              <a:solidFill>
                <a:schemeClr val="tx1"/>
              </a:solidFill>
            </a:endParaRPr>
          </a:p>
          <a:p>
            <a:pPr marL="265113" indent="-265113" algn="just">
              <a:buFont typeface="Wingdings" panose="05000000000000000000" pitchFamily="2" charset="2"/>
              <a:buChar char="§"/>
            </a:pPr>
            <a:r>
              <a:rPr lang="en-IN" sz="2400" b="1" dirty="0" smtClean="0">
                <a:solidFill>
                  <a:schemeClr val="tx1"/>
                </a:solidFill>
              </a:rPr>
              <a:t>When </a:t>
            </a:r>
            <a:r>
              <a:rPr lang="en-IN" sz="2400" b="1" dirty="0">
                <a:solidFill>
                  <a:schemeClr val="tx1"/>
                </a:solidFill>
              </a:rPr>
              <a:t>animals and plants die, phosphates will return to the soils or oceans again during decomposition</a:t>
            </a:r>
            <a:r>
              <a:rPr lang="en-IN" sz="2400" b="1" dirty="0" smtClean="0">
                <a:solidFill>
                  <a:schemeClr val="tx1"/>
                </a:solidFill>
              </a:rPr>
              <a:t>.</a:t>
            </a:r>
          </a:p>
          <a:p>
            <a:pPr marL="265113" indent="-265113" algn="just">
              <a:buFont typeface="Wingdings" panose="05000000000000000000" pitchFamily="2" charset="2"/>
              <a:buChar char="§"/>
            </a:pPr>
            <a:r>
              <a:rPr lang="en-IN" sz="2400" b="1" dirty="0" smtClean="0">
                <a:solidFill>
                  <a:schemeClr val="tx1"/>
                </a:solidFill>
              </a:rPr>
              <a:t> After </a:t>
            </a:r>
            <a:r>
              <a:rPr lang="en-IN" sz="2400" b="1" dirty="0">
                <a:solidFill>
                  <a:schemeClr val="tx1"/>
                </a:solidFill>
              </a:rPr>
              <a:t>that, phosphorus will end up in sediments or rock formations again, remaining there for millions of years. Eventually, phosphorus is released again through weathering and the cycle starts over.</a:t>
            </a:r>
          </a:p>
        </p:txBody>
      </p:sp>
      <p:sp>
        <p:nvSpPr>
          <p:cNvPr id="5" name="TextBox 4"/>
          <p:cNvSpPr txBox="1"/>
          <p:nvPr/>
        </p:nvSpPr>
        <p:spPr>
          <a:xfrm>
            <a:off x="817061" y="1305621"/>
            <a:ext cx="9049610" cy="461665"/>
          </a:xfrm>
          <a:prstGeom prst="rect">
            <a:avLst/>
          </a:prstGeom>
          <a:noFill/>
        </p:spPr>
        <p:txBody>
          <a:bodyPr wrap="square" rtlCol="0">
            <a:spAutoFit/>
          </a:bodyPr>
          <a:lstStyle/>
          <a:p>
            <a:r>
              <a:rPr lang="en-IN" sz="2400" b="1" dirty="0" smtClean="0">
                <a:solidFill>
                  <a:srgbClr val="FF0000"/>
                </a:solidFill>
              </a:rPr>
              <a:t>PHOPHORUS CYCLE </a:t>
            </a:r>
            <a:endParaRPr lang="en-IN" sz="2400" b="1" dirty="0">
              <a:solidFill>
                <a:srgbClr val="FF0000"/>
              </a:solidFill>
            </a:endParaRPr>
          </a:p>
        </p:txBody>
      </p:sp>
    </p:spTree>
    <p:extLst>
      <p:ext uri="{BB962C8B-B14F-4D97-AF65-F5344CB8AC3E}">
        <p14:creationId xmlns:p14="http://schemas.microsoft.com/office/powerpoint/2010/main" val="4233735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909" y="116132"/>
            <a:ext cx="8937522" cy="6105092"/>
          </a:xfrm>
          <a:prstGeom prst="rect">
            <a:avLst/>
          </a:prstGeom>
        </p:spPr>
      </p:pic>
      <p:sp>
        <p:nvSpPr>
          <p:cNvPr id="4" name="Rectangle 3"/>
          <p:cNvSpPr/>
          <p:nvPr/>
        </p:nvSpPr>
        <p:spPr>
          <a:xfrm>
            <a:off x="265472" y="2882354"/>
            <a:ext cx="3215147" cy="1077218"/>
          </a:xfrm>
          <a:prstGeom prst="rect">
            <a:avLst/>
          </a:prstGeom>
        </p:spPr>
        <p:txBody>
          <a:bodyPr wrap="square">
            <a:spAutoFit/>
          </a:bodyPr>
          <a:lstStyle/>
          <a:p>
            <a:r>
              <a:rPr lang="en-IN" sz="3200" b="1" dirty="0" smtClean="0">
                <a:solidFill>
                  <a:srgbClr val="FF0000"/>
                </a:solidFill>
              </a:rPr>
              <a:t>PHOSPHORUS CYCLE</a:t>
            </a:r>
            <a:endParaRPr lang="en-IN" sz="3200" b="1" dirty="0">
              <a:solidFill>
                <a:srgbClr val="FF0000"/>
              </a:solidFill>
            </a:endParaRPr>
          </a:p>
        </p:txBody>
      </p:sp>
    </p:spTree>
    <p:extLst>
      <p:ext uri="{BB962C8B-B14F-4D97-AF65-F5344CB8AC3E}">
        <p14:creationId xmlns:p14="http://schemas.microsoft.com/office/powerpoint/2010/main" val="3350857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97280" y="161003"/>
            <a:ext cx="10058400" cy="685800"/>
          </a:xfrm>
        </p:spPr>
        <p:txBody>
          <a:bodyPr>
            <a:normAutofit fontScale="90000"/>
          </a:bodyPr>
          <a:lstStyle/>
          <a:p>
            <a:r>
              <a:rPr lang="en-IN" b="1" dirty="0" smtClean="0">
                <a:latin typeface="+mn-lt"/>
              </a:rPr>
              <a:t>BIO-GEO-CHEMICAL CYCLES</a:t>
            </a:r>
            <a:endParaRPr lang="en-IN" b="1" dirty="0">
              <a:latin typeface="+mn-lt"/>
            </a:endParaRPr>
          </a:p>
        </p:txBody>
      </p:sp>
      <p:sp>
        <p:nvSpPr>
          <p:cNvPr id="3" name="Content Placeholder 2"/>
          <p:cNvSpPr>
            <a:spLocks noGrp="1"/>
          </p:cNvSpPr>
          <p:nvPr>
            <p:ph idx="4294967295"/>
          </p:nvPr>
        </p:nvSpPr>
        <p:spPr>
          <a:xfrm>
            <a:off x="2133600" y="1763713"/>
            <a:ext cx="10058400" cy="4460875"/>
          </a:xfrm>
        </p:spPr>
        <p:txBody>
          <a:bodyPr>
            <a:normAutofit/>
          </a:bodyPr>
          <a:lstStyle/>
          <a:p>
            <a:pPr marL="0" indent="0" algn="just">
              <a:buNone/>
            </a:pPr>
            <a:r>
              <a:rPr lang="en-IN" sz="2300" b="1" dirty="0" smtClean="0">
                <a:solidFill>
                  <a:schemeClr val="tx1"/>
                </a:solidFill>
              </a:rPr>
              <a:t> </a:t>
            </a:r>
            <a:endParaRPr lang="en-IN" sz="2300" b="1" dirty="0">
              <a:solidFill>
                <a:schemeClr val="tx1"/>
              </a:solidFill>
            </a:endParaRPr>
          </a:p>
        </p:txBody>
      </p:sp>
      <p:sp>
        <p:nvSpPr>
          <p:cNvPr id="4" name="TextBox 3"/>
          <p:cNvSpPr txBox="1"/>
          <p:nvPr/>
        </p:nvSpPr>
        <p:spPr>
          <a:xfrm>
            <a:off x="1097280" y="752803"/>
            <a:ext cx="3651701" cy="461665"/>
          </a:xfrm>
          <a:prstGeom prst="rect">
            <a:avLst/>
          </a:prstGeom>
          <a:noFill/>
        </p:spPr>
        <p:txBody>
          <a:bodyPr wrap="square" rtlCol="0">
            <a:spAutoFit/>
          </a:bodyPr>
          <a:lstStyle/>
          <a:p>
            <a:r>
              <a:rPr lang="en-IN" sz="2400" b="1" dirty="0" smtClean="0"/>
              <a:t>PHOSPHORUS CYCLE</a:t>
            </a:r>
            <a:endParaRPr lang="en-IN" sz="2400" b="1" dirty="0"/>
          </a:p>
        </p:txBody>
      </p:sp>
      <p:sp>
        <p:nvSpPr>
          <p:cNvPr id="5" name="TextBox 4"/>
          <p:cNvSpPr txBox="1"/>
          <p:nvPr/>
        </p:nvSpPr>
        <p:spPr>
          <a:xfrm>
            <a:off x="1097280" y="1225689"/>
            <a:ext cx="9902067" cy="5632311"/>
          </a:xfrm>
          <a:prstGeom prst="rect">
            <a:avLst/>
          </a:prstGeom>
          <a:noFill/>
        </p:spPr>
        <p:txBody>
          <a:bodyPr wrap="square" rtlCol="0">
            <a:spAutoFit/>
          </a:bodyPr>
          <a:lstStyle/>
          <a:p>
            <a:pPr algn="ctr"/>
            <a:r>
              <a:rPr lang="en-IN" sz="2400" b="1" dirty="0" smtClean="0">
                <a:solidFill>
                  <a:srgbClr val="FF0000"/>
                </a:solidFill>
              </a:rPr>
              <a:t>HUMAN IMPACT ON PHOSPHORUS CYCLE</a:t>
            </a:r>
          </a:p>
          <a:p>
            <a:pPr algn="ctr"/>
            <a:endParaRPr lang="en-IN" sz="2400" b="1" dirty="0">
              <a:solidFill>
                <a:srgbClr val="FF0000"/>
              </a:solidFill>
            </a:endParaRPr>
          </a:p>
          <a:p>
            <a:pPr marL="342900" indent="-342900">
              <a:buFont typeface="Arial" panose="020B0604020202020204" pitchFamily="34" charset="0"/>
              <a:buChar char="•"/>
            </a:pPr>
            <a:r>
              <a:rPr lang="en-IN" sz="2400" b="1" dirty="0" smtClean="0"/>
              <a:t>Use </a:t>
            </a:r>
            <a:r>
              <a:rPr lang="en-IN" sz="2400" b="1" dirty="0"/>
              <a:t>of fertilizers increases phosphorus runoff into our waterways and contributes to eutrophication</a:t>
            </a:r>
            <a:r>
              <a:rPr lang="en-IN" sz="2400" b="1" dirty="0" smtClean="0"/>
              <a:t>.</a:t>
            </a:r>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r>
              <a:rPr lang="en-IN" sz="2400" b="1" dirty="0" smtClean="0"/>
              <a:t>Waters </a:t>
            </a:r>
            <a:r>
              <a:rPr lang="en-IN" sz="2400" b="1" dirty="0"/>
              <a:t>are enriched in P from farms run off, and from effluent that is inadequately treated before it is discharged to waters. </a:t>
            </a:r>
            <a:endParaRPr lang="en-IN" sz="2400" b="1" dirty="0" smtClean="0"/>
          </a:p>
          <a:p>
            <a:pPr marL="342900" indent="-342900">
              <a:buFont typeface="Arial" panose="020B0604020202020204" pitchFamily="34" charset="0"/>
              <a:buChar char="•"/>
            </a:pPr>
            <a:endParaRPr lang="en-IN" sz="2400" b="1" dirty="0" smtClean="0"/>
          </a:p>
          <a:p>
            <a:pPr marL="342900" indent="-342900">
              <a:buFont typeface="Arial" panose="020B0604020202020204" pitchFamily="34" charset="0"/>
              <a:buChar char="•"/>
            </a:pPr>
            <a:r>
              <a:rPr lang="en-IN" sz="2400" b="1" dirty="0"/>
              <a:t>Cultural or anthropogenic eutrophication, however, is water pollution caused by excessive plant nutrients, which results in excessive growth in algae </a:t>
            </a:r>
            <a:r>
              <a:rPr lang="en-IN" sz="2400" b="1" dirty="0" smtClean="0"/>
              <a:t>population</a:t>
            </a:r>
          </a:p>
          <a:p>
            <a:pPr marL="342900" indent="-342900">
              <a:buFont typeface="Arial" panose="020B0604020202020204" pitchFamily="34" charset="0"/>
              <a:buChar char="•"/>
            </a:pPr>
            <a:endParaRPr lang="en-IN" sz="2400" b="1" dirty="0" smtClean="0"/>
          </a:p>
          <a:p>
            <a:pPr marL="342900" indent="-342900">
              <a:buFont typeface="Arial" panose="020B0604020202020204" pitchFamily="34" charset="0"/>
              <a:buChar char="•"/>
            </a:pPr>
            <a:r>
              <a:rPr lang="en-IN" sz="2400" b="1" dirty="0"/>
              <a:t>Surface and subsurface runoff and erosion from high-P soils may be major contributing factors to fresh water eutrophication. </a:t>
            </a:r>
            <a:endParaRPr lang="en-IN" sz="2400" b="1" dirty="0" smtClean="0"/>
          </a:p>
          <a:p>
            <a:pPr marL="342900" indent="-342900">
              <a:buFont typeface="Arial" panose="020B0604020202020204" pitchFamily="34" charset="0"/>
              <a:buChar char="•"/>
            </a:pPr>
            <a:endParaRPr lang="en-IN" sz="2400" b="1" dirty="0" smtClean="0"/>
          </a:p>
        </p:txBody>
      </p:sp>
    </p:spTree>
    <p:extLst>
      <p:ext uri="{BB962C8B-B14F-4D97-AF65-F5344CB8AC3E}">
        <p14:creationId xmlns:p14="http://schemas.microsoft.com/office/powerpoint/2010/main" val="1706969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04131"/>
            <a:ext cx="10058400" cy="686791"/>
          </a:xfrm>
        </p:spPr>
        <p:txBody>
          <a:bodyPr>
            <a:normAutofit fontScale="90000"/>
          </a:bodyPr>
          <a:lstStyle/>
          <a:p>
            <a:r>
              <a:rPr lang="en-IN" b="1" dirty="0" smtClean="0">
                <a:solidFill>
                  <a:schemeClr val="tx1"/>
                </a:solidFill>
                <a:latin typeface="+mn-lt"/>
              </a:rPr>
              <a:t>BIO-GEO-CHEMICAL CYCLES</a:t>
            </a:r>
            <a:endParaRPr lang="en-IN" b="1" dirty="0">
              <a:solidFill>
                <a:schemeClr val="tx1"/>
              </a:solidFill>
              <a:latin typeface="+mn-lt"/>
            </a:endParaRPr>
          </a:p>
        </p:txBody>
      </p:sp>
      <p:sp>
        <p:nvSpPr>
          <p:cNvPr id="3" name="Content Placeholder 2"/>
          <p:cNvSpPr>
            <a:spLocks noGrp="1"/>
          </p:cNvSpPr>
          <p:nvPr>
            <p:ph idx="1"/>
          </p:nvPr>
        </p:nvSpPr>
        <p:spPr>
          <a:xfrm>
            <a:off x="1097280" y="1763609"/>
            <a:ext cx="10058400" cy="4460210"/>
          </a:xfrm>
        </p:spPr>
        <p:txBody>
          <a:bodyPr>
            <a:normAutofit/>
          </a:bodyPr>
          <a:lstStyle/>
          <a:p>
            <a:pPr marL="176213" indent="-176213" algn="just">
              <a:buFont typeface="Wingdings" panose="05000000000000000000" pitchFamily="2" charset="2"/>
              <a:buChar char="§"/>
            </a:pPr>
            <a:r>
              <a:rPr lang="en-IN" sz="2300" b="1" dirty="0" smtClean="0">
                <a:solidFill>
                  <a:schemeClr val="tx1"/>
                </a:solidFill>
              </a:rPr>
              <a:t>Ecological systems have many  </a:t>
            </a:r>
            <a:r>
              <a:rPr lang="en-IN" sz="2300" b="1" dirty="0">
                <a:solidFill>
                  <a:schemeClr val="tx1"/>
                </a:solidFill>
              </a:rPr>
              <a:t>biogeochemical cycles operating as a part of the system, for </a:t>
            </a:r>
            <a:r>
              <a:rPr lang="en-IN" sz="2300" b="1" dirty="0" smtClean="0">
                <a:solidFill>
                  <a:schemeClr val="tx1"/>
                </a:solidFill>
              </a:rPr>
              <a:t> example </a:t>
            </a:r>
            <a:r>
              <a:rPr lang="en-IN" sz="2300" b="1" dirty="0">
                <a:solidFill>
                  <a:schemeClr val="tx1"/>
                </a:solidFill>
              </a:rPr>
              <a:t>the water cycle, the carbon cycle, </a:t>
            </a:r>
            <a:r>
              <a:rPr lang="en-IN" sz="2300" b="1" dirty="0" smtClean="0">
                <a:solidFill>
                  <a:schemeClr val="tx1"/>
                </a:solidFill>
              </a:rPr>
              <a:t>the </a:t>
            </a:r>
            <a:r>
              <a:rPr lang="en-IN" sz="2300" b="1" dirty="0">
                <a:solidFill>
                  <a:schemeClr val="tx1"/>
                </a:solidFill>
              </a:rPr>
              <a:t>nitrogen cycle, etc</a:t>
            </a:r>
            <a:r>
              <a:rPr lang="en-IN" sz="2300" b="1" dirty="0" smtClean="0">
                <a:solidFill>
                  <a:schemeClr val="tx1"/>
                </a:solidFill>
              </a:rPr>
              <a:t>.</a:t>
            </a:r>
          </a:p>
          <a:p>
            <a:pPr algn="just">
              <a:buFont typeface="Wingdings" panose="05000000000000000000" pitchFamily="2" charset="2"/>
              <a:buChar char="§"/>
            </a:pPr>
            <a:r>
              <a:rPr lang="en-IN" sz="2300" b="1" dirty="0" smtClean="0">
                <a:solidFill>
                  <a:schemeClr val="tx1"/>
                </a:solidFill>
              </a:rPr>
              <a:t> All </a:t>
            </a:r>
            <a:r>
              <a:rPr lang="en-IN" sz="2300" b="1" dirty="0">
                <a:solidFill>
                  <a:schemeClr val="tx1"/>
                </a:solidFill>
              </a:rPr>
              <a:t>chemical elements occurring in organisms are part of biogeochemical cycles</a:t>
            </a:r>
            <a:r>
              <a:rPr lang="en-IN" sz="2300" b="1" dirty="0" smtClean="0">
                <a:solidFill>
                  <a:schemeClr val="tx1"/>
                </a:solidFill>
              </a:rPr>
              <a:t>.</a:t>
            </a:r>
          </a:p>
          <a:p>
            <a:pPr algn="just">
              <a:buFont typeface="Wingdings" panose="05000000000000000000" pitchFamily="2" charset="2"/>
              <a:buChar char="§"/>
            </a:pPr>
            <a:r>
              <a:rPr lang="en-IN" sz="2300" b="1" dirty="0" smtClean="0">
                <a:solidFill>
                  <a:schemeClr val="tx1"/>
                </a:solidFill>
              </a:rPr>
              <a:t> In </a:t>
            </a:r>
            <a:r>
              <a:rPr lang="en-IN" sz="2300" b="1" dirty="0">
                <a:solidFill>
                  <a:schemeClr val="tx1"/>
                </a:solidFill>
              </a:rPr>
              <a:t>addition to being a part of living organisms, these chemical elements also cycle through abiotic factors of ecosystems such as water (hydrosphere), land (lithosphere), and/or the air (atmosphere</a:t>
            </a:r>
            <a:r>
              <a:rPr lang="en-IN" sz="2300" b="1" dirty="0" smtClean="0">
                <a:solidFill>
                  <a:schemeClr val="tx1"/>
                </a:solidFill>
              </a:rPr>
              <a:t>)</a:t>
            </a:r>
          </a:p>
          <a:p>
            <a:pPr algn="just">
              <a:buFont typeface="Wingdings" panose="05000000000000000000" pitchFamily="2" charset="2"/>
              <a:buChar char="§"/>
            </a:pPr>
            <a:r>
              <a:rPr lang="en-IN" sz="2300" b="1" dirty="0">
                <a:solidFill>
                  <a:schemeClr val="tx1"/>
                </a:solidFill>
              </a:rPr>
              <a:t> </a:t>
            </a:r>
            <a:r>
              <a:rPr lang="en-IN" sz="2300" b="1" dirty="0" smtClean="0">
                <a:solidFill>
                  <a:schemeClr val="tx1"/>
                </a:solidFill>
              </a:rPr>
              <a:t>All </a:t>
            </a:r>
            <a:r>
              <a:rPr lang="en-IN" sz="2300" b="1" dirty="0">
                <a:solidFill>
                  <a:schemeClr val="tx1"/>
                </a:solidFill>
              </a:rPr>
              <a:t>the </a:t>
            </a:r>
            <a:r>
              <a:rPr lang="en-IN" sz="2300" b="1" dirty="0" smtClean="0">
                <a:solidFill>
                  <a:schemeClr val="tx1"/>
                </a:solidFill>
              </a:rPr>
              <a:t>nutrients such </a:t>
            </a:r>
            <a:r>
              <a:rPr lang="en-IN" sz="2300" b="1" dirty="0">
                <a:solidFill>
                  <a:schemeClr val="tx1"/>
                </a:solidFill>
              </a:rPr>
              <a:t>as carbon, nitrogen, oxygen, phosphorus, and </a:t>
            </a:r>
            <a:r>
              <a:rPr lang="en-IN" sz="2300" b="1" dirty="0" smtClean="0">
                <a:solidFill>
                  <a:schemeClr val="tx1"/>
                </a:solidFill>
              </a:rPr>
              <a:t>sulphur used </a:t>
            </a:r>
            <a:r>
              <a:rPr lang="en-IN" sz="2300" b="1" dirty="0">
                <a:solidFill>
                  <a:schemeClr val="tx1"/>
                </a:solidFill>
              </a:rPr>
              <a:t>in ecosystems by living organisms are a part of a </a:t>
            </a:r>
            <a:r>
              <a:rPr lang="en-IN" sz="2300" b="1" dirty="0" smtClean="0">
                <a:solidFill>
                  <a:schemeClr val="tx1"/>
                </a:solidFill>
              </a:rPr>
              <a:t>biogeochemical cycle </a:t>
            </a:r>
          </a:p>
          <a:p>
            <a:pPr algn="just">
              <a:buFont typeface="Wingdings" panose="05000000000000000000" pitchFamily="2" charset="2"/>
              <a:buChar char="§"/>
            </a:pPr>
            <a:r>
              <a:rPr lang="en-IN" sz="2300" b="1" dirty="0" smtClean="0">
                <a:solidFill>
                  <a:schemeClr val="tx1"/>
                </a:solidFill>
              </a:rPr>
              <a:t> Flow </a:t>
            </a:r>
            <a:r>
              <a:rPr lang="en-IN" sz="2300" b="1" dirty="0">
                <a:solidFill>
                  <a:schemeClr val="tx1"/>
                </a:solidFill>
              </a:rPr>
              <a:t>of energy in an ecosystem is an open </a:t>
            </a:r>
            <a:r>
              <a:rPr lang="en-IN" sz="2300" b="1" dirty="0" smtClean="0">
                <a:solidFill>
                  <a:schemeClr val="tx1"/>
                </a:solidFill>
              </a:rPr>
              <a:t>system, </a:t>
            </a:r>
            <a:r>
              <a:rPr lang="en-IN" sz="2300" b="1" dirty="0">
                <a:solidFill>
                  <a:schemeClr val="tx1"/>
                </a:solidFill>
              </a:rPr>
              <a:t>the sun constantly gives the planet energy in the form of light while it is eventually used and lost in the form of heat throughout the trophic </a:t>
            </a:r>
            <a:r>
              <a:rPr lang="en-IN" sz="2300" b="1" dirty="0" smtClean="0">
                <a:solidFill>
                  <a:schemeClr val="tx1"/>
                </a:solidFill>
              </a:rPr>
              <a:t>level</a:t>
            </a:r>
            <a:r>
              <a:rPr lang="en-IN" sz="2300" b="1" dirty="0">
                <a:solidFill>
                  <a:schemeClr val="tx1"/>
                </a:solidFill>
              </a:rPr>
              <a:t> of a food web</a:t>
            </a:r>
            <a:r>
              <a:rPr lang="en-IN" sz="2300" b="1" dirty="0" smtClean="0">
                <a:solidFill>
                  <a:schemeClr val="tx1"/>
                </a:solidFill>
              </a:rPr>
              <a:t>. </a:t>
            </a:r>
            <a:endParaRPr lang="en-IN" sz="2300" b="1" dirty="0">
              <a:solidFill>
                <a:schemeClr val="tx1"/>
              </a:solidFill>
            </a:endParaRPr>
          </a:p>
        </p:txBody>
      </p:sp>
    </p:spTree>
    <p:extLst>
      <p:ext uri="{BB962C8B-B14F-4D97-AF65-F5344CB8AC3E}">
        <p14:creationId xmlns:p14="http://schemas.microsoft.com/office/powerpoint/2010/main" val="409769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04131"/>
            <a:ext cx="10058400" cy="686791"/>
          </a:xfrm>
        </p:spPr>
        <p:txBody>
          <a:bodyPr>
            <a:normAutofit fontScale="90000"/>
          </a:bodyPr>
          <a:lstStyle/>
          <a:p>
            <a:r>
              <a:rPr lang="en-IN" b="1" dirty="0" smtClean="0">
                <a:latin typeface="+mn-lt"/>
              </a:rPr>
              <a:t>BIO-GEO-CHEMICAL CYCLES</a:t>
            </a:r>
            <a:endParaRPr lang="en-IN" b="1" dirty="0">
              <a:latin typeface="+mn-lt"/>
            </a:endParaRPr>
          </a:p>
        </p:txBody>
      </p:sp>
      <p:sp>
        <p:nvSpPr>
          <p:cNvPr id="3" name="Content Placeholder 2"/>
          <p:cNvSpPr>
            <a:spLocks noGrp="1"/>
          </p:cNvSpPr>
          <p:nvPr>
            <p:ph idx="1"/>
          </p:nvPr>
        </p:nvSpPr>
        <p:spPr>
          <a:xfrm>
            <a:off x="1097280" y="1763609"/>
            <a:ext cx="10058400" cy="4460210"/>
          </a:xfrm>
        </p:spPr>
        <p:txBody>
          <a:bodyPr>
            <a:normAutofit/>
          </a:bodyPr>
          <a:lstStyle/>
          <a:p>
            <a:pPr algn="just">
              <a:buFont typeface="Wingdings" panose="05000000000000000000" pitchFamily="2" charset="2"/>
              <a:buChar char="§"/>
            </a:pPr>
            <a:r>
              <a:rPr lang="en-IN" sz="2300" b="1" dirty="0" smtClean="0">
                <a:solidFill>
                  <a:schemeClr val="tx1"/>
                </a:solidFill>
              </a:rPr>
              <a:t>Common biogeochemical cycles</a:t>
            </a:r>
          </a:p>
          <a:p>
            <a:pPr algn="just">
              <a:buFont typeface="Wingdings" panose="05000000000000000000" pitchFamily="2" charset="2"/>
              <a:buChar char="§"/>
            </a:pPr>
            <a:r>
              <a:rPr lang="en-IN" sz="2300" b="1" dirty="0" smtClean="0">
                <a:solidFill>
                  <a:schemeClr val="tx1"/>
                </a:solidFill>
              </a:rPr>
              <a:t>A. Water cycle or Hydrologic cycle</a:t>
            </a:r>
          </a:p>
          <a:p>
            <a:pPr algn="just">
              <a:buFont typeface="Wingdings" panose="05000000000000000000" pitchFamily="2" charset="2"/>
              <a:buChar char="§"/>
            </a:pPr>
            <a:r>
              <a:rPr lang="en-IN" sz="2300" b="1" dirty="0" smtClean="0">
                <a:solidFill>
                  <a:schemeClr val="tx1"/>
                </a:solidFill>
              </a:rPr>
              <a:t>B. </a:t>
            </a:r>
            <a:r>
              <a:rPr lang="en-IN" sz="2300" b="1" dirty="0">
                <a:solidFill>
                  <a:schemeClr val="tx1"/>
                </a:solidFill>
              </a:rPr>
              <a:t>C</a:t>
            </a:r>
            <a:r>
              <a:rPr lang="en-IN" sz="2300" b="1" dirty="0" smtClean="0">
                <a:solidFill>
                  <a:schemeClr val="tx1"/>
                </a:solidFill>
              </a:rPr>
              <a:t>arbon cycle</a:t>
            </a:r>
          </a:p>
          <a:p>
            <a:pPr algn="just">
              <a:buFont typeface="Wingdings" panose="05000000000000000000" pitchFamily="2" charset="2"/>
              <a:buChar char="§"/>
            </a:pPr>
            <a:r>
              <a:rPr lang="en-IN" sz="2300" b="1" dirty="0" smtClean="0">
                <a:solidFill>
                  <a:schemeClr val="tx1"/>
                </a:solidFill>
              </a:rPr>
              <a:t>C. Nitrogen cycle</a:t>
            </a:r>
          </a:p>
          <a:p>
            <a:pPr algn="just">
              <a:buFont typeface="Wingdings" panose="05000000000000000000" pitchFamily="2" charset="2"/>
              <a:buChar char="§"/>
            </a:pPr>
            <a:r>
              <a:rPr lang="en-IN" sz="2300" b="1" dirty="0" smtClean="0">
                <a:solidFill>
                  <a:schemeClr val="tx1"/>
                </a:solidFill>
              </a:rPr>
              <a:t>D. Phosphorus cycle</a:t>
            </a:r>
          </a:p>
          <a:p>
            <a:pPr algn="just">
              <a:buFont typeface="Wingdings" panose="05000000000000000000" pitchFamily="2" charset="2"/>
              <a:buChar char="§"/>
            </a:pPr>
            <a:r>
              <a:rPr lang="en-IN" sz="2300" b="1" dirty="0" smtClean="0">
                <a:solidFill>
                  <a:schemeClr val="tx1"/>
                </a:solidFill>
              </a:rPr>
              <a:t>E. Sulphur Cycle</a:t>
            </a:r>
            <a:endParaRPr lang="en-IN" sz="2300" b="1" dirty="0">
              <a:solidFill>
                <a:schemeClr val="tx1"/>
              </a:solidFill>
            </a:endParaRPr>
          </a:p>
        </p:txBody>
      </p:sp>
    </p:spTree>
    <p:extLst>
      <p:ext uri="{BB962C8B-B14F-4D97-AF65-F5344CB8AC3E}">
        <p14:creationId xmlns:p14="http://schemas.microsoft.com/office/powerpoint/2010/main" val="96920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04131"/>
            <a:ext cx="10058400" cy="686791"/>
          </a:xfrm>
        </p:spPr>
        <p:txBody>
          <a:bodyPr>
            <a:normAutofit fontScale="90000"/>
          </a:bodyPr>
          <a:lstStyle/>
          <a:p>
            <a:r>
              <a:rPr lang="en-IN" b="1" dirty="0" smtClean="0">
                <a:latin typeface="+mn-lt"/>
              </a:rPr>
              <a:t>BIO-GEO-CHEMICAL CYCLES</a:t>
            </a:r>
            <a:endParaRPr lang="en-IN" b="1" dirty="0">
              <a:latin typeface="+mn-lt"/>
            </a:endParaRPr>
          </a:p>
        </p:txBody>
      </p:sp>
      <p:sp>
        <p:nvSpPr>
          <p:cNvPr id="3" name="Content Placeholder 2"/>
          <p:cNvSpPr>
            <a:spLocks noGrp="1"/>
          </p:cNvSpPr>
          <p:nvPr>
            <p:ph idx="1"/>
          </p:nvPr>
        </p:nvSpPr>
        <p:spPr>
          <a:xfrm>
            <a:off x="1097280" y="1763609"/>
            <a:ext cx="10058400" cy="4460210"/>
          </a:xfrm>
        </p:spPr>
        <p:txBody>
          <a:bodyPr>
            <a:normAutofit fontScale="92500" lnSpcReduction="20000"/>
          </a:bodyPr>
          <a:lstStyle/>
          <a:p>
            <a:pPr marL="0" indent="0" algn="just">
              <a:buNone/>
            </a:pPr>
            <a:r>
              <a:rPr lang="en-IN" sz="2600" b="1" dirty="0" smtClean="0">
                <a:solidFill>
                  <a:schemeClr val="tx1"/>
                </a:solidFill>
              </a:rPr>
              <a:t>WATER CYCLE OR HYDROLOGICAL CYCLE</a:t>
            </a:r>
          </a:p>
          <a:p>
            <a:pPr marL="0" indent="0" algn="just">
              <a:buNone/>
            </a:pPr>
            <a:r>
              <a:rPr lang="en-IN" sz="2400" b="1" dirty="0" smtClean="0">
                <a:solidFill>
                  <a:schemeClr val="tx1"/>
                </a:solidFill>
              </a:rPr>
              <a:t>The </a:t>
            </a:r>
            <a:r>
              <a:rPr lang="en-IN" sz="2400" b="1" dirty="0">
                <a:solidFill>
                  <a:schemeClr val="tx1"/>
                </a:solidFill>
              </a:rPr>
              <a:t>important cycle among all the materials is that of </a:t>
            </a:r>
            <a:r>
              <a:rPr lang="en-IN" sz="2400" b="1" dirty="0" smtClean="0">
                <a:solidFill>
                  <a:schemeClr val="tx1"/>
                </a:solidFill>
              </a:rPr>
              <a:t>water.</a:t>
            </a:r>
          </a:p>
          <a:p>
            <a:pPr marL="0" indent="0" algn="just">
              <a:buNone/>
            </a:pPr>
            <a:r>
              <a:rPr lang="en-IN" sz="2400" b="1" dirty="0">
                <a:solidFill>
                  <a:schemeClr val="tx1"/>
                </a:solidFill>
              </a:rPr>
              <a:t>D</a:t>
            </a:r>
            <a:r>
              <a:rPr lang="en-IN" sz="2400" b="1" dirty="0" smtClean="0">
                <a:solidFill>
                  <a:schemeClr val="tx1"/>
                </a:solidFill>
              </a:rPr>
              <a:t>etermines </a:t>
            </a:r>
            <a:r>
              <a:rPr lang="en-IN" sz="2400" b="1" dirty="0">
                <a:solidFill>
                  <a:schemeClr val="tx1"/>
                </a:solidFill>
              </a:rPr>
              <a:t>the structure and function of the ecosystem, and regulates the plant environment to a large extent</a:t>
            </a:r>
            <a:r>
              <a:rPr lang="en-IN" sz="2400" b="1" dirty="0" smtClean="0">
                <a:solidFill>
                  <a:schemeClr val="tx1"/>
                </a:solidFill>
              </a:rPr>
              <a:t>.</a:t>
            </a:r>
          </a:p>
          <a:p>
            <a:pPr marL="0" indent="0" algn="just">
              <a:buNone/>
            </a:pPr>
            <a:r>
              <a:rPr lang="en-IN" sz="2400" b="1" dirty="0" smtClean="0">
                <a:solidFill>
                  <a:schemeClr val="tx1"/>
                </a:solidFill>
              </a:rPr>
              <a:t>The </a:t>
            </a:r>
            <a:r>
              <a:rPr lang="en-IN" sz="2400" b="1" dirty="0">
                <a:solidFill>
                  <a:schemeClr val="tx1"/>
                </a:solidFill>
              </a:rPr>
              <a:t>cycling of all other elements is also dependent upon water as it provides the solvent medium for their uptake</a:t>
            </a:r>
            <a:r>
              <a:rPr lang="en-IN" sz="2400" b="1" dirty="0" smtClean="0">
                <a:solidFill>
                  <a:schemeClr val="tx1"/>
                </a:solidFill>
              </a:rPr>
              <a:t>.</a:t>
            </a:r>
          </a:p>
          <a:p>
            <a:pPr marL="0" indent="0" algn="just">
              <a:buNone/>
            </a:pPr>
            <a:r>
              <a:rPr lang="en-IN" sz="2400" b="1" dirty="0" smtClean="0">
                <a:solidFill>
                  <a:schemeClr val="tx1"/>
                </a:solidFill>
              </a:rPr>
              <a:t>Water </a:t>
            </a:r>
            <a:r>
              <a:rPr lang="en-IN" sz="2400" b="1" dirty="0">
                <a:solidFill>
                  <a:schemeClr val="tx1"/>
                </a:solidFill>
              </a:rPr>
              <a:t>cycle involves an exchange of water between the earth’s surface and the atmosphere via precipitation and evapo-transpiration. </a:t>
            </a:r>
            <a:endParaRPr lang="en-IN" sz="2400" b="1" dirty="0" smtClean="0">
              <a:solidFill>
                <a:schemeClr val="tx1"/>
              </a:solidFill>
            </a:endParaRPr>
          </a:p>
          <a:p>
            <a:pPr marL="0" indent="0" algn="just">
              <a:buNone/>
            </a:pPr>
            <a:r>
              <a:rPr lang="en-IN" sz="2400" b="1" dirty="0">
                <a:solidFill>
                  <a:schemeClr val="tx1"/>
                </a:solidFill>
              </a:rPr>
              <a:t>It has moderating effect on the temperature of the surrounding area by virtue of its heat absorbing ability</a:t>
            </a:r>
            <a:r>
              <a:rPr lang="en-IN" sz="2400" b="1" dirty="0" smtClean="0">
                <a:solidFill>
                  <a:schemeClr val="tx1"/>
                </a:solidFill>
              </a:rPr>
              <a:t>.</a:t>
            </a:r>
          </a:p>
          <a:p>
            <a:pPr marL="0" indent="0" algn="just">
              <a:buNone/>
            </a:pPr>
            <a:r>
              <a:rPr lang="en-IN" sz="2400" b="1" dirty="0" smtClean="0">
                <a:solidFill>
                  <a:schemeClr val="tx1"/>
                </a:solidFill>
              </a:rPr>
              <a:t>Protoplasm </a:t>
            </a:r>
            <a:r>
              <a:rPr lang="en-IN" sz="2400" b="1" dirty="0">
                <a:solidFill>
                  <a:schemeClr val="tx1"/>
                </a:solidFill>
              </a:rPr>
              <a:t>the very basis of life is made up of 85 to 95% of water. The content varies in different tissues of the organism and in different plants and animals. Human blood is 90% water</a:t>
            </a:r>
            <a:r>
              <a:rPr lang="en-IN" sz="2400" b="1" dirty="0" smtClean="0">
                <a:solidFill>
                  <a:schemeClr val="tx1"/>
                </a:solidFill>
              </a:rPr>
              <a:t>.</a:t>
            </a:r>
          </a:p>
        </p:txBody>
      </p:sp>
    </p:spTree>
    <p:extLst>
      <p:ext uri="{BB962C8B-B14F-4D97-AF65-F5344CB8AC3E}">
        <p14:creationId xmlns:p14="http://schemas.microsoft.com/office/powerpoint/2010/main" val="310611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04131"/>
            <a:ext cx="10058400" cy="686791"/>
          </a:xfrm>
        </p:spPr>
        <p:txBody>
          <a:bodyPr>
            <a:normAutofit fontScale="90000"/>
          </a:bodyPr>
          <a:lstStyle/>
          <a:p>
            <a:r>
              <a:rPr lang="en-IN" b="1" dirty="0" smtClean="0">
                <a:latin typeface="+mn-lt"/>
              </a:rPr>
              <a:t>BIO-GEO-CHEMICAL CYCLES</a:t>
            </a:r>
            <a:endParaRPr lang="en-IN" b="1" dirty="0">
              <a:latin typeface="+mn-lt"/>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67972" y="1790922"/>
            <a:ext cx="8717016" cy="4460875"/>
          </a:xfrm>
        </p:spPr>
      </p:pic>
    </p:spTree>
    <p:extLst>
      <p:ext uri="{BB962C8B-B14F-4D97-AF65-F5344CB8AC3E}">
        <p14:creationId xmlns:p14="http://schemas.microsoft.com/office/powerpoint/2010/main" val="80841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04131"/>
            <a:ext cx="10058400" cy="686791"/>
          </a:xfrm>
        </p:spPr>
        <p:txBody>
          <a:bodyPr>
            <a:normAutofit fontScale="90000"/>
          </a:bodyPr>
          <a:lstStyle/>
          <a:p>
            <a:r>
              <a:rPr lang="en-IN" b="1" dirty="0" smtClean="0">
                <a:latin typeface="+mn-lt"/>
              </a:rPr>
              <a:t>BIO-GEO-CHEMICAL CYCLES</a:t>
            </a:r>
            <a:endParaRPr lang="en-IN" b="1" dirty="0">
              <a:latin typeface="+mn-l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790923"/>
            <a:ext cx="10241280" cy="4536136"/>
          </a:xfrm>
        </p:spPr>
      </p:pic>
    </p:spTree>
    <p:extLst>
      <p:ext uri="{BB962C8B-B14F-4D97-AF65-F5344CB8AC3E}">
        <p14:creationId xmlns:p14="http://schemas.microsoft.com/office/powerpoint/2010/main" val="2347452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0080" y="196820"/>
            <a:ext cx="10058400" cy="685800"/>
          </a:xfrm>
        </p:spPr>
        <p:txBody>
          <a:bodyPr>
            <a:normAutofit fontScale="90000"/>
          </a:bodyPr>
          <a:lstStyle/>
          <a:p>
            <a:r>
              <a:rPr lang="en-IN" b="1" dirty="0" smtClean="0">
                <a:latin typeface="+mn-lt"/>
              </a:rPr>
              <a:t>BIO-GEO-CHEMICAL CYCLES</a:t>
            </a:r>
            <a:endParaRPr lang="en-IN" b="1" dirty="0">
              <a:latin typeface="+mn-lt"/>
            </a:endParaRPr>
          </a:p>
        </p:txBody>
      </p:sp>
      <p:sp>
        <p:nvSpPr>
          <p:cNvPr id="3" name="Content Placeholder 2"/>
          <p:cNvSpPr>
            <a:spLocks noGrp="1"/>
          </p:cNvSpPr>
          <p:nvPr>
            <p:ph idx="4294967295"/>
          </p:nvPr>
        </p:nvSpPr>
        <p:spPr>
          <a:xfrm>
            <a:off x="2133600" y="1763713"/>
            <a:ext cx="10058400" cy="4460875"/>
          </a:xfrm>
        </p:spPr>
        <p:txBody>
          <a:bodyPr>
            <a:normAutofit/>
          </a:bodyPr>
          <a:lstStyle/>
          <a:p>
            <a:pPr marL="0" indent="0" algn="just">
              <a:buNone/>
            </a:pPr>
            <a:r>
              <a:rPr lang="en-IN" sz="2300" b="1" dirty="0" smtClean="0">
                <a:solidFill>
                  <a:schemeClr val="tx1"/>
                </a:solidFill>
              </a:rPr>
              <a:t> </a:t>
            </a:r>
            <a:endParaRPr lang="en-IN" sz="2300" b="1" dirty="0">
              <a:solidFill>
                <a:schemeClr val="tx1"/>
              </a:solidFill>
            </a:endParaRPr>
          </a:p>
        </p:txBody>
      </p:sp>
      <p:sp>
        <p:nvSpPr>
          <p:cNvPr id="5" name="TextBox 4"/>
          <p:cNvSpPr txBox="1"/>
          <p:nvPr/>
        </p:nvSpPr>
        <p:spPr>
          <a:xfrm>
            <a:off x="640080" y="846803"/>
            <a:ext cx="11247120" cy="5432256"/>
          </a:xfrm>
          <a:prstGeom prst="rect">
            <a:avLst/>
          </a:prstGeom>
          <a:noFill/>
        </p:spPr>
        <p:txBody>
          <a:bodyPr wrap="square" rtlCol="0">
            <a:spAutoFit/>
          </a:bodyPr>
          <a:lstStyle/>
          <a:p>
            <a:r>
              <a:rPr lang="en-IN" sz="2400" b="1" dirty="0" smtClean="0">
                <a:solidFill>
                  <a:srgbClr val="FF0000"/>
                </a:solidFill>
              </a:rPr>
              <a:t>HUMAN IMPACT ON </a:t>
            </a:r>
            <a:r>
              <a:rPr lang="en-IN" sz="2400" b="1" dirty="0"/>
              <a:t>WATER CYCLE</a:t>
            </a:r>
          </a:p>
          <a:p>
            <a:pPr algn="ctr"/>
            <a:endParaRPr lang="en-IN" sz="2400" b="1" dirty="0">
              <a:solidFill>
                <a:srgbClr val="FF0000"/>
              </a:solidFill>
            </a:endParaRPr>
          </a:p>
          <a:p>
            <a:pPr marL="342900" indent="-342900" algn="just">
              <a:buFont typeface="Arial" panose="020B0604020202020204" pitchFamily="34" charset="0"/>
              <a:buChar char="•"/>
            </a:pPr>
            <a:r>
              <a:rPr lang="en-IN" sz="2300" b="1" dirty="0"/>
              <a:t>Due to human activities, the natural hydrological cycle of most river basins is becoming more and more transformed and </a:t>
            </a:r>
            <a:r>
              <a:rPr lang="en-IN" sz="2300" b="1" dirty="0" smtClean="0"/>
              <a:t>strictly controlled.</a:t>
            </a:r>
          </a:p>
          <a:p>
            <a:pPr algn="just"/>
            <a:endParaRPr lang="en-IN" sz="2300" b="1" dirty="0" smtClean="0"/>
          </a:p>
          <a:p>
            <a:pPr marL="342900" indent="-342900" algn="just">
              <a:buFont typeface="Arial" panose="020B0604020202020204" pitchFamily="34" charset="0"/>
              <a:buChar char="•"/>
            </a:pPr>
            <a:r>
              <a:rPr lang="en-IN" sz="2300" b="1" dirty="0"/>
              <a:t>The major effects of reservoir construction on the hydrological cycle (excepting runoff control) are an increase of evaporation and a rise of groundwater table. </a:t>
            </a:r>
            <a:endParaRPr lang="en-IN" sz="2300" b="1" dirty="0" smtClean="0"/>
          </a:p>
          <a:p>
            <a:pPr algn="just"/>
            <a:endParaRPr lang="en-IN" sz="2300" b="1" dirty="0" smtClean="0"/>
          </a:p>
          <a:p>
            <a:pPr marL="342900" indent="-342900" algn="just">
              <a:buFont typeface="Arial" panose="020B0604020202020204" pitchFamily="34" charset="0"/>
              <a:buChar char="•"/>
            </a:pPr>
            <a:r>
              <a:rPr lang="en-IN" sz="2300" b="1" dirty="0" smtClean="0"/>
              <a:t>In </a:t>
            </a:r>
            <a:r>
              <a:rPr lang="en-IN" sz="2300" b="1" dirty="0"/>
              <a:t>many dry regions, a considerable rise in the groundwater table can occur because of water filtration from reservoirs, leakage from water distributing systems, and faulty irrigation technology. Such a rise may cause waterlogging of plants and development of soil salinization. </a:t>
            </a:r>
            <a:endParaRPr lang="en-IN" sz="2300" b="1" dirty="0" smtClean="0"/>
          </a:p>
          <a:p>
            <a:pPr marL="342900" indent="-342900" algn="just">
              <a:buFont typeface="Arial" panose="020B0604020202020204" pitchFamily="34" charset="0"/>
              <a:buChar char="•"/>
            </a:pPr>
            <a:endParaRPr lang="en-IN" sz="2300" b="1" dirty="0" smtClean="0"/>
          </a:p>
          <a:p>
            <a:pPr marL="342900" indent="-342900" algn="just">
              <a:buFont typeface="Arial" panose="020B0604020202020204" pitchFamily="34" charset="0"/>
              <a:buChar char="•"/>
            </a:pPr>
            <a:r>
              <a:rPr lang="en-IN" sz="2300" b="1" dirty="0" smtClean="0"/>
              <a:t>At </a:t>
            </a:r>
            <a:r>
              <a:rPr lang="en-IN" sz="2300" b="1" dirty="0"/>
              <a:t>some river basins the groundwater table often drops steeply, and this may reduce the surface runoff and the lower level of the small </a:t>
            </a:r>
            <a:r>
              <a:rPr lang="en-IN" sz="2300" b="1" dirty="0" smtClean="0"/>
              <a:t>rivers.</a:t>
            </a:r>
          </a:p>
        </p:txBody>
      </p:sp>
    </p:spTree>
    <p:extLst>
      <p:ext uri="{BB962C8B-B14F-4D97-AF65-F5344CB8AC3E}">
        <p14:creationId xmlns:p14="http://schemas.microsoft.com/office/powerpoint/2010/main" val="2212494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04130"/>
            <a:ext cx="10058400" cy="686791"/>
          </a:xfrm>
        </p:spPr>
        <p:txBody>
          <a:bodyPr>
            <a:normAutofit fontScale="90000"/>
          </a:bodyPr>
          <a:lstStyle/>
          <a:p>
            <a:r>
              <a:rPr lang="en-IN" b="1" dirty="0" smtClean="0">
                <a:solidFill>
                  <a:schemeClr val="tx1"/>
                </a:solidFill>
                <a:latin typeface="+mn-lt"/>
              </a:rPr>
              <a:t>BIO-GEO-CHEMICAL CYCLES</a:t>
            </a:r>
            <a:endParaRPr lang="en-IN" b="1" dirty="0">
              <a:solidFill>
                <a:schemeClr val="tx1"/>
              </a:solidFill>
              <a:latin typeface="+mn-lt"/>
            </a:endParaRPr>
          </a:p>
        </p:txBody>
      </p:sp>
      <p:sp>
        <p:nvSpPr>
          <p:cNvPr id="3" name="Content Placeholder 2"/>
          <p:cNvSpPr>
            <a:spLocks noGrp="1"/>
          </p:cNvSpPr>
          <p:nvPr>
            <p:ph idx="1"/>
          </p:nvPr>
        </p:nvSpPr>
        <p:spPr>
          <a:xfrm>
            <a:off x="1097280" y="2233920"/>
            <a:ext cx="10058400" cy="4148231"/>
          </a:xfrm>
        </p:spPr>
        <p:txBody>
          <a:bodyPr>
            <a:normAutofit/>
          </a:bodyPr>
          <a:lstStyle/>
          <a:p>
            <a:pPr algn="just">
              <a:buFont typeface="Wingdings" panose="05000000000000000000" pitchFamily="2" charset="2"/>
              <a:buChar char="§"/>
            </a:pPr>
            <a:r>
              <a:rPr lang="en-IN" sz="2300" b="1" dirty="0">
                <a:solidFill>
                  <a:schemeClr val="tx1"/>
                </a:solidFill>
              </a:rPr>
              <a:t>Carbon is present in atmosphere, mainly in the form of carbon dioxide, and thus it cycles in this gaseous </a:t>
            </a:r>
            <a:r>
              <a:rPr lang="en-IN" sz="2300" b="1" dirty="0" smtClean="0">
                <a:solidFill>
                  <a:schemeClr val="tx1"/>
                </a:solidFill>
              </a:rPr>
              <a:t>phase.</a:t>
            </a:r>
          </a:p>
          <a:p>
            <a:pPr algn="just">
              <a:buFont typeface="Wingdings" panose="05000000000000000000" pitchFamily="2" charset="2"/>
              <a:buChar char="§"/>
            </a:pPr>
            <a:r>
              <a:rPr lang="en-IN" sz="2300" b="1" dirty="0">
                <a:solidFill>
                  <a:schemeClr val="tx1"/>
                </a:solidFill>
              </a:rPr>
              <a:t>Most of the carbon dioxide enters the living world through photosynthesis </a:t>
            </a:r>
            <a:r>
              <a:rPr lang="en-IN" sz="2300" b="1" dirty="0" smtClean="0">
                <a:solidFill>
                  <a:schemeClr val="tx1"/>
                </a:solidFill>
              </a:rPr>
              <a:t>.</a:t>
            </a:r>
          </a:p>
          <a:p>
            <a:pPr algn="just">
              <a:buFont typeface="Wingdings" panose="05000000000000000000" pitchFamily="2" charset="2"/>
              <a:buChar char="§"/>
            </a:pPr>
            <a:r>
              <a:rPr lang="en-IN" sz="2300" b="1" dirty="0">
                <a:solidFill>
                  <a:schemeClr val="tx1"/>
                </a:solidFill>
              </a:rPr>
              <a:t>W</a:t>
            </a:r>
            <a:r>
              <a:rPr lang="en-IN" sz="2300" b="1" dirty="0" smtClean="0">
                <a:solidFill>
                  <a:schemeClr val="tx1"/>
                </a:solidFill>
              </a:rPr>
              <a:t>ithout </a:t>
            </a:r>
            <a:r>
              <a:rPr lang="en-IN" sz="2300" b="1" dirty="0">
                <a:solidFill>
                  <a:schemeClr val="tx1"/>
                </a:solidFill>
              </a:rPr>
              <a:t>carbon dioxide no life could </a:t>
            </a:r>
            <a:r>
              <a:rPr lang="en-IN" sz="2300" b="1" dirty="0" smtClean="0">
                <a:solidFill>
                  <a:schemeClr val="tx1"/>
                </a:solidFill>
              </a:rPr>
              <a:t>exist.it </a:t>
            </a:r>
            <a:r>
              <a:rPr lang="en-IN" sz="2300" b="1" dirty="0">
                <a:solidFill>
                  <a:schemeClr val="tx1"/>
                </a:solidFill>
              </a:rPr>
              <a:t>is vital to the production of carbohydrates through photosynthesis in plants</a:t>
            </a:r>
            <a:endParaRPr lang="en-IN" sz="2300" b="1" dirty="0" smtClean="0">
              <a:solidFill>
                <a:schemeClr val="tx1"/>
              </a:solidFill>
            </a:endParaRPr>
          </a:p>
          <a:p>
            <a:pPr algn="just">
              <a:buFont typeface="Wingdings" panose="05000000000000000000" pitchFamily="2" charset="2"/>
              <a:buChar char="§"/>
            </a:pPr>
            <a:r>
              <a:rPr lang="en-IN" sz="2300" b="1" dirty="0" smtClean="0">
                <a:solidFill>
                  <a:schemeClr val="tx1"/>
                </a:solidFill>
              </a:rPr>
              <a:t>Organic compounds synthesised are passed from producers to consumers.</a:t>
            </a:r>
          </a:p>
          <a:p>
            <a:pPr algn="just">
              <a:buFont typeface="Wingdings" panose="05000000000000000000" pitchFamily="2" charset="2"/>
              <a:buChar char="§"/>
            </a:pPr>
            <a:r>
              <a:rPr lang="en-IN" sz="2300" b="1" dirty="0" smtClean="0">
                <a:solidFill>
                  <a:schemeClr val="tx1"/>
                </a:solidFill>
              </a:rPr>
              <a:t>During respiration , plants and animals release carbon back to the surrounding as  carbon dioxide.</a:t>
            </a:r>
          </a:p>
          <a:p>
            <a:pPr algn="just">
              <a:buFont typeface="Wingdings" panose="05000000000000000000" pitchFamily="2" charset="2"/>
              <a:buChar char="§"/>
            </a:pPr>
            <a:r>
              <a:rPr lang="en-IN" sz="2300" b="1" dirty="0" smtClean="0">
                <a:solidFill>
                  <a:schemeClr val="tx1"/>
                </a:solidFill>
              </a:rPr>
              <a:t>The dead bodies of plants and animals as well as body waste accumulates carbon compounds are decomposed by micro- organisms to release carbon dioxide.</a:t>
            </a:r>
            <a:endParaRPr lang="en-IN" sz="2300" b="1" dirty="0">
              <a:solidFill>
                <a:schemeClr val="tx1"/>
              </a:solidFill>
            </a:endParaRPr>
          </a:p>
        </p:txBody>
      </p:sp>
      <p:sp>
        <p:nvSpPr>
          <p:cNvPr id="5" name="TextBox 4"/>
          <p:cNvSpPr txBox="1"/>
          <p:nvPr/>
        </p:nvSpPr>
        <p:spPr>
          <a:xfrm>
            <a:off x="1097280" y="1772255"/>
            <a:ext cx="9049610" cy="461665"/>
          </a:xfrm>
          <a:prstGeom prst="rect">
            <a:avLst/>
          </a:prstGeom>
          <a:noFill/>
        </p:spPr>
        <p:txBody>
          <a:bodyPr wrap="square" rtlCol="0">
            <a:spAutoFit/>
          </a:bodyPr>
          <a:lstStyle/>
          <a:p>
            <a:r>
              <a:rPr lang="en-IN" sz="2400" b="1" dirty="0" smtClean="0"/>
              <a:t>CARBON CYCLE</a:t>
            </a:r>
            <a:endParaRPr lang="en-IN" sz="2400" b="1" dirty="0"/>
          </a:p>
        </p:txBody>
      </p:sp>
    </p:spTree>
    <p:extLst>
      <p:ext uri="{BB962C8B-B14F-4D97-AF65-F5344CB8AC3E}">
        <p14:creationId xmlns:p14="http://schemas.microsoft.com/office/powerpoint/2010/main" val="114487385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9791</TotalTime>
  <Words>1214</Words>
  <Application>Microsoft Office PowerPoint</Application>
  <PresentationFormat>Widescreen</PresentationFormat>
  <Paragraphs>175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Open Sans</vt:lpstr>
      <vt:lpstr>Wingdings</vt:lpstr>
      <vt:lpstr>Retrospect</vt:lpstr>
      <vt:lpstr>MODULE I</vt:lpstr>
      <vt:lpstr>BIO-GEO-CHEMICAL CYCLES</vt:lpstr>
      <vt:lpstr>BIO-GEO-CHEMICAL CYCLES</vt:lpstr>
      <vt:lpstr>BIO-GEO-CHEMICAL CYCLES</vt:lpstr>
      <vt:lpstr>BIO-GEO-CHEMICAL CYCLES</vt:lpstr>
      <vt:lpstr>BIO-GEO-CHEMICAL CYCLES</vt:lpstr>
      <vt:lpstr>BIO-GEO-CHEMICAL CYCLES</vt:lpstr>
      <vt:lpstr>BIO-GEO-CHEMICAL CYCLES</vt:lpstr>
      <vt:lpstr>BIO-GEO-CHEMICAL CYCLES</vt:lpstr>
      <vt:lpstr>PowerPoint Presentation</vt:lpstr>
      <vt:lpstr>PowerPoint Presentation</vt:lpstr>
      <vt:lpstr>BIO-GEO-CHEMICAL CYCLES</vt:lpstr>
      <vt:lpstr>BIO-GEO-CHEMICAL CYCLES</vt:lpstr>
      <vt:lpstr>BIO-GEO-CHEMICAL CYCLES</vt:lpstr>
      <vt:lpstr>PowerPoint Presentation</vt:lpstr>
      <vt:lpstr>BIO-GEO-CHEMICAL CYCLES</vt:lpstr>
      <vt:lpstr>BIO-GEO-CHEMICAL CYCLES</vt:lpstr>
      <vt:lpstr>BIO-GEO-CHEMICAL CYCLES</vt:lpstr>
      <vt:lpstr>PowerPoint Presentation</vt:lpstr>
      <vt:lpstr>PowerPoint Presentation</vt:lpstr>
      <vt:lpstr>     BIO-GEO-CHEMICAL CYCLES</vt:lpstr>
      <vt:lpstr>BIO-GEO-CHEMICAL CYCLES</vt:lpstr>
      <vt:lpstr>PowerPoint Presentation</vt:lpstr>
      <vt:lpstr>BIO-GEO-CHEMICAL CYCLES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dc:title>
  <dc:creator>BIBIN</dc:creator>
  <cp:lastModifiedBy>BIBIN</cp:lastModifiedBy>
  <cp:revision>49</cp:revision>
  <dcterms:created xsi:type="dcterms:W3CDTF">2019-08-02T10:13:29Z</dcterms:created>
  <dcterms:modified xsi:type="dcterms:W3CDTF">2019-08-31T05:38:50Z</dcterms:modified>
</cp:coreProperties>
</file>