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1" r:id="rId5"/>
    <p:sldId id="262" r:id="rId6"/>
    <p:sldId id="263" r:id="rId7"/>
    <p:sldId id="264" r:id="rId8"/>
    <p:sldId id="258" r:id="rId9"/>
    <p:sldId id="265" r:id="rId10"/>
    <p:sldId id="266" r:id="rId11"/>
    <p:sldId id="267" r:id="rId12"/>
    <p:sldId id="269" r:id="rId13"/>
    <p:sldId id="270" r:id="rId14"/>
    <p:sldId id="268" r:id="rId15"/>
    <p:sldId id="259" r:id="rId16"/>
    <p:sldId id="273"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79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110F858-D3B4-4FF0-84E6-874FAC34B1C7}" type="datetimeFigureOut">
              <a:rPr lang="en-IN" smtClean="0"/>
              <a:t>03-09-2019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494BC5-E418-40FA-A58D-488020AB6E7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3892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10F858-D3B4-4FF0-84E6-874FAC34B1C7}" type="datetimeFigureOut">
              <a:rPr lang="en-IN" smtClean="0"/>
              <a:t>03-09-2019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494BC5-E418-40FA-A58D-488020AB6E74}" type="slidenum">
              <a:rPr lang="en-IN" smtClean="0"/>
              <a:t>‹#›</a:t>
            </a:fld>
            <a:endParaRPr lang="en-IN"/>
          </a:p>
        </p:txBody>
      </p:sp>
    </p:spTree>
    <p:extLst>
      <p:ext uri="{BB962C8B-B14F-4D97-AF65-F5344CB8AC3E}">
        <p14:creationId xmlns:p14="http://schemas.microsoft.com/office/powerpoint/2010/main" val="3445013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10F858-D3B4-4FF0-84E6-874FAC34B1C7}" type="datetimeFigureOut">
              <a:rPr lang="en-IN" smtClean="0"/>
              <a:t>03-09-2019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494BC5-E418-40FA-A58D-488020AB6E74}" type="slidenum">
              <a:rPr lang="en-IN" smtClean="0"/>
              <a:t>‹#›</a:t>
            </a:fld>
            <a:endParaRPr lang="en-IN"/>
          </a:p>
        </p:txBody>
      </p:sp>
    </p:spTree>
    <p:extLst>
      <p:ext uri="{BB962C8B-B14F-4D97-AF65-F5344CB8AC3E}">
        <p14:creationId xmlns:p14="http://schemas.microsoft.com/office/powerpoint/2010/main" val="1485954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10F858-D3B4-4FF0-84E6-874FAC34B1C7}" type="datetimeFigureOut">
              <a:rPr lang="en-IN" smtClean="0"/>
              <a:t>03-09-2019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494BC5-E418-40FA-A58D-488020AB6E74}" type="slidenum">
              <a:rPr lang="en-IN" smtClean="0"/>
              <a:t>‹#›</a:t>
            </a:fld>
            <a:endParaRPr lang="en-IN"/>
          </a:p>
        </p:txBody>
      </p:sp>
    </p:spTree>
    <p:extLst>
      <p:ext uri="{BB962C8B-B14F-4D97-AF65-F5344CB8AC3E}">
        <p14:creationId xmlns:p14="http://schemas.microsoft.com/office/powerpoint/2010/main" val="3309356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110F858-D3B4-4FF0-84E6-874FAC34B1C7}" type="datetimeFigureOut">
              <a:rPr lang="en-IN" smtClean="0"/>
              <a:t>03-09-2019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494BC5-E418-40FA-A58D-488020AB6E7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7796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110F858-D3B4-4FF0-84E6-874FAC34B1C7}" type="datetimeFigureOut">
              <a:rPr lang="en-IN" smtClean="0"/>
              <a:t>03-09-2019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494BC5-E418-40FA-A58D-488020AB6E74}" type="slidenum">
              <a:rPr lang="en-IN" smtClean="0"/>
              <a:t>‹#›</a:t>
            </a:fld>
            <a:endParaRPr lang="en-IN"/>
          </a:p>
        </p:txBody>
      </p:sp>
    </p:spTree>
    <p:extLst>
      <p:ext uri="{BB962C8B-B14F-4D97-AF65-F5344CB8AC3E}">
        <p14:creationId xmlns:p14="http://schemas.microsoft.com/office/powerpoint/2010/main" val="3234140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110F858-D3B4-4FF0-84E6-874FAC34B1C7}" type="datetimeFigureOut">
              <a:rPr lang="en-IN" smtClean="0"/>
              <a:t>03-09-2019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5494BC5-E418-40FA-A58D-488020AB6E74}" type="slidenum">
              <a:rPr lang="en-IN" smtClean="0"/>
              <a:t>‹#›</a:t>
            </a:fld>
            <a:endParaRPr lang="en-IN"/>
          </a:p>
        </p:txBody>
      </p:sp>
    </p:spTree>
    <p:extLst>
      <p:ext uri="{BB962C8B-B14F-4D97-AF65-F5344CB8AC3E}">
        <p14:creationId xmlns:p14="http://schemas.microsoft.com/office/powerpoint/2010/main" val="307036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110F858-D3B4-4FF0-84E6-874FAC34B1C7}" type="datetimeFigureOut">
              <a:rPr lang="en-IN" smtClean="0"/>
              <a:t>03-09-2019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5494BC5-E418-40FA-A58D-488020AB6E74}" type="slidenum">
              <a:rPr lang="en-IN" smtClean="0"/>
              <a:t>‹#›</a:t>
            </a:fld>
            <a:endParaRPr lang="en-IN"/>
          </a:p>
        </p:txBody>
      </p:sp>
    </p:spTree>
    <p:extLst>
      <p:ext uri="{BB962C8B-B14F-4D97-AF65-F5344CB8AC3E}">
        <p14:creationId xmlns:p14="http://schemas.microsoft.com/office/powerpoint/2010/main" val="1920636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110F858-D3B4-4FF0-84E6-874FAC34B1C7}" type="datetimeFigureOut">
              <a:rPr lang="en-IN" smtClean="0"/>
              <a:t>03-09-2019</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35494BC5-E418-40FA-A58D-488020AB6E74}" type="slidenum">
              <a:rPr lang="en-IN" smtClean="0"/>
              <a:t>‹#›</a:t>
            </a:fld>
            <a:endParaRPr lang="en-IN"/>
          </a:p>
        </p:txBody>
      </p:sp>
    </p:spTree>
    <p:extLst>
      <p:ext uri="{BB962C8B-B14F-4D97-AF65-F5344CB8AC3E}">
        <p14:creationId xmlns:p14="http://schemas.microsoft.com/office/powerpoint/2010/main" val="3078086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110F858-D3B4-4FF0-84E6-874FAC34B1C7}" type="datetimeFigureOut">
              <a:rPr lang="en-IN" smtClean="0"/>
              <a:t>03-09-2019</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5494BC5-E418-40FA-A58D-488020AB6E74}" type="slidenum">
              <a:rPr lang="en-IN" smtClean="0"/>
              <a:t>‹#›</a:t>
            </a:fld>
            <a:endParaRPr lang="en-IN"/>
          </a:p>
        </p:txBody>
      </p:sp>
    </p:spTree>
    <p:extLst>
      <p:ext uri="{BB962C8B-B14F-4D97-AF65-F5344CB8AC3E}">
        <p14:creationId xmlns:p14="http://schemas.microsoft.com/office/powerpoint/2010/main" val="1832206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110F858-D3B4-4FF0-84E6-874FAC34B1C7}" type="datetimeFigureOut">
              <a:rPr lang="en-IN" smtClean="0"/>
              <a:t>03-09-2019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494BC5-E418-40FA-A58D-488020AB6E74}" type="slidenum">
              <a:rPr lang="en-IN" smtClean="0"/>
              <a:t>‹#›</a:t>
            </a:fld>
            <a:endParaRPr lang="en-IN"/>
          </a:p>
        </p:txBody>
      </p:sp>
    </p:spTree>
    <p:extLst>
      <p:ext uri="{BB962C8B-B14F-4D97-AF65-F5344CB8AC3E}">
        <p14:creationId xmlns:p14="http://schemas.microsoft.com/office/powerpoint/2010/main" val="1743329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110F858-D3B4-4FF0-84E6-874FAC34B1C7}" type="datetimeFigureOut">
              <a:rPr lang="en-IN" smtClean="0"/>
              <a:t>03-09-2019</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5494BC5-E418-40FA-A58D-488020AB6E74}"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64223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MODULE I</a:t>
            </a:r>
            <a:endParaRPr lang="en-IN" dirty="0"/>
          </a:p>
        </p:txBody>
      </p:sp>
      <p:sp>
        <p:nvSpPr>
          <p:cNvPr id="3" name="Subtitle 2"/>
          <p:cNvSpPr>
            <a:spLocks noGrp="1"/>
          </p:cNvSpPr>
          <p:nvPr>
            <p:ph type="subTitle" idx="1"/>
          </p:nvPr>
        </p:nvSpPr>
        <p:spPr/>
        <p:txBody>
          <a:bodyPr/>
          <a:lstStyle/>
          <a:p>
            <a:r>
              <a:rPr lang="en-IN" b="1" dirty="0" smtClean="0"/>
              <a:t>LECTURE 6</a:t>
            </a:r>
            <a:endParaRPr lang="en-IN" b="1" dirty="0"/>
          </a:p>
        </p:txBody>
      </p:sp>
    </p:spTree>
    <p:extLst>
      <p:ext uri="{BB962C8B-B14F-4D97-AF65-F5344CB8AC3E}">
        <p14:creationId xmlns:p14="http://schemas.microsoft.com/office/powerpoint/2010/main" val="2707822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solidFill>
                  <a:schemeClr val="tx1"/>
                </a:solidFill>
                <a:latin typeface="+mn-lt"/>
              </a:rPr>
              <a:t>IMPACT OF TECHNOLOGY ON ENVIRONENT</a:t>
            </a:r>
            <a:endParaRPr lang="en-IN" sz="4000" b="1" dirty="0">
              <a:solidFill>
                <a:schemeClr val="tx1"/>
              </a:solidFill>
              <a:latin typeface="+mn-lt"/>
            </a:endParaRPr>
          </a:p>
        </p:txBody>
      </p:sp>
      <p:sp>
        <p:nvSpPr>
          <p:cNvPr id="3" name="Content Placeholder 2"/>
          <p:cNvSpPr>
            <a:spLocks noGrp="1"/>
          </p:cNvSpPr>
          <p:nvPr>
            <p:ph idx="1"/>
          </p:nvPr>
        </p:nvSpPr>
        <p:spPr/>
        <p:txBody>
          <a:bodyPr>
            <a:normAutofit lnSpcReduction="10000"/>
          </a:bodyPr>
          <a:lstStyle/>
          <a:p>
            <a:pPr marL="0" indent="0">
              <a:buNone/>
            </a:pPr>
            <a:r>
              <a:rPr lang="en-IN" sz="3200" b="1" dirty="0" smtClean="0">
                <a:solidFill>
                  <a:schemeClr val="tx1"/>
                </a:solidFill>
              </a:rPr>
              <a:t>Construction technology</a:t>
            </a:r>
            <a:r>
              <a:rPr lang="en-IN" sz="2400" b="1" dirty="0" smtClean="0">
                <a:solidFill>
                  <a:schemeClr val="tx1"/>
                </a:solidFill>
              </a:rPr>
              <a:t>:</a:t>
            </a:r>
          </a:p>
          <a:p>
            <a:pPr>
              <a:buFont typeface="Wingdings" panose="05000000000000000000" pitchFamily="2" charset="2"/>
              <a:buChar char="Ø"/>
            </a:pPr>
            <a:r>
              <a:rPr lang="en-IN" sz="2400" b="1" dirty="0">
                <a:solidFill>
                  <a:schemeClr val="tx1"/>
                </a:solidFill>
              </a:rPr>
              <a:t>It Covers the basic </a:t>
            </a:r>
            <a:r>
              <a:rPr lang="en-IN" sz="2400" b="1" dirty="0" smtClean="0">
                <a:solidFill>
                  <a:schemeClr val="tx1"/>
                </a:solidFill>
              </a:rPr>
              <a:t>elements</a:t>
            </a:r>
          </a:p>
          <a:p>
            <a:r>
              <a:rPr lang="en-IN" sz="2400" dirty="0" smtClean="0"/>
              <a:t>         </a:t>
            </a:r>
            <a:r>
              <a:rPr lang="en-IN" sz="2400" b="1" dirty="0" smtClean="0"/>
              <a:t> &gt;  </a:t>
            </a:r>
            <a:r>
              <a:rPr lang="en-IN" sz="2400" b="1" dirty="0" smtClean="0">
                <a:solidFill>
                  <a:schemeClr val="tx1"/>
                </a:solidFill>
              </a:rPr>
              <a:t>Substructure (site works, settings out and foundations).</a:t>
            </a:r>
          </a:p>
          <a:p>
            <a:pPr marL="633413" indent="-633413"/>
            <a:r>
              <a:rPr lang="en-IN" sz="2400" b="1" dirty="0" smtClean="0">
                <a:solidFill>
                  <a:schemeClr val="tx1"/>
                </a:solidFill>
              </a:rPr>
              <a:t>  &gt;  Superstructure (flooring and roofs, simple finishes, fittings and fixtures).</a:t>
            </a:r>
          </a:p>
          <a:p>
            <a:pPr marL="987425" indent="-987425">
              <a:buNone/>
            </a:pPr>
            <a:r>
              <a:rPr lang="en-IN" sz="2400" b="1" dirty="0" smtClean="0">
                <a:solidFill>
                  <a:schemeClr val="tx1"/>
                </a:solidFill>
              </a:rPr>
              <a:t>           &gt;  Basic services such as water, gas electricity and drainage, and considers     low- rise framed   industrial and commercial buildings.</a:t>
            </a:r>
          </a:p>
          <a:p>
            <a:pPr marL="265113" indent="-265113">
              <a:buFont typeface="Wingdings" panose="05000000000000000000" pitchFamily="2" charset="2"/>
              <a:buChar char="Ø"/>
            </a:pPr>
            <a:r>
              <a:rPr lang="en-IN" sz="2400" b="1" dirty="0">
                <a:solidFill>
                  <a:schemeClr val="tx1"/>
                </a:solidFill>
              </a:rPr>
              <a:t>C</a:t>
            </a:r>
            <a:r>
              <a:rPr lang="en-IN" sz="2400" b="1" dirty="0" smtClean="0">
                <a:solidFill>
                  <a:schemeClr val="tx1"/>
                </a:solidFill>
              </a:rPr>
              <a:t>onstruction </a:t>
            </a:r>
            <a:r>
              <a:rPr lang="en-IN" sz="2400" b="1" dirty="0">
                <a:solidFill>
                  <a:schemeClr val="tx1"/>
                </a:solidFill>
              </a:rPr>
              <a:t>technology is responsible for high levels of pollution as a result of the </a:t>
            </a:r>
            <a:r>
              <a:rPr lang="en-IN" sz="2400" b="1" dirty="0" smtClean="0">
                <a:solidFill>
                  <a:schemeClr val="tx1"/>
                </a:solidFill>
              </a:rPr>
              <a:t>energy consumed </a:t>
            </a:r>
            <a:r>
              <a:rPr lang="en-IN" sz="2400" b="1" dirty="0">
                <a:solidFill>
                  <a:schemeClr val="tx1"/>
                </a:solidFill>
              </a:rPr>
              <a:t>during </a:t>
            </a:r>
            <a:r>
              <a:rPr lang="en-IN" sz="2400" b="1" dirty="0" smtClean="0">
                <a:solidFill>
                  <a:schemeClr val="tx1"/>
                </a:solidFill>
              </a:rPr>
              <a:t>extraction, processing </a:t>
            </a:r>
            <a:r>
              <a:rPr lang="en-IN" sz="2400" b="1" dirty="0">
                <a:solidFill>
                  <a:schemeClr val="tx1"/>
                </a:solidFill>
              </a:rPr>
              <a:t>and transportation of raw </a:t>
            </a:r>
            <a:r>
              <a:rPr lang="en-IN" sz="2400" b="1" dirty="0" smtClean="0">
                <a:solidFill>
                  <a:schemeClr val="tx1"/>
                </a:solidFill>
              </a:rPr>
              <a:t>materials.</a:t>
            </a:r>
          </a:p>
        </p:txBody>
      </p:sp>
    </p:spTree>
    <p:extLst>
      <p:ext uri="{BB962C8B-B14F-4D97-AF65-F5344CB8AC3E}">
        <p14:creationId xmlns:p14="http://schemas.microsoft.com/office/powerpoint/2010/main" val="158137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solidFill>
                  <a:schemeClr val="tx1"/>
                </a:solidFill>
                <a:latin typeface="+mn-lt"/>
              </a:rPr>
              <a:t>IMPACT OF TECHNOLOGY ON ENVIRONENT</a:t>
            </a:r>
            <a:endParaRPr lang="en-IN" sz="4000" b="1" dirty="0">
              <a:solidFill>
                <a:schemeClr val="tx1"/>
              </a:solidFill>
              <a:latin typeface="+mn-lt"/>
            </a:endParaRPr>
          </a:p>
        </p:txBody>
      </p:sp>
      <p:sp>
        <p:nvSpPr>
          <p:cNvPr id="3" name="Content Placeholder 2"/>
          <p:cNvSpPr>
            <a:spLocks noGrp="1"/>
          </p:cNvSpPr>
          <p:nvPr>
            <p:ph idx="1"/>
          </p:nvPr>
        </p:nvSpPr>
        <p:spPr>
          <a:xfrm>
            <a:off x="1097280" y="1845733"/>
            <a:ext cx="10878410" cy="4510821"/>
          </a:xfrm>
        </p:spPr>
        <p:txBody>
          <a:bodyPr>
            <a:normAutofit lnSpcReduction="10000"/>
          </a:bodyPr>
          <a:lstStyle/>
          <a:p>
            <a:pPr marL="0" indent="0">
              <a:buNone/>
            </a:pPr>
            <a:r>
              <a:rPr lang="en-IN" sz="3200" b="1" dirty="0">
                <a:solidFill>
                  <a:schemeClr val="tx1"/>
                </a:solidFill>
              </a:rPr>
              <a:t>Agricultural technology </a:t>
            </a:r>
            <a:r>
              <a:rPr lang="en-IN" sz="2400" b="1" dirty="0" smtClean="0">
                <a:solidFill>
                  <a:schemeClr val="tx1"/>
                </a:solidFill>
              </a:rPr>
              <a:t>:</a:t>
            </a:r>
          </a:p>
          <a:p>
            <a:pPr>
              <a:buFont typeface="Wingdings" panose="05000000000000000000" pitchFamily="2" charset="2"/>
              <a:buChar char="Ø"/>
            </a:pPr>
            <a:r>
              <a:rPr lang="en-IN" sz="2400" b="1" dirty="0">
                <a:solidFill>
                  <a:schemeClr val="tx1"/>
                </a:solidFill>
              </a:rPr>
              <a:t>Agricultural technology</a:t>
            </a:r>
            <a:r>
              <a:rPr lang="en-IN" sz="2400" b="1" dirty="0" smtClean="0">
                <a:solidFill>
                  <a:schemeClr val="tx1"/>
                </a:solidFill>
              </a:rPr>
              <a:t>: </a:t>
            </a:r>
            <a:r>
              <a:rPr lang="en-IN" sz="2400" b="1" dirty="0">
                <a:solidFill>
                  <a:schemeClr val="tx1"/>
                </a:solidFill>
              </a:rPr>
              <a:t>A</a:t>
            </a:r>
            <a:r>
              <a:rPr lang="en-IN" sz="2400" b="1" dirty="0" smtClean="0">
                <a:solidFill>
                  <a:schemeClr val="tx1"/>
                </a:solidFill>
              </a:rPr>
              <a:t>pplication </a:t>
            </a:r>
            <a:r>
              <a:rPr lang="en-IN" sz="2400" b="1" dirty="0">
                <a:solidFill>
                  <a:schemeClr val="tx1"/>
                </a:solidFill>
              </a:rPr>
              <a:t>of techniques to control the growth and harvesting of plants </a:t>
            </a:r>
            <a:r>
              <a:rPr lang="en-IN" sz="2400" b="1" dirty="0" smtClean="0">
                <a:solidFill>
                  <a:schemeClr val="tx1"/>
                </a:solidFill>
              </a:rPr>
              <a:t>and animals </a:t>
            </a:r>
            <a:r>
              <a:rPr lang="en-IN" sz="2400" b="1" dirty="0">
                <a:solidFill>
                  <a:schemeClr val="tx1"/>
                </a:solidFill>
              </a:rPr>
              <a:t>products</a:t>
            </a:r>
            <a:r>
              <a:rPr lang="en-IN" sz="2400" b="1" dirty="0" smtClean="0">
                <a:solidFill>
                  <a:schemeClr val="tx1"/>
                </a:solidFill>
              </a:rPr>
              <a:t>.</a:t>
            </a:r>
          </a:p>
          <a:p>
            <a:pPr>
              <a:buFont typeface="Wingdings" panose="05000000000000000000" pitchFamily="2" charset="2"/>
              <a:buChar char="Ø"/>
            </a:pPr>
            <a:r>
              <a:rPr lang="en-IN" sz="2400" b="1" dirty="0">
                <a:solidFill>
                  <a:schemeClr val="tx1"/>
                </a:solidFill>
              </a:rPr>
              <a:t>It focuses on technological processes used in </a:t>
            </a:r>
            <a:r>
              <a:rPr lang="en-IN" sz="2400" b="1" dirty="0" smtClean="0">
                <a:solidFill>
                  <a:schemeClr val="tx1"/>
                </a:solidFill>
              </a:rPr>
              <a:t>agriculture.</a:t>
            </a:r>
          </a:p>
          <a:p>
            <a:pPr>
              <a:buFont typeface="Wingdings" panose="05000000000000000000" pitchFamily="2" charset="2"/>
              <a:buChar char="Ø"/>
            </a:pPr>
            <a:r>
              <a:rPr lang="en-IN" sz="2400" b="1" dirty="0">
                <a:solidFill>
                  <a:schemeClr val="tx1"/>
                </a:solidFill>
              </a:rPr>
              <a:t>Extensive usage of pesticides and use of chemical fertilizers affect the biodiversity of agricultural fields as well as the environment outside of fields. </a:t>
            </a:r>
          </a:p>
          <a:p>
            <a:pPr marL="176213" indent="-176213">
              <a:buFont typeface="Wingdings" panose="05000000000000000000" pitchFamily="2" charset="2"/>
              <a:buChar char="Ø"/>
            </a:pPr>
            <a:r>
              <a:rPr lang="en-IN" sz="2400" b="1" dirty="0">
                <a:solidFill>
                  <a:schemeClr val="tx1"/>
                </a:solidFill>
              </a:rPr>
              <a:t>Eutrophication is one the environmental impact due to the excess use of chemical fertilizers.</a:t>
            </a:r>
          </a:p>
          <a:p>
            <a:pPr marL="265113" indent="-265113">
              <a:buFont typeface="Wingdings" panose="05000000000000000000" pitchFamily="2" charset="2"/>
              <a:buChar char="Ø"/>
            </a:pPr>
            <a:r>
              <a:rPr lang="en-IN" sz="2400" b="1" dirty="0" smtClean="0">
                <a:solidFill>
                  <a:schemeClr val="tx1"/>
                </a:solidFill>
              </a:rPr>
              <a:t>The </a:t>
            </a:r>
            <a:r>
              <a:rPr lang="en-IN" sz="2400" b="1" dirty="0">
                <a:solidFill>
                  <a:schemeClr val="tx1"/>
                </a:solidFill>
              </a:rPr>
              <a:t>extent to which the undesirable impact </a:t>
            </a:r>
            <a:r>
              <a:rPr lang="en-IN" sz="2400" b="1" dirty="0" smtClean="0">
                <a:solidFill>
                  <a:schemeClr val="tx1"/>
                </a:solidFill>
              </a:rPr>
              <a:t>can be </a:t>
            </a:r>
            <a:r>
              <a:rPr lang="en-IN" sz="2400" b="1" dirty="0">
                <a:solidFill>
                  <a:schemeClr val="tx1"/>
                </a:solidFill>
              </a:rPr>
              <a:t>minimized by intensive use of available science and technology on the most suitable land of great significance but has been generally overlooked</a:t>
            </a:r>
          </a:p>
          <a:p>
            <a:pPr>
              <a:buFont typeface="Wingdings" panose="05000000000000000000" pitchFamily="2" charset="2"/>
              <a:buChar char="Ø"/>
            </a:pPr>
            <a:endParaRPr lang="en-IN" sz="2300" b="1" dirty="0" smtClean="0">
              <a:solidFill>
                <a:schemeClr val="tx1"/>
              </a:solidFill>
            </a:endParaRPr>
          </a:p>
          <a:p>
            <a:pPr>
              <a:buFont typeface="Wingdings" panose="05000000000000000000" pitchFamily="2" charset="2"/>
              <a:buChar char="Ø"/>
            </a:pPr>
            <a:endParaRPr lang="en-IN" sz="2300" b="1" dirty="0" smtClean="0">
              <a:solidFill>
                <a:schemeClr val="tx1"/>
              </a:solidFill>
            </a:endParaRPr>
          </a:p>
        </p:txBody>
      </p:sp>
    </p:spTree>
    <p:extLst>
      <p:ext uri="{BB962C8B-B14F-4D97-AF65-F5344CB8AC3E}">
        <p14:creationId xmlns:p14="http://schemas.microsoft.com/office/powerpoint/2010/main" val="2571553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solidFill>
                  <a:schemeClr val="tx1"/>
                </a:solidFill>
                <a:latin typeface="+mn-lt"/>
              </a:rPr>
              <a:t>IMPACT OF TECHNOLOGY ON ENVIRONENT</a:t>
            </a:r>
            <a:endParaRPr lang="en-IN" sz="4000" b="1" dirty="0">
              <a:solidFill>
                <a:schemeClr val="tx1"/>
              </a:solidFill>
              <a:latin typeface="+mn-lt"/>
            </a:endParaRPr>
          </a:p>
        </p:txBody>
      </p:sp>
      <p:sp>
        <p:nvSpPr>
          <p:cNvPr id="3" name="Content Placeholder 2"/>
          <p:cNvSpPr>
            <a:spLocks noGrp="1"/>
          </p:cNvSpPr>
          <p:nvPr>
            <p:ph idx="1"/>
          </p:nvPr>
        </p:nvSpPr>
        <p:spPr>
          <a:xfrm>
            <a:off x="1097280" y="1845733"/>
            <a:ext cx="10878410" cy="4510821"/>
          </a:xfrm>
        </p:spPr>
        <p:txBody>
          <a:bodyPr>
            <a:normAutofit fontScale="85000" lnSpcReduction="20000"/>
          </a:bodyPr>
          <a:lstStyle/>
          <a:p>
            <a:pPr marL="0" indent="0">
              <a:buNone/>
            </a:pPr>
            <a:r>
              <a:rPr lang="en-IN" sz="3600" b="1" dirty="0" smtClean="0">
                <a:solidFill>
                  <a:schemeClr val="tx1"/>
                </a:solidFill>
              </a:rPr>
              <a:t>Biotechnology</a:t>
            </a:r>
            <a:r>
              <a:rPr lang="en-IN" sz="2400" b="1" dirty="0" smtClean="0">
                <a:solidFill>
                  <a:schemeClr val="tx1"/>
                </a:solidFill>
              </a:rPr>
              <a:t> :</a:t>
            </a:r>
          </a:p>
          <a:p>
            <a:pPr marL="265113" indent="-265113" algn="just">
              <a:buFont typeface="Wingdings" panose="05000000000000000000" pitchFamily="2" charset="2"/>
              <a:buChar char="Ø"/>
            </a:pPr>
            <a:r>
              <a:rPr lang="en-IN" sz="2800" b="1" dirty="0">
                <a:solidFill>
                  <a:schemeClr val="tx1"/>
                </a:solidFill>
              </a:rPr>
              <a:t>U</a:t>
            </a:r>
            <a:r>
              <a:rPr lang="en-IN" sz="2800" b="1" dirty="0" smtClean="0">
                <a:solidFill>
                  <a:schemeClr val="tx1"/>
                </a:solidFill>
              </a:rPr>
              <a:t>se of any technique that makes use of biological systems, living organisms or their derivatives to develop, make or modify useful products, to improve plants or animals, or to develop micro-organisms for specific purposes</a:t>
            </a:r>
            <a:r>
              <a:rPr lang="en-IN" sz="3400" b="1" dirty="0" smtClean="0">
                <a:solidFill>
                  <a:schemeClr val="tx1"/>
                </a:solidFill>
              </a:rPr>
              <a:t>.</a:t>
            </a:r>
            <a:endParaRPr lang="en-IN" sz="2400" dirty="0">
              <a:solidFill>
                <a:schemeClr val="tx1"/>
              </a:solidFill>
            </a:endParaRPr>
          </a:p>
          <a:p>
            <a:pPr marL="265113" indent="-265113" algn="just">
              <a:buFont typeface="Wingdings" panose="05000000000000000000" pitchFamily="2" charset="2"/>
              <a:buChar char="Ø"/>
            </a:pPr>
            <a:r>
              <a:rPr lang="en-IN" sz="2800" b="1" dirty="0">
                <a:solidFill>
                  <a:schemeClr val="tx1"/>
                </a:solidFill>
              </a:rPr>
              <a:t>C</a:t>
            </a:r>
            <a:r>
              <a:rPr lang="en-IN" sz="2800" b="1" dirty="0" smtClean="0">
                <a:solidFill>
                  <a:schemeClr val="tx1"/>
                </a:solidFill>
              </a:rPr>
              <a:t>rops </a:t>
            </a:r>
            <a:r>
              <a:rPr lang="en-IN" sz="2800" b="1" dirty="0">
                <a:solidFill>
                  <a:schemeClr val="tx1"/>
                </a:solidFill>
              </a:rPr>
              <a:t>developed with biotechnology will have many impacts on the environment. </a:t>
            </a:r>
            <a:endParaRPr lang="en-IN" sz="2800" b="1" dirty="0" smtClean="0">
              <a:solidFill>
                <a:schemeClr val="tx1"/>
              </a:solidFill>
            </a:endParaRPr>
          </a:p>
          <a:p>
            <a:pPr marL="265113" indent="-265113" algn="just">
              <a:buFont typeface="Wingdings" panose="05000000000000000000" pitchFamily="2" charset="2"/>
              <a:buChar char="Ø"/>
            </a:pPr>
            <a:r>
              <a:rPr lang="en-IN" sz="2800" b="1" dirty="0" smtClean="0">
                <a:solidFill>
                  <a:schemeClr val="tx1"/>
                </a:solidFill>
              </a:rPr>
              <a:t>Benefits </a:t>
            </a:r>
            <a:r>
              <a:rPr lang="en-IN" sz="2800" b="1" dirty="0">
                <a:solidFill>
                  <a:schemeClr val="tx1"/>
                </a:solidFill>
              </a:rPr>
              <a:t>include </a:t>
            </a:r>
            <a:r>
              <a:rPr lang="en-IN" sz="2800" b="1" dirty="0" smtClean="0">
                <a:solidFill>
                  <a:schemeClr val="tx1"/>
                </a:solidFill>
              </a:rPr>
              <a:t>reduced pesticides </a:t>
            </a:r>
            <a:r>
              <a:rPr lang="en-IN" sz="2800" b="1" dirty="0">
                <a:solidFill>
                  <a:schemeClr val="tx1"/>
                </a:solidFill>
              </a:rPr>
              <a:t>used, improved water and soil conservation and greater safety for workers and the ecosystems. </a:t>
            </a:r>
            <a:endParaRPr lang="en-IN" sz="2800" b="1" dirty="0" smtClean="0">
              <a:solidFill>
                <a:schemeClr val="tx1"/>
              </a:solidFill>
            </a:endParaRPr>
          </a:p>
          <a:p>
            <a:pPr marL="265113" indent="-265113" algn="just">
              <a:buFont typeface="Wingdings" panose="05000000000000000000" pitchFamily="2" charset="2"/>
              <a:buChar char="Ø"/>
            </a:pPr>
            <a:r>
              <a:rPr lang="en-IN" sz="2800" b="1" dirty="0" smtClean="0">
                <a:solidFill>
                  <a:schemeClr val="tx1"/>
                </a:solidFill>
              </a:rPr>
              <a:t>Environmental </a:t>
            </a:r>
            <a:r>
              <a:rPr lang="en-IN" sz="2800" b="1" dirty="0">
                <a:solidFill>
                  <a:schemeClr val="tx1"/>
                </a:solidFill>
              </a:rPr>
              <a:t>biotechnology more efficiently cleans up many hazardous wastes than conventional </a:t>
            </a:r>
            <a:r>
              <a:rPr lang="en-IN" sz="2800" b="1" dirty="0" smtClean="0">
                <a:solidFill>
                  <a:schemeClr val="tx1"/>
                </a:solidFill>
              </a:rPr>
              <a:t>methods.</a:t>
            </a:r>
          </a:p>
          <a:p>
            <a:pPr marL="265113" indent="-265113" algn="just">
              <a:buFont typeface="Wingdings" panose="05000000000000000000" pitchFamily="2" charset="2"/>
              <a:buChar char="Ø"/>
            </a:pPr>
            <a:r>
              <a:rPr lang="en-IN" sz="2800" b="1" dirty="0" smtClean="0">
                <a:solidFill>
                  <a:schemeClr val="tx1"/>
                </a:solidFill>
              </a:rPr>
              <a:t>Ecological impact </a:t>
            </a:r>
            <a:r>
              <a:rPr lang="en-IN" sz="2800" b="1" dirty="0">
                <a:solidFill>
                  <a:schemeClr val="tx1"/>
                </a:solidFill>
              </a:rPr>
              <a:t>of biotechnology (agricultural) include; spreading genetically engineered genes to indigenous plants</a:t>
            </a:r>
            <a:r>
              <a:rPr lang="en-IN" sz="2800" b="1" dirty="0" smtClean="0">
                <a:solidFill>
                  <a:schemeClr val="tx1"/>
                </a:solidFill>
              </a:rPr>
              <a:t>, </a:t>
            </a:r>
            <a:r>
              <a:rPr lang="en-IN" sz="2800" b="1" dirty="0">
                <a:solidFill>
                  <a:schemeClr val="tx1"/>
                </a:solidFill>
              </a:rPr>
              <a:t>which may move through the food chain, disrupting nature system of pest control, creating new weeds or </a:t>
            </a:r>
            <a:r>
              <a:rPr lang="en-IN" sz="2800" b="1" dirty="0" smtClean="0">
                <a:solidFill>
                  <a:schemeClr val="tx1"/>
                </a:solidFill>
              </a:rPr>
              <a:t>virus strains etc.</a:t>
            </a:r>
            <a:endParaRPr lang="en-IN" sz="2800" b="1" dirty="0">
              <a:solidFill>
                <a:schemeClr val="tx1"/>
              </a:solidFill>
            </a:endParaRPr>
          </a:p>
          <a:p>
            <a:pPr marL="0" indent="0" algn="just">
              <a:buNone/>
            </a:pPr>
            <a:endParaRPr lang="en-IN" sz="2800" b="1" dirty="0" smtClean="0">
              <a:solidFill>
                <a:schemeClr val="tx1"/>
              </a:solidFill>
            </a:endParaRPr>
          </a:p>
        </p:txBody>
      </p:sp>
    </p:spTree>
    <p:extLst>
      <p:ext uri="{BB962C8B-B14F-4D97-AF65-F5344CB8AC3E}">
        <p14:creationId xmlns:p14="http://schemas.microsoft.com/office/powerpoint/2010/main" val="2301616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solidFill>
                  <a:schemeClr val="tx1"/>
                </a:solidFill>
                <a:latin typeface="+mn-lt"/>
              </a:rPr>
              <a:t>IMPACT OF TECHNOLOGY ON </a:t>
            </a:r>
            <a:r>
              <a:rPr lang="en-IN" sz="4000" b="1" dirty="0" smtClean="0">
                <a:solidFill>
                  <a:schemeClr val="tx1"/>
                </a:solidFill>
                <a:latin typeface="+mn-lt"/>
              </a:rPr>
              <a:t>ENVIRONMENT</a:t>
            </a:r>
            <a:endParaRPr lang="en-IN" sz="4000" b="1" dirty="0">
              <a:solidFill>
                <a:schemeClr val="tx1"/>
              </a:solidFill>
              <a:latin typeface="+mn-lt"/>
            </a:endParaRPr>
          </a:p>
        </p:txBody>
      </p:sp>
      <p:sp>
        <p:nvSpPr>
          <p:cNvPr id="3" name="Content Placeholder 2"/>
          <p:cNvSpPr>
            <a:spLocks noGrp="1"/>
          </p:cNvSpPr>
          <p:nvPr>
            <p:ph idx="1"/>
          </p:nvPr>
        </p:nvSpPr>
        <p:spPr>
          <a:xfrm>
            <a:off x="1097280" y="1845733"/>
            <a:ext cx="10878410" cy="4510821"/>
          </a:xfrm>
        </p:spPr>
        <p:txBody>
          <a:bodyPr>
            <a:normAutofit lnSpcReduction="10000"/>
          </a:bodyPr>
          <a:lstStyle/>
          <a:p>
            <a:pPr marL="0" indent="0">
              <a:buNone/>
            </a:pPr>
            <a:r>
              <a:rPr lang="en-IN" sz="3200" b="1" dirty="0" smtClean="0">
                <a:solidFill>
                  <a:schemeClr val="tx1"/>
                </a:solidFill>
              </a:rPr>
              <a:t>Nano technology </a:t>
            </a:r>
            <a:r>
              <a:rPr lang="en-IN" sz="2800" b="1" dirty="0" smtClean="0">
                <a:solidFill>
                  <a:schemeClr val="tx1"/>
                </a:solidFill>
              </a:rPr>
              <a:t>:</a:t>
            </a:r>
          </a:p>
          <a:p>
            <a:pPr marL="265113" indent="-265113">
              <a:buFont typeface="Wingdings" panose="05000000000000000000" pitchFamily="2" charset="2"/>
              <a:buChar char="Ø"/>
            </a:pPr>
            <a:r>
              <a:rPr lang="en-IN" sz="2500" b="1" dirty="0" smtClean="0">
                <a:solidFill>
                  <a:schemeClr val="tx1"/>
                </a:solidFill>
              </a:rPr>
              <a:t>It is  </a:t>
            </a:r>
            <a:r>
              <a:rPr lang="en-IN" sz="2500" b="1" dirty="0">
                <a:solidFill>
                  <a:schemeClr val="tx1"/>
                </a:solidFill>
              </a:rPr>
              <a:t>the engineering of functional systems at the molecular scale. It is the manipulation of </a:t>
            </a:r>
            <a:r>
              <a:rPr lang="en-IN" sz="2500" b="1" dirty="0" smtClean="0">
                <a:solidFill>
                  <a:schemeClr val="tx1"/>
                </a:solidFill>
              </a:rPr>
              <a:t>matter on </a:t>
            </a:r>
            <a:r>
              <a:rPr lang="en-IN" sz="2500" b="1" dirty="0">
                <a:solidFill>
                  <a:schemeClr val="tx1"/>
                </a:solidFill>
              </a:rPr>
              <a:t>an atomic, molecular, and supramolecular </a:t>
            </a:r>
            <a:r>
              <a:rPr lang="en-IN" sz="2500" b="1" dirty="0" smtClean="0">
                <a:solidFill>
                  <a:schemeClr val="tx1"/>
                </a:solidFill>
              </a:rPr>
              <a:t>scale. </a:t>
            </a:r>
          </a:p>
          <a:p>
            <a:pPr marL="265113" indent="-265113">
              <a:buFont typeface="Wingdings" panose="05000000000000000000" pitchFamily="2" charset="2"/>
              <a:buChar char="Ø"/>
            </a:pPr>
            <a:r>
              <a:rPr lang="en-IN" sz="2500" b="1" dirty="0" smtClean="0">
                <a:solidFill>
                  <a:schemeClr val="tx1"/>
                </a:solidFill>
              </a:rPr>
              <a:t>Nanotechnology </a:t>
            </a:r>
            <a:r>
              <a:rPr lang="en-IN" sz="2500" b="1" dirty="0">
                <a:solidFill>
                  <a:schemeClr val="tx1"/>
                </a:solidFill>
              </a:rPr>
              <a:t>environmental impacts </a:t>
            </a:r>
            <a:r>
              <a:rPr lang="en-IN" sz="2500" b="1" dirty="0" smtClean="0">
                <a:solidFill>
                  <a:schemeClr val="tx1"/>
                </a:solidFill>
              </a:rPr>
              <a:t>include,  </a:t>
            </a:r>
            <a:r>
              <a:rPr lang="en-IN" sz="2500" b="1" dirty="0">
                <a:solidFill>
                  <a:schemeClr val="tx1"/>
                </a:solidFill>
              </a:rPr>
              <a:t>the possible novel type of pollution </a:t>
            </a:r>
            <a:r>
              <a:rPr lang="en-IN" sz="2500" b="1" dirty="0" smtClean="0">
                <a:solidFill>
                  <a:schemeClr val="tx1"/>
                </a:solidFill>
              </a:rPr>
              <a:t>that </a:t>
            </a:r>
            <a:r>
              <a:rPr lang="en-IN" sz="2500" b="1" dirty="0" err="1" smtClean="0">
                <a:solidFill>
                  <a:schemeClr val="tx1"/>
                </a:solidFill>
              </a:rPr>
              <a:t>nano</a:t>
            </a:r>
            <a:r>
              <a:rPr lang="en-IN" sz="2500" b="1" dirty="0" smtClean="0">
                <a:solidFill>
                  <a:schemeClr val="tx1"/>
                </a:solidFill>
              </a:rPr>
              <a:t> technological </a:t>
            </a:r>
            <a:r>
              <a:rPr lang="en-IN" sz="2500" b="1" dirty="0">
                <a:solidFill>
                  <a:schemeClr val="tx1"/>
                </a:solidFill>
              </a:rPr>
              <a:t>materials might cause if released into the environment</a:t>
            </a:r>
            <a:r>
              <a:rPr lang="en-IN" sz="2500" b="1" dirty="0" smtClean="0">
                <a:solidFill>
                  <a:schemeClr val="tx1"/>
                </a:solidFill>
              </a:rPr>
              <a:t>.</a:t>
            </a:r>
          </a:p>
          <a:p>
            <a:pPr marL="265113" indent="-265113">
              <a:buFont typeface="Wingdings" panose="05000000000000000000" pitchFamily="2" charset="2"/>
              <a:buChar char="Ø"/>
            </a:pPr>
            <a:r>
              <a:rPr lang="en-IN" sz="2500" b="1" dirty="0">
                <a:solidFill>
                  <a:schemeClr val="tx1"/>
                </a:solidFill>
              </a:rPr>
              <a:t>B</a:t>
            </a:r>
            <a:r>
              <a:rPr lang="en-IN" sz="2500" b="1" dirty="0" smtClean="0">
                <a:solidFill>
                  <a:schemeClr val="tx1"/>
                </a:solidFill>
              </a:rPr>
              <a:t>acteriostatic </a:t>
            </a:r>
            <a:r>
              <a:rPr lang="en-IN" sz="2500" b="1" dirty="0">
                <a:solidFill>
                  <a:schemeClr val="tx1"/>
                </a:solidFill>
              </a:rPr>
              <a:t>silver nanoparticles used in </a:t>
            </a:r>
            <a:r>
              <a:rPr lang="en-IN" sz="2500" b="1" dirty="0" smtClean="0">
                <a:solidFill>
                  <a:schemeClr val="tx1"/>
                </a:solidFill>
              </a:rPr>
              <a:t>socks to </a:t>
            </a:r>
            <a:r>
              <a:rPr lang="en-IN" sz="2500" b="1" dirty="0">
                <a:solidFill>
                  <a:schemeClr val="tx1"/>
                </a:solidFill>
              </a:rPr>
              <a:t>reduce foot </a:t>
            </a:r>
            <a:r>
              <a:rPr lang="en-IN" sz="2500" b="1" dirty="0" smtClean="0">
                <a:solidFill>
                  <a:schemeClr val="tx1"/>
                </a:solidFill>
              </a:rPr>
              <a:t>odour </a:t>
            </a:r>
            <a:r>
              <a:rPr lang="en-IN" sz="2500" b="1" dirty="0">
                <a:solidFill>
                  <a:schemeClr val="tx1"/>
                </a:solidFill>
              </a:rPr>
              <a:t>are being released in the </a:t>
            </a:r>
            <a:r>
              <a:rPr lang="en-IN" sz="2500" b="1" dirty="0" smtClean="0">
                <a:solidFill>
                  <a:schemeClr val="tx1"/>
                </a:solidFill>
              </a:rPr>
              <a:t>wash.  </a:t>
            </a:r>
          </a:p>
          <a:p>
            <a:pPr marL="265113" indent="-265113">
              <a:buFont typeface="Wingdings" panose="05000000000000000000" pitchFamily="2" charset="2"/>
              <a:buChar char="Ø"/>
            </a:pPr>
            <a:r>
              <a:rPr lang="en-IN" sz="2500" b="1" dirty="0" smtClean="0">
                <a:solidFill>
                  <a:schemeClr val="tx1"/>
                </a:solidFill>
              </a:rPr>
              <a:t>These </a:t>
            </a:r>
            <a:r>
              <a:rPr lang="en-IN" sz="2500" b="1" dirty="0">
                <a:solidFill>
                  <a:schemeClr val="tx1"/>
                </a:solidFill>
              </a:rPr>
              <a:t>particles are often flushed into the waste </a:t>
            </a:r>
            <a:r>
              <a:rPr lang="en-IN" sz="2500" b="1" dirty="0" smtClean="0">
                <a:solidFill>
                  <a:schemeClr val="tx1"/>
                </a:solidFill>
              </a:rPr>
              <a:t>water stream </a:t>
            </a:r>
            <a:r>
              <a:rPr lang="en-IN" sz="2500" b="1" dirty="0">
                <a:solidFill>
                  <a:schemeClr val="tx1"/>
                </a:solidFill>
              </a:rPr>
              <a:t>and may destroy bacteria which are critical components of natural ecosystems, farms, and waste </a:t>
            </a:r>
            <a:r>
              <a:rPr lang="en-IN" sz="2500" b="1" dirty="0" smtClean="0">
                <a:solidFill>
                  <a:schemeClr val="tx1"/>
                </a:solidFill>
              </a:rPr>
              <a:t>treatment processes</a:t>
            </a:r>
            <a:r>
              <a:rPr lang="en-IN" dirty="0">
                <a:solidFill>
                  <a:schemeClr val="tx1"/>
                </a:solidFill>
              </a:rPr>
              <a:t>.</a:t>
            </a:r>
            <a:endParaRPr lang="en-IN" sz="2800" b="1" dirty="0" smtClean="0">
              <a:solidFill>
                <a:schemeClr val="tx1"/>
              </a:solidFill>
            </a:endParaRPr>
          </a:p>
        </p:txBody>
      </p:sp>
    </p:spTree>
    <p:extLst>
      <p:ext uri="{BB962C8B-B14F-4D97-AF65-F5344CB8AC3E}">
        <p14:creationId xmlns:p14="http://schemas.microsoft.com/office/powerpoint/2010/main" val="26881757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mn-lt"/>
              </a:rPr>
              <a:t>ENVIRONMENTAL DEGRADATION</a:t>
            </a:r>
            <a:endParaRPr lang="en-IN" b="1" dirty="0">
              <a:latin typeface="+mn-lt"/>
            </a:endParaRPr>
          </a:p>
        </p:txBody>
      </p:sp>
      <p:sp>
        <p:nvSpPr>
          <p:cNvPr id="3" name="Content Placeholder 2"/>
          <p:cNvSpPr>
            <a:spLocks noGrp="1"/>
          </p:cNvSpPr>
          <p:nvPr>
            <p:ph idx="1"/>
          </p:nvPr>
        </p:nvSpPr>
        <p:spPr/>
        <p:txBody>
          <a:bodyPr>
            <a:normAutofit fontScale="92500" lnSpcReduction="10000"/>
          </a:bodyPr>
          <a:lstStyle/>
          <a:p>
            <a:pPr algn="just"/>
            <a:r>
              <a:rPr lang="en-IN" sz="2400" b="1" dirty="0"/>
              <a:t>Environmental degradation</a:t>
            </a:r>
            <a:r>
              <a:rPr lang="en-IN" sz="2400" dirty="0"/>
              <a:t> is the deterioration of the environment through depletion of resources such as air, water and soil the destruction of ecosystems, habitat destruction, the extinction of wildlife and pollution. It is defined as any change or disturbance to the environment perceived to be deleterious or undesirable</a:t>
            </a:r>
            <a:r>
              <a:rPr lang="en-IN" sz="2400" dirty="0" smtClean="0"/>
              <a:t>.</a:t>
            </a:r>
          </a:p>
          <a:p>
            <a:pPr algn="just"/>
            <a:r>
              <a:rPr lang="en-IN" sz="2400" b="1" dirty="0"/>
              <a:t>Causes of Environmental </a:t>
            </a:r>
            <a:r>
              <a:rPr lang="en-IN" sz="2400" b="1" dirty="0" smtClean="0"/>
              <a:t>Degradation</a:t>
            </a:r>
          </a:p>
          <a:p>
            <a:pPr algn="just"/>
            <a:r>
              <a:rPr lang="en-IN" sz="2400" b="1" dirty="0"/>
              <a:t>. </a:t>
            </a:r>
            <a:r>
              <a:rPr lang="en-IN" sz="2400" b="1" dirty="0" smtClean="0"/>
              <a:t>Pollution : </a:t>
            </a:r>
            <a:r>
              <a:rPr lang="en-IN" sz="2400" dirty="0"/>
              <a:t> Pollution, in whatever form, whether it is air, water, land or noise is harmful for the </a:t>
            </a:r>
            <a:r>
              <a:rPr lang="en-IN" sz="2400" dirty="0" smtClean="0"/>
              <a:t>environment</a:t>
            </a:r>
          </a:p>
          <a:p>
            <a:pPr algn="just"/>
            <a:r>
              <a:rPr lang="en-IN" sz="2400" b="1" dirty="0" smtClean="0"/>
              <a:t>.Overpopulation</a:t>
            </a:r>
            <a:r>
              <a:rPr lang="en-IN" sz="2400" b="1" dirty="0"/>
              <a:t>:</a:t>
            </a:r>
            <a:r>
              <a:rPr lang="en-IN" sz="2400" dirty="0"/>
              <a:t> Rapid population growth puts strain on natural resources which results in degradation of our </a:t>
            </a:r>
            <a:r>
              <a:rPr lang="en-IN" sz="2400" dirty="0" smtClean="0"/>
              <a:t>environment.</a:t>
            </a:r>
            <a:r>
              <a:rPr lang="en-IN" sz="2400" dirty="0"/>
              <a:t> More population simple means more demand for food, clothes and shelter. You need more space to grow food and provide homes to millions of people. This results in deforestation which is another factor of environmental degradation</a:t>
            </a:r>
            <a:r>
              <a:rPr lang="en-IN" dirty="0"/>
              <a:t>.</a:t>
            </a:r>
            <a:endParaRPr lang="en-IN" b="1" dirty="0"/>
          </a:p>
          <a:p>
            <a:pPr algn="just"/>
            <a:endParaRPr lang="en-IN" sz="2400" dirty="0"/>
          </a:p>
          <a:p>
            <a:endParaRPr lang="en-IN" dirty="0"/>
          </a:p>
        </p:txBody>
      </p:sp>
    </p:spTree>
    <p:extLst>
      <p:ext uri="{BB962C8B-B14F-4D97-AF65-F5344CB8AC3E}">
        <p14:creationId xmlns:p14="http://schemas.microsoft.com/office/powerpoint/2010/main" val="25366163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mn-lt"/>
              </a:rPr>
              <a:t>ENVIRONMENTAL DEGRADATION </a:t>
            </a:r>
            <a:endParaRPr lang="en-IN" sz="4000" b="1" dirty="0">
              <a:latin typeface="+mn-lt"/>
            </a:endParaRPr>
          </a:p>
        </p:txBody>
      </p:sp>
      <p:sp>
        <p:nvSpPr>
          <p:cNvPr id="3" name="Content Placeholder 2"/>
          <p:cNvSpPr>
            <a:spLocks noGrp="1"/>
          </p:cNvSpPr>
          <p:nvPr>
            <p:ph idx="1"/>
          </p:nvPr>
        </p:nvSpPr>
        <p:spPr/>
        <p:txBody>
          <a:bodyPr>
            <a:noAutofit/>
          </a:bodyPr>
          <a:lstStyle/>
          <a:p>
            <a:r>
              <a:rPr lang="en-IN" sz="2400" b="1" dirty="0"/>
              <a:t>. Landfills:</a:t>
            </a:r>
            <a:r>
              <a:rPr lang="en-IN" sz="2400" dirty="0"/>
              <a:t> Landfills pollute the environment and destroy the beauty of the </a:t>
            </a:r>
            <a:r>
              <a:rPr lang="en-IN" sz="2400" dirty="0" smtClean="0"/>
              <a:t>city.</a:t>
            </a:r>
            <a:r>
              <a:rPr lang="en-IN" sz="2400" dirty="0"/>
              <a:t> </a:t>
            </a:r>
            <a:r>
              <a:rPr lang="en-IN" sz="2400" dirty="0" smtClean="0"/>
              <a:t>Landfills</a:t>
            </a:r>
            <a:r>
              <a:rPr lang="en-IN" sz="2400" dirty="0"/>
              <a:t> pose a great risk to the health of the environment and the people who live there. Landfills produce foul smell when burned and cause huge environmental degradation.</a:t>
            </a:r>
          </a:p>
          <a:p>
            <a:r>
              <a:rPr lang="en-IN" sz="2400" b="1" dirty="0"/>
              <a:t>. Deforestation:</a:t>
            </a:r>
            <a:r>
              <a:rPr lang="en-IN" sz="2400" dirty="0"/>
              <a:t> </a:t>
            </a:r>
            <a:r>
              <a:rPr lang="en-IN" sz="2400" dirty="0" smtClean="0"/>
              <a:t> </a:t>
            </a:r>
            <a:r>
              <a:rPr lang="en-IN" sz="2400" dirty="0"/>
              <a:t>Rapid growth in population and </a:t>
            </a:r>
            <a:r>
              <a:rPr lang="en-IN" sz="2400" dirty="0" err="1" smtClean="0"/>
              <a:t>urbananization</a:t>
            </a:r>
            <a:r>
              <a:rPr lang="en-IN" sz="2400" dirty="0" smtClean="0"/>
              <a:t> are </a:t>
            </a:r>
            <a:r>
              <a:rPr lang="en-IN" sz="2400" dirty="0"/>
              <a:t>two of the major causes of deforestation. Apart from that, use of forest land for agriculture, animal grazing, harvest for fuel wood and logging are some of the other causes of deforestation</a:t>
            </a:r>
            <a:r>
              <a:rPr lang="en-IN" sz="2400" dirty="0" smtClean="0"/>
              <a:t>.</a:t>
            </a:r>
          </a:p>
          <a:p>
            <a:r>
              <a:rPr lang="en-IN" sz="2400" b="1" dirty="0"/>
              <a:t> </a:t>
            </a:r>
            <a:r>
              <a:rPr lang="en-IN" sz="2400" b="1" dirty="0" smtClean="0"/>
              <a:t>. </a:t>
            </a:r>
            <a:r>
              <a:rPr lang="en-IN" sz="2400" b="1" dirty="0"/>
              <a:t>Natural Causes:</a:t>
            </a:r>
            <a:r>
              <a:rPr lang="en-IN" sz="2400" dirty="0"/>
              <a:t> Things like avalanches, quakes, tidal waves, storms, and wildfires can totally crush nearby animal and plant groups to the point where they can no longer survive in those areas. </a:t>
            </a:r>
            <a:endParaRPr lang="en-IN" sz="2400" dirty="0"/>
          </a:p>
        </p:txBody>
      </p:sp>
    </p:spTree>
    <p:extLst>
      <p:ext uri="{BB962C8B-B14F-4D97-AF65-F5344CB8AC3E}">
        <p14:creationId xmlns:p14="http://schemas.microsoft.com/office/powerpoint/2010/main" val="19205056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mn-lt"/>
              </a:rPr>
              <a:t>ENVIRONMENTAL DEGRADATION </a:t>
            </a:r>
            <a:endParaRPr lang="en-IN" sz="4000" b="1" dirty="0">
              <a:latin typeface="+mn-lt"/>
            </a:endParaRPr>
          </a:p>
        </p:txBody>
      </p:sp>
      <p:sp>
        <p:nvSpPr>
          <p:cNvPr id="3" name="Content Placeholder 2"/>
          <p:cNvSpPr>
            <a:spLocks noGrp="1"/>
          </p:cNvSpPr>
          <p:nvPr>
            <p:ph idx="1"/>
          </p:nvPr>
        </p:nvSpPr>
        <p:spPr/>
        <p:txBody>
          <a:bodyPr>
            <a:noAutofit/>
          </a:bodyPr>
          <a:lstStyle/>
          <a:p>
            <a:r>
              <a:rPr lang="en-IN" sz="2400" b="1" dirty="0"/>
              <a:t>Effects of Environmental Degradation</a:t>
            </a:r>
            <a:endParaRPr lang="en-IN" sz="2400" dirty="0"/>
          </a:p>
          <a:p>
            <a:r>
              <a:rPr lang="en-IN" sz="2400" b="1" dirty="0"/>
              <a:t>1. Impact on Human Health:</a:t>
            </a:r>
            <a:r>
              <a:rPr lang="en-IN" sz="2400" dirty="0"/>
              <a:t> </a:t>
            </a:r>
            <a:r>
              <a:rPr lang="en-IN" sz="2400" dirty="0" smtClean="0"/>
              <a:t> </a:t>
            </a:r>
            <a:r>
              <a:rPr lang="en-IN" sz="2400" dirty="0"/>
              <a:t>Areas exposed to toxic air pollutants can cause respiratory problems like pneumonia and asthma. Millions of people are known to have died of due to indirect effects of air pollution.</a:t>
            </a:r>
          </a:p>
          <a:p>
            <a:r>
              <a:rPr lang="en-IN" sz="2400" b="1" dirty="0"/>
              <a:t>2. Loss of Biodiversity:</a:t>
            </a:r>
            <a:r>
              <a:rPr lang="en-IN" sz="2400" dirty="0"/>
              <a:t> Biodiversity is important for maintaining balance of the ecosystem in the form of combating pollution, restoring nutrients, protecting water sources and stabilizing climate. Deforestation, global warming, overpopulation and pollution are few of the major causes for loss of biodiversity.</a:t>
            </a:r>
          </a:p>
          <a:p>
            <a:r>
              <a:rPr lang="en-IN" sz="2400" b="1" dirty="0"/>
              <a:t>3. Ozone Layer Depletion:</a:t>
            </a:r>
            <a:r>
              <a:rPr lang="en-IN" sz="2400" dirty="0"/>
              <a:t> Ozone layer is responsible for protecting earth from harmful ultraviolet rays. The presence of chlorofluorocarbons, hydro chlorofluorocarbons in the atmosphere is causing the ozone layer to deplete. As it will deplete, it will emit harmful radiations back to the earth.</a:t>
            </a:r>
          </a:p>
          <a:p>
            <a:endParaRPr lang="en-IN" sz="2400" dirty="0"/>
          </a:p>
        </p:txBody>
      </p:sp>
    </p:spTree>
    <p:extLst>
      <p:ext uri="{BB962C8B-B14F-4D97-AF65-F5344CB8AC3E}">
        <p14:creationId xmlns:p14="http://schemas.microsoft.com/office/powerpoint/2010/main" val="22891980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t>ENVIRONMENTAL DEGRADATION </a:t>
            </a:r>
            <a:endParaRPr lang="en-IN" sz="4000" b="1" dirty="0">
              <a:latin typeface="+mn-lt"/>
            </a:endParaRPr>
          </a:p>
        </p:txBody>
      </p:sp>
      <p:sp>
        <p:nvSpPr>
          <p:cNvPr id="3" name="Content Placeholder 2"/>
          <p:cNvSpPr>
            <a:spLocks noGrp="1"/>
          </p:cNvSpPr>
          <p:nvPr>
            <p:ph idx="1"/>
          </p:nvPr>
        </p:nvSpPr>
        <p:spPr>
          <a:xfrm>
            <a:off x="1097280" y="1831220"/>
            <a:ext cx="10058400" cy="4023360"/>
          </a:xfrm>
        </p:spPr>
        <p:txBody>
          <a:bodyPr>
            <a:normAutofit/>
          </a:bodyPr>
          <a:lstStyle/>
          <a:p>
            <a:pPr marL="0" indent="0">
              <a:buNone/>
            </a:pPr>
            <a:r>
              <a:rPr lang="en-IN" sz="2400" b="1" dirty="0" smtClean="0"/>
              <a:t> 4. </a:t>
            </a:r>
            <a:r>
              <a:rPr lang="en-IN" sz="2400" b="1" dirty="0"/>
              <a:t>Loss for Tourism Industry:</a:t>
            </a:r>
            <a:r>
              <a:rPr lang="en-IN" sz="2400" dirty="0"/>
              <a:t> The deterioration of environment can be a huge setback for tourism industry that rely on tourists for their daily livelihood. Environmental damage in the form of loss of green cover, loss of biodiversity, huge landfills, increased air and water pollution can be a big turn off for most of the tourists.</a:t>
            </a:r>
          </a:p>
          <a:p>
            <a:r>
              <a:rPr lang="en-IN" sz="2400" b="1" dirty="0"/>
              <a:t>5. Economic Impact:</a:t>
            </a:r>
            <a:r>
              <a:rPr lang="en-IN" sz="2400" dirty="0"/>
              <a:t> The huge cost that a country may have to borne due to environmental degradation can have big economic impact in terms of restoration of green cover, cleaning up of landfills and protection of endangered species. The economic impact can also be in terms of  loss of tourism industry.</a:t>
            </a:r>
          </a:p>
          <a:p>
            <a:endParaRPr lang="en-IN" sz="2400" dirty="0"/>
          </a:p>
        </p:txBody>
      </p:sp>
    </p:spTree>
    <p:extLst>
      <p:ext uri="{BB962C8B-B14F-4D97-AF65-F5344CB8AC3E}">
        <p14:creationId xmlns:p14="http://schemas.microsoft.com/office/powerpoint/2010/main" val="35605690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mn-lt"/>
              </a:rPr>
              <a:t>COMPONENTS OF ENVIRONMENT AND THEIR RELATIONSHIP</a:t>
            </a:r>
            <a:endParaRPr lang="en-IN" sz="4000" b="1" dirty="0">
              <a:latin typeface="+mn-lt"/>
            </a:endParaRPr>
          </a:p>
        </p:txBody>
      </p:sp>
      <p:sp>
        <p:nvSpPr>
          <p:cNvPr id="3" name="Content Placeholder 2"/>
          <p:cNvSpPr>
            <a:spLocks noGrp="1"/>
          </p:cNvSpPr>
          <p:nvPr>
            <p:ph idx="1"/>
          </p:nvPr>
        </p:nvSpPr>
        <p:spPr>
          <a:xfrm>
            <a:off x="1097280" y="1619373"/>
            <a:ext cx="11094720" cy="4569814"/>
          </a:xfrm>
        </p:spPr>
        <p:txBody>
          <a:bodyPr>
            <a:noAutofit/>
          </a:bodyPr>
          <a:lstStyle/>
          <a:p>
            <a:r>
              <a:rPr lang="en-IN" sz="2500" b="1" dirty="0" smtClean="0">
                <a:solidFill>
                  <a:schemeClr val="tx1"/>
                </a:solidFill>
              </a:rPr>
              <a:t>The environment has three important constituents. These are</a:t>
            </a:r>
          </a:p>
          <a:p>
            <a:r>
              <a:rPr lang="en-IN" sz="2500" b="1" dirty="0" smtClean="0">
                <a:solidFill>
                  <a:schemeClr val="tx1"/>
                </a:solidFill>
              </a:rPr>
              <a:t>(a) Physical</a:t>
            </a:r>
          </a:p>
          <a:p>
            <a:r>
              <a:rPr lang="en-IN" sz="2500" b="1" dirty="0" smtClean="0">
                <a:solidFill>
                  <a:schemeClr val="tx1"/>
                </a:solidFill>
              </a:rPr>
              <a:t>(b) Biological</a:t>
            </a:r>
          </a:p>
          <a:p>
            <a:r>
              <a:rPr lang="en-IN" sz="2500" b="1" dirty="0" smtClean="0">
                <a:solidFill>
                  <a:schemeClr val="tx1"/>
                </a:solidFill>
              </a:rPr>
              <a:t>(c) Social</a:t>
            </a:r>
          </a:p>
          <a:p>
            <a:r>
              <a:rPr lang="en-IN" sz="2500" b="1" i="1" dirty="0" smtClean="0">
                <a:solidFill>
                  <a:schemeClr val="tx1"/>
                </a:solidFill>
              </a:rPr>
              <a:t>(a) Physical </a:t>
            </a:r>
            <a:r>
              <a:rPr lang="en-IN" sz="2500" b="1" dirty="0" smtClean="0">
                <a:solidFill>
                  <a:schemeClr val="tx1"/>
                </a:solidFill>
              </a:rPr>
              <a:t>: It includes soil, water, air, climate, temperature, light etc.</a:t>
            </a:r>
          </a:p>
          <a:p>
            <a:pPr marL="1254125" indent="-1254125"/>
            <a:r>
              <a:rPr lang="en-IN" sz="2500" b="1" dirty="0" smtClean="0">
                <a:solidFill>
                  <a:schemeClr val="tx1"/>
                </a:solidFill>
              </a:rPr>
              <a:t>       Also called abiotic constituents of the environment. </a:t>
            </a:r>
          </a:p>
          <a:p>
            <a:pPr marL="1695450" indent="-1695450"/>
            <a:r>
              <a:rPr lang="en-IN" sz="2500" b="1" dirty="0" smtClean="0">
                <a:solidFill>
                  <a:schemeClr val="tx1"/>
                </a:solidFill>
              </a:rPr>
              <a:t>It determines the type of the habitat or living conditions of the human     population. </a:t>
            </a:r>
          </a:p>
          <a:p>
            <a:pPr marL="1695450" indent="-1695450"/>
            <a:r>
              <a:rPr lang="en-IN" sz="2500" b="1" dirty="0" smtClean="0">
                <a:solidFill>
                  <a:schemeClr val="tx1"/>
                </a:solidFill>
              </a:rPr>
              <a:t>It is again divided into three parts. These three parts represent the three important states of matter constituting the environment.</a:t>
            </a:r>
          </a:p>
          <a:p>
            <a:endParaRPr lang="en-IN" sz="2500" dirty="0">
              <a:solidFill>
                <a:schemeClr val="tx1"/>
              </a:solidFill>
            </a:endParaRPr>
          </a:p>
        </p:txBody>
      </p:sp>
    </p:spTree>
    <p:extLst>
      <p:ext uri="{BB962C8B-B14F-4D97-AF65-F5344CB8AC3E}">
        <p14:creationId xmlns:p14="http://schemas.microsoft.com/office/powerpoint/2010/main" val="1039985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mn-lt"/>
              </a:rPr>
              <a:t>COMPONENTS OF ENVIRONMENT AND THEIR RELATIONSHIP</a:t>
            </a:r>
            <a:endParaRPr lang="en-IN" sz="4000" b="1" dirty="0">
              <a:latin typeface="+mn-lt"/>
            </a:endParaRPr>
          </a:p>
        </p:txBody>
      </p:sp>
      <p:sp>
        <p:nvSpPr>
          <p:cNvPr id="3" name="Content Placeholder 2"/>
          <p:cNvSpPr>
            <a:spLocks noGrp="1"/>
          </p:cNvSpPr>
          <p:nvPr>
            <p:ph idx="1"/>
          </p:nvPr>
        </p:nvSpPr>
        <p:spPr>
          <a:xfrm>
            <a:off x="1097280" y="1919476"/>
            <a:ext cx="10686681" cy="4569814"/>
          </a:xfrm>
        </p:spPr>
        <p:txBody>
          <a:bodyPr>
            <a:noAutofit/>
          </a:bodyPr>
          <a:lstStyle/>
          <a:p>
            <a:r>
              <a:rPr lang="en-IN" sz="2500" b="1" dirty="0" smtClean="0">
                <a:solidFill>
                  <a:srgbClr val="C00000"/>
                </a:solidFill>
              </a:rPr>
              <a:t>(</a:t>
            </a:r>
            <a:r>
              <a:rPr lang="en-IN" sz="2500" b="1" dirty="0">
                <a:solidFill>
                  <a:srgbClr val="C00000"/>
                </a:solidFill>
              </a:rPr>
              <a:t>a) </a:t>
            </a:r>
            <a:r>
              <a:rPr lang="en-IN" sz="2500" b="1" dirty="0" smtClean="0">
                <a:solidFill>
                  <a:srgbClr val="C00000"/>
                </a:solidFill>
              </a:rPr>
              <a:t>Physical   </a:t>
            </a:r>
            <a:r>
              <a:rPr lang="en-IN" sz="2500" b="1" dirty="0" smtClean="0">
                <a:solidFill>
                  <a:schemeClr val="tx1"/>
                </a:solidFill>
              </a:rPr>
              <a:t>:It consists </a:t>
            </a:r>
            <a:r>
              <a:rPr lang="en-IN" sz="2500" b="1" dirty="0">
                <a:solidFill>
                  <a:schemeClr val="tx1"/>
                </a:solidFill>
              </a:rPr>
              <a:t>of non-living things like air, water and </a:t>
            </a:r>
            <a:r>
              <a:rPr lang="en-IN" sz="2500" b="1" dirty="0" smtClean="0">
                <a:solidFill>
                  <a:schemeClr val="tx1"/>
                </a:solidFill>
              </a:rPr>
              <a:t>soil. </a:t>
            </a:r>
          </a:p>
          <a:p>
            <a:endParaRPr lang="en-IN" sz="2500" b="1" dirty="0" smtClean="0">
              <a:solidFill>
                <a:schemeClr val="tx1"/>
              </a:solidFill>
            </a:endParaRPr>
          </a:p>
          <a:p>
            <a:pPr marL="1695450" indent="-1695450" algn="just">
              <a:buNone/>
            </a:pPr>
            <a:r>
              <a:rPr lang="en-IN" sz="2500" b="1" i="1" dirty="0" smtClean="0">
                <a:solidFill>
                  <a:srgbClr val="00B0F0"/>
                </a:solidFill>
              </a:rPr>
              <a:t>      1.Water</a:t>
            </a:r>
            <a:r>
              <a:rPr lang="en-IN" sz="2500" b="1" i="1" dirty="0" smtClean="0">
                <a:solidFill>
                  <a:schemeClr val="tx1"/>
                </a:solidFill>
              </a:rPr>
              <a:t>  </a:t>
            </a:r>
            <a:r>
              <a:rPr lang="en-IN" sz="2500" b="1" dirty="0" smtClean="0">
                <a:solidFill>
                  <a:schemeClr val="tx1"/>
                </a:solidFill>
              </a:rPr>
              <a:t>:Water and temperature are the most important abiotic components affecting living beings. Larger proportion of body’s weight is due to water</a:t>
            </a:r>
          </a:p>
          <a:p>
            <a:pPr marL="1695450" indent="0" algn="just">
              <a:buNone/>
            </a:pPr>
            <a:r>
              <a:rPr lang="en-IN" sz="2500" b="1" dirty="0" smtClean="0">
                <a:solidFill>
                  <a:schemeClr val="tx1"/>
                </a:solidFill>
              </a:rPr>
              <a:t>All </a:t>
            </a:r>
            <a:r>
              <a:rPr lang="en-IN" sz="2500" b="1" dirty="0">
                <a:solidFill>
                  <a:schemeClr val="tx1"/>
                </a:solidFill>
              </a:rPr>
              <a:t>living organisms require water for their survival. Besides water </a:t>
            </a:r>
            <a:r>
              <a:rPr lang="en-IN" sz="2500" b="1" dirty="0" smtClean="0">
                <a:solidFill>
                  <a:schemeClr val="tx1"/>
                </a:solidFill>
              </a:rPr>
              <a:t> is </a:t>
            </a:r>
            <a:r>
              <a:rPr lang="en-IN" sz="2500" b="1" dirty="0">
                <a:solidFill>
                  <a:schemeClr val="tx1"/>
                </a:solidFill>
              </a:rPr>
              <a:t>the </a:t>
            </a:r>
            <a:r>
              <a:rPr lang="en-IN" sz="2500" b="1" dirty="0" smtClean="0">
                <a:solidFill>
                  <a:schemeClr val="tx1"/>
                </a:solidFill>
              </a:rPr>
              <a:t>main </a:t>
            </a:r>
            <a:r>
              <a:rPr lang="en-IN" sz="2500" b="1" dirty="0">
                <a:solidFill>
                  <a:schemeClr val="tx1"/>
                </a:solidFill>
              </a:rPr>
              <a:t>vital fluid to keep optimum temperature of the body. </a:t>
            </a:r>
            <a:endParaRPr lang="en-IN" sz="2500" b="1" dirty="0" smtClean="0">
              <a:solidFill>
                <a:schemeClr val="tx1"/>
              </a:solidFill>
            </a:endParaRPr>
          </a:p>
          <a:p>
            <a:pPr marL="90488" indent="1517650" algn="just">
              <a:tabLst>
                <a:tab pos="1608138" algn="l"/>
              </a:tabLst>
            </a:pPr>
            <a:r>
              <a:rPr lang="en-IN" sz="2500" b="1" dirty="0" smtClean="0">
                <a:solidFill>
                  <a:schemeClr val="tx1"/>
                </a:solidFill>
              </a:rPr>
              <a:t> All </a:t>
            </a:r>
            <a:r>
              <a:rPr lang="en-IN" sz="2500" b="1" dirty="0">
                <a:solidFill>
                  <a:schemeClr val="tx1"/>
                </a:solidFill>
              </a:rPr>
              <a:t>life activates work in a particular range of temperature</a:t>
            </a:r>
            <a:r>
              <a:rPr lang="en-IN" sz="2500" b="1" dirty="0" smtClean="0">
                <a:solidFill>
                  <a:schemeClr val="tx1"/>
                </a:solidFill>
              </a:rPr>
              <a:t>.</a:t>
            </a:r>
          </a:p>
          <a:p>
            <a:pPr marL="1695450" indent="-87313" algn="just">
              <a:tabLst>
                <a:tab pos="1608138" algn="l"/>
              </a:tabLst>
            </a:pPr>
            <a:r>
              <a:rPr lang="en-IN" sz="2500" b="1" dirty="0" smtClean="0">
                <a:solidFill>
                  <a:schemeClr val="tx1"/>
                </a:solidFill>
              </a:rPr>
              <a:t>When </a:t>
            </a:r>
            <a:r>
              <a:rPr lang="en-IN" sz="2500" b="1" dirty="0">
                <a:solidFill>
                  <a:schemeClr val="tx1"/>
                </a:solidFill>
              </a:rPr>
              <a:t>temperature will be in excess of necessity, living beings will die</a:t>
            </a:r>
            <a:r>
              <a:rPr lang="en-IN" sz="2500" b="1" dirty="0" smtClean="0">
                <a:solidFill>
                  <a:schemeClr val="tx1"/>
                </a:solidFill>
              </a:rPr>
              <a:t>.</a:t>
            </a:r>
            <a:endParaRPr lang="en-IN" sz="2500" b="1" dirty="0">
              <a:solidFill>
                <a:schemeClr val="tx1"/>
              </a:solidFill>
            </a:endParaRPr>
          </a:p>
        </p:txBody>
      </p:sp>
    </p:spTree>
    <p:extLst>
      <p:ext uri="{BB962C8B-B14F-4D97-AF65-F5344CB8AC3E}">
        <p14:creationId xmlns:p14="http://schemas.microsoft.com/office/powerpoint/2010/main" val="1080324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mn-lt"/>
              </a:rPr>
              <a:t>COMPONENTS OF ENVIRONMENT AND THEIR RELATIONSHIP</a:t>
            </a:r>
            <a:endParaRPr lang="en-IN" sz="4000" b="1" dirty="0">
              <a:latin typeface="+mn-lt"/>
            </a:endParaRPr>
          </a:p>
        </p:txBody>
      </p:sp>
      <p:sp>
        <p:nvSpPr>
          <p:cNvPr id="3" name="Content Placeholder 2"/>
          <p:cNvSpPr>
            <a:spLocks noGrp="1"/>
          </p:cNvSpPr>
          <p:nvPr>
            <p:ph idx="1"/>
          </p:nvPr>
        </p:nvSpPr>
        <p:spPr>
          <a:xfrm>
            <a:off x="964545" y="1737360"/>
            <a:ext cx="11094720" cy="4569814"/>
          </a:xfrm>
        </p:spPr>
        <p:txBody>
          <a:bodyPr>
            <a:noAutofit/>
          </a:bodyPr>
          <a:lstStyle/>
          <a:p>
            <a:r>
              <a:rPr lang="en-IN" sz="2300" b="1" dirty="0" smtClean="0">
                <a:solidFill>
                  <a:srgbClr val="C00000"/>
                </a:solidFill>
              </a:rPr>
              <a:t>(</a:t>
            </a:r>
            <a:r>
              <a:rPr lang="en-IN" sz="2300" b="1" dirty="0">
                <a:solidFill>
                  <a:srgbClr val="C00000"/>
                </a:solidFill>
              </a:rPr>
              <a:t>a) </a:t>
            </a:r>
            <a:r>
              <a:rPr lang="en-IN" sz="2300" b="1" dirty="0" smtClean="0">
                <a:solidFill>
                  <a:srgbClr val="C00000"/>
                </a:solidFill>
              </a:rPr>
              <a:t>Physical </a:t>
            </a:r>
            <a:r>
              <a:rPr lang="en-IN" sz="2300" b="1" dirty="0" smtClean="0">
                <a:solidFill>
                  <a:schemeClr val="tx1"/>
                </a:solidFill>
              </a:rPr>
              <a:t>:It consists </a:t>
            </a:r>
            <a:r>
              <a:rPr lang="en-IN" sz="2300" b="1" dirty="0">
                <a:solidFill>
                  <a:schemeClr val="tx1"/>
                </a:solidFill>
              </a:rPr>
              <a:t>of non-living things like air, water and soil. </a:t>
            </a:r>
            <a:endParaRPr lang="en-IN" sz="2300" b="1" dirty="0" smtClean="0">
              <a:solidFill>
                <a:schemeClr val="tx1"/>
              </a:solidFill>
            </a:endParaRPr>
          </a:p>
          <a:p>
            <a:r>
              <a:rPr lang="en-IN" sz="2300" b="1" i="1" dirty="0" smtClean="0">
                <a:solidFill>
                  <a:srgbClr val="FF0000"/>
                </a:solidFill>
              </a:rPr>
              <a:t>       2.  Air </a:t>
            </a:r>
            <a:r>
              <a:rPr lang="en-IN" sz="2300" b="1" i="1" dirty="0" smtClean="0">
                <a:solidFill>
                  <a:schemeClr val="tx1"/>
                </a:solidFill>
              </a:rPr>
              <a:t>:</a:t>
            </a:r>
            <a:r>
              <a:rPr lang="en-IN" sz="2300" b="1" dirty="0" smtClean="0">
                <a:solidFill>
                  <a:srgbClr val="990000"/>
                </a:solidFill>
              </a:rPr>
              <a:t>Air </a:t>
            </a:r>
            <a:r>
              <a:rPr lang="en-IN" sz="2300" b="1" dirty="0">
                <a:solidFill>
                  <a:srgbClr val="990000"/>
                </a:solidFill>
              </a:rPr>
              <a:t>is main physical component which provides oxygen for respiration. </a:t>
            </a:r>
            <a:endParaRPr lang="en-IN" sz="2300" b="1" dirty="0" smtClean="0">
              <a:solidFill>
                <a:srgbClr val="990000"/>
              </a:solidFill>
            </a:endParaRPr>
          </a:p>
          <a:p>
            <a:pPr marL="1341438" indent="-1341438"/>
            <a:r>
              <a:rPr lang="en-IN" sz="2300" b="1" dirty="0" smtClean="0">
                <a:solidFill>
                  <a:srgbClr val="990000"/>
                </a:solidFill>
              </a:rPr>
              <a:t>All </a:t>
            </a:r>
            <a:r>
              <a:rPr lang="en-IN" sz="2300" b="1" dirty="0">
                <a:solidFill>
                  <a:srgbClr val="990000"/>
                </a:solidFill>
              </a:rPr>
              <a:t>living beings </a:t>
            </a:r>
            <a:r>
              <a:rPr lang="en-IN" sz="2300" b="1" dirty="0" smtClean="0">
                <a:solidFill>
                  <a:srgbClr val="990000"/>
                </a:solidFill>
              </a:rPr>
              <a:t>including </a:t>
            </a:r>
            <a:r>
              <a:rPr lang="en-IN" sz="2300" b="1" dirty="0">
                <a:solidFill>
                  <a:srgbClr val="990000"/>
                </a:solidFill>
              </a:rPr>
              <a:t>plants &amp; animals require oxygen for their existence. </a:t>
            </a:r>
            <a:endParaRPr lang="en-IN" sz="2300" b="1" dirty="0" smtClean="0">
              <a:solidFill>
                <a:srgbClr val="990000"/>
              </a:solidFill>
            </a:endParaRPr>
          </a:p>
          <a:p>
            <a:pPr marL="1341438" indent="-1341438"/>
            <a:r>
              <a:rPr lang="en-IN" sz="2300" b="1" dirty="0" smtClean="0">
                <a:solidFill>
                  <a:srgbClr val="990000"/>
                </a:solidFill>
              </a:rPr>
              <a:t>Oxygen </a:t>
            </a:r>
            <a:r>
              <a:rPr lang="en-IN" sz="2300" b="1" dirty="0">
                <a:solidFill>
                  <a:srgbClr val="990000"/>
                </a:solidFill>
              </a:rPr>
              <a:t>is taken into the body </a:t>
            </a:r>
            <a:r>
              <a:rPr lang="en-IN" sz="2300" b="1" dirty="0" smtClean="0">
                <a:solidFill>
                  <a:srgbClr val="990000"/>
                </a:solidFill>
              </a:rPr>
              <a:t>by </a:t>
            </a:r>
            <a:r>
              <a:rPr lang="en-IN" sz="2300" b="1" dirty="0">
                <a:solidFill>
                  <a:srgbClr val="990000"/>
                </a:solidFill>
              </a:rPr>
              <a:t>respiration process and comes out in from of carbon dioxide. Plants, on the other hand takes in carbon dioxide for food </a:t>
            </a:r>
            <a:r>
              <a:rPr lang="en-IN" sz="2300" b="1" dirty="0" smtClean="0">
                <a:solidFill>
                  <a:srgbClr val="990000"/>
                </a:solidFill>
              </a:rPr>
              <a:t>preparation </a:t>
            </a:r>
            <a:r>
              <a:rPr lang="en-IN" sz="2300" b="1" dirty="0">
                <a:solidFill>
                  <a:srgbClr val="990000"/>
                </a:solidFill>
              </a:rPr>
              <a:t>during photosynthesis and gives out oxygen to the surrounding.</a:t>
            </a:r>
          </a:p>
          <a:p>
            <a:pPr marL="0" indent="0">
              <a:buNone/>
            </a:pPr>
            <a:r>
              <a:rPr lang="en-IN" sz="2300" b="1" i="1" dirty="0" smtClean="0">
                <a:solidFill>
                  <a:srgbClr val="FF0000"/>
                </a:solidFill>
              </a:rPr>
              <a:t>        3. Soil</a:t>
            </a:r>
            <a:r>
              <a:rPr lang="en-IN" sz="2300" b="1" dirty="0" smtClean="0">
                <a:solidFill>
                  <a:schemeClr val="tx1"/>
                </a:solidFill>
              </a:rPr>
              <a:t>  :</a:t>
            </a:r>
            <a:r>
              <a:rPr lang="en-IN" sz="2300" b="1" dirty="0" smtClean="0">
                <a:solidFill>
                  <a:srgbClr val="990000"/>
                </a:solidFill>
              </a:rPr>
              <a:t>It is </a:t>
            </a:r>
            <a:r>
              <a:rPr lang="en-IN" sz="2300" b="1" dirty="0">
                <a:solidFill>
                  <a:srgbClr val="990000"/>
                </a:solidFill>
              </a:rPr>
              <a:t>the most important for all living beings to create their habitat</a:t>
            </a:r>
            <a:r>
              <a:rPr lang="en-IN" sz="2300" b="1" dirty="0" smtClean="0">
                <a:solidFill>
                  <a:srgbClr val="990000"/>
                </a:solidFill>
              </a:rPr>
              <a:t>.</a:t>
            </a:r>
          </a:p>
          <a:p>
            <a:pPr marL="722313" indent="-722313"/>
            <a:r>
              <a:rPr lang="en-IN" sz="2300" b="1" dirty="0" smtClean="0">
                <a:solidFill>
                  <a:srgbClr val="990000"/>
                </a:solidFill>
              </a:rPr>
              <a:t>          It </a:t>
            </a:r>
            <a:r>
              <a:rPr lang="en-IN" sz="2300" b="1" dirty="0">
                <a:solidFill>
                  <a:srgbClr val="990000"/>
                </a:solidFill>
              </a:rPr>
              <a:t>is the soil in which plant grows and man constructs houses to live in. </a:t>
            </a:r>
            <a:endParaRPr lang="en-IN" sz="2300" b="1" dirty="0" smtClean="0">
              <a:solidFill>
                <a:srgbClr val="990000"/>
              </a:solidFill>
            </a:endParaRPr>
          </a:p>
          <a:p>
            <a:pPr marL="1430338" indent="-708025"/>
            <a:r>
              <a:rPr lang="en-IN" sz="2300" b="1" dirty="0" smtClean="0">
                <a:solidFill>
                  <a:srgbClr val="990000"/>
                </a:solidFill>
              </a:rPr>
              <a:t>It </a:t>
            </a:r>
            <a:r>
              <a:rPr lang="en-IN" sz="2300" b="1" dirty="0">
                <a:solidFill>
                  <a:srgbClr val="990000"/>
                </a:solidFill>
              </a:rPr>
              <a:t>is the ground water present in the soil which provides for drinking and other farming </a:t>
            </a:r>
            <a:r>
              <a:rPr lang="en-IN" sz="2300" b="1" dirty="0" smtClean="0">
                <a:solidFill>
                  <a:srgbClr val="990000"/>
                </a:solidFill>
              </a:rPr>
              <a:t>  activities</a:t>
            </a:r>
            <a:r>
              <a:rPr lang="en-IN" sz="2300" b="1" dirty="0">
                <a:solidFill>
                  <a:srgbClr val="990000"/>
                </a:solidFill>
              </a:rPr>
              <a:t>.</a:t>
            </a:r>
          </a:p>
          <a:p>
            <a:pPr marL="0" indent="0">
              <a:buNone/>
            </a:pPr>
            <a:endParaRPr lang="en-IN" sz="2300" dirty="0">
              <a:solidFill>
                <a:schemeClr val="tx1"/>
              </a:solidFill>
            </a:endParaRPr>
          </a:p>
          <a:p>
            <a:endParaRPr lang="en-IN" sz="2300" dirty="0"/>
          </a:p>
        </p:txBody>
      </p:sp>
    </p:spTree>
    <p:extLst>
      <p:ext uri="{BB962C8B-B14F-4D97-AF65-F5344CB8AC3E}">
        <p14:creationId xmlns:p14="http://schemas.microsoft.com/office/powerpoint/2010/main" val="1091488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mn-lt"/>
              </a:rPr>
              <a:t>COMPONENTS OF ENVIRONMENT AND THEIR RELATIONSHIP</a:t>
            </a:r>
            <a:endParaRPr lang="en-IN" sz="4000" b="1" dirty="0">
              <a:latin typeface="+mn-lt"/>
            </a:endParaRPr>
          </a:p>
        </p:txBody>
      </p:sp>
      <p:sp>
        <p:nvSpPr>
          <p:cNvPr id="3" name="Content Placeholder 2"/>
          <p:cNvSpPr>
            <a:spLocks noGrp="1"/>
          </p:cNvSpPr>
          <p:nvPr>
            <p:ph idx="1"/>
          </p:nvPr>
        </p:nvSpPr>
        <p:spPr>
          <a:xfrm>
            <a:off x="1097280" y="1919476"/>
            <a:ext cx="11094720" cy="4569814"/>
          </a:xfrm>
        </p:spPr>
        <p:txBody>
          <a:bodyPr>
            <a:noAutofit/>
          </a:bodyPr>
          <a:lstStyle/>
          <a:p>
            <a:r>
              <a:rPr lang="en-IN" sz="2400" b="1" dirty="0" smtClean="0">
                <a:solidFill>
                  <a:srgbClr val="00B050"/>
                </a:solidFill>
              </a:rPr>
              <a:t>(</a:t>
            </a:r>
            <a:r>
              <a:rPr lang="en-IN" sz="2400" b="1" dirty="0">
                <a:solidFill>
                  <a:srgbClr val="00B050"/>
                </a:solidFill>
              </a:rPr>
              <a:t>b) </a:t>
            </a:r>
            <a:r>
              <a:rPr lang="en-IN" sz="2400" b="1" dirty="0" smtClean="0">
                <a:solidFill>
                  <a:srgbClr val="00B050"/>
                </a:solidFill>
              </a:rPr>
              <a:t>Biological components</a:t>
            </a:r>
            <a:r>
              <a:rPr lang="en-IN" sz="2400" b="1" i="1" dirty="0" smtClean="0">
                <a:solidFill>
                  <a:srgbClr val="00B050"/>
                </a:solidFill>
              </a:rPr>
              <a:t> : </a:t>
            </a:r>
          </a:p>
          <a:p>
            <a:r>
              <a:rPr lang="en-IN" sz="2400" b="1" dirty="0" smtClean="0">
                <a:solidFill>
                  <a:srgbClr val="006600"/>
                </a:solidFill>
              </a:rPr>
              <a:t>&gt; The </a:t>
            </a:r>
            <a:r>
              <a:rPr lang="en-IN" sz="2400" b="1" dirty="0">
                <a:solidFill>
                  <a:srgbClr val="006600"/>
                </a:solidFill>
              </a:rPr>
              <a:t>biological constituent of environment is also called biotic component of environment. </a:t>
            </a:r>
            <a:endParaRPr lang="en-IN" sz="2400" b="1" dirty="0" smtClean="0">
              <a:solidFill>
                <a:srgbClr val="006600"/>
              </a:solidFill>
            </a:endParaRPr>
          </a:p>
          <a:p>
            <a:r>
              <a:rPr lang="en-IN" sz="2400" b="1" dirty="0" smtClean="0">
                <a:solidFill>
                  <a:srgbClr val="006600"/>
                </a:solidFill>
              </a:rPr>
              <a:t>&gt; This </a:t>
            </a:r>
            <a:r>
              <a:rPr lang="en-IN" sz="2400" b="1" dirty="0">
                <a:solidFill>
                  <a:srgbClr val="006600"/>
                </a:solidFill>
              </a:rPr>
              <a:t>component consists of all living things like plants, animals and small micro-organisms like bacteria. </a:t>
            </a:r>
            <a:endParaRPr lang="en-IN" sz="2400" b="1" dirty="0" smtClean="0">
              <a:solidFill>
                <a:srgbClr val="006600"/>
              </a:solidFill>
            </a:endParaRPr>
          </a:p>
          <a:p>
            <a:r>
              <a:rPr lang="en-IN" sz="2400" b="1" dirty="0" smtClean="0">
                <a:solidFill>
                  <a:srgbClr val="006600"/>
                </a:solidFill>
              </a:rPr>
              <a:t>&gt; This </a:t>
            </a:r>
            <a:r>
              <a:rPr lang="en-IN" sz="2400" b="1" dirty="0">
                <a:solidFill>
                  <a:srgbClr val="006600"/>
                </a:solidFill>
              </a:rPr>
              <a:t>component interacts with the abiotic component of the environment</a:t>
            </a:r>
            <a:r>
              <a:rPr lang="en-IN" sz="2400" b="1" dirty="0" smtClean="0">
                <a:solidFill>
                  <a:srgbClr val="006600"/>
                </a:solidFill>
              </a:rPr>
              <a:t>.</a:t>
            </a:r>
          </a:p>
          <a:p>
            <a:r>
              <a:rPr lang="en-IN" sz="2400" b="1" dirty="0" smtClean="0">
                <a:solidFill>
                  <a:srgbClr val="006600"/>
                </a:solidFill>
              </a:rPr>
              <a:t>&gt; This </a:t>
            </a:r>
            <a:r>
              <a:rPr lang="en-IN" sz="2400" b="1" dirty="0">
                <a:solidFill>
                  <a:srgbClr val="006600"/>
                </a:solidFill>
              </a:rPr>
              <a:t>interaction of two components forms various ecosystems like pond ecosystem, marine ecosystem, desert ecosystem etc.</a:t>
            </a:r>
          </a:p>
          <a:p>
            <a:r>
              <a:rPr lang="en-IN" sz="2400" b="1" dirty="0" smtClean="0">
                <a:solidFill>
                  <a:srgbClr val="006600"/>
                </a:solidFill>
              </a:rPr>
              <a:t>&gt; The </a:t>
            </a:r>
            <a:r>
              <a:rPr lang="en-IN" sz="2400" b="1" dirty="0">
                <a:solidFill>
                  <a:srgbClr val="006600"/>
                </a:solidFill>
              </a:rPr>
              <a:t>self sufficient large ecosystem of the earth is called Biosphere</a:t>
            </a:r>
            <a:r>
              <a:rPr lang="en-IN" sz="2400" b="1" dirty="0" smtClean="0">
                <a:solidFill>
                  <a:srgbClr val="006600"/>
                </a:solidFill>
              </a:rPr>
              <a:t>.</a:t>
            </a:r>
          </a:p>
          <a:p>
            <a:r>
              <a:rPr lang="en-IN" sz="2400" b="1" dirty="0" smtClean="0">
                <a:solidFill>
                  <a:srgbClr val="006600"/>
                </a:solidFill>
              </a:rPr>
              <a:t>&gt;All </a:t>
            </a:r>
            <a:r>
              <a:rPr lang="en-IN" sz="2400" b="1" dirty="0">
                <a:solidFill>
                  <a:srgbClr val="006600"/>
                </a:solidFill>
              </a:rPr>
              <a:t>ecosystems consist of three different types of living organisms.</a:t>
            </a:r>
          </a:p>
          <a:p>
            <a:endParaRPr lang="en-IN" sz="2400" b="1" dirty="0">
              <a:solidFill>
                <a:schemeClr val="tx1"/>
              </a:solidFill>
            </a:endParaRPr>
          </a:p>
          <a:p>
            <a:endParaRPr lang="en-IN" sz="2400" dirty="0"/>
          </a:p>
        </p:txBody>
      </p:sp>
    </p:spTree>
    <p:extLst>
      <p:ext uri="{BB962C8B-B14F-4D97-AF65-F5344CB8AC3E}">
        <p14:creationId xmlns:p14="http://schemas.microsoft.com/office/powerpoint/2010/main" val="335365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9074" y="254157"/>
            <a:ext cx="10058400" cy="1450757"/>
          </a:xfrm>
        </p:spPr>
        <p:txBody>
          <a:bodyPr>
            <a:normAutofit/>
          </a:bodyPr>
          <a:lstStyle/>
          <a:p>
            <a:r>
              <a:rPr lang="en-IN" sz="4000" b="1" dirty="0" smtClean="0">
                <a:latin typeface="+mn-lt"/>
              </a:rPr>
              <a:t>COMPONENTS OF ENVIRONMENT AND THEIR RELATIONSHIP</a:t>
            </a:r>
            <a:endParaRPr lang="en-IN" sz="4000" b="1" dirty="0">
              <a:latin typeface="+mn-lt"/>
            </a:endParaRPr>
          </a:p>
        </p:txBody>
      </p:sp>
      <p:sp>
        <p:nvSpPr>
          <p:cNvPr id="3" name="Content Placeholder 2"/>
          <p:cNvSpPr>
            <a:spLocks noGrp="1"/>
          </p:cNvSpPr>
          <p:nvPr>
            <p:ph idx="1"/>
          </p:nvPr>
        </p:nvSpPr>
        <p:spPr>
          <a:xfrm>
            <a:off x="579120" y="1704914"/>
            <a:ext cx="11612880" cy="4569814"/>
          </a:xfrm>
        </p:spPr>
        <p:txBody>
          <a:bodyPr>
            <a:noAutofit/>
          </a:bodyPr>
          <a:lstStyle/>
          <a:p>
            <a:r>
              <a:rPr lang="en-IN" sz="2400" b="1" dirty="0" smtClean="0">
                <a:solidFill>
                  <a:srgbClr val="00B050"/>
                </a:solidFill>
              </a:rPr>
              <a:t>(</a:t>
            </a:r>
            <a:r>
              <a:rPr lang="en-IN" sz="2400" b="1" dirty="0">
                <a:solidFill>
                  <a:srgbClr val="00B050"/>
                </a:solidFill>
              </a:rPr>
              <a:t>b) </a:t>
            </a:r>
            <a:r>
              <a:rPr lang="en-IN" sz="2300" b="1" dirty="0" smtClean="0">
                <a:solidFill>
                  <a:srgbClr val="00B050"/>
                </a:solidFill>
              </a:rPr>
              <a:t>Biological components</a:t>
            </a:r>
            <a:r>
              <a:rPr lang="en-IN" sz="2300" b="1" i="1" dirty="0" smtClean="0">
                <a:solidFill>
                  <a:srgbClr val="00B050"/>
                </a:solidFill>
              </a:rPr>
              <a:t> : </a:t>
            </a:r>
          </a:p>
          <a:p>
            <a:pPr marL="530225" indent="546100">
              <a:buNone/>
            </a:pPr>
            <a:r>
              <a:rPr lang="en-IN" sz="2200" b="1" dirty="0" smtClean="0">
                <a:solidFill>
                  <a:srgbClr val="006600"/>
                </a:solidFill>
              </a:rPr>
              <a:t>All </a:t>
            </a:r>
            <a:r>
              <a:rPr lang="en-IN" sz="2200" b="1" dirty="0">
                <a:solidFill>
                  <a:srgbClr val="006600"/>
                </a:solidFill>
              </a:rPr>
              <a:t>ecosystems consist of three different types of living organisms.</a:t>
            </a:r>
          </a:p>
          <a:p>
            <a:pPr marL="530225" indent="546100"/>
            <a:r>
              <a:rPr lang="en-IN" sz="2200" b="1" dirty="0" smtClean="0">
                <a:solidFill>
                  <a:srgbClr val="006600"/>
                </a:solidFill>
              </a:rPr>
              <a:t>(a</a:t>
            </a:r>
            <a:r>
              <a:rPr lang="en-IN" sz="2200" b="1" dirty="0">
                <a:solidFill>
                  <a:srgbClr val="006600"/>
                </a:solidFill>
              </a:rPr>
              <a:t>) Producers</a:t>
            </a:r>
          </a:p>
          <a:p>
            <a:pPr marL="530225" indent="546100"/>
            <a:r>
              <a:rPr lang="en-IN" sz="2200" b="1" dirty="0">
                <a:solidFill>
                  <a:srgbClr val="006600"/>
                </a:solidFill>
              </a:rPr>
              <a:t>(b) Consumers</a:t>
            </a:r>
          </a:p>
          <a:p>
            <a:pPr marL="530225" indent="546100"/>
            <a:r>
              <a:rPr lang="en-IN" sz="2200" b="1" dirty="0" smtClean="0">
                <a:solidFill>
                  <a:srgbClr val="006600"/>
                </a:solidFill>
              </a:rPr>
              <a:t>(</a:t>
            </a:r>
            <a:r>
              <a:rPr lang="en-IN" sz="2200" b="1" dirty="0">
                <a:solidFill>
                  <a:srgbClr val="006600"/>
                </a:solidFill>
              </a:rPr>
              <a:t>c) </a:t>
            </a:r>
            <a:r>
              <a:rPr lang="en-IN" sz="2200" b="1" dirty="0" smtClean="0">
                <a:solidFill>
                  <a:srgbClr val="006600"/>
                </a:solidFill>
              </a:rPr>
              <a:t>Decomposers.</a:t>
            </a:r>
          </a:p>
          <a:p>
            <a:pPr marL="1076325" indent="0">
              <a:buNone/>
              <a:tabLst>
                <a:tab pos="1076325" algn="l"/>
              </a:tabLst>
            </a:pPr>
            <a:r>
              <a:rPr lang="en-IN" sz="2200" b="1" dirty="0" smtClean="0">
                <a:solidFill>
                  <a:srgbClr val="006600"/>
                </a:solidFill>
              </a:rPr>
              <a:t>&gt; Producers are generally green plants and other photosynthetic bacteria which produces various organic substances such as carbohydrates, proteins etc. with the help of water, soil and light energy. </a:t>
            </a:r>
          </a:p>
          <a:p>
            <a:pPr marL="530225" indent="546100"/>
            <a:r>
              <a:rPr lang="en-IN" sz="2200" b="1" dirty="0" smtClean="0">
                <a:solidFill>
                  <a:srgbClr val="006600"/>
                </a:solidFill>
              </a:rPr>
              <a:t>&gt; Consumers </a:t>
            </a:r>
            <a:r>
              <a:rPr lang="en-IN" sz="2200" b="1" dirty="0">
                <a:solidFill>
                  <a:srgbClr val="006600"/>
                </a:solidFill>
              </a:rPr>
              <a:t>depend for their nutrition on the organic food produced by the green plants </a:t>
            </a:r>
            <a:endParaRPr lang="en-IN" sz="2200" b="1" dirty="0" smtClean="0">
              <a:solidFill>
                <a:srgbClr val="006600"/>
              </a:solidFill>
            </a:endParaRPr>
          </a:p>
          <a:p>
            <a:pPr marL="1076325" indent="0">
              <a:buNone/>
            </a:pPr>
            <a:r>
              <a:rPr lang="en-IN" sz="2200" b="1" dirty="0" smtClean="0">
                <a:solidFill>
                  <a:srgbClr val="006600"/>
                </a:solidFill>
              </a:rPr>
              <a:t>&gt; Decomposers </a:t>
            </a:r>
            <a:r>
              <a:rPr lang="en-IN" sz="2200" b="1" dirty="0">
                <a:solidFill>
                  <a:srgbClr val="006600"/>
                </a:solidFill>
              </a:rPr>
              <a:t>bring about the decomposition of dead plants and animals and return various </a:t>
            </a:r>
            <a:r>
              <a:rPr lang="en-IN" sz="2200" b="1" dirty="0" smtClean="0">
                <a:solidFill>
                  <a:srgbClr val="006600"/>
                </a:solidFill>
              </a:rPr>
              <a:t>  important minerals </a:t>
            </a:r>
            <a:r>
              <a:rPr lang="en-IN" sz="2200" b="1" dirty="0">
                <a:solidFill>
                  <a:srgbClr val="006600"/>
                </a:solidFill>
              </a:rPr>
              <a:t>for the running of the biogeochemical cycles.</a:t>
            </a:r>
          </a:p>
          <a:p>
            <a:pPr marL="530225" indent="546100"/>
            <a:endParaRPr lang="en-IN" sz="2300" b="1" dirty="0">
              <a:solidFill>
                <a:srgbClr val="006600"/>
              </a:solidFill>
            </a:endParaRPr>
          </a:p>
          <a:p>
            <a:endParaRPr lang="en-IN" dirty="0"/>
          </a:p>
        </p:txBody>
      </p:sp>
    </p:spTree>
    <p:extLst>
      <p:ext uri="{BB962C8B-B14F-4D97-AF65-F5344CB8AC3E}">
        <p14:creationId xmlns:p14="http://schemas.microsoft.com/office/powerpoint/2010/main" val="12433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6777" y="268905"/>
            <a:ext cx="10058400" cy="1450757"/>
          </a:xfrm>
        </p:spPr>
        <p:txBody>
          <a:bodyPr>
            <a:normAutofit/>
          </a:bodyPr>
          <a:lstStyle/>
          <a:p>
            <a:r>
              <a:rPr lang="en-IN" sz="4000" b="1" dirty="0" smtClean="0">
                <a:solidFill>
                  <a:schemeClr val="tx1"/>
                </a:solidFill>
                <a:latin typeface="+mn-lt"/>
              </a:rPr>
              <a:t>COMPONENTS OF ENVIRONMENT AND THEIR RELATIONSHIP</a:t>
            </a:r>
            <a:endParaRPr lang="en-IN" sz="4000" b="1" dirty="0">
              <a:solidFill>
                <a:schemeClr val="tx1"/>
              </a:solidFill>
              <a:latin typeface="+mn-lt"/>
            </a:endParaRPr>
          </a:p>
        </p:txBody>
      </p:sp>
      <p:sp>
        <p:nvSpPr>
          <p:cNvPr id="3" name="Content Placeholder 2"/>
          <p:cNvSpPr>
            <a:spLocks noGrp="1"/>
          </p:cNvSpPr>
          <p:nvPr>
            <p:ph idx="1"/>
          </p:nvPr>
        </p:nvSpPr>
        <p:spPr>
          <a:xfrm>
            <a:off x="579120" y="1970385"/>
            <a:ext cx="11612880" cy="4569814"/>
          </a:xfrm>
        </p:spPr>
        <p:txBody>
          <a:bodyPr>
            <a:noAutofit/>
          </a:bodyPr>
          <a:lstStyle/>
          <a:p>
            <a:r>
              <a:rPr lang="en-IN" sz="2400" dirty="0" smtClean="0">
                <a:solidFill>
                  <a:srgbClr val="002060"/>
                </a:solidFill>
              </a:rPr>
              <a:t>       (</a:t>
            </a:r>
            <a:r>
              <a:rPr lang="en-IN" sz="2400" dirty="0">
                <a:solidFill>
                  <a:srgbClr val="002060"/>
                </a:solidFill>
              </a:rPr>
              <a:t>c) </a:t>
            </a:r>
            <a:r>
              <a:rPr lang="en-IN" sz="2400" b="1" dirty="0">
                <a:solidFill>
                  <a:srgbClr val="002060"/>
                </a:solidFill>
              </a:rPr>
              <a:t>The social</a:t>
            </a:r>
            <a:r>
              <a:rPr lang="en-IN" sz="2400" b="1" dirty="0" smtClean="0">
                <a:solidFill>
                  <a:srgbClr val="002060"/>
                </a:solidFill>
              </a:rPr>
              <a:t> components</a:t>
            </a:r>
            <a:r>
              <a:rPr lang="en-IN" sz="2400" b="1" i="1" dirty="0" smtClean="0">
                <a:solidFill>
                  <a:srgbClr val="002060"/>
                </a:solidFill>
              </a:rPr>
              <a:t> : </a:t>
            </a:r>
          </a:p>
          <a:p>
            <a:pPr marL="1165225" indent="0">
              <a:buNone/>
            </a:pPr>
            <a:r>
              <a:rPr lang="en-IN" sz="2400" b="1" dirty="0" smtClean="0">
                <a:solidFill>
                  <a:srgbClr val="FF0000"/>
                </a:solidFill>
              </a:rPr>
              <a:t>&gt;</a:t>
            </a:r>
            <a:r>
              <a:rPr lang="en-IN" sz="2400" b="1" dirty="0" smtClean="0">
                <a:solidFill>
                  <a:srgbClr val="002060"/>
                </a:solidFill>
              </a:rPr>
              <a:t> It consists of various groups of population of different living organisms like birds, animals etc. </a:t>
            </a:r>
          </a:p>
          <a:p>
            <a:r>
              <a:rPr lang="en-IN" sz="2400" b="1" dirty="0" smtClean="0">
                <a:solidFill>
                  <a:srgbClr val="002060"/>
                </a:solidFill>
              </a:rPr>
              <a:t>                </a:t>
            </a:r>
            <a:r>
              <a:rPr lang="en-IN" sz="2400" b="1" dirty="0" smtClean="0">
                <a:solidFill>
                  <a:srgbClr val="FF0000"/>
                </a:solidFill>
              </a:rPr>
              <a:t>&gt; </a:t>
            </a:r>
            <a:r>
              <a:rPr lang="en-IN" sz="2400" b="1" dirty="0" smtClean="0">
                <a:solidFill>
                  <a:srgbClr val="002060"/>
                </a:solidFill>
              </a:rPr>
              <a:t>Man </a:t>
            </a:r>
            <a:r>
              <a:rPr lang="en-IN" sz="2400" b="1" dirty="0">
                <a:solidFill>
                  <a:srgbClr val="002060"/>
                </a:solidFill>
              </a:rPr>
              <a:t>is the most intelligent living organism. </a:t>
            </a:r>
            <a:endParaRPr lang="en-IN" sz="2400" b="1" dirty="0" smtClean="0">
              <a:solidFill>
                <a:srgbClr val="002060"/>
              </a:solidFill>
            </a:endParaRPr>
          </a:p>
          <a:p>
            <a:pPr marL="1165225" indent="-1165225"/>
            <a:r>
              <a:rPr lang="en-IN" sz="2400" b="1" dirty="0" smtClean="0">
                <a:solidFill>
                  <a:srgbClr val="FF0000"/>
                </a:solidFill>
              </a:rPr>
              <a:t>&gt;</a:t>
            </a:r>
            <a:r>
              <a:rPr lang="en-IN" sz="2400" b="1" dirty="0" smtClean="0">
                <a:solidFill>
                  <a:srgbClr val="002060"/>
                </a:solidFill>
              </a:rPr>
              <a:t> Like </a:t>
            </a:r>
            <a:r>
              <a:rPr lang="en-IN" sz="2400" b="1" dirty="0">
                <a:solidFill>
                  <a:srgbClr val="002060"/>
                </a:solidFill>
              </a:rPr>
              <a:t>other living creatures, man builds house, prepares food and releases waste materials to the environment</a:t>
            </a:r>
            <a:r>
              <a:rPr lang="en-IN" sz="2400" b="1" dirty="0" smtClean="0">
                <a:solidFill>
                  <a:srgbClr val="002060"/>
                </a:solidFill>
              </a:rPr>
              <a:t>.</a:t>
            </a:r>
          </a:p>
          <a:p>
            <a:pPr marL="1165225" indent="-1165225"/>
            <a:r>
              <a:rPr lang="en-IN" sz="2400" b="1" dirty="0" smtClean="0">
                <a:solidFill>
                  <a:srgbClr val="FF0000"/>
                </a:solidFill>
              </a:rPr>
              <a:t>&gt;</a:t>
            </a:r>
            <a:r>
              <a:rPr lang="en-IN" sz="2400" b="1" dirty="0" smtClean="0">
                <a:solidFill>
                  <a:srgbClr val="002060"/>
                </a:solidFill>
              </a:rPr>
              <a:t> Man </a:t>
            </a:r>
            <a:r>
              <a:rPr lang="en-IN" sz="2400" b="1" dirty="0">
                <a:solidFill>
                  <a:srgbClr val="002060"/>
                </a:solidFill>
              </a:rPr>
              <a:t>is a social </a:t>
            </a:r>
            <a:r>
              <a:rPr lang="en-IN" sz="2400" b="1" dirty="0" smtClean="0">
                <a:solidFill>
                  <a:srgbClr val="002060"/>
                </a:solidFill>
              </a:rPr>
              <a:t>animal. He </a:t>
            </a:r>
            <a:r>
              <a:rPr lang="en-IN" sz="2400" b="1" dirty="0">
                <a:solidFill>
                  <a:srgbClr val="002060"/>
                </a:solidFill>
              </a:rPr>
              <a:t>makes various laws, policies for the proper functioning of the society.</a:t>
            </a:r>
          </a:p>
          <a:p>
            <a:pPr marL="530225" indent="546100"/>
            <a:endParaRPr lang="en-IN" sz="2300" b="1" dirty="0">
              <a:solidFill>
                <a:srgbClr val="002060"/>
              </a:solidFill>
            </a:endParaRPr>
          </a:p>
          <a:p>
            <a:endParaRPr lang="en-IN" sz="2300" dirty="0">
              <a:solidFill>
                <a:srgbClr val="002060"/>
              </a:solidFill>
            </a:endParaRPr>
          </a:p>
        </p:txBody>
      </p:sp>
    </p:spTree>
    <p:extLst>
      <p:ext uri="{BB962C8B-B14F-4D97-AF65-F5344CB8AC3E}">
        <p14:creationId xmlns:p14="http://schemas.microsoft.com/office/powerpoint/2010/main" val="3326181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mn-lt"/>
              </a:rPr>
              <a:t>IMPACT OF TECHNOLOGY ON ENVIRONENT</a:t>
            </a:r>
            <a:endParaRPr lang="en-IN" sz="4000" b="1" dirty="0">
              <a:latin typeface="+mn-lt"/>
            </a:endParaRPr>
          </a:p>
        </p:txBody>
      </p:sp>
      <p:sp>
        <p:nvSpPr>
          <p:cNvPr id="3" name="Content Placeholder 2"/>
          <p:cNvSpPr>
            <a:spLocks noGrp="1"/>
          </p:cNvSpPr>
          <p:nvPr>
            <p:ph idx="1"/>
          </p:nvPr>
        </p:nvSpPr>
        <p:spPr>
          <a:xfrm>
            <a:off x="1097280" y="1845733"/>
            <a:ext cx="10789920" cy="4201105"/>
          </a:xfrm>
        </p:spPr>
        <p:txBody>
          <a:bodyPr>
            <a:noAutofit/>
          </a:bodyPr>
          <a:lstStyle/>
          <a:p>
            <a:pPr marL="265113" indent="-265113" algn="just">
              <a:buFont typeface="Wingdings" panose="05000000000000000000" pitchFamily="2" charset="2"/>
              <a:buChar char="Ø"/>
            </a:pPr>
            <a:r>
              <a:rPr lang="en-IN" sz="2500" b="1" dirty="0">
                <a:solidFill>
                  <a:schemeClr val="tx1"/>
                </a:solidFill>
              </a:rPr>
              <a:t>Technology is the making, modification, usage and knowledge of tools, machines, techniques, crafts, systems </a:t>
            </a:r>
            <a:r>
              <a:rPr lang="en-IN" sz="2500" b="1" dirty="0" smtClean="0">
                <a:solidFill>
                  <a:schemeClr val="tx1"/>
                </a:solidFill>
              </a:rPr>
              <a:t>and </a:t>
            </a:r>
            <a:r>
              <a:rPr lang="en-IN" sz="2500" b="1" dirty="0">
                <a:solidFill>
                  <a:schemeClr val="tx1"/>
                </a:solidFill>
              </a:rPr>
              <a:t>methods of organization, in order to solve a problem, improve a pre-existing solution to a problem, achieve a goal, </a:t>
            </a:r>
            <a:r>
              <a:rPr lang="en-IN" sz="2500" b="1" dirty="0" smtClean="0">
                <a:solidFill>
                  <a:schemeClr val="tx1"/>
                </a:solidFill>
              </a:rPr>
              <a:t>handle an </a:t>
            </a:r>
            <a:r>
              <a:rPr lang="en-IN" sz="2500" b="1" dirty="0">
                <a:solidFill>
                  <a:schemeClr val="tx1"/>
                </a:solidFill>
              </a:rPr>
              <a:t>applied input/output relation or perform a specific function</a:t>
            </a:r>
            <a:r>
              <a:rPr lang="en-IN" sz="2500" b="1" dirty="0" smtClean="0">
                <a:solidFill>
                  <a:schemeClr val="tx1"/>
                </a:solidFill>
              </a:rPr>
              <a:t>.</a:t>
            </a:r>
            <a:endParaRPr lang="en-IN" sz="2500" dirty="0"/>
          </a:p>
          <a:p>
            <a:pPr algn="just">
              <a:buFont typeface="Wingdings" panose="05000000000000000000" pitchFamily="2" charset="2"/>
              <a:buChar char="Ø"/>
            </a:pPr>
            <a:r>
              <a:rPr lang="en-IN" sz="2500" b="1" dirty="0" smtClean="0">
                <a:solidFill>
                  <a:schemeClr val="tx1"/>
                </a:solidFill>
              </a:rPr>
              <a:t>Technologies </a:t>
            </a:r>
            <a:r>
              <a:rPr lang="en-IN" sz="2500" b="1" dirty="0">
                <a:solidFill>
                  <a:schemeClr val="tx1"/>
                </a:solidFill>
              </a:rPr>
              <a:t>used within our environment are important aspect of our </a:t>
            </a:r>
            <a:r>
              <a:rPr lang="en-IN" sz="2500" b="1" dirty="0" smtClean="0">
                <a:solidFill>
                  <a:schemeClr val="tx1"/>
                </a:solidFill>
              </a:rPr>
              <a:t>life </a:t>
            </a:r>
          </a:p>
          <a:p>
            <a:pPr algn="just">
              <a:buFont typeface="Wingdings" panose="05000000000000000000" pitchFamily="2" charset="2"/>
              <a:buChar char="Ø"/>
            </a:pPr>
            <a:r>
              <a:rPr lang="en-IN" sz="2500" b="1" dirty="0" smtClean="0">
                <a:solidFill>
                  <a:schemeClr val="tx1"/>
                </a:solidFill>
              </a:rPr>
              <a:t>Environmental </a:t>
            </a:r>
            <a:r>
              <a:rPr lang="en-IN" sz="2500" b="1" dirty="0">
                <a:solidFill>
                  <a:schemeClr val="tx1"/>
                </a:solidFill>
              </a:rPr>
              <a:t>impacts are often </a:t>
            </a:r>
            <a:r>
              <a:rPr lang="en-IN" sz="2500" b="1" dirty="0" smtClean="0">
                <a:solidFill>
                  <a:schemeClr val="tx1"/>
                </a:solidFill>
              </a:rPr>
              <a:t>not realized </a:t>
            </a:r>
            <a:r>
              <a:rPr lang="en-IN" sz="2500" b="1" dirty="0">
                <a:solidFill>
                  <a:schemeClr val="tx1"/>
                </a:solidFill>
              </a:rPr>
              <a:t>or considered. </a:t>
            </a:r>
            <a:endParaRPr lang="en-IN" sz="2500" b="1" dirty="0" smtClean="0">
              <a:solidFill>
                <a:schemeClr val="tx1"/>
              </a:solidFill>
            </a:endParaRPr>
          </a:p>
          <a:p>
            <a:pPr algn="just">
              <a:buFont typeface="Wingdings" panose="05000000000000000000" pitchFamily="2" charset="2"/>
              <a:buChar char="Ø"/>
            </a:pPr>
            <a:r>
              <a:rPr lang="en-IN" sz="2500" b="1" dirty="0" smtClean="0">
                <a:solidFill>
                  <a:schemeClr val="tx1"/>
                </a:solidFill>
              </a:rPr>
              <a:t>These </a:t>
            </a:r>
            <a:r>
              <a:rPr lang="en-IN" sz="2500" b="1" dirty="0">
                <a:solidFill>
                  <a:schemeClr val="tx1"/>
                </a:solidFill>
              </a:rPr>
              <a:t>impacts are expressed throughout the manufacturing, use and disposal of these products </a:t>
            </a:r>
            <a:r>
              <a:rPr lang="en-IN" sz="2500" b="1" dirty="0" smtClean="0">
                <a:solidFill>
                  <a:schemeClr val="tx1"/>
                </a:solidFill>
              </a:rPr>
              <a:t>within our </a:t>
            </a:r>
            <a:r>
              <a:rPr lang="en-IN" sz="2500" b="1" dirty="0">
                <a:solidFill>
                  <a:schemeClr val="tx1"/>
                </a:solidFill>
              </a:rPr>
              <a:t>environmental </a:t>
            </a:r>
            <a:r>
              <a:rPr lang="en-IN" sz="2500" b="1" dirty="0" smtClean="0">
                <a:solidFill>
                  <a:schemeClr val="tx1"/>
                </a:solidFill>
              </a:rPr>
              <a:t>premises.</a:t>
            </a:r>
          </a:p>
          <a:p>
            <a:pPr marL="265113" indent="-265113">
              <a:buFont typeface="Wingdings" panose="05000000000000000000" pitchFamily="2" charset="2"/>
              <a:buChar char="Ø"/>
            </a:pPr>
            <a:r>
              <a:rPr lang="en-IN" sz="2500" b="1" dirty="0" smtClean="0">
                <a:solidFill>
                  <a:schemeClr val="tx1"/>
                </a:solidFill>
              </a:rPr>
              <a:t>So it requires </a:t>
            </a:r>
            <a:r>
              <a:rPr lang="en-IN" sz="2500" b="1" dirty="0">
                <a:solidFill>
                  <a:schemeClr val="tx1"/>
                </a:solidFill>
              </a:rPr>
              <a:t>monitoring and an understanding of each stage of technological life </a:t>
            </a:r>
            <a:r>
              <a:rPr lang="en-IN" sz="2500" b="1" dirty="0" smtClean="0">
                <a:solidFill>
                  <a:schemeClr val="tx1"/>
                </a:solidFill>
              </a:rPr>
              <a:t>cycle</a:t>
            </a:r>
          </a:p>
        </p:txBody>
      </p:sp>
    </p:spTree>
    <p:extLst>
      <p:ext uri="{BB962C8B-B14F-4D97-AF65-F5344CB8AC3E}">
        <p14:creationId xmlns:p14="http://schemas.microsoft.com/office/powerpoint/2010/main" val="2554606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mn-lt"/>
              </a:rPr>
              <a:t>IMPACT OF TECHNOLOGY ON ENVIRONENT</a:t>
            </a:r>
            <a:endParaRPr lang="en-IN" sz="4000" b="1" dirty="0">
              <a:latin typeface="+mn-lt"/>
            </a:endParaRPr>
          </a:p>
        </p:txBody>
      </p:sp>
      <p:sp>
        <p:nvSpPr>
          <p:cNvPr id="3" name="Content Placeholder 2"/>
          <p:cNvSpPr>
            <a:spLocks noGrp="1"/>
          </p:cNvSpPr>
          <p:nvPr>
            <p:ph idx="1"/>
          </p:nvPr>
        </p:nvSpPr>
        <p:spPr/>
        <p:txBody>
          <a:bodyPr>
            <a:noAutofit/>
          </a:bodyPr>
          <a:lstStyle/>
          <a:p>
            <a:r>
              <a:rPr lang="en-IN" sz="2800" b="1" dirty="0">
                <a:solidFill>
                  <a:schemeClr val="tx1"/>
                </a:solidFill>
              </a:rPr>
              <a:t>Example of </a:t>
            </a:r>
            <a:r>
              <a:rPr lang="en-IN" sz="2800" b="1" dirty="0" smtClean="0">
                <a:solidFill>
                  <a:schemeClr val="tx1"/>
                </a:solidFill>
              </a:rPr>
              <a:t>technologies:</a:t>
            </a:r>
          </a:p>
          <a:p>
            <a:endParaRPr lang="en-IN" sz="2500" b="1" dirty="0">
              <a:solidFill>
                <a:schemeClr val="tx1"/>
              </a:solidFill>
            </a:endParaRPr>
          </a:p>
          <a:p>
            <a:pPr marL="1165225" indent="-1165225"/>
            <a:r>
              <a:rPr lang="en-IN" sz="2500" b="1" dirty="0" smtClean="0">
                <a:solidFill>
                  <a:schemeClr val="tx1"/>
                </a:solidFill>
              </a:rPr>
              <a:t>&gt; Construction technology, </a:t>
            </a:r>
          </a:p>
          <a:p>
            <a:pPr marL="1165225" indent="-1165225"/>
            <a:r>
              <a:rPr lang="en-IN" sz="2500" b="1" dirty="0" smtClean="0">
                <a:solidFill>
                  <a:schemeClr val="tx1"/>
                </a:solidFill>
              </a:rPr>
              <a:t>&gt; Medical/health technology,</a:t>
            </a:r>
          </a:p>
          <a:p>
            <a:pPr marL="1165225" indent="-1165225"/>
            <a:r>
              <a:rPr lang="en-IN" sz="2500" b="1" dirty="0" smtClean="0">
                <a:solidFill>
                  <a:schemeClr val="tx1"/>
                </a:solidFill>
              </a:rPr>
              <a:t>&gt; Biotechnology,</a:t>
            </a:r>
          </a:p>
          <a:p>
            <a:pPr marL="1165225" indent="-1165225"/>
            <a:r>
              <a:rPr lang="en-IN" sz="2500" b="1" dirty="0" smtClean="0">
                <a:solidFill>
                  <a:schemeClr val="tx1"/>
                </a:solidFill>
              </a:rPr>
              <a:t>&gt; Green technology, </a:t>
            </a:r>
          </a:p>
          <a:p>
            <a:pPr marL="1165225" indent="-1165225"/>
            <a:r>
              <a:rPr lang="en-IN" sz="2500" b="1" dirty="0" smtClean="0">
                <a:solidFill>
                  <a:schemeClr val="tx1"/>
                </a:solidFill>
              </a:rPr>
              <a:t>&gt; Nanotechnology and</a:t>
            </a:r>
          </a:p>
          <a:p>
            <a:pPr marL="1165225" indent="-1165225"/>
            <a:r>
              <a:rPr lang="fr-FR" sz="2500" b="1" dirty="0" smtClean="0">
                <a:solidFill>
                  <a:schemeClr val="tx1"/>
                </a:solidFill>
              </a:rPr>
              <a:t>&gt; Information communication technology (ICT) etc.</a:t>
            </a:r>
            <a:endParaRPr lang="en-IN" sz="2500" b="1" dirty="0" smtClean="0">
              <a:solidFill>
                <a:schemeClr val="tx1"/>
              </a:solidFill>
            </a:endParaRPr>
          </a:p>
        </p:txBody>
      </p:sp>
    </p:spTree>
    <p:extLst>
      <p:ext uri="{BB962C8B-B14F-4D97-AF65-F5344CB8AC3E}">
        <p14:creationId xmlns:p14="http://schemas.microsoft.com/office/powerpoint/2010/main" val="9531497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13592</TotalTime>
  <Words>1054</Words>
  <Application>Microsoft Office PowerPoint</Application>
  <PresentationFormat>Widescreen</PresentationFormat>
  <Paragraphs>108</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Calibri</vt:lpstr>
      <vt:lpstr>Calibri Light</vt:lpstr>
      <vt:lpstr>Wingdings</vt:lpstr>
      <vt:lpstr>Retrospect</vt:lpstr>
      <vt:lpstr>MODULE I</vt:lpstr>
      <vt:lpstr>COMPONENTS OF ENVIRONMENT AND THEIR RELATIONSHIP</vt:lpstr>
      <vt:lpstr>COMPONENTS OF ENVIRONMENT AND THEIR RELATIONSHIP</vt:lpstr>
      <vt:lpstr>COMPONENTS OF ENVIRONMENT AND THEIR RELATIONSHIP</vt:lpstr>
      <vt:lpstr>COMPONENTS OF ENVIRONMENT AND THEIR RELATIONSHIP</vt:lpstr>
      <vt:lpstr>COMPONENTS OF ENVIRONMENT AND THEIR RELATIONSHIP</vt:lpstr>
      <vt:lpstr>COMPONENTS OF ENVIRONMENT AND THEIR RELATIONSHIP</vt:lpstr>
      <vt:lpstr>IMPACT OF TECHNOLOGY ON ENVIRONENT</vt:lpstr>
      <vt:lpstr>IMPACT OF TECHNOLOGY ON ENVIRONENT</vt:lpstr>
      <vt:lpstr>IMPACT OF TECHNOLOGY ON ENVIRONENT</vt:lpstr>
      <vt:lpstr>IMPACT OF TECHNOLOGY ON ENVIRONENT</vt:lpstr>
      <vt:lpstr>IMPACT OF TECHNOLOGY ON ENVIRONENT</vt:lpstr>
      <vt:lpstr>IMPACT OF TECHNOLOGY ON ENVIRONMENT</vt:lpstr>
      <vt:lpstr>ENVIRONMENTAL DEGRADATION</vt:lpstr>
      <vt:lpstr>ENVIRONMENTAL DEGRADATION </vt:lpstr>
      <vt:lpstr>ENVIRONMENTAL DEGRADATION </vt:lpstr>
      <vt:lpstr>ENVIRONMENTAL DEGRADATION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I</dc:title>
  <dc:creator>BIBIN</dc:creator>
  <cp:lastModifiedBy>BIBIN</cp:lastModifiedBy>
  <cp:revision>35</cp:revision>
  <dcterms:created xsi:type="dcterms:W3CDTF">2019-08-09T07:10:15Z</dcterms:created>
  <dcterms:modified xsi:type="dcterms:W3CDTF">2019-09-11T06:14:12Z</dcterms:modified>
</cp:coreProperties>
</file>