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83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88606A4-16B2-40D2-B7C9-820FC1F9ECE1}" type="datetimeFigureOut">
              <a:rPr lang="en-IN" smtClean="0"/>
              <a:t>03-09-2019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64A9D9-E719-4996-8636-B310F1062981}" type="slidenum">
              <a:rPr lang="en-IN" smtClean="0"/>
              <a:t>‹#›</a:t>
            </a:fld>
            <a:endParaRPr lang="en-IN"/>
          </a:p>
        </p:txBody>
      </p:sp>
    </p:spTree>
    <p:extLst>
      <p:ext uri="{BB962C8B-B14F-4D97-AF65-F5344CB8AC3E}">
        <p14:creationId xmlns:p14="http://schemas.microsoft.com/office/powerpoint/2010/main" val="1854433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88606A4-16B2-40D2-B7C9-820FC1F9ECE1}" type="datetimeFigureOut">
              <a:rPr lang="en-IN" smtClean="0"/>
              <a:t>03-09-2019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64A9D9-E719-4996-8636-B310F1062981}" type="slidenum">
              <a:rPr lang="en-IN" smtClean="0"/>
              <a:t>‹#›</a:t>
            </a:fld>
            <a:endParaRPr lang="en-IN"/>
          </a:p>
        </p:txBody>
      </p:sp>
    </p:spTree>
    <p:extLst>
      <p:ext uri="{BB962C8B-B14F-4D97-AF65-F5344CB8AC3E}">
        <p14:creationId xmlns:p14="http://schemas.microsoft.com/office/powerpoint/2010/main" val="3542349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88606A4-16B2-40D2-B7C9-820FC1F9ECE1}" type="datetimeFigureOut">
              <a:rPr lang="en-IN" smtClean="0"/>
              <a:t>03-09-2019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64A9D9-E719-4996-8636-B310F1062981}" type="slidenum">
              <a:rPr lang="en-IN" smtClean="0"/>
              <a:t>‹#›</a:t>
            </a:fld>
            <a:endParaRPr lang="en-IN"/>
          </a:p>
        </p:txBody>
      </p:sp>
    </p:spTree>
    <p:extLst>
      <p:ext uri="{BB962C8B-B14F-4D97-AF65-F5344CB8AC3E}">
        <p14:creationId xmlns:p14="http://schemas.microsoft.com/office/powerpoint/2010/main" val="69244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88606A4-16B2-40D2-B7C9-820FC1F9ECE1}" type="datetimeFigureOut">
              <a:rPr lang="en-IN" smtClean="0"/>
              <a:t>03-09-2019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64A9D9-E719-4996-8636-B310F1062981}" type="slidenum">
              <a:rPr lang="en-IN" smtClean="0"/>
              <a:t>‹#›</a:t>
            </a:fld>
            <a:endParaRPr lang="en-IN"/>
          </a:p>
        </p:txBody>
      </p:sp>
    </p:spTree>
    <p:extLst>
      <p:ext uri="{BB962C8B-B14F-4D97-AF65-F5344CB8AC3E}">
        <p14:creationId xmlns:p14="http://schemas.microsoft.com/office/powerpoint/2010/main" val="3245282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88606A4-16B2-40D2-B7C9-820FC1F9ECE1}" type="datetimeFigureOut">
              <a:rPr lang="en-IN" smtClean="0"/>
              <a:t>03-09-2019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64A9D9-E719-4996-8636-B310F1062981}" type="slidenum">
              <a:rPr lang="en-IN" smtClean="0"/>
              <a:t>‹#›</a:t>
            </a:fld>
            <a:endParaRPr lang="en-IN"/>
          </a:p>
        </p:txBody>
      </p:sp>
    </p:spTree>
    <p:extLst>
      <p:ext uri="{BB962C8B-B14F-4D97-AF65-F5344CB8AC3E}">
        <p14:creationId xmlns:p14="http://schemas.microsoft.com/office/powerpoint/2010/main" val="3984948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88606A4-16B2-40D2-B7C9-820FC1F9ECE1}" type="datetimeFigureOut">
              <a:rPr lang="en-IN" smtClean="0"/>
              <a:t>03-09-2019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64A9D9-E719-4996-8636-B310F1062981}" type="slidenum">
              <a:rPr lang="en-IN" smtClean="0"/>
              <a:t>‹#›</a:t>
            </a:fld>
            <a:endParaRPr lang="en-IN"/>
          </a:p>
        </p:txBody>
      </p:sp>
    </p:spTree>
    <p:extLst>
      <p:ext uri="{BB962C8B-B14F-4D97-AF65-F5344CB8AC3E}">
        <p14:creationId xmlns:p14="http://schemas.microsoft.com/office/powerpoint/2010/main" val="3747181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88606A4-16B2-40D2-B7C9-820FC1F9ECE1}" type="datetimeFigureOut">
              <a:rPr lang="en-IN" smtClean="0"/>
              <a:t>03-09-2019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464A9D9-E719-4996-8636-B310F1062981}" type="slidenum">
              <a:rPr lang="en-IN" smtClean="0"/>
              <a:t>‹#›</a:t>
            </a:fld>
            <a:endParaRPr lang="en-IN"/>
          </a:p>
        </p:txBody>
      </p:sp>
    </p:spTree>
    <p:extLst>
      <p:ext uri="{BB962C8B-B14F-4D97-AF65-F5344CB8AC3E}">
        <p14:creationId xmlns:p14="http://schemas.microsoft.com/office/powerpoint/2010/main" val="2128163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88606A4-16B2-40D2-B7C9-820FC1F9ECE1}" type="datetimeFigureOut">
              <a:rPr lang="en-IN" smtClean="0"/>
              <a:t>03-09-2019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464A9D9-E719-4996-8636-B310F1062981}" type="slidenum">
              <a:rPr lang="en-IN" smtClean="0"/>
              <a:t>‹#›</a:t>
            </a:fld>
            <a:endParaRPr lang="en-IN"/>
          </a:p>
        </p:txBody>
      </p:sp>
    </p:spTree>
    <p:extLst>
      <p:ext uri="{BB962C8B-B14F-4D97-AF65-F5344CB8AC3E}">
        <p14:creationId xmlns:p14="http://schemas.microsoft.com/office/powerpoint/2010/main" val="2214281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8606A4-16B2-40D2-B7C9-820FC1F9ECE1}" type="datetimeFigureOut">
              <a:rPr lang="en-IN" smtClean="0"/>
              <a:t>03-09-2019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464A9D9-E719-4996-8636-B310F1062981}" type="slidenum">
              <a:rPr lang="en-IN" smtClean="0"/>
              <a:t>‹#›</a:t>
            </a:fld>
            <a:endParaRPr lang="en-IN"/>
          </a:p>
        </p:txBody>
      </p:sp>
    </p:spTree>
    <p:extLst>
      <p:ext uri="{BB962C8B-B14F-4D97-AF65-F5344CB8AC3E}">
        <p14:creationId xmlns:p14="http://schemas.microsoft.com/office/powerpoint/2010/main" val="3206631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88606A4-16B2-40D2-B7C9-820FC1F9ECE1}" type="datetimeFigureOut">
              <a:rPr lang="en-IN" smtClean="0"/>
              <a:t>03-09-2019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64A9D9-E719-4996-8636-B310F1062981}" type="slidenum">
              <a:rPr lang="en-IN" smtClean="0"/>
              <a:t>‹#›</a:t>
            </a:fld>
            <a:endParaRPr lang="en-IN"/>
          </a:p>
        </p:txBody>
      </p:sp>
    </p:spTree>
    <p:extLst>
      <p:ext uri="{BB962C8B-B14F-4D97-AF65-F5344CB8AC3E}">
        <p14:creationId xmlns:p14="http://schemas.microsoft.com/office/powerpoint/2010/main" val="933865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88606A4-16B2-40D2-B7C9-820FC1F9ECE1}" type="datetimeFigureOut">
              <a:rPr lang="en-IN" smtClean="0"/>
              <a:t>03-09-2019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64A9D9-E719-4996-8636-B310F1062981}" type="slidenum">
              <a:rPr lang="en-IN" smtClean="0"/>
              <a:t>‹#›</a:t>
            </a:fld>
            <a:endParaRPr lang="en-IN"/>
          </a:p>
        </p:txBody>
      </p:sp>
    </p:spTree>
    <p:extLst>
      <p:ext uri="{BB962C8B-B14F-4D97-AF65-F5344CB8AC3E}">
        <p14:creationId xmlns:p14="http://schemas.microsoft.com/office/powerpoint/2010/main" val="4090840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8606A4-16B2-40D2-B7C9-820FC1F9ECE1}" type="datetimeFigureOut">
              <a:rPr lang="en-IN" smtClean="0"/>
              <a:t>03-09-2019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64A9D9-E719-4996-8636-B310F1062981}" type="slidenum">
              <a:rPr lang="en-IN" smtClean="0"/>
              <a:t>‹#›</a:t>
            </a:fld>
            <a:endParaRPr lang="en-IN"/>
          </a:p>
        </p:txBody>
      </p:sp>
    </p:spTree>
    <p:extLst>
      <p:ext uri="{BB962C8B-B14F-4D97-AF65-F5344CB8AC3E}">
        <p14:creationId xmlns:p14="http://schemas.microsoft.com/office/powerpoint/2010/main" val="35200983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MODULE II</a:t>
            </a:r>
            <a:endParaRPr lang="en-IN" dirty="0"/>
          </a:p>
        </p:txBody>
      </p:sp>
      <p:sp>
        <p:nvSpPr>
          <p:cNvPr id="3" name="Subtitle 2"/>
          <p:cNvSpPr>
            <a:spLocks noGrp="1"/>
          </p:cNvSpPr>
          <p:nvPr>
            <p:ph type="subTitle" idx="1"/>
          </p:nvPr>
        </p:nvSpPr>
        <p:spPr/>
        <p:txBody>
          <a:bodyPr/>
          <a:lstStyle/>
          <a:p>
            <a:r>
              <a:rPr lang="en-IN" dirty="0" smtClean="0"/>
              <a:t>ENVIRONMENTAL POLLUTION</a:t>
            </a:r>
            <a:endParaRPr lang="en-IN" dirty="0"/>
          </a:p>
        </p:txBody>
      </p:sp>
    </p:spTree>
    <p:extLst>
      <p:ext uri="{BB962C8B-B14F-4D97-AF65-F5344CB8AC3E}">
        <p14:creationId xmlns:p14="http://schemas.microsoft.com/office/powerpoint/2010/main" val="1358927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WATER POLLUTION </a:t>
            </a:r>
            <a:endParaRPr lang="en-IN" dirty="0"/>
          </a:p>
        </p:txBody>
      </p:sp>
      <p:sp>
        <p:nvSpPr>
          <p:cNvPr id="3" name="Content Placeholder 2"/>
          <p:cNvSpPr>
            <a:spLocks noGrp="1"/>
          </p:cNvSpPr>
          <p:nvPr>
            <p:ph idx="1"/>
          </p:nvPr>
        </p:nvSpPr>
        <p:spPr>
          <a:xfrm>
            <a:off x="838200" y="1427419"/>
            <a:ext cx="10515600" cy="5253600"/>
          </a:xfrm>
        </p:spPr>
        <p:txBody>
          <a:bodyPr>
            <a:normAutofit fontScale="85000" lnSpcReduction="20000"/>
          </a:bodyPr>
          <a:lstStyle/>
          <a:p>
            <a:pPr marL="0" indent="0">
              <a:buNone/>
            </a:pPr>
            <a:r>
              <a:rPr lang="en-IN" b="1" dirty="0" smtClean="0"/>
              <a:t> </a:t>
            </a:r>
            <a:r>
              <a:rPr lang="en-IN" sz="3000" b="1" dirty="0" smtClean="0"/>
              <a:t>Sources </a:t>
            </a:r>
            <a:r>
              <a:rPr lang="en-IN" sz="3000" b="1" dirty="0" smtClean="0"/>
              <a:t>of </a:t>
            </a:r>
            <a:r>
              <a:rPr lang="en-IN" sz="3000" b="1"/>
              <a:t>Water </a:t>
            </a:r>
            <a:r>
              <a:rPr lang="en-IN" sz="3000" b="1" smtClean="0"/>
              <a:t>Pollutants</a:t>
            </a:r>
          </a:p>
          <a:p>
            <a:pPr marL="0" indent="0">
              <a:buNone/>
            </a:pPr>
            <a:endParaRPr lang="en-IN" sz="3000" b="1" dirty="0" smtClean="0"/>
          </a:p>
          <a:p>
            <a:pPr marL="0" indent="0">
              <a:buNone/>
            </a:pPr>
            <a:r>
              <a:rPr lang="en-IN" sz="3000" b="1" dirty="0"/>
              <a:t>(ii) Natural and Anthropogenic </a:t>
            </a:r>
            <a:r>
              <a:rPr lang="en-IN" sz="3000" b="1" dirty="0" smtClean="0"/>
              <a:t>Sources</a:t>
            </a:r>
            <a:endParaRPr lang="en-IN" sz="3000" b="1" dirty="0" smtClean="0"/>
          </a:p>
          <a:p>
            <a:pPr algn="just"/>
            <a:r>
              <a:rPr lang="en-IN" sz="3000" dirty="0"/>
              <a:t>It is a common natural phenomenon, which occurs in most water bodies. Indiscriminate deforestation makes soil loose and flood waters bring silt from mountains into streams, rivers and lakes. </a:t>
            </a:r>
          </a:p>
          <a:p>
            <a:pPr algn="just"/>
            <a:r>
              <a:rPr lang="en-IN" sz="3000" dirty="0"/>
              <a:t>On the other hand, the human activities that result into the pollution of water are called anthropogenic or man -made sources of water pollution</a:t>
            </a:r>
            <a:r>
              <a:rPr lang="en-IN" sz="3000" dirty="0" smtClean="0"/>
              <a:t>.</a:t>
            </a:r>
          </a:p>
          <a:p>
            <a:pPr algn="just"/>
            <a:r>
              <a:rPr lang="en-IN" sz="3000" dirty="0" smtClean="0"/>
              <a:t> </a:t>
            </a:r>
            <a:r>
              <a:rPr lang="en-IN" sz="3000" dirty="0"/>
              <a:t>For example, domestic (sewage and waste water), industrial and agricultural wastes that goes into the rivers, lakes, streams and seas are anthropogenic sources. Certain materials that are leached from the land by run-off water and enter the various water bodies also belong to this category </a:t>
            </a:r>
            <a:endParaRPr lang="en-IN" sz="3000" b="1" dirty="0"/>
          </a:p>
          <a:p>
            <a:pPr marL="0" indent="0" algn="just">
              <a:buNone/>
            </a:pPr>
            <a:r>
              <a:rPr lang="en-IN" dirty="0" smtClean="0"/>
              <a:t>. </a:t>
            </a:r>
            <a:endParaRPr lang="en-IN" b="1" dirty="0"/>
          </a:p>
        </p:txBody>
      </p:sp>
    </p:spTree>
    <p:extLst>
      <p:ext uri="{BB962C8B-B14F-4D97-AF65-F5344CB8AC3E}">
        <p14:creationId xmlns:p14="http://schemas.microsoft.com/office/powerpoint/2010/main" val="4247703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WATER POLLUTION </a:t>
            </a:r>
            <a:endParaRPr lang="en-IN" dirty="0"/>
          </a:p>
        </p:txBody>
      </p:sp>
      <p:sp>
        <p:nvSpPr>
          <p:cNvPr id="3" name="Content Placeholder 2"/>
          <p:cNvSpPr>
            <a:spLocks noGrp="1"/>
          </p:cNvSpPr>
          <p:nvPr>
            <p:ph idx="1"/>
          </p:nvPr>
        </p:nvSpPr>
        <p:spPr>
          <a:xfrm>
            <a:off x="838200" y="1427419"/>
            <a:ext cx="10515600" cy="4825898"/>
          </a:xfrm>
        </p:spPr>
        <p:txBody>
          <a:bodyPr>
            <a:normAutofit fontScale="85000" lnSpcReduction="10000"/>
          </a:bodyPr>
          <a:lstStyle/>
          <a:p>
            <a:pPr marL="0" indent="0">
              <a:buNone/>
            </a:pPr>
            <a:r>
              <a:rPr lang="en-IN" b="1" dirty="0"/>
              <a:t>WATER POLLUTION </a:t>
            </a:r>
            <a:endParaRPr lang="en-IN" b="1" dirty="0" smtClean="0"/>
          </a:p>
          <a:p>
            <a:pPr marL="0" indent="0">
              <a:buNone/>
            </a:pPr>
            <a:endParaRPr lang="en-IN" dirty="0"/>
          </a:p>
          <a:p>
            <a:pPr marL="0" indent="0">
              <a:buNone/>
            </a:pPr>
            <a:r>
              <a:rPr lang="en-IN" dirty="0"/>
              <a:t>It may be defined as “the alteration in physical, chemical and biological characteristics of water which may cause harmful effects on human and aquatic life. </a:t>
            </a:r>
            <a:endParaRPr lang="en-IN" dirty="0" smtClean="0"/>
          </a:p>
          <a:p>
            <a:pPr marL="0" indent="0">
              <a:buNone/>
            </a:pPr>
            <a:r>
              <a:rPr lang="en-IN" b="1" dirty="0" smtClean="0"/>
              <a:t>Types </a:t>
            </a:r>
            <a:r>
              <a:rPr lang="en-IN" b="1" dirty="0"/>
              <a:t>of Water </a:t>
            </a:r>
            <a:r>
              <a:rPr lang="en-IN" b="1" dirty="0" smtClean="0"/>
              <a:t>Pollutants</a:t>
            </a:r>
          </a:p>
          <a:p>
            <a:pPr marL="0" indent="0">
              <a:buNone/>
            </a:pPr>
            <a:endParaRPr lang="en-IN" dirty="0"/>
          </a:p>
          <a:p>
            <a:r>
              <a:rPr lang="en-IN" dirty="0"/>
              <a:t>The various types of pollutants can be broadly put under the </a:t>
            </a:r>
            <a:r>
              <a:rPr lang="en-IN" dirty="0" smtClean="0"/>
              <a:t>following </a:t>
            </a:r>
            <a:r>
              <a:rPr lang="en-IN" dirty="0"/>
              <a:t>types</a:t>
            </a:r>
            <a:r>
              <a:rPr lang="en-IN" dirty="0" smtClean="0"/>
              <a:t>:</a:t>
            </a:r>
          </a:p>
          <a:p>
            <a:r>
              <a:rPr lang="en-IN" dirty="0" smtClean="0"/>
              <a:t>(</a:t>
            </a:r>
            <a:r>
              <a:rPr lang="en-IN" dirty="0" err="1"/>
              <a:t>i</a:t>
            </a:r>
            <a:r>
              <a:rPr lang="en-IN" dirty="0"/>
              <a:t>) Sewage Pollutants (Domestic and Municipal Waste) </a:t>
            </a:r>
            <a:endParaRPr lang="en-IN" dirty="0" smtClean="0"/>
          </a:p>
          <a:p>
            <a:r>
              <a:rPr lang="en-IN" dirty="0" smtClean="0"/>
              <a:t>(</a:t>
            </a:r>
            <a:r>
              <a:rPr lang="en-IN" dirty="0"/>
              <a:t>ii) Industrial Pollutants </a:t>
            </a:r>
            <a:endParaRPr lang="en-IN" dirty="0" smtClean="0"/>
          </a:p>
          <a:p>
            <a:r>
              <a:rPr lang="en-IN" dirty="0" smtClean="0"/>
              <a:t>(</a:t>
            </a:r>
            <a:r>
              <a:rPr lang="en-IN" dirty="0"/>
              <a:t>iii) Agricultural </a:t>
            </a:r>
            <a:r>
              <a:rPr lang="en-IN" dirty="0" smtClean="0"/>
              <a:t>Pollutants</a:t>
            </a:r>
          </a:p>
          <a:p>
            <a:r>
              <a:rPr lang="en-IN" dirty="0" smtClean="0"/>
              <a:t>(</a:t>
            </a:r>
            <a:r>
              <a:rPr lang="en-IN" dirty="0"/>
              <a:t>iv) Radioactive and Thermal Pollutants. </a:t>
            </a:r>
          </a:p>
        </p:txBody>
      </p:sp>
    </p:spTree>
    <p:extLst>
      <p:ext uri="{BB962C8B-B14F-4D97-AF65-F5344CB8AC3E}">
        <p14:creationId xmlns:p14="http://schemas.microsoft.com/office/powerpoint/2010/main" val="4017157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WATER POLLUTION </a:t>
            </a:r>
            <a:endParaRPr lang="en-IN" dirty="0"/>
          </a:p>
        </p:txBody>
      </p:sp>
      <p:sp>
        <p:nvSpPr>
          <p:cNvPr id="3" name="Content Placeholder 2"/>
          <p:cNvSpPr>
            <a:spLocks noGrp="1"/>
          </p:cNvSpPr>
          <p:nvPr>
            <p:ph idx="1"/>
          </p:nvPr>
        </p:nvSpPr>
        <p:spPr>
          <a:xfrm>
            <a:off x="838200" y="1427419"/>
            <a:ext cx="10515600" cy="5253600"/>
          </a:xfrm>
        </p:spPr>
        <p:txBody>
          <a:bodyPr>
            <a:normAutofit lnSpcReduction="10000"/>
          </a:bodyPr>
          <a:lstStyle/>
          <a:p>
            <a:pPr marL="0" indent="0">
              <a:buNone/>
            </a:pPr>
            <a:r>
              <a:rPr lang="en-IN" b="1" dirty="0" smtClean="0"/>
              <a:t>Types </a:t>
            </a:r>
            <a:r>
              <a:rPr lang="en-IN" b="1" dirty="0"/>
              <a:t>of Water </a:t>
            </a:r>
            <a:r>
              <a:rPr lang="en-IN" b="1" dirty="0" smtClean="0"/>
              <a:t>Pollutants</a:t>
            </a:r>
          </a:p>
          <a:p>
            <a:pPr marL="571500" indent="-571500">
              <a:buAutoNum type="romanLcParenBoth"/>
            </a:pPr>
            <a:r>
              <a:rPr lang="en-IN" b="1" dirty="0" smtClean="0"/>
              <a:t>Domestic </a:t>
            </a:r>
            <a:r>
              <a:rPr lang="en-IN" b="1" dirty="0"/>
              <a:t>and Municipal Pollutants: </a:t>
            </a:r>
            <a:endParaRPr lang="en-IN" b="1" dirty="0" smtClean="0"/>
          </a:p>
          <a:p>
            <a:pPr marL="987425" indent="-457200"/>
            <a:r>
              <a:rPr lang="en-IN" dirty="0" smtClean="0"/>
              <a:t>The </a:t>
            </a:r>
            <a:r>
              <a:rPr lang="en-IN" dirty="0"/>
              <a:t>sewage contains garbage, soaps, detergents, waste food and human excreta and is the single largest sources of water pollution. </a:t>
            </a:r>
            <a:endParaRPr lang="en-IN" dirty="0" smtClean="0"/>
          </a:p>
          <a:p>
            <a:pPr marL="987425" indent="-457200"/>
            <a:r>
              <a:rPr lang="en-IN" dirty="0" smtClean="0"/>
              <a:t>Pathogenic </a:t>
            </a:r>
            <a:r>
              <a:rPr lang="en-IN" dirty="0"/>
              <a:t>(disease causing) microorganisms (bacteria, fungi, protozoa, algae) enter the water system through sewage making it infected</a:t>
            </a:r>
            <a:r>
              <a:rPr lang="en-IN" dirty="0" smtClean="0"/>
              <a:t>.</a:t>
            </a:r>
          </a:p>
          <a:p>
            <a:pPr marL="987425" indent="-457200"/>
            <a:r>
              <a:rPr lang="en-IN" dirty="0" smtClean="0"/>
              <a:t>Water </a:t>
            </a:r>
            <a:r>
              <a:rPr lang="en-IN" dirty="0"/>
              <a:t>polluted by sewage may carry certain other bacteria and viruses cannot grow by themselves, but reproduce in the cells of host organisms. </a:t>
            </a:r>
            <a:endParaRPr lang="en-IN" dirty="0" smtClean="0"/>
          </a:p>
          <a:p>
            <a:pPr marL="987425" indent="-457200"/>
            <a:r>
              <a:rPr lang="en-IN" dirty="0" smtClean="0"/>
              <a:t>Typhoid, cholera, gastroenteritis and dysentery are commonly caused by drinking infected water.</a:t>
            </a:r>
            <a:endParaRPr lang="en-IN" b="1" dirty="0" smtClean="0"/>
          </a:p>
          <a:p>
            <a:pPr marL="0" indent="0">
              <a:buNone/>
            </a:pPr>
            <a:endParaRPr lang="en-IN" dirty="0"/>
          </a:p>
        </p:txBody>
      </p:sp>
    </p:spTree>
    <p:extLst>
      <p:ext uri="{BB962C8B-B14F-4D97-AF65-F5344CB8AC3E}">
        <p14:creationId xmlns:p14="http://schemas.microsoft.com/office/powerpoint/2010/main" val="3346164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WATER POLLUTION </a:t>
            </a:r>
            <a:endParaRPr lang="en-IN" dirty="0"/>
          </a:p>
        </p:txBody>
      </p:sp>
      <p:sp>
        <p:nvSpPr>
          <p:cNvPr id="3" name="Content Placeholder 2"/>
          <p:cNvSpPr>
            <a:spLocks noGrp="1"/>
          </p:cNvSpPr>
          <p:nvPr>
            <p:ph idx="1"/>
          </p:nvPr>
        </p:nvSpPr>
        <p:spPr>
          <a:xfrm>
            <a:off x="838200" y="1427419"/>
            <a:ext cx="10515600" cy="5253600"/>
          </a:xfrm>
        </p:spPr>
        <p:txBody>
          <a:bodyPr>
            <a:normAutofit lnSpcReduction="10000"/>
          </a:bodyPr>
          <a:lstStyle/>
          <a:p>
            <a:pPr marL="0" indent="0">
              <a:buNone/>
            </a:pPr>
            <a:r>
              <a:rPr lang="en-IN" b="1" dirty="0" smtClean="0"/>
              <a:t>Types </a:t>
            </a:r>
            <a:r>
              <a:rPr lang="en-IN" b="1" dirty="0"/>
              <a:t>of Water </a:t>
            </a:r>
            <a:r>
              <a:rPr lang="en-IN" b="1" dirty="0" smtClean="0"/>
              <a:t>Pollutants</a:t>
            </a:r>
          </a:p>
          <a:p>
            <a:pPr marL="0" indent="0">
              <a:buNone/>
            </a:pPr>
            <a:r>
              <a:rPr lang="en-IN" b="1" dirty="0"/>
              <a:t>(ii) Industrial Pollutants: </a:t>
            </a:r>
            <a:endParaRPr lang="en-IN" b="1" dirty="0" smtClean="0"/>
          </a:p>
          <a:p>
            <a:pPr algn="just"/>
            <a:r>
              <a:rPr lang="en-IN" dirty="0" smtClean="0"/>
              <a:t>Industries </a:t>
            </a:r>
            <a:r>
              <a:rPr lang="en-IN" dirty="0"/>
              <a:t>are located near rivers or fresh water </a:t>
            </a:r>
            <a:r>
              <a:rPr lang="en-IN" dirty="0" smtClean="0"/>
              <a:t>streams are </a:t>
            </a:r>
            <a:r>
              <a:rPr lang="en-IN" dirty="0"/>
              <a:t>responsible for discharging their untreated effluents into rivers like highly toxic heavy metals such as chromium, arsenic, lead, mercury, etc. along with hazardous organic and inorganic wastes (e.g., acids, </a:t>
            </a:r>
            <a:r>
              <a:rPr lang="en-IN" dirty="0" err="1"/>
              <a:t>alkalies</a:t>
            </a:r>
            <a:r>
              <a:rPr lang="en-IN" dirty="0"/>
              <a:t>, cyanides, chlorides, etc</a:t>
            </a:r>
            <a:r>
              <a:rPr lang="en-IN" dirty="0" smtClean="0"/>
              <a:t>.).</a:t>
            </a:r>
          </a:p>
          <a:p>
            <a:pPr algn="just"/>
            <a:r>
              <a:rPr lang="en-IN" dirty="0" smtClean="0"/>
              <a:t>Factories </a:t>
            </a:r>
            <a:r>
              <a:rPr lang="en-IN" dirty="0"/>
              <a:t>manufacturing plastic, caustic soda and some fungicides and pesticides release mercury (a heavy metal) along with other effluents in nearby water body</a:t>
            </a:r>
            <a:r>
              <a:rPr lang="en-IN" dirty="0" smtClean="0"/>
              <a:t>.</a:t>
            </a:r>
          </a:p>
          <a:p>
            <a:pPr algn="just"/>
            <a:r>
              <a:rPr lang="en-IN" dirty="0" smtClean="0"/>
              <a:t>Mercury </a:t>
            </a:r>
            <a:r>
              <a:rPr lang="en-IN" dirty="0"/>
              <a:t>enters the food chain through bacteria, algae, fish and finally into the human body. The toxicity of mercury became evident by the </a:t>
            </a:r>
            <a:r>
              <a:rPr lang="en-IN" dirty="0" err="1"/>
              <a:t>Minamata</a:t>
            </a:r>
            <a:r>
              <a:rPr lang="en-IN" dirty="0"/>
              <a:t> Bay tragedy in Japan during the period 1953-60.</a:t>
            </a:r>
          </a:p>
        </p:txBody>
      </p:sp>
    </p:spTree>
    <p:extLst>
      <p:ext uri="{BB962C8B-B14F-4D97-AF65-F5344CB8AC3E}">
        <p14:creationId xmlns:p14="http://schemas.microsoft.com/office/powerpoint/2010/main" val="1730018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WATER POLLUTION </a:t>
            </a:r>
            <a:endParaRPr lang="en-IN" dirty="0"/>
          </a:p>
        </p:txBody>
      </p:sp>
      <p:sp>
        <p:nvSpPr>
          <p:cNvPr id="3" name="Content Placeholder 2"/>
          <p:cNvSpPr>
            <a:spLocks noGrp="1"/>
          </p:cNvSpPr>
          <p:nvPr>
            <p:ph idx="1"/>
          </p:nvPr>
        </p:nvSpPr>
        <p:spPr>
          <a:xfrm>
            <a:off x="838200" y="1427419"/>
            <a:ext cx="10515600" cy="5253600"/>
          </a:xfrm>
        </p:spPr>
        <p:txBody>
          <a:bodyPr>
            <a:normAutofit/>
          </a:bodyPr>
          <a:lstStyle/>
          <a:p>
            <a:pPr marL="0" indent="0">
              <a:buNone/>
            </a:pPr>
            <a:r>
              <a:rPr lang="en-IN" b="1" dirty="0" smtClean="0"/>
              <a:t>Types </a:t>
            </a:r>
            <a:r>
              <a:rPr lang="en-IN" b="1" dirty="0"/>
              <a:t>of Water </a:t>
            </a:r>
            <a:r>
              <a:rPr lang="en-IN" b="1" dirty="0" smtClean="0"/>
              <a:t>Pollutants</a:t>
            </a:r>
            <a:endParaRPr lang="en-IN" b="1" dirty="0" smtClean="0"/>
          </a:p>
          <a:p>
            <a:pPr marL="0" indent="0" algn="just">
              <a:buNone/>
            </a:pPr>
            <a:r>
              <a:rPr lang="en-IN" b="1" dirty="0"/>
              <a:t>(iii) Agricultural Waste: </a:t>
            </a:r>
            <a:r>
              <a:rPr lang="en-IN" dirty="0"/>
              <a:t>Manure, fertilizers, pesticides, wastes form farms, slaughterhouse, poultry farms, salts and silt are drained as run-off from agricultural lands. </a:t>
            </a:r>
            <a:endParaRPr lang="en-IN" dirty="0" smtClean="0"/>
          </a:p>
          <a:p>
            <a:pPr marL="0" indent="0" algn="just">
              <a:buNone/>
            </a:pPr>
            <a:r>
              <a:rPr lang="en-IN" dirty="0" smtClean="0"/>
              <a:t>The </a:t>
            </a:r>
            <a:r>
              <a:rPr lang="en-IN" dirty="0"/>
              <a:t>water body receiving large quantities of fertilizers (phosphates and nitrates or manures becomes rich in nutrients which leads to eutrophication and consequent depletion of dissolved oxygen</a:t>
            </a:r>
            <a:r>
              <a:rPr lang="en-IN" dirty="0" smtClean="0"/>
              <a:t>.</a:t>
            </a:r>
          </a:p>
          <a:p>
            <a:pPr marL="0" indent="0" algn="just">
              <a:buNone/>
            </a:pPr>
            <a:r>
              <a:rPr lang="en-IN" dirty="0" smtClean="0"/>
              <a:t>Pesticides </a:t>
            </a:r>
            <a:r>
              <a:rPr lang="en-IN" dirty="0"/>
              <a:t>(DDT, </a:t>
            </a:r>
            <a:r>
              <a:rPr lang="en-IN" dirty="0" err="1"/>
              <a:t>dieldrin</a:t>
            </a:r>
            <a:r>
              <a:rPr lang="en-IN" dirty="0"/>
              <a:t>, </a:t>
            </a:r>
            <a:r>
              <a:rPr lang="en-IN" dirty="0" err="1"/>
              <a:t>aldrin</a:t>
            </a:r>
            <a:r>
              <a:rPr lang="en-IN" dirty="0"/>
              <a:t>, malathion, </a:t>
            </a:r>
            <a:r>
              <a:rPr lang="en-IN" dirty="0" err="1"/>
              <a:t>carbaryl</a:t>
            </a:r>
            <a:r>
              <a:rPr lang="en-IN" dirty="0"/>
              <a:t> etc.) are used to kill insect and rodent pests. Toxic pesticide residues enter the human body through drinking water or through food </a:t>
            </a:r>
            <a:r>
              <a:rPr lang="en-IN" dirty="0" smtClean="0"/>
              <a:t>chain. </a:t>
            </a:r>
            <a:r>
              <a:rPr lang="en-IN" dirty="0"/>
              <a:t>These compounds have low solubility in water but are highly soluble in fats. </a:t>
            </a:r>
            <a:r>
              <a:rPr lang="en-IN" dirty="0" smtClean="0"/>
              <a:t>.</a:t>
            </a:r>
            <a:endParaRPr lang="en-IN" dirty="0"/>
          </a:p>
        </p:txBody>
      </p:sp>
    </p:spTree>
    <p:extLst>
      <p:ext uri="{BB962C8B-B14F-4D97-AF65-F5344CB8AC3E}">
        <p14:creationId xmlns:p14="http://schemas.microsoft.com/office/powerpoint/2010/main" val="2827725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WATER POLLUTION </a:t>
            </a:r>
            <a:endParaRPr lang="en-IN" dirty="0"/>
          </a:p>
        </p:txBody>
      </p:sp>
      <p:sp>
        <p:nvSpPr>
          <p:cNvPr id="3" name="Content Placeholder 2"/>
          <p:cNvSpPr>
            <a:spLocks noGrp="1"/>
          </p:cNvSpPr>
          <p:nvPr>
            <p:ph idx="1"/>
          </p:nvPr>
        </p:nvSpPr>
        <p:spPr>
          <a:xfrm>
            <a:off x="838200" y="1427419"/>
            <a:ext cx="10515600" cy="5253600"/>
          </a:xfrm>
        </p:spPr>
        <p:txBody>
          <a:bodyPr>
            <a:normAutofit/>
          </a:bodyPr>
          <a:lstStyle/>
          <a:p>
            <a:pPr marL="0" indent="0">
              <a:buNone/>
            </a:pPr>
            <a:r>
              <a:rPr lang="en-IN" b="1" dirty="0" smtClean="0"/>
              <a:t>Types </a:t>
            </a:r>
            <a:r>
              <a:rPr lang="en-IN" b="1" dirty="0"/>
              <a:t>of Water </a:t>
            </a:r>
            <a:r>
              <a:rPr lang="en-IN" b="1" dirty="0" smtClean="0"/>
              <a:t>Pollutants</a:t>
            </a:r>
          </a:p>
          <a:p>
            <a:pPr marL="0" indent="0">
              <a:buNone/>
            </a:pPr>
            <a:r>
              <a:rPr lang="en-IN" b="1" dirty="0"/>
              <a:t>(iv) Physical Pollutants </a:t>
            </a:r>
            <a:endParaRPr lang="en-IN" b="1" dirty="0"/>
          </a:p>
          <a:p>
            <a:pPr marL="0" indent="0">
              <a:buNone/>
            </a:pPr>
            <a:r>
              <a:rPr lang="en-IN" b="1" dirty="0" smtClean="0"/>
              <a:t> </a:t>
            </a:r>
            <a:r>
              <a:rPr lang="en-IN" b="1" dirty="0"/>
              <a:t>(a) Radioactive Wastes </a:t>
            </a:r>
            <a:r>
              <a:rPr lang="en-IN" b="1" dirty="0" smtClean="0"/>
              <a:t>: </a:t>
            </a:r>
            <a:r>
              <a:rPr lang="en-IN" dirty="0" smtClean="0"/>
              <a:t>found </a:t>
            </a:r>
            <a:r>
              <a:rPr lang="en-IN" dirty="0"/>
              <a:t>in water are radium and potassium-40. These isotopes originate from natural sources due to leaching from minerals. Water bodies are also polluted by accidental leakage of waste material from uranium and thorium mines, nuclear power plants and </a:t>
            </a:r>
            <a:r>
              <a:rPr lang="en-IN" dirty="0" smtClean="0"/>
              <a:t>industries.</a:t>
            </a:r>
          </a:p>
          <a:p>
            <a:pPr marL="0" indent="0">
              <a:buNone/>
            </a:pPr>
            <a:r>
              <a:rPr lang="en-IN" b="1" dirty="0"/>
              <a:t>(b) Thermal Sources: </a:t>
            </a:r>
            <a:r>
              <a:rPr lang="en-IN" dirty="0"/>
              <a:t>Various industries, nuclear power plants and thermal plants require water for cooling and the resultant hot water is often discharged into rivers or lakes. This results in thermal pollution and leads to the imbalance in the ecology of the water body. </a:t>
            </a:r>
            <a:endParaRPr lang="en-IN" b="1" dirty="0" smtClean="0"/>
          </a:p>
        </p:txBody>
      </p:sp>
    </p:spTree>
    <p:extLst>
      <p:ext uri="{BB962C8B-B14F-4D97-AF65-F5344CB8AC3E}">
        <p14:creationId xmlns:p14="http://schemas.microsoft.com/office/powerpoint/2010/main" val="143007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WATER POLLUTION </a:t>
            </a:r>
            <a:endParaRPr lang="en-IN" dirty="0"/>
          </a:p>
        </p:txBody>
      </p:sp>
      <p:sp>
        <p:nvSpPr>
          <p:cNvPr id="3" name="Content Placeholder 2"/>
          <p:cNvSpPr>
            <a:spLocks noGrp="1"/>
          </p:cNvSpPr>
          <p:nvPr>
            <p:ph idx="1"/>
          </p:nvPr>
        </p:nvSpPr>
        <p:spPr>
          <a:xfrm>
            <a:off x="838200" y="1427419"/>
            <a:ext cx="10515600" cy="5253600"/>
          </a:xfrm>
        </p:spPr>
        <p:txBody>
          <a:bodyPr>
            <a:normAutofit/>
          </a:bodyPr>
          <a:lstStyle/>
          <a:p>
            <a:pPr marL="0" indent="0">
              <a:buNone/>
            </a:pPr>
            <a:r>
              <a:rPr lang="en-IN" b="1" dirty="0" smtClean="0"/>
              <a:t>Types </a:t>
            </a:r>
            <a:r>
              <a:rPr lang="en-IN" b="1" dirty="0"/>
              <a:t>of Water </a:t>
            </a:r>
            <a:r>
              <a:rPr lang="en-IN" b="1" dirty="0" smtClean="0"/>
              <a:t>Pollutants</a:t>
            </a:r>
          </a:p>
          <a:p>
            <a:pPr marL="0" indent="0">
              <a:buNone/>
            </a:pPr>
            <a:r>
              <a:rPr lang="en-IN" b="1" dirty="0"/>
              <a:t>(iv) Physical Pollutants </a:t>
            </a:r>
            <a:endParaRPr lang="en-IN" b="1" dirty="0"/>
          </a:p>
          <a:p>
            <a:pPr marL="0" indent="0">
              <a:buNone/>
            </a:pPr>
            <a:r>
              <a:rPr lang="en-IN" b="1" dirty="0"/>
              <a:t>(c) Sediments : </a:t>
            </a:r>
            <a:r>
              <a:rPr lang="en-IN" dirty="0"/>
              <a:t>Soil particles carried to streams, lakes or oceans form the sediments. The sediment become polluting due to their large amount. The sediments may damage the water body by introducing a large amount of nutrient matter. </a:t>
            </a:r>
            <a:endParaRPr lang="en-IN" dirty="0" smtClean="0"/>
          </a:p>
          <a:p>
            <a:pPr marL="0" indent="0">
              <a:buNone/>
            </a:pPr>
            <a:endParaRPr lang="en-IN" b="1" dirty="0"/>
          </a:p>
          <a:p>
            <a:pPr marL="0" indent="0">
              <a:buNone/>
            </a:pPr>
            <a:r>
              <a:rPr lang="en-IN" b="1" dirty="0"/>
              <a:t>(v) Petroleum Products: </a:t>
            </a:r>
            <a:r>
              <a:rPr lang="en-IN" dirty="0" smtClean="0"/>
              <a:t>Crude </a:t>
            </a:r>
            <a:r>
              <a:rPr lang="en-IN" dirty="0"/>
              <a:t>oil and other related products generally get into water by accidental spillage from ships, tankers, pipelines etc. Besides these accidental spills, oil refineries, oil exploration sites and automobile service centres pollute different water bodies. </a:t>
            </a:r>
            <a:endParaRPr lang="en-IN" b="1" dirty="0" smtClean="0"/>
          </a:p>
        </p:txBody>
      </p:sp>
    </p:spTree>
    <p:extLst>
      <p:ext uri="{BB962C8B-B14F-4D97-AF65-F5344CB8AC3E}">
        <p14:creationId xmlns:p14="http://schemas.microsoft.com/office/powerpoint/2010/main" val="1356426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WATER POLLUTION </a:t>
            </a:r>
            <a:endParaRPr lang="en-IN" dirty="0"/>
          </a:p>
        </p:txBody>
      </p:sp>
      <p:sp>
        <p:nvSpPr>
          <p:cNvPr id="3" name="Content Placeholder 2"/>
          <p:cNvSpPr>
            <a:spLocks noGrp="1"/>
          </p:cNvSpPr>
          <p:nvPr>
            <p:ph idx="1"/>
          </p:nvPr>
        </p:nvSpPr>
        <p:spPr>
          <a:xfrm>
            <a:off x="838200" y="1427419"/>
            <a:ext cx="10515600" cy="5253600"/>
          </a:xfrm>
        </p:spPr>
        <p:txBody>
          <a:bodyPr>
            <a:normAutofit/>
          </a:bodyPr>
          <a:lstStyle/>
          <a:p>
            <a:pPr marL="0" indent="0">
              <a:buNone/>
            </a:pPr>
            <a:r>
              <a:rPr lang="en-IN" b="1" dirty="0" smtClean="0"/>
              <a:t> Sources </a:t>
            </a:r>
            <a:r>
              <a:rPr lang="en-IN" b="1" dirty="0" smtClean="0"/>
              <a:t>of </a:t>
            </a:r>
            <a:r>
              <a:rPr lang="en-IN" b="1" dirty="0"/>
              <a:t>Water </a:t>
            </a:r>
            <a:r>
              <a:rPr lang="en-IN" b="1" dirty="0" smtClean="0"/>
              <a:t>Pollutants</a:t>
            </a:r>
          </a:p>
          <a:p>
            <a:pPr marL="0" indent="0">
              <a:buNone/>
            </a:pPr>
            <a:endParaRPr lang="en-IN" b="1" dirty="0"/>
          </a:p>
          <a:p>
            <a:pPr marL="0" indent="0">
              <a:buNone/>
            </a:pPr>
            <a:r>
              <a:rPr lang="en-IN" b="1" dirty="0" smtClean="0"/>
              <a:t>Point </a:t>
            </a:r>
            <a:r>
              <a:rPr lang="en-IN" b="1" dirty="0"/>
              <a:t>and Non Point Sources of Water Pollution </a:t>
            </a:r>
            <a:endParaRPr lang="en-IN" dirty="0"/>
          </a:p>
          <a:p>
            <a:r>
              <a:rPr lang="en-IN" dirty="0"/>
              <a:t>When pollutants enter a stream, river or lake these gives rise to surface water pollution. </a:t>
            </a:r>
          </a:p>
          <a:p>
            <a:r>
              <a:rPr lang="en-IN" dirty="0"/>
              <a:t>The surface water pollution has a number of sources. These can be categorized as: </a:t>
            </a:r>
          </a:p>
          <a:p>
            <a:pPr marL="0" indent="0">
              <a:buNone/>
            </a:pPr>
            <a:r>
              <a:rPr lang="en-IN" dirty="0" smtClean="0"/>
              <a:t>a. Point </a:t>
            </a:r>
            <a:r>
              <a:rPr lang="en-IN" dirty="0"/>
              <a:t>and Non-point Sources </a:t>
            </a:r>
          </a:p>
          <a:p>
            <a:pPr marL="0" indent="0">
              <a:buNone/>
            </a:pPr>
            <a:r>
              <a:rPr lang="en-IN" dirty="0" smtClean="0"/>
              <a:t>b. Natural </a:t>
            </a:r>
            <a:r>
              <a:rPr lang="en-IN" dirty="0"/>
              <a:t>and Anthropogenic Sources </a:t>
            </a:r>
            <a:endParaRPr lang="en-IN" dirty="0" smtClean="0"/>
          </a:p>
        </p:txBody>
      </p:sp>
    </p:spTree>
    <p:extLst>
      <p:ext uri="{BB962C8B-B14F-4D97-AF65-F5344CB8AC3E}">
        <p14:creationId xmlns:p14="http://schemas.microsoft.com/office/powerpoint/2010/main" val="2145409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WATER POLLUTION </a:t>
            </a:r>
            <a:endParaRPr lang="en-IN" dirty="0"/>
          </a:p>
        </p:txBody>
      </p:sp>
      <p:sp>
        <p:nvSpPr>
          <p:cNvPr id="3" name="Content Placeholder 2"/>
          <p:cNvSpPr>
            <a:spLocks noGrp="1"/>
          </p:cNvSpPr>
          <p:nvPr>
            <p:ph idx="1"/>
          </p:nvPr>
        </p:nvSpPr>
        <p:spPr>
          <a:xfrm>
            <a:off x="838200" y="1427419"/>
            <a:ext cx="10515600" cy="5253600"/>
          </a:xfrm>
        </p:spPr>
        <p:txBody>
          <a:bodyPr>
            <a:normAutofit lnSpcReduction="10000"/>
          </a:bodyPr>
          <a:lstStyle/>
          <a:p>
            <a:pPr marL="0" indent="0">
              <a:buNone/>
            </a:pPr>
            <a:r>
              <a:rPr lang="en-IN" b="1" dirty="0" smtClean="0"/>
              <a:t> Sources </a:t>
            </a:r>
            <a:r>
              <a:rPr lang="en-IN" b="1" dirty="0" smtClean="0"/>
              <a:t>of </a:t>
            </a:r>
            <a:r>
              <a:rPr lang="en-IN" b="1" dirty="0"/>
              <a:t>Water </a:t>
            </a:r>
            <a:r>
              <a:rPr lang="en-IN" b="1" dirty="0" smtClean="0"/>
              <a:t>Pollutants</a:t>
            </a:r>
          </a:p>
          <a:p>
            <a:pPr marL="0" indent="0">
              <a:buNone/>
            </a:pPr>
            <a:r>
              <a:rPr lang="en-IN" b="1" dirty="0"/>
              <a:t>(</a:t>
            </a:r>
            <a:r>
              <a:rPr lang="en-IN" b="1" dirty="0" err="1"/>
              <a:t>i</a:t>
            </a:r>
            <a:r>
              <a:rPr lang="en-IN" b="1" dirty="0"/>
              <a:t>) Point and Non-point Sources </a:t>
            </a:r>
            <a:endParaRPr lang="en-IN" dirty="0"/>
          </a:p>
          <a:p>
            <a:pPr algn="just"/>
            <a:r>
              <a:rPr lang="en-IN" dirty="0"/>
              <a:t>The well-defined sources that emits pollutants or effluents directly into different water bodies of fresh water are called point sources. </a:t>
            </a:r>
            <a:endParaRPr lang="en-IN" dirty="0" smtClean="0"/>
          </a:p>
          <a:p>
            <a:pPr algn="just"/>
            <a:r>
              <a:rPr lang="en-IN" dirty="0" smtClean="0"/>
              <a:t>Domestic </a:t>
            </a:r>
            <a:r>
              <a:rPr lang="en-IN" dirty="0"/>
              <a:t>and industrial waste are examples of this type. The point sources of pollution can be effectively checked. On the other hand, the non-point sources of water pollution are scattered or spread over large areas. </a:t>
            </a:r>
            <a:endParaRPr lang="en-IN" dirty="0" smtClean="0"/>
          </a:p>
          <a:p>
            <a:pPr marL="0" indent="0" algn="just">
              <a:buNone/>
            </a:pPr>
            <a:r>
              <a:rPr lang="en-IN" b="1" dirty="0"/>
              <a:t>(ii) Natural and Anthropogenic Sources </a:t>
            </a:r>
            <a:endParaRPr lang="en-IN" b="1" dirty="0" smtClean="0"/>
          </a:p>
          <a:p>
            <a:pPr algn="just"/>
            <a:r>
              <a:rPr lang="en-IN" dirty="0" smtClean="0"/>
              <a:t>An </a:t>
            </a:r>
            <a:r>
              <a:rPr lang="en-IN" dirty="0"/>
              <a:t>increase in the concentration of naturally occurring substances is also termed pollution. The sources of such an increase are called natural sources. Siltation (which includes soil, sand and mineral particles) is one such natural source. </a:t>
            </a:r>
            <a:endParaRPr lang="en-IN" b="1" dirty="0"/>
          </a:p>
        </p:txBody>
      </p:sp>
    </p:spTree>
    <p:extLst>
      <p:ext uri="{BB962C8B-B14F-4D97-AF65-F5344CB8AC3E}">
        <p14:creationId xmlns:p14="http://schemas.microsoft.com/office/powerpoint/2010/main" val="10663574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4461</TotalTime>
  <Words>955</Words>
  <Application>Microsoft Office PowerPoint</Application>
  <PresentationFormat>Widescreen</PresentationFormat>
  <Paragraphs>65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MODULE II</vt:lpstr>
      <vt:lpstr>WATER POLLUTION </vt:lpstr>
      <vt:lpstr>WATER POLLUTION </vt:lpstr>
      <vt:lpstr>WATER POLLUTION </vt:lpstr>
      <vt:lpstr>WATER POLLUTION </vt:lpstr>
      <vt:lpstr>WATER POLLUTION </vt:lpstr>
      <vt:lpstr>WATER POLLUTION </vt:lpstr>
      <vt:lpstr>WATER POLLUTION </vt:lpstr>
      <vt:lpstr>WATER POLLUTION </vt:lpstr>
      <vt:lpstr>WATER POLLUTION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II</dc:title>
  <dc:creator>BIBIN</dc:creator>
  <cp:lastModifiedBy>BIBIN</cp:lastModifiedBy>
  <cp:revision>7</cp:revision>
  <dcterms:created xsi:type="dcterms:W3CDTF">2019-08-27T04:13:00Z</dcterms:created>
  <dcterms:modified xsi:type="dcterms:W3CDTF">2019-09-03T02:56:43Z</dcterms:modified>
</cp:coreProperties>
</file>