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66" r:id="rId3"/>
    <p:sldId id="263" r:id="rId4"/>
    <p:sldId id="289" r:id="rId5"/>
    <p:sldId id="287" r:id="rId6"/>
    <p:sldId id="283" r:id="rId7"/>
    <p:sldId id="278" r:id="rId8"/>
    <p:sldId id="282" r:id="rId9"/>
    <p:sldId id="288" r:id="rId10"/>
    <p:sldId id="290" r:id="rId11"/>
    <p:sldId id="268" r:id="rId12"/>
    <p:sldId id="269" r:id="rId13"/>
    <p:sldId id="291" r:id="rId14"/>
    <p:sldId id="292" r:id="rId15"/>
    <p:sldId id="293" r:id="rId16"/>
    <p:sldId id="294" r:id="rId17"/>
    <p:sldId id="295" r:id="rId18"/>
    <p:sldId id="296" r:id="rId19"/>
    <p:sldId id="272" r:id="rId20"/>
    <p:sldId id="273" r:id="rId21"/>
    <p:sldId id="260" r:id="rId22"/>
    <p:sldId id="261" r:id="rId23"/>
    <p:sldId id="267"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4762DD-DC20-4C2A-B33B-692262127563}"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4762DD-DC20-4C2A-B33B-692262127563}"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4762DD-DC20-4C2A-B33B-692262127563}"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4762DD-DC20-4C2A-B33B-692262127563}"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762DD-DC20-4C2A-B33B-692262127563}"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4762DD-DC20-4C2A-B33B-692262127563}"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4762DD-DC20-4C2A-B33B-692262127563}" type="datetimeFigureOut">
              <a:rPr lang="en-US" smtClean="0"/>
              <a:pPr/>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4762DD-DC20-4C2A-B33B-692262127563}" type="datetimeFigureOut">
              <a:rPr lang="en-US" smtClean="0"/>
              <a:pPr/>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762DD-DC20-4C2A-B33B-692262127563}" type="datetimeFigureOut">
              <a:rPr lang="en-US" smtClean="0"/>
              <a:pPr/>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4762DD-DC20-4C2A-B33B-692262127563}"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4762DD-DC20-4C2A-B33B-692262127563}"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1B32B-02C5-48BC-8846-1C009741EF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762DD-DC20-4C2A-B33B-692262127563}" type="datetimeFigureOut">
              <a:rPr lang="en-US" smtClean="0"/>
              <a:pPr/>
              <a:t>5/29/2020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1B32B-02C5-48BC-8846-1C009741EF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3.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normAutofit/>
          </a:bodyPr>
          <a:lstStyle/>
          <a:p>
            <a:r>
              <a:rPr lang="en-US" b="1" dirty="0">
                <a:solidFill>
                  <a:srgbClr val="0070C0"/>
                </a:solidFill>
              </a:rPr>
              <a:t>Engineering Mechanics</a:t>
            </a:r>
            <a:br>
              <a:rPr lang="en-US" b="1" dirty="0">
                <a:solidFill>
                  <a:srgbClr val="0070C0"/>
                </a:solidFill>
              </a:rPr>
            </a:br>
            <a:r>
              <a:rPr lang="en-US" dirty="0">
                <a:solidFill>
                  <a:srgbClr val="0070C0"/>
                </a:solidFill>
              </a:rPr>
              <a:t>Cables</a:t>
            </a:r>
            <a:endParaRPr lang="en-US" b="1" dirty="0">
              <a:solidFill>
                <a:srgbClr val="0070C0"/>
              </a:solidFill>
            </a:endParaRPr>
          </a:p>
        </p:txBody>
      </p:sp>
      <p:sp>
        <p:nvSpPr>
          <p:cNvPr id="3" name="Subtitle 2"/>
          <p:cNvSpPr>
            <a:spLocks noGrp="1"/>
          </p:cNvSpPr>
          <p:nvPr>
            <p:ph type="subTitle" idx="1"/>
          </p:nvPr>
        </p:nvSpPr>
        <p:spPr>
          <a:xfrm>
            <a:off x="914400" y="4702176"/>
            <a:ext cx="7696200" cy="2438400"/>
          </a:xfrm>
        </p:spPr>
        <p:txBody>
          <a:bodyPr>
            <a:normAutofit fontScale="85000" lnSpcReduction="20000"/>
          </a:bodyPr>
          <a:lstStyle/>
          <a:p>
            <a:r>
              <a:rPr lang="en-US" sz="2600" b="1" dirty="0"/>
              <a:t>Dr. Vishisht Bhaiya</a:t>
            </a:r>
          </a:p>
          <a:p>
            <a:endParaRPr lang="en-US" sz="2600" dirty="0"/>
          </a:p>
          <a:p>
            <a:r>
              <a:rPr lang="en-US" sz="2600" dirty="0"/>
              <a:t>Assistant Professor</a:t>
            </a:r>
          </a:p>
          <a:p>
            <a:r>
              <a:rPr lang="en-US" sz="2600" dirty="0"/>
              <a:t>Department of Civil Engineering</a:t>
            </a:r>
          </a:p>
          <a:p>
            <a:r>
              <a:rPr lang="en-US" sz="2600" dirty="0"/>
              <a:t>S. V. National Institute of Technology </a:t>
            </a:r>
            <a:r>
              <a:rPr lang="en-US" sz="2600" dirty="0" err="1"/>
              <a:t>Surat</a:t>
            </a:r>
            <a:endParaRPr lang="en-US" sz="2600" dirty="0"/>
          </a:p>
          <a:p>
            <a:endParaRPr lang="en-US" sz="1500" dirty="0"/>
          </a:p>
          <a:p>
            <a:r>
              <a:rPr lang="en-US" dirty="0"/>
              <a:t>+</a:t>
            </a:r>
          </a:p>
        </p:txBody>
      </p:sp>
      <p:pic>
        <p:nvPicPr>
          <p:cNvPr id="1026" name="Picture 2" descr="C:\Users\Acer\Desktop\download.png"/>
          <p:cNvPicPr>
            <a:picLocks noChangeAspect="1" noChangeArrowheads="1"/>
          </p:cNvPicPr>
          <p:nvPr/>
        </p:nvPicPr>
        <p:blipFill>
          <a:blip r:embed="rId2" cstate="print"/>
          <a:srcRect/>
          <a:stretch>
            <a:fillRect/>
          </a:stretch>
        </p:blipFill>
        <p:spPr bwMode="auto">
          <a:xfrm>
            <a:off x="3730282" y="2362200"/>
            <a:ext cx="1603718" cy="155448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b="1" dirty="0"/>
              <a:t>Cable Subjected to Concentrated Loads</a:t>
            </a:r>
            <a:endParaRPr lang="en-US" dirty="0"/>
          </a:p>
        </p:txBody>
      </p:sp>
      <p:sp>
        <p:nvSpPr>
          <p:cNvPr id="3" name="Content Placeholder 2"/>
          <p:cNvSpPr>
            <a:spLocks noGrp="1"/>
          </p:cNvSpPr>
          <p:nvPr>
            <p:ph idx="1"/>
          </p:nvPr>
        </p:nvSpPr>
        <p:spPr>
          <a:xfrm>
            <a:off x="304800" y="1295400"/>
            <a:ext cx="8610600" cy="1523999"/>
          </a:xfrm>
        </p:spPr>
        <p:txBody>
          <a:bodyPr>
            <a:normAutofit fontScale="85000" lnSpcReduction="20000"/>
          </a:bodyPr>
          <a:lstStyle/>
          <a:p>
            <a:pPr marL="0" indent="0" algn="just">
              <a:buNone/>
            </a:pPr>
            <a:r>
              <a:rPr lang="en-US" b="1" dirty="0"/>
              <a:t>When a cable </a:t>
            </a:r>
            <a:r>
              <a:rPr lang="en-US" dirty="0"/>
              <a:t>of negligible weight supports several concentrated loads, the cable takes the form of several straight-line segments, each of which is subjected to a constant tensile force. </a:t>
            </a:r>
          </a:p>
        </p:txBody>
      </p:sp>
      <p:pic>
        <p:nvPicPr>
          <p:cNvPr id="45058" name="Picture 2"/>
          <p:cNvPicPr>
            <a:picLocks noChangeAspect="1" noChangeArrowheads="1"/>
          </p:cNvPicPr>
          <p:nvPr/>
        </p:nvPicPr>
        <p:blipFill>
          <a:blip r:embed="rId2" cstate="print"/>
          <a:srcRect/>
          <a:stretch>
            <a:fillRect/>
          </a:stretch>
        </p:blipFill>
        <p:spPr bwMode="auto">
          <a:xfrm>
            <a:off x="76200" y="2667000"/>
            <a:ext cx="5760720" cy="4046218"/>
          </a:xfrm>
          <a:prstGeom prst="rect">
            <a:avLst/>
          </a:prstGeom>
          <a:noFill/>
          <a:ln w="9525">
            <a:noFill/>
            <a:miter lim="800000"/>
            <a:headEnd/>
            <a:tailEnd/>
          </a:ln>
        </p:spPr>
      </p:pic>
      <p:sp>
        <p:nvSpPr>
          <p:cNvPr id="5" name="Rectangle 4"/>
          <p:cNvSpPr/>
          <p:nvPr/>
        </p:nvSpPr>
        <p:spPr>
          <a:xfrm>
            <a:off x="5791200" y="2971800"/>
            <a:ext cx="3200400" cy="3046988"/>
          </a:xfrm>
          <a:prstGeom prst="rect">
            <a:avLst/>
          </a:prstGeom>
        </p:spPr>
        <p:txBody>
          <a:bodyPr wrap="square">
            <a:spAutoFit/>
          </a:bodyPr>
          <a:lstStyle/>
          <a:p>
            <a:pPr algn="just"/>
            <a:r>
              <a:rPr lang="en-US" sz="2400" b="1" i="1" dirty="0"/>
              <a:t>     Nine unknowns </a:t>
            </a:r>
          </a:p>
          <a:p>
            <a:pPr algn="just"/>
            <a:endParaRPr lang="en-US" sz="2400" b="1" i="1" dirty="0"/>
          </a:p>
          <a:p>
            <a:pPr marL="457200" indent="-457200" algn="just">
              <a:buFont typeface="Arial" pitchFamily="34" charset="0"/>
              <a:buChar char="•"/>
            </a:pPr>
            <a:r>
              <a:rPr lang="en-US" sz="2400" dirty="0"/>
              <a:t>Tension in each of the </a:t>
            </a:r>
            <a:r>
              <a:rPr lang="en-US" sz="2400" i="1" dirty="0"/>
              <a:t>three  segments</a:t>
            </a:r>
          </a:p>
          <a:p>
            <a:pPr marL="457200" indent="-457200" algn="just">
              <a:buFont typeface="Arial" pitchFamily="34" charset="0"/>
              <a:buChar char="•"/>
            </a:pPr>
            <a:r>
              <a:rPr lang="en-US" sz="2400" i="1" dirty="0"/>
              <a:t>Four </a:t>
            </a:r>
            <a:r>
              <a:rPr lang="en-US" sz="2400" dirty="0"/>
              <a:t>components of reaction at </a:t>
            </a:r>
            <a:r>
              <a:rPr lang="en-US" sz="2400" i="1" dirty="0"/>
              <a:t>A  and  B </a:t>
            </a:r>
          </a:p>
          <a:p>
            <a:pPr marL="457200" indent="-457200" algn="just">
              <a:buFont typeface="Arial" pitchFamily="34" charset="0"/>
              <a:buChar char="•"/>
            </a:pPr>
            <a:r>
              <a:rPr lang="en-US" sz="2400" i="1" dirty="0"/>
              <a:t>Two  sags y</a:t>
            </a:r>
            <a:r>
              <a:rPr lang="en-US" sz="2400" i="1" baseline="-25000" dirty="0"/>
              <a:t>C</a:t>
            </a:r>
            <a:r>
              <a:rPr lang="en-US" sz="2400" i="1" dirty="0"/>
              <a:t> </a:t>
            </a:r>
            <a:r>
              <a:rPr lang="en-US" sz="2400" dirty="0"/>
              <a:t>and </a:t>
            </a:r>
            <a:r>
              <a:rPr lang="en-US" sz="2400" i="1" dirty="0"/>
              <a:t>y</a:t>
            </a:r>
            <a:r>
              <a:rPr lang="en-US" sz="2400" i="1" baseline="-25000" dirty="0"/>
              <a:t>D </a:t>
            </a:r>
            <a:r>
              <a:rPr lang="en-US" sz="2400" dirty="0"/>
              <a:t>at points </a:t>
            </a:r>
            <a:r>
              <a:rPr lang="en-US" sz="2400" i="1" dirty="0"/>
              <a:t>C  and  D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4974836" cy="442139"/>
          </a:xfrm>
          <a:prstGeom prst="rect">
            <a:avLst/>
          </a:prstGeom>
        </p:spPr>
        <p:txBody>
          <a:bodyPr vert="horz" wrap="square" lIns="0" tIns="11143" rIns="0" bIns="0" rtlCol="0">
            <a:spAutoFit/>
          </a:bodyPr>
          <a:lstStyle/>
          <a:p>
            <a:pPr marL="11143">
              <a:spcBef>
                <a:spcPts val="88"/>
              </a:spcBef>
            </a:pPr>
            <a:r>
              <a:rPr sz="2800" spc="-4" dirty="0"/>
              <a:t>Cables </a:t>
            </a:r>
            <a:r>
              <a:rPr sz="2800" dirty="0"/>
              <a:t>With Concentrated</a:t>
            </a:r>
            <a:r>
              <a:rPr sz="2800" spc="-123" dirty="0"/>
              <a:t> </a:t>
            </a:r>
            <a:r>
              <a:rPr sz="2800" spc="-4" dirty="0"/>
              <a:t>Loads</a:t>
            </a:r>
            <a:endParaRPr sz="2800" dirty="0"/>
          </a:p>
        </p:txBody>
      </p:sp>
      <p:sp>
        <p:nvSpPr>
          <p:cNvPr id="3" name="object 3"/>
          <p:cNvSpPr>
            <a:spLocks noChangeAspect="1"/>
          </p:cNvSpPr>
          <p:nvPr/>
        </p:nvSpPr>
        <p:spPr>
          <a:xfrm>
            <a:off x="5181600" y="76200"/>
            <a:ext cx="3840480" cy="331293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4800" y="3505200"/>
            <a:ext cx="8458200" cy="2776111"/>
          </a:xfrm>
          <a:prstGeom prst="rect">
            <a:avLst/>
          </a:prstGeom>
        </p:spPr>
        <p:txBody>
          <a:bodyPr vert="horz" wrap="square" lIns="0" tIns="11143" rIns="0" bIns="0" rtlCol="0">
            <a:spAutoFit/>
          </a:bodyPr>
          <a:lstStyle/>
          <a:p>
            <a:pPr marL="210045" indent="-199458" algn="just">
              <a:lnSpc>
                <a:spcPts val="2106"/>
              </a:lnSpc>
              <a:spcBef>
                <a:spcPts val="776"/>
              </a:spcBef>
              <a:buChar char="•"/>
              <a:tabLst>
                <a:tab pos="210045" algn="l"/>
                <a:tab pos="210601" algn="l"/>
              </a:tabLst>
            </a:pPr>
            <a:r>
              <a:rPr sz="2400" dirty="0">
                <a:latin typeface="Times New Roman"/>
                <a:cs typeface="Times New Roman"/>
              </a:rPr>
              <a:t>For </a:t>
            </a:r>
            <a:r>
              <a:rPr sz="2400" spc="-4" dirty="0">
                <a:latin typeface="Times New Roman"/>
                <a:cs typeface="Times New Roman"/>
              </a:rPr>
              <a:t>analysis,</a:t>
            </a:r>
            <a:r>
              <a:rPr sz="2400" spc="-48" dirty="0">
                <a:latin typeface="Times New Roman"/>
                <a:cs typeface="Times New Roman"/>
              </a:rPr>
              <a:t> </a:t>
            </a:r>
            <a:r>
              <a:rPr sz="2400" spc="-4" dirty="0">
                <a:latin typeface="Times New Roman"/>
                <a:cs typeface="Times New Roman"/>
              </a:rPr>
              <a:t>assume:</a:t>
            </a:r>
            <a:endParaRPr sz="2400" dirty="0">
              <a:latin typeface="Times New Roman"/>
              <a:cs typeface="Times New Roman"/>
            </a:endParaRPr>
          </a:p>
          <a:p>
            <a:pPr marL="766975" marR="116444" lvl="1" indent="-457200" algn="just">
              <a:lnSpc>
                <a:spcPts val="2500"/>
              </a:lnSpc>
              <a:buFont typeface="+mj-lt"/>
              <a:buAutoNum type="arabicPeriod"/>
              <a:tabLst>
                <a:tab pos="565506" algn="l"/>
              </a:tabLst>
            </a:pPr>
            <a:r>
              <a:rPr sz="2400" spc="-4" dirty="0">
                <a:latin typeface="Times New Roman"/>
                <a:cs typeface="Times New Roman"/>
              </a:rPr>
              <a:t>concentrated vertical </a:t>
            </a:r>
            <a:r>
              <a:rPr sz="2400" dirty="0">
                <a:latin typeface="Times New Roman"/>
                <a:cs typeface="Times New Roman"/>
              </a:rPr>
              <a:t>loads on</a:t>
            </a:r>
            <a:r>
              <a:rPr sz="2400" spc="-123" dirty="0">
                <a:latin typeface="Times New Roman"/>
                <a:cs typeface="Times New Roman"/>
              </a:rPr>
              <a:t> </a:t>
            </a:r>
            <a:r>
              <a:rPr sz="2400" dirty="0">
                <a:latin typeface="Times New Roman"/>
                <a:cs typeface="Times New Roman"/>
              </a:rPr>
              <a:t>given  </a:t>
            </a:r>
            <a:r>
              <a:rPr sz="2400" spc="-4" dirty="0">
                <a:latin typeface="Times New Roman"/>
                <a:cs typeface="Times New Roman"/>
              </a:rPr>
              <a:t>vertical</a:t>
            </a:r>
            <a:r>
              <a:rPr sz="2400" spc="-39" dirty="0">
                <a:latin typeface="Times New Roman"/>
                <a:cs typeface="Times New Roman"/>
              </a:rPr>
              <a:t> </a:t>
            </a:r>
            <a:r>
              <a:rPr sz="2400" spc="-4" dirty="0">
                <a:latin typeface="Times New Roman"/>
                <a:cs typeface="Times New Roman"/>
              </a:rPr>
              <a:t>lines,</a:t>
            </a:r>
            <a:endParaRPr sz="2400" dirty="0">
              <a:latin typeface="Times New Roman"/>
              <a:cs typeface="Times New Roman"/>
            </a:endParaRPr>
          </a:p>
          <a:p>
            <a:pPr marL="766975" lvl="1" indent="-457200" algn="just">
              <a:lnSpc>
                <a:spcPts val="2500"/>
              </a:lnSpc>
              <a:buFont typeface="+mj-lt"/>
              <a:buAutoNum type="arabicPeriod"/>
              <a:tabLst>
                <a:tab pos="565506" algn="l"/>
              </a:tabLst>
            </a:pPr>
            <a:r>
              <a:rPr sz="2400" dirty="0">
                <a:latin typeface="Times New Roman"/>
                <a:cs typeface="Times New Roman"/>
              </a:rPr>
              <a:t>weight of </a:t>
            </a:r>
            <a:r>
              <a:rPr sz="2400" spc="-4" dirty="0">
                <a:latin typeface="Times New Roman"/>
                <a:cs typeface="Times New Roman"/>
              </a:rPr>
              <a:t>cable is</a:t>
            </a:r>
            <a:r>
              <a:rPr sz="2400" spc="-75" dirty="0">
                <a:latin typeface="Times New Roman"/>
                <a:cs typeface="Times New Roman"/>
              </a:rPr>
              <a:t> </a:t>
            </a:r>
            <a:r>
              <a:rPr sz="2400" spc="-4" dirty="0">
                <a:latin typeface="Times New Roman"/>
                <a:cs typeface="Times New Roman"/>
              </a:rPr>
              <a:t>negligible,</a:t>
            </a:r>
            <a:endParaRPr sz="2400" dirty="0">
              <a:latin typeface="Times New Roman"/>
              <a:cs typeface="Times New Roman"/>
            </a:endParaRPr>
          </a:p>
          <a:p>
            <a:pPr marL="766975" marR="323704" lvl="1" indent="-457200" algn="just">
              <a:lnSpc>
                <a:spcPts val="2500"/>
              </a:lnSpc>
              <a:buFont typeface="+mj-lt"/>
              <a:buAutoNum type="arabicPeriod"/>
              <a:tabLst>
                <a:tab pos="565506" algn="l"/>
              </a:tabLst>
            </a:pPr>
            <a:r>
              <a:rPr sz="2400" spc="-4" dirty="0">
                <a:latin typeface="Times New Roman"/>
                <a:cs typeface="Times New Roman"/>
              </a:rPr>
              <a:t>cable is flexible, i.e., resistance</a:t>
            </a:r>
            <a:r>
              <a:rPr sz="2400" spc="-75" dirty="0">
                <a:latin typeface="Times New Roman"/>
                <a:cs typeface="Times New Roman"/>
              </a:rPr>
              <a:t> </a:t>
            </a:r>
            <a:r>
              <a:rPr sz="2400" spc="-4" dirty="0">
                <a:latin typeface="Times New Roman"/>
                <a:cs typeface="Times New Roman"/>
              </a:rPr>
              <a:t>to  </a:t>
            </a:r>
            <a:r>
              <a:rPr sz="2400" dirty="0">
                <a:latin typeface="Times New Roman"/>
                <a:cs typeface="Times New Roman"/>
              </a:rPr>
              <a:t>bending </a:t>
            </a:r>
            <a:r>
              <a:rPr sz="2400" spc="-4" dirty="0">
                <a:latin typeface="Times New Roman"/>
                <a:cs typeface="Times New Roman"/>
              </a:rPr>
              <a:t>is</a:t>
            </a:r>
            <a:r>
              <a:rPr sz="2400" spc="-61" dirty="0">
                <a:latin typeface="Times New Roman"/>
                <a:cs typeface="Times New Roman"/>
              </a:rPr>
              <a:t> </a:t>
            </a:r>
            <a:r>
              <a:rPr sz="2400" spc="-9" dirty="0">
                <a:latin typeface="Times New Roman"/>
                <a:cs typeface="Times New Roman"/>
              </a:rPr>
              <a:t>small,</a:t>
            </a:r>
            <a:endParaRPr sz="2400" dirty="0">
              <a:latin typeface="Times New Roman"/>
              <a:cs typeface="Times New Roman"/>
            </a:endParaRPr>
          </a:p>
          <a:p>
            <a:pPr marL="766975" marR="39558" lvl="1" indent="-457200" algn="just">
              <a:lnSpc>
                <a:spcPts val="2500"/>
              </a:lnSpc>
              <a:spcBef>
                <a:spcPts val="66"/>
              </a:spcBef>
              <a:buFont typeface="+mj-lt"/>
              <a:buAutoNum type="arabicPeriod"/>
              <a:tabLst>
                <a:tab pos="565506" algn="l"/>
              </a:tabLst>
            </a:pPr>
            <a:r>
              <a:rPr sz="2400" dirty="0">
                <a:latin typeface="Times New Roman"/>
                <a:cs typeface="Times New Roman"/>
              </a:rPr>
              <a:t>portions of </a:t>
            </a:r>
            <a:r>
              <a:rPr sz="2400" spc="-4" dirty="0">
                <a:latin typeface="Times New Roman"/>
                <a:cs typeface="Times New Roman"/>
              </a:rPr>
              <a:t>cable between</a:t>
            </a:r>
            <a:r>
              <a:rPr sz="2400" spc="-88" dirty="0">
                <a:latin typeface="Times New Roman"/>
                <a:cs typeface="Times New Roman"/>
              </a:rPr>
              <a:t> </a:t>
            </a:r>
            <a:r>
              <a:rPr sz="2400" spc="-4" dirty="0">
                <a:latin typeface="Times New Roman"/>
                <a:cs typeface="Times New Roman"/>
              </a:rPr>
              <a:t>successive  </a:t>
            </a:r>
            <a:r>
              <a:rPr sz="2400" dirty="0">
                <a:latin typeface="Times New Roman"/>
                <a:cs typeface="Times New Roman"/>
              </a:rPr>
              <a:t>loads </a:t>
            </a:r>
            <a:r>
              <a:rPr sz="2400" spc="-9" dirty="0">
                <a:latin typeface="Times New Roman"/>
                <a:cs typeface="Times New Roman"/>
              </a:rPr>
              <a:t>may </a:t>
            </a:r>
            <a:r>
              <a:rPr sz="2400" dirty="0">
                <a:latin typeface="Times New Roman"/>
                <a:cs typeface="Times New Roman"/>
              </a:rPr>
              <a:t>be </a:t>
            </a:r>
            <a:r>
              <a:rPr sz="2400" spc="-4" dirty="0">
                <a:latin typeface="Times New Roman"/>
                <a:cs typeface="Times New Roman"/>
              </a:rPr>
              <a:t>treated as two </a:t>
            </a:r>
            <a:r>
              <a:rPr sz="2400" dirty="0">
                <a:latin typeface="Times New Roman"/>
                <a:cs typeface="Times New Roman"/>
              </a:rPr>
              <a:t>force  </a:t>
            </a:r>
            <a:r>
              <a:rPr sz="2400" spc="-9" dirty="0">
                <a:latin typeface="Times New Roman"/>
                <a:cs typeface="Times New Roman"/>
              </a:rPr>
              <a:t>members</a:t>
            </a:r>
            <a:endParaRPr sz="2400" dirty="0">
              <a:latin typeface="Times New Roman"/>
              <a:cs typeface="Times New Roman"/>
            </a:endParaRPr>
          </a:p>
          <a:p>
            <a:pPr marL="210045" marR="140402" indent="-199458" algn="just">
              <a:spcBef>
                <a:spcPts val="1066"/>
              </a:spcBef>
              <a:buChar char="•"/>
              <a:tabLst>
                <a:tab pos="210045" algn="l"/>
                <a:tab pos="210601" algn="l"/>
              </a:tabLst>
            </a:pPr>
            <a:r>
              <a:rPr sz="2400" spc="-18" dirty="0">
                <a:latin typeface="Times New Roman"/>
                <a:cs typeface="Times New Roman"/>
              </a:rPr>
              <a:t>Wish </a:t>
            </a:r>
            <a:r>
              <a:rPr sz="2400" spc="-4" dirty="0">
                <a:latin typeface="Times New Roman"/>
                <a:cs typeface="Times New Roman"/>
              </a:rPr>
              <a:t>to determine </a:t>
            </a:r>
            <a:r>
              <a:rPr sz="2400" dirty="0">
                <a:latin typeface="Times New Roman"/>
                <a:cs typeface="Times New Roman"/>
              </a:rPr>
              <a:t>shape of </a:t>
            </a:r>
            <a:r>
              <a:rPr sz="2400" spc="-4" dirty="0">
                <a:latin typeface="Times New Roman"/>
                <a:cs typeface="Times New Roman"/>
              </a:rPr>
              <a:t>cable, i.e.,  vertical distance </a:t>
            </a:r>
            <a:r>
              <a:rPr sz="2400" dirty="0">
                <a:latin typeface="Times New Roman"/>
                <a:cs typeface="Times New Roman"/>
              </a:rPr>
              <a:t>from support </a:t>
            </a:r>
            <a:r>
              <a:rPr sz="2400" i="1" dirty="0">
                <a:latin typeface="Times New Roman"/>
                <a:cs typeface="Times New Roman"/>
              </a:rPr>
              <a:t>A </a:t>
            </a:r>
            <a:r>
              <a:rPr sz="2400" spc="-4" dirty="0">
                <a:latin typeface="Times New Roman"/>
                <a:cs typeface="Times New Roman"/>
              </a:rPr>
              <a:t>to</a:t>
            </a:r>
            <a:r>
              <a:rPr sz="2400" spc="-140" dirty="0">
                <a:latin typeface="Times New Roman"/>
                <a:cs typeface="Times New Roman"/>
              </a:rPr>
              <a:t> </a:t>
            </a:r>
            <a:r>
              <a:rPr sz="2400" spc="-4" dirty="0">
                <a:latin typeface="Times New Roman"/>
                <a:cs typeface="Times New Roman"/>
              </a:rPr>
              <a:t>each  load</a:t>
            </a:r>
            <a:r>
              <a:rPr sz="2400" spc="-31" dirty="0">
                <a:latin typeface="Times New Roman"/>
                <a:cs typeface="Times New Roman"/>
              </a:rPr>
              <a:t> </a:t>
            </a:r>
            <a:r>
              <a:rPr sz="2400" dirty="0">
                <a:latin typeface="Times New Roman"/>
                <a:cs typeface="Times New Roman"/>
              </a:rPr>
              <a:t>point.</a:t>
            </a:r>
          </a:p>
        </p:txBody>
      </p:sp>
      <p:sp>
        <p:nvSpPr>
          <p:cNvPr id="5" name="object 4"/>
          <p:cNvSpPr txBox="1"/>
          <p:nvPr/>
        </p:nvSpPr>
        <p:spPr>
          <a:xfrm>
            <a:off x="304800" y="1143000"/>
            <a:ext cx="4724400" cy="1488579"/>
          </a:xfrm>
          <a:prstGeom prst="rect">
            <a:avLst/>
          </a:prstGeom>
        </p:spPr>
        <p:txBody>
          <a:bodyPr vert="horz" wrap="square" lIns="0" tIns="11143" rIns="0" bIns="0" rtlCol="0">
            <a:spAutoFit/>
          </a:bodyPr>
          <a:lstStyle/>
          <a:p>
            <a:pPr marL="210045" marR="4457" indent="-199458" algn="just">
              <a:spcBef>
                <a:spcPts val="88"/>
              </a:spcBef>
              <a:buChar char="•"/>
              <a:tabLst>
                <a:tab pos="210045" algn="l"/>
                <a:tab pos="210601" algn="l"/>
              </a:tabLst>
            </a:pPr>
            <a:r>
              <a:rPr sz="2400" spc="-4" dirty="0">
                <a:latin typeface="Times New Roman"/>
                <a:cs typeface="Times New Roman"/>
              </a:rPr>
              <a:t>Cables are applied as structural elements  in </a:t>
            </a:r>
            <a:r>
              <a:rPr sz="2400" dirty="0">
                <a:latin typeface="Times New Roman"/>
                <a:cs typeface="Times New Roman"/>
              </a:rPr>
              <a:t>suspension bridges, </a:t>
            </a:r>
            <a:r>
              <a:rPr sz="2400" spc="-4" dirty="0">
                <a:latin typeface="Times New Roman"/>
                <a:cs typeface="Times New Roman"/>
              </a:rPr>
              <a:t>transmission</a:t>
            </a:r>
            <a:r>
              <a:rPr sz="2400" spc="-140" dirty="0">
                <a:latin typeface="Times New Roman"/>
                <a:cs typeface="Times New Roman"/>
              </a:rPr>
              <a:t> </a:t>
            </a:r>
            <a:r>
              <a:rPr sz="2400" spc="-4" dirty="0">
                <a:latin typeface="Times New Roman"/>
                <a:cs typeface="Times New Roman"/>
              </a:rPr>
              <a:t>lines,  aerial tramways, </a:t>
            </a:r>
            <a:r>
              <a:rPr sz="2400" dirty="0">
                <a:latin typeface="Times New Roman"/>
                <a:cs typeface="Times New Roman"/>
              </a:rPr>
              <a:t>guy </a:t>
            </a:r>
            <a:r>
              <a:rPr sz="2400" spc="-4" dirty="0">
                <a:latin typeface="Times New Roman"/>
                <a:cs typeface="Times New Roman"/>
              </a:rPr>
              <a:t>wires </a:t>
            </a:r>
            <a:r>
              <a:rPr sz="2400" dirty="0">
                <a:latin typeface="Times New Roman"/>
                <a:cs typeface="Times New Roman"/>
              </a:rPr>
              <a:t>for high  towers,</a:t>
            </a:r>
            <a:r>
              <a:rPr sz="2400" spc="-44" dirty="0">
                <a:latin typeface="Times New Roman"/>
                <a:cs typeface="Times New Roman"/>
              </a:rPr>
              <a:t> </a:t>
            </a:r>
            <a:r>
              <a:rPr sz="2400" spc="-4" dirty="0">
                <a:latin typeface="Times New Roman"/>
                <a:cs typeface="Times New Roman"/>
              </a:rPr>
              <a:t>etc.</a:t>
            </a:r>
            <a:endParaRPr sz="2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6102" y="464276"/>
            <a:ext cx="4974836" cy="442139"/>
          </a:xfrm>
          <a:prstGeom prst="rect">
            <a:avLst/>
          </a:prstGeom>
        </p:spPr>
        <p:txBody>
          <a:bodyPr vert="horz" wrap="square" lIns="0" tIns="11143" rIns="0" bIns="0" rtlCol="0">
            <a:spAutoFit/>
          </a:bodyPr>
          <a:lstStyle/>
          <a:p>
            <a:pPr marL="11143">
              <a:spcBef>
                <a:spcPts val="88"/>
              </a:spcBef>
            </a:pPr>
            <a:r>
              <a:rPr sz="2800" spc="-4" dirty="0"/>
              <a:t>Cables </a:t>
            </a:r>
            <a:r>
              <a:rPr sz="2800" dirty="0"/>
              <a:t>With Concentrated</a:t>
            </a:r>
            <a:r>
              <a:rPr sz="2800" spc="-123" dirty="0"/>
              <a:t> </a:t>
            </a:r>
            <a:r>
              <a:rPr sz="2800" spc="-4" dirty="0"/>
              <a:t>Loads</a:t>
            </a:r>
            <a:endParaRPr sz="2800" dirty="0"/>
          </a:p>
        </p:txBody>
      </p:sp>
      <p:sp>
        <p:nvSpPr>
          <p:cNvPr id="3" name="object 3"/>
          <p:cNvSpPr/>
          <p:nvPr/>
        </p:nvSpPr>
        <p:spPr>
          <a:xfrm>
            <a:off x="1059585" y="1274562"/>
            <a:ext cx="2819048" cy="24641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28581" y="3901084"/>
            <a:ext cx="1873708" cy="218831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867400" y="5257800"/>
            <a:ext cx="830135" cy="287126"/>
          </a:xfrm>
          <a:prstGeom prst="rect">
            <a:avLst/>
          </a:prstGeom>
        </p:spPr>
        <p:txBody>
          <a:bodyPr vert="horz" wrap="square" lIns="0" tIns="10029" rIns="0" bIns="0" rtlCol="0">
            <a:spAutoFit/>
          </a:bodyPr>
          <a:lstStyle/>
          <a:p>
            <a:pPr marL="33429">
              <a:spcBef>
                <a:spcPts val="79"/>
              </a:spcBef>
            </a:pPr>
            <a:r>
              <a:rPr spc="-4" dirty="0">
                <a:latin typeface="Times New Roman"/>
                <a:cs typeface="Times New Roman"/>
              </a:rPr>
              <a:t>yields</a:t>
            </a:r>
            <a:r>
              <a:rPr spc="-39" dirty="0">
                <a:latin typeface="Times New Roman"/>
                <a:cs typeface="Times New Roman"/>
              </a:rPr>
              <a:t> </a:t>
            </a:r>
            <a:r>
              <a:rPr i="1" spc="26" dirty="0">
                <a:latin typeface="Times New Roman"/>
                <a:cs typeface="Times New Roman"/>
              </a:rPr>
              <a:t>y</a:t>
            </a:r>
            <a:r>
              <a:rPr sz="1600" spc="39" baseline="-25000" dirty="0">
                <a:latin typeface="Times New Roman"/>
                <a:cs typeface="Times New Roman"/>
              </a:rPr>
              <a:t>2</a:t>
            </a:r>
            <a:endParaRPr sz="2100" baseline="-25000" dirty="0">
              <a:latin typeface="Times New Roman"/>
              <a:cs typeface="Times New Roman"/>
            </a:endParaRPr>
          </a:p>
        </p:txBody>
      </p:sp>
      <p:sp>
        <p:nvSpPr>
          <p:cNvPr id="6" name="object 6"/>
          <p:cNvSpPr txBox="1"/>
          <p:nvPr/>
        </p:nvSpPr>
        <p:spPr>
          <a:xfrm>
            <a:off x="4742521" y="5257800"/>
            <a:ext cx="1048679" cy="338422"/>
          </a:xfrm>
          <a:prstGeom prst="rect">
            <a:avLst/>
          </a:prstGeom>
        </p:spPr>
        <p:txBody>
          <a:bodyPr vert="horz" wrap="square" lIns="0" tIns="10029" rIns="0" bIns="0" rtlCol="0">
            <a:spAutoFit/>
          </a:bodyPr>
          <a:lstStyle/>
          <a:p>
            <a:pPr marL="33429">
              <a:spcBef>
                <a:spcPts val="79"/>
              </a:spcBef>
            </a:pPr>
            <a:r>
              <a:rPr sz="3200" spc="-6" baseline="-5787" dirty="0">
                <a:latin typeface="Symbol"/>
                <a:cs typeface="Symbol"/>
              </a:rPr>
              <a:t></a:t>
            </a:r>
            <a:r>
              <a:rPr sz="3200" spc="-6" baseline="-5787" dirty="0">
                <a:latin typeface="Times New Roman"/>
                <a:cs typeface="Times New Roman"/>
              </a:rPr>
              <a:t> </a:t>
            </a:r>
            <a:r>
              <a:rPr i="1" spc="66" dirty="0">
                <a:latin typeface="Times New Roman"/>
                <a:cs typeface="Times New Roman"/>
              </a:rPr>
              <a:t>M</a:t>
            </a:r>
            <a:r>
              <a:rPr sz="2100" i="1" spc="98" baseline="-17361" dirty="0">
                <a:latin typeface="Times New Roman"/>
                <a:cs typeface="Times New Roman"/>
              </a:rPr>
              <a:t>C</a:t>
            </a:r>
            <a:r>
              <a:rPr sz="1600" spc="98" baseline="-41666" dirty="0">
                <a:latin typeface="Times New Roman"/>
                <a:cs typeface="Times New Roman"/>
              </a:rPr>
              <a:t>2 </a:t>
            </a:r>
            <a:r>
              <a:rPr spc="-4" dirty="0">
                <a:latin typeface="Symbol"/>
                <a:cs typeface="Symbol"/>
              </a:rPr>
              <a:t></a:t>
            </a:r>
            <a:r>
              <a:rPr spc="-223" dirty="0">
                <a:latin typeface="Times New Roman"/>
                <a:cs typeface="Times New Roman"/>
              </a:rPr>
              <a:t> </a:t>
            </a:r>
            <a:r>
              <a:rPr spc="-4" dirty="0">
                <a:latin typeface="Times New Roman"/>
                <a:cs typeface="Times New Roman"/>
              </a:rPr>
              <a:t>0</a:t>
            </a:r>
            <a:endParaRPr dirty="0">
              <a:latin typeface="Times New Roman"/>
              <a:cs typeface="Times New Roman"/>
            </a:endParaRPr>
          </a:p>
        </p:txBody>
      </p:sp>
      <p:sp>
        <p:nvSpPr>
          <p:cNvPr id="7" name="object 7"/>
          <p:cNvSpPr txBox="1"/>
          <p:nvPr/>
        </p:nvSpPr>
        <p:spPr>
          <a:xfrm>
            <a:off x="4267200" y="5597330"/>
            <a:ext cx="4267200" cy="983671"/>
          </a:xfrm>
          <a:prstGeom prst="rect">
            <a:avLst/>
          </a:prstGeom>
        </p:spPr>
        <p:txBody>
          <a:bodyPr vert="horz" wrap="square" lIns="0" tIns="199458" rIns="0" bIns="0" rtlCol="0">
            <a:spAutoFit/>
          </a:bodyPr>
          <a:lstStyle/>
          <a:p>
            <a:pPr marL="466891">
              <a:spcBef>
                <a:spcPts val="1570"/>
              </a:spcBef>
            </a:pPr>
            <a:r>
              <a:rPr sz="3200" spc="-6" baseline="-5787" dirty="0">
                <a:latin typeface="Symbol"/>
                <a:cs typeface="Symbol"/>
              </a:rPr>
              <a:t></a:t>
            </a:r>
            <a:r>
              <a:rPr sz="3200" spc="-6" baseline="-5787" dirty="0">
                <a:latin typeface="Times New Roman"/>
                <a:cs typeface="Times New Roman"/>
              </a:rPr>
              <a:t> </a:t>
            </a:r>
            <a:r>
              <a:rPr i="1" spc="-13" dirty="0">
                <a:latin typeface="Times New Roman"/>
                <a:cs typeface="Times New Roman"/>
              </a:rPr>
              <a:t>F</a:t>
            </a:r>
            <a:r>
              <a:rPr sz="2100" i="1" spc="-19" baseline="-17361" dirty="0">
                <a:latin typeface="Times New Roman"/>
                <a:cs typeface="Times New Roman"/>
              </a:rPr>
              <a:t>x </a:t>
            </a:r>
            <a:r>
              <a:rPr spc="-4" dirty="0">
                <a:latin typeface="Symbol"/>
                <a:cs typeface="Symbol"/>
              </a:rPr>
              <a:t></a:t>
            </a:r>
            <a:r>
              <a:rPr spc="-4" dirty="0">
                <a:latin typeface="Times New Roman"/>
                <a:cs typeface="Times New Roman"/>
              </a:rPr>
              <a:t> </a:t>
            </a:r>
            <a:r>
              <a:rPr spc="-18" dirty="0">
                <a:latin typeface="Times New Roman"/>
                <a:cs typeface="Times New Roman"/>
              </a:rPr>
              <a:t>0, </a:t>
            </a:r>
            <a:r>
              <a:rPr sz="3200" spc="-6" baseline="-5787" dirty="0">
                <a:latin typeface="Symbol"/>
                <a:cs typeface="Symbol"/>
              </a:rPr>
              <a:t></a:t>
            </a:r>
            <a:r>
              <a:rPr sz="3200" spc="-6" baseline="-5787" dirty="0">
                <a:latin typeface="Times New Roman"/>
                <a:cs typeface="Times New Roman"/>
              </a:rPr>
              <a:t> </a:t>
            </a:r>
            <a:r>
              <a:rPr i="1" spc="18" dirty="0">
                <a:latin typeface="Times New Roman"/>
                <a:cs typeface="Times New Roman"/>
              </a:rPr>
              <a:t>F</a:t>
            </a:r>
            <a:r>
              <a:rPr sz="2100" i="1" spc="26" baseline="-17361" dirty="0">
                <a:latin typeface="Times New Roman"/>
                <a:cs typeface="Times New Roman"/>
              </a:rPr>
              <a:t>y </a:t>
            </a:r>
            <a:r>
              <a:rPr spc="-4" dirty="0">
                <a:latin typeface="Symbol"/>
                <a:cs typeface="Symbol"/>
              </a:rPr>
              <a:t></a:t>
            </a:r>
            <a:r>
              <a:rPr spc="-4" dirty="0">
                <a:latin typeface="Times New Roman"/>
                <a:cs typeface="Times New Roman"/>
              </a:rPr>
              <a:t> 0 yield </a:t>
            </a:r>
            <a:r>
              <a:rPr i="1" spc="4" dirty="0">
                <a:latin typeface="Times New Roman"/>
                <a:cs typeface="Times New Roman"/>
              </a:rPr>
              <a:t>T</a:t>
            </a:r>
            <a:r>
              <a:rPr sz="2100" i="1" spc="6" baseline="-17361" dirty="0">
                <a:latin typeface="Times New Roman"/>
                <a:cs typeface="Times New Roman"/>
              </a:rPr>
              <a:t>x</a:t>
            </a:r>
            <a:r>
              <a:rPr sz="2100" i="1" spc="-322" baseline="-17361" dirty="0">
                <a:latin typeface="Times New Roman"/>
                <a:cs typeface="Times New Roman"/>
              </a:rPr>
              <a:t> </a:t>
            </a:r>
            <a:r>
              <a:rPr spc="61" dirty="0">
                <a:latin typeface="Times New Roman"/>
                <a:cs typeface="Times New Roman"/>
              </a:rPr>
              <a:t>,</a:t>
            </a:r>
            <a:r>
              <a:rPr i="1" spc="61" dirty="0">
                <a:latin typeface="Times New Roman"/>
                <a:cs typeface="Times New Roman"/>
              </a:rPr>
              <a:t>T</a:t>
            </a:r>
            <a:r>
              <a:rPr sz="2100" i="1" spc="91" baseline="-17361" dirty="0">
                <a:latin typeface="Times New Roman"/>
                <a:cs typeface="Times New Roman"/>
              </a:rPr>
              <a:t>y</a:t>
            </a:r>
            <a:endParaRPr sz="2100" baseline="-17361" dirty="0">
              <a:latin typeface="Times New Roman"/>
              <a:cs typeface="Times New Roman"/>
            </a:endParaRPr>
          </a:p>
          <a:p>
            <a:pPr marL="240131" indent="-207259" algn="ctr">
              <a:spcBef>
                <a:spcPts val="1299"/>
              </a:spcBef>
              <a:tabLst>
                <a:tab pos="240131" algn="l"/>
                <a:tab pos="240688" algn="l"/>
              </a:tabLst>
            </a:pPr>
            <a:r>
              <a:rPr sz="2600" i="1" spc="6" baseline="1388" dirty="0">
                <a:latin typeface="Times New Roman"/>
                <a:cs typeface="Times New Roman"/>
              </a:rPr>
              <a:t>T</a:t>
            </a:r>
            <a:r>
              <a:rPr sz="2100" i="1" spc="6" baseline="-15625" dirty="0">
                <a:latin typeface="Times New Roman"/>
                <a:cs typeface="Times New Roman"/>
              </a:rPr>
              <a:t>x </a:t>
            </a:r>
            <a:r>
              <a:rPr sz="2600" spc="-6" baseline="1388" dirty="0">
                <a:latin typeface="Symbol"/>
                <a:cs typeface="Symbol"/>
              </a:rPr>
              <a:t></a:t>
            </a:r>
            <a:r>
              <a:rPr sz="2600" spc="-6" baseline="1388" dirty="0">
                <a:latin typeface="Times New Roman"/>
                <a:cs typeface="Times New Roman"/>
              </a:rPr>
              <a:t> </a:t>
            </a:r>
            <a:r>
              <a:rPr sz="2600" i="1" spc="-6" baseline="1388" dirty="0">
                <a:latin typeface="Times New Roman"/>
                <a:cs typeface="Times New Roman"/>
              </a:rPr>
              <a:t>T </a:t>
            </a:r>
            <a:r>
              <a:rPr sz="2600" spc="-19" baseline="1388" dirty="0" err="1">
                <a:latin typeface="Times New Roman"/>
                <a:cs typeface="Times New Roman"/>
              </a:rPr>
              <a:t>cos</a:t>
            </a:r>
            <a:r>
              <a:rPr sz="2800" i="1" spc="-19" baseline="1322" dirty="0">
                <a:latin typeface="Symbol"/>
                <a:cs typeface="Symbol"/>
              </a:rPr>
              <a:t></a:t>
            </a:r>
            <a:r>
              <a:rPr lang="en-US" sz="2800" i="1" spc="-19" baseline="1322" dirty="0">
                <a:latin typeface="Symbol"/>
                <a:cs typeface="Symbol"/>
              </a:rPr>
              <a:t> </a:t>
            </a:r>
            <a:r>
              <a:rPr sz="2600" spc="-19" baseline="1388" dirty="0">
                <a:latin typeface="Symbol"/>
                <a:cs typeface="Symbol"/>
              </a:rPr>
              <a:t></a:t>
            </a:r>
            <a:r>
              <a:rPr sz="2600" spc="-19" baseline="1388" dirty="0">
                <a:latin typeface="Times New Roman"/>
                <a:cs typeface="Times New Roman"/>
              </a:rPr>
              <a:t> </a:t>
            </a:r>
            <a:r>
              <a:rPr sz="2600" i="1" spc="-26" baseline="1388" dirty="0">
                <a:latin typeface="Times New Roman"/>
                <a:cs typeface="Times New Roman"/>
              </a:rPr>
              <a:t>A</a:t>
            </a:r>
            <a:r>
              <a:rPr sz="2100" i="1" spc="-26" baseline="-15625" dirty="0">
                <a:latin typeface="Times New Roman"/>
                <a:cs typeface="Times New Roman"/>
              </a:rPr>
              <a:t>x </a:t>
            </a:r>
            <a:r>
              <a:rPr sz="2600" spc="-6" baseline="1388" dirty="0">
                <a:latin typeface="Symbol"/>
                <a:cs typeface="Symbol"/>
              </a:rPr>
              <a:t></a:t>
            </a:r>
            <a:r>
              <a:rPr sz="2600" spc="-85" baseline="1388" dirty="0">
                <a:latin typeface="Times New Roman"/>
                <a:cs typeface="Times New Roman"/>
              </a:rPr>
              <a:t> </a:t>
            </a:r>
            <a:r>
              <a:rPr sz="2600" spc="-13" baseline="1388" dirty="0">
                <a:latin typeface="Times New Roman"/>
                <a:cs typeface="Times New Roman"/>
              </a:rPr>
              <a:t>constant</a:t>
            </a:r>
            <a:endParaRPr sz="2600" baseline="1388" dirty="0">
              <a:latin typeface="Times New Roman"/>
              <a:cs typeface="Times New Roman"/>
            </a:endParaRPr>
          </a:p>
        </p:txBody>
      </p:sp>
      <p:sp>
        <p:nvSpPr>
          <p:cNvPr id="8" name="object 8"/>
          <p:cNvSpPr txBox="1"/>
          <p:nvPr/>
        </p:nvSpPr>
        <p:spPr>
          <a:xfrm>
            <a:off x="4191000" y="990600"/>
            <a:ext cx="4226246" cy="4009782"/>
          </a:xfrm>
          <a:prstGeom prst="rect">
            <a:avLst/>
          </a:prstGeom>
        </p:spPr>
        <p:txBody>
          <a:bodyPr vert="horz" wrap="square" lIns="0" tIns="11143" rIns="0" bIns="0" rtlCol="0">
            <a:spAutoFit/>
          </a:bodyPr>
          <a:lstStyle/>
          <a:p>
            <a:pPr marL="232331" marR="26743" indent="-199458" algn="just">
              <a:spcBef>
                <a:spcPts val="88"/>
              </a:spcBef>
              <a:buChar char="•"/>
              <a:tabLst>
                <a:tab pos="232888" algn="l"/>
              </a:tabLst>
            </a:pPr>
            <a:r>
              <a:rPr dirty="0">
                <a:latin typeface="Times New Roman"/>
                <a:cs typeface="Times New Roman"/>
              </a:rPr>
              <a:t>Consider </a:t>
            </a:r>
            <a:r>
              <a:rPr spc="-4" dirty="0">
                <a:latin typeface="Times New Roman"/>
                <a:cs typeface="Times New Roman"/>
              </a:rPr>
              <a:t>entire cable as </a:t>
            </a:r>
            <a:r>
              <a:rPr spc="-13" dirty="0">
                <a:latin typeface="Times New Roman"/>
                <a:cs typeface="Times New Roman"/>
              </a:rPr>
              <a:t>free-body. </a:t>
            </a:r>
            <a:r>
              <a:rPr dirty="0">
                <a:latin typeface="Times New Roman"/>
                <a:cs typeface="Times New Roman"/>
              </a:rPr>
              <a:t>Slopes of  </a:t>
            </a:r>
            <a:r>
              <a:rPr spc="-4" dirty="0">
                <a:latin typeface="Times New Roman"/>
                <a:cs typeface="Times New Roman"/>
              </a:rPr>
              <a:t>cable at </a:t>
            </a:r>
            <a:r>
              <a:rPr i="1" dirty="0">
                <a:latin typeface="Times New Roman"/>
                <a:cs typeface="Times New Roman"/>
              </a:rPr>
              <a:t>A </a:t>
            </a:r>
            <a:r>
              <a:rPr dirty="0">
                <a:latin typeface="Times New Roman"/>
                <a:cs typeface="Times New Roman"/>
              </a:rPr>
              <a:t>and </a:t>
            </a:r>
            <a:r>
              <a:rPr i="1" dirty="0">
                <a:latin typeface="Times New Roman"/>
                <a:cs typeface="Times New Roman"/>
              </a:rPr>
              <a:t>B </a:t>
            </a:r>
            <a:r>
              <a:rPr spc="-4" dirty="0">
                <a:latin typeface="Times New Roman"/>
                <a:cs typeface="Times New Roman"/>
              </a:rPr>
              <a:t>are </a:t>
            </a:r>
            <a:r>
              <a:rPr dirty="0">
                <a:latin typeface="Times New Roman"/>
                <a:cs typeface="Times New Roman"/>
              </a:rPr>
              <a:t>not known - </a:t>
            </a:r>
            <a:r>
              <a:rPr spc="-4" dirty="0">
                <a:latin typeface="Times New Roman"/>
                <a:cs typeface="Times New Roman"/>
              </a:rPr>
              <a:t>two</a:t>
            </a:r>
            <a:r>
              <a:rPr spc="-110" dirty="0">
                <a:latin typeface="Times New Roman"/>
                <a:cs typeface="Times New Roman"/>
              </a:rPr>
              <a:t> </a:t>
            </a:r>
            <a:r>
              <a:rPr spc="-4" dirty="0">
                <a:latin typeface="Times New Roman"/>
                <a:cs typeface="Times New Roman"/>
              </a:rPr>
              <a:t>reaction  components </a:t>
            </a:r>
            <a:r>
              <a:rPr dirty="0">
                <a:latin typeface="Times New Roman"/>
                <a:cs typeface="Times New Roman"/>
              </a:rPr>
              <a:t>required </a:t>
            </a:r>
            <a:r>
              <a:rPr spc="-4" dirty="0">
                <a:latin typeface="Times New Roman"/>
                <a:cs typeface="Times New Roman"/>
              </a:rPr>
              <a:t>at each</a:t>
            </a:r>
            <a:r>
              <a:rPr spc="-88" dirty="0">
                <a:latin typeface="Times New Roman"/>
                <a:cs typeface="Times New Roman"/>
              </a:rPr>
              <a:t> </a:t>
            </a:r>
            <a:r>
              <a:rPr dirty="0">
                <a:latin typeface="Times New Roman"/>
                <a:cs typeface="Times New Roman"/>
              </a:rPr>
              <a:t>support.</a:t>
            </a:r>
          </a:p>
          <a:p>
            <a:pPr marL="232331" marR="125359" indent="-199458" algn="just">
              <a:spcBef>
                <a:spcPts val="1136"/>
              </a:spcBef>
              <a:buChar char="•"/>
              <a:tabLst>
                <a:tab pos="232331" algn="l"/>
                <a:tab pos="232888" algn="l"/>
              </a:tabLst>
            </a:pPr>
            <a:r>
              <a:rPr dirty="0">
                <a:latin typeface="Times New Roman"/>
                <a:cs typeface="Times New Roman"/>
              </a:rPr>
              <a:t>Four unknowns </a:t>
            </a:r>
            <a:r>
              <a:rPr spc="-4" dirty="0">
                <a:latin typeface="Times New Roman"/>
                <a:cs typeface="Times New Roman"/>
              </a:rPr>
              <a:t>are </a:t>
            </a:r>
            <a:r>
              <a:rPr dirty="0">
                <a:latin typeface="Times New Roman"/>
                <a:cs typeface="Times New Roman"/>
              </a:rPr>
              <a:t>involved and </a:t>
            </a:r>
            <a:r>
              <a:rPr spc="-4" dirty="0">
                <a:latin typeface="Times New Roman"/>
                <a:cs typeface="Times New Roman"/>
              </a:rPr>
              <a:t>three  </a:t>
            </a:r>
            <a:r>
              <a:rPr dirty="0">
                <a:latin typeface="Times New Roman"/>
                <a:cs typeface="Times New Roman"/>
              </a:rPr>
              <a:t>equations of equilibrium </a:t>
            </a:r>
            <a:r>
              <a:rPr spc="-4" dirty="0">
                <a:latin typeface="Times New Roman"/>
                <a:cs typeface="Times New Roman"/>
              </a:rPr>
              <a:t>are </a:t>
            </a:r>
            <a:r>
              <a:rPr dirty="0">
                <a:latin typeface="Times New Roman"/>
                <a:cs typeface="Times New Roman"/>
              </a:rPr>
              <a:t>not </a:t>
            </a:r>
            <a:r>
              <a:rPr spc="-4" dirty="0">
                <a:latin typeface="Times New Roman"/>
                <a:cs typeface="Times New Roman"/>
              </a:rPr>
              <a:t>sufficient</a:t>
            </a:r>
            <a:r>
              <a:rPr spc="-237" dirty="0">
                <a:latin typeface="Times New Roman"/>
                <a:cs typeface="Times New Roman"/>
              </a:rPr>
              <a:t> </a:t>
            </a:r>
            <a:r>
              <a:rPr spc="-4" dirty="0">
                <a:latin typeface="Times New Roman"/>
                <a:cs typeface="Times New Roman"/>
              </a:rPr>
              <a:t>to  determine </a:t>
            </a:r>
            <a:r>
              <a:rPr dirty="0">
                <a:latin typeface="Times New Roman"/>
                <a:cs typeface="Times New Roman"/>
              </a:rPr>
              <a:t>the</a:t>
            </a:r>
            <a:r>
              <a:rPr spc="-44" dirty="0">
                <a:latin typeface="Times New Roman"/>
                <a:cs typeface="Times New Roman"/>
              </a:rPr>
              <a:t> </a:t>
            </a:r>
            <a:r>
              <a:rPr spc="-4" dirty="0">
                <a:latin typeface="Times New Roman"/>
                <a:cs typeface="Times New Roman"/>
              </a:rPr>
              <a:t>reactions.</a:t>
            </a:r>
            <a:endParaRPr dirty="0">
              <a:latin typeface="Times New Roman"/>
              <a:cs typeface="Times New Roman"/>
            </a:endParaRPr>
          </a:p>
          <a:p>
            <a:pPr marL="232331" marR="86358" indent="-199458" algn="just">
              <a:lnSpc>
                <a:spcPts val="2106"/>
              </a:lnSpc>
              <a:spcBef>
                <a:spcPts val="1220"/>
              </a:spcBef>
              <a:buChar char="•"/>
              <a:tabLst>
                <a:tab pos="232331" algn="l"/>
                <a:tab pos="232888" algn="l"/>
              </a:tabLst>
            </a:pPr>
            <a:r>
              <a:rPr dirty="0">
                <a:latin typeface="Times New Roman"/>
                <a:cs typeface="Times New Roman"/>
              </a:rPr>
              <a:t>Additional equation </a:t>
            </a:r>
            <a:r>
              <a:rPr spc="-4" dirty="0">
                <a:latin typeface="Times New Roman"/>
                <a:cs typeface="Times New Roman"/>
              </a:rPr>
              <a:t>is </a:t>
            </a:r>
            <a:r>
              <a:rPr dirty="0">
                <a:latin typeface="Times New Roman"/>
                <a:cs typeface="Times New Roman"/>
              </a:rPr>
              <a:t>obtained by  </a:t>
            </a:r>
            <a:r>
              <a:rPr spc="-4" dirty="0">
                <a:latin typeface="Times New Roman"/>
                <a:cs typeface="Times New Roman"/>
              </a:rPr>
              <a:t>considering </a:t>
            </a:r>
            <a:r>
              <a:rPr dirty="0">
                <a:latin typeface="Times New Roman"/>
                <a:cs typeface="Times New Roman"/>
              </a:rPr>
              <a:t>equilibrium of portion of </a:t>
            </a:r>
            <a:r>
              <a:rPr spc="-4" dirty="0">
                <a:latin typeface="Times New Roman"/>
                <a:cs typeface="Times New Roman"/>
              </a:rPr>
              <a:t>cable  </a:t>
            </a:r>
            <a:r>
              <a:rPr i="1" spc="-4" dirty="0">
                <a:latin typeface="Times New Roman"/>
                <a:cs typeface="Times New Roman"/>
              </a:rPr>
              <a:t>AD </a:t>
            </a:r>
            <a:r>
              <a:rPr dirty="0">
                <a:latin typeface="Times New Roman"/>
                <a:cs typeface="Times New Roman"/>
              </a:rPr>
              <a:t>and </a:t>
            </a:r>
            <a:r>
              <a:rPr spc="-4" dirty="0">
                <a:latin typeface="Times New Roman"/>
                <a:cs typeface="Times New Roman"/>
              </a:rPr>
              <a:t>assuming that </a:t>
            </a:r>
            <a:r>
              <a:rPr dirty="0">
                <a:latin typeface="Times New Roman"/>
                <a:cs typeface="Times New Roman"/>
              </a:rPr>
              <a:t>coordinates of point</a:t>
            </a:r>
            <a:r>
              <a:rPr spc="-158" dirty="0">
                <a:latin typeface="Times New Roman"/>
                <a:cs typeface="Times New Roman"/>
              </a:rPr>
              <a:t> </a:t>
            </a:r>
            <a:r>
              <a:rPr i="1" dirty="0">
                <a:latin typeface="Times New Roman"/>
                <a:cs typeface="Times New Roman"/>
              </a:rPr>
              <a:t>D  </a:t>
            </a:r>
            <a:r>
              <a:rPr dirty="0">
                <a:latin typeface="Times New Roman"/>
                <a:cs typeface="Times New Roman"/>
              </a:rPr>
              <a:t>on the </a:t>
            </a:r>
            <a:r>
              <a:rPr spc="-4" dirty="0">
                <a:latin typeface="Times New Roman"/>
                <a:cs typeface="Times New Roman"/>
              </a:rPr>
              <a:t>cable are </a:t>
            </a:r>
            <a:r>
              <a:rPr dirty="0">
                <a:latin typeface="Times New Roman"/>
                <a:cs typeface="Times New Roman"/>
              </a:rPr>
              <a:t>known. The additional  equation </a:t>
            </a:r>
            <a:r>
              <a:rPr spc="-4" dirty="0">
                <a:latin typeface="Times New Roman"/>
                <a:cs typeface="Times New Roman"/>
              </a:rPr>
              <a:t>is </a:t>
            </a:r>
            <a:r>
              <a:rPr sz="3200" spc="-6" baseline="-5787" dirty="0">
                <a:latin typeface="Symbol"/>
                <a:cs typeface="Symbol"/>
              </a:rPr>
              <a:t></a:t>
            </a:r>
            <a:r>
              <a:rPr sz="3200" spc="-6" baseline="-5787" dirty="0">
                <a:latin typeface="Times New Roman"/>
                <a:cs typeface="Times New Roman"/>
              </a:rPr>
              <a:t> </a:t>
            </a:r>
            <a:r>
              <a:rPr i="1" spc="-4" dirty="0">
                <a:latin typeface="Times New Roman"/>
                <a:cs typeface="Times New Roman"/>
              </a:rPr>
              <a:t>M </a:t>
            </a:r>
            <a:r>
              <a:rPr sz="2100" i="1" spc="-6" baseline="-17361" dirty="0">
                <a:latin typeface="Times New Roman"/>
                <a:cs typeface="Times New Roman"/>
              </a:rPr>
              <a:t>D </a:t>
            </a:r>
            <a:r>
              <a:rPr spc="-4" dirty="0">
                <a:latin typeface="Symbol"/>
                <a:cs typeface="Symbol"/>
              </a:rPr>
              <a:t></a:t>
            </a:r>
            <a:r>
              <a:rPr spc="-272" dirty="0">
                <a:latin typeface="Times New Roman"/>
                <a:cs typeface="Times New Roman"/>
              </a:rPr>
              <a:t> </a:t>
            </a:r>
            <a:r>
              <a:rPr spc="-44" dirty="0">
                <a:latin typeface="Times New Roman"/>
                <a:cs typeface="Times New Roman"/>
              </a:rPr>
              <a:t>0.</a:t>
            </a:r>
            <a:endParaRPr dirty="0">
              <a:latin typeface="Times New Roman"/>
              <a:cs typeface="Times New Roman"/>
            </a:endParaRPr>
          </a:p>
          <a:p>
            <a:pPr marL="232331" indent="-199458">
              <a:spcBef>
                <a:spcPts val="1075"/>
              </a:spcBef>
              <a:buChar char="•"/>
              <a:tabLst>
                <a:tab pos="232331" algn="l"/>
                <a:tab pos="232888" algn="l"/>
              </a:tabLst>
            </a:pPr>
            <a:r>
              <a:rPr dirty="0">
                <a:latin typeface="Times New Roman"/>
                <a:cs typeface="Times New Roman"/>
              </a:rPr>
              <a:t>For other points on</a:t>
            </a:r>
            <a:r>
              <a:rPr spc="-97" dirty="0">
                <a:latin typeface="Times New Roman"/>
                <a:cs typeface="Times New Roman"/>
              </a:rPr>
              <a:t> </a:t>
            </a:r>
            <a:r>
              <a:rPr spc="-4" dirty="0">
                <a:latin typeface="Times New Roman"/>
                <a:cs typeface="Times New Roman"/>
              </a:rPr>
              <a:t>cable,</a:t>
            </a:r>
            <a:endParaRPr dirty="0">
              <a:latin typeface="Times New Roman"/>
              <a:cs typeface="Times New Roman"/>
            </a:endParaRPr>
          </a:p>
        </p:txBody>
      </p:sp>
      <p:sp>
        <p:nvSpPr>
          <p:cNvPr id="9" name="object 9"/>
          <p:cNvSpPr/>
          <p:nvPr/>
        </p:nvSpPr>
        <p:spPr>
          <a:xfrm>
            <a:off x="950106" y="3873433"/>
            <a:ext cx="1410176" cy="226987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14600" cy="609600"/>
          </a:xfrm>
        </p:spPr>
        <p:txBody>
          <a:bodyPr>
            <a:normAutofit fontScale="90000"/>
          </a:bodyPr>
          <a:lstStyle/>
          <a:p>
            <a:r>
              <a:rPr lang="en-US" dirty="0"/>
              <a:t>Problem 1</a:t>
            </a:r>
          </a:p>
        </p:txBody>
      </p:sp>
      <p:sp>
        <p:nvSpPr>
          <p:cNvPr id="3" name="Content Placeholder 2"/>
          <p:cNvSpPr>
            <a:spLocks noGrp="1"/>
          </p:cNvSpPr>
          <p:nvPr>
            <p:ph idx="1"/>
          </p:nvPr>
        </p:nvSpPr>
        <p:spPr>
          <a:xfrm>
            <a:off x="228600" y="609600"/>
            <a:ext cx="8229600" cy="533400"/>
          </a:xfrm>
        </p:spPr>
        <p:txBody>
          <a:bodyPr>
            <a:normAutofit fontScale="92500" lnSpcReduction="10000"/>
          </a:bodyPr>
          <a:lstStyle/>
          <a:p>
            <a:pPr>
              <a:buNone/>
            </a:pPr>
            <a:r>
              <a:rPr lang="en-US" dirty="0"/>
              <a:t>Determine the tension in each segment of the cable</a:t>
            </a:r>
          </a:p>
        </p:txBody>
      </p:sp>
      <p:pic>
        <p:nvPicPr>
          <p:cNvPr id="46082" name="Picture 2"/>
          <p:cNvPicPr>
            <a:picLocks noChangeAspect="1" noChangeArrowheads="1"/>
          </p:cNvPicPr>
          <p:nvPr/>
        </p:nvPicPr>
        <p:blipFill>
          <a:blip r:embed="rId2" cstate="print"/>
          <a:srcRect/>
          <a:stretch>
            <a:fillRect/>
          </a:stretch>
        </p:blipFill>
        <p:spPr bwMode="auto">
          <a:xfrm>
            <a:off x="152400" y="1600200"/>
            <a:ext cx="4114800" cy="4404049"/>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b="2643"/>
          <a:stretch>
            <a:fillRect/>
          </a:stretch>
        </p:blipFill>
        <p:spPr bwMode="auto">
          <a:xfrm>
            <a:off x="4267200" y="1676400"/>
            <a:ext cx="4663440" cy="4038600"/>
          </a:xfrm>
          <a:prstGeom prst="rect">
            <a:avLst/>
          </a:prstGeom>
          <a:noFill/>
          <a:ln w="9525">
            <a:noFill/>
            <a:miter lim="800000"/>
            <a:headEnd/>
            <a:tailEnd/>
          </a:ln>
        </p:spPr>
      </p:pic>
      <p:sp>
        <p:nvSpPr>
          <p:cNvPr id="6" name="Rectangle 5"/>
          <p:cNvSpPr/>
          <p:nvPr/>
        </p:nvSpPr>
        <p:spPr>
          <a:xfrm>
            <a:off x="8534400" y="2895600"/>
            <a:ext cx="6096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609600" y="76200"/>
            <a:ext cx="3291840" cy="3523241"/>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b="2643"/>
          <a:stretch>
            <a:fillRect/>
          </a:stretch>
        </p:blipFill>
        <p:spPr bwMode="auto">
          <a:xfrm>
            <a:off x="4199856" y="213360"/>
            <a:ext cx="3801144" cy="3291840"/>
          </a:xfrm>
          <a:prstGeom prst="rect">
            <a:avLst/>
          </a:prstGeom>
          <a:noFill/>
          <a:ln w="9525">
            <a:noFill/>
            <a:miter lim="800000"/>
            <a:headEnd/>
            <a:tailEnd/>
          </a:ln>
        </p:spPr>
      </p:pic>
      <p:sp>
        <p:nvSpPr>
          <p:cNvPr id="9" name="Rectangle 8"/>
          <p:cNvSpPr/>
          <p:nvPr/>
        </p:nvSpPr>
        <p:spPr>
          <a:xfrm>
            <a:off x="7620000" y="1295400"/>
            <a:ext cx="60960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6" name="Picture 2"/>
          <p:cNvPicPr>
            <a:picLocks noGrp="1" noChangeAspect="1" noChangeArrowheads="1"/>
          </p:cNvPicPr>
          <p:nvPr>
            <p:ph idx="1"/>
          </p:nvPr>
        </p:nvPicPr>
        <p:blipFill>
          <a:blip r:embed="rId4" cstate="print"/>
          <a:srcRect/>
          <a:stretch>
            <a:fillRect/>
          </a:stretch>
        </p:blipFill>
        <p:spPr bwMode="auto">
          <a:xfrm>
            <a:off x="609600" y="3657599"/>
            <a:ext cx="7955280" cy="3099084"/>
          </a:xfrm>
          <a:prstGeom prst="rect">
            <a:avLst/>
          </a:prstGeom>
          <a:noFill/>
          <a:ln w="9525">
            <a:solidFill>
              <a:srgbClr val="FF0000"/>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8131" name="Picture 3"/>
          <p:cNvPicPr>
            <a:picLocks noChangeAspect="1" noChangeArrowheads="1"/>
          </p:cNvPicPr>
          <p:nvPr/>
        </p:nvPicPr>
        <p:blipFill>
          <a:blip r:embed="rId2" cstate="print"/>
          <a:srcRect b="8465"/>
          <a:stretch>
            <a:fillRect/>
          </a:stretch>
        </p:blipFill>
        <p:spPr bwMode="auto">
          <a:xfrm>
            <a:off x="0" y="3"/>
            <a:ext cx="2651760" cy="3238823"/>
          </a:xfrm>
          <a:prstGeom prst="rect">
            <a:avLst/>
          </a:prstGeom>
          <a:noFill/>
          <a:ln w="9525">
            <a:noFill/>
            <a:miter lim="800000"/>
            <a:headEnd/>
            <a:tailEnd/>
          </a:ln>
        </p:spPr>
      </p:pic>
      <p:pic>
        <p:nvPicPr>
          <p:cNvPr id="48130" name="Picture 2"/>
          <p:cNvPicPr>
            <a:picLocks noGrp="1" noChangeAspect="1" noChangeArrowheads="1"/>
          </p:cNvPicPr>
          <p:nvPr>
            <p:ph idx="1"/>
          </p:nvPr>
        </p:nvPicPr>
        <p:blipFill>
          <a:blip r:embed="rId3" cstate="print"/>
          <a:srcRect/>
          <a:stretch>
            <a:fillRect/>
          </a:stretch>
        </p:blipFill>
        <p:spPr bwMode="auto">
          <a:xfrm>
            <a:off x="1381125" y="3124200"/>
            <a:ext cx="7762875" cy="3762375"/>
          </a:xfrm>
          <a:prstGeom prst="rect">
            <a:avLst/>
          </a:prstGeom>
          <a:noFill/>
          <a:ln w="9525">
            <a:solidFill>
              <a:srgbClr val="FF0000"/>
            </a:solid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800600" y="0"/>
            <a:ext cx="2834640" cy="303390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p:cNvPicPr>
            <a:picLocks noChangeAspect="1" noChangeArrowheads="1"/>
          </p:cNvPicPr>
          <p:nvPr/>
        </p:nvPicPr>
        <p:blipFill>
          <a:blip r:embed="rId2" cstate="print"/>
          <a:srcRect/>
          <a:stretch>
            <a:fillRect/>
          </a:stretch>
        </p:blipFill>
        <p:spPr bwMode="auto">
          <a:xfrm>
            <a:off x="396240" y="-1"/>
            <a:ext cx="3108960" cy="3162794"/>
          </a:xfrm>
          <a:prstGeom prst="rect">
            <a:avLst/>
          </a:prstGeom>
          <a:noFill/>
          <a:ln w="9525">
            <a:noFill/>
            <a:miter lim="800000"/>
            <a:headEnd/>
            <a:tailEnd/>
          </a:ln>
        </p:spPr>
      </p:pic>
      <p:pic>
        <p:nvPicPr>
          <p:cNvPr id="49157" name="Picture 5"/>
          <p:cNvPicPr>
            <a:picLocks noChangeAspect="1" noChangeArrowheads="1"/>
          </p:cNvPicPr>
          <p:nvPr/>
        </p:nvPicPr>
        <p:blipFill>
          <a:blip r:embed="rId3" cstate="print"/>
          <a:srcRect/>
          <a:stretch>
            <a:fillRect/>
          </a:stretch>
        </p:blipFill>
        <p:spPr bwMode="auto">
          <a:xfrm>
            <a:off x="304800" y="3200400"/>
            <a:ext cx="8686800" cy="3275351"/>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486400" y="0"/>
            <a:ext cx="3657600" cy="391471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ChangeAspect="1" noChangeArrowheads="1"/>
          </p:cNvPicPr>
          <p:nvPr/>
        </p:nvPicPr>
        <p:blipFill>
          <a:blip r:embed="rId2" cstate="print"/>
          <a:srcRect/>
          <a:stretch>
            <a:fillRect/>
          </a:stretch>
        </p:blipFill>
        <p:spPr bwMode="auto">
          <a:xfrm>
            <a:off x="533400" y="457200"/>
            <a:ext cx="3657600" cy="2817544"/>
          </a:xfrm>
          <a:prstGeom prst="rect">
            <a:avLst/>
          </a:prstGeom>
          <a:noFill/>
          <a:ln w="9525">
            <a:noFill/>
            <a:miter lim="800000"/>
            <a:headEnd/>
            <a:tailEnd/>
          </a:ln>
        </p:spPr>
      </p:pic>
      <p:pic>
        <p:nvPicPr>
          <p:cNvPr id="50178" name="Picture 2"/>
          <p:cNvPicPr>
            <a:picLocks noChangeAspect="1" noChangeArrowheads="1"/>
          </p:cNvPicPr>
          <p:nvPr/>
        </p:nvPicPr>
        <p:blipFill>
          <a:blip r:embed="rId3" cstate="print"/>
          <a:srcRect/>
          <a:stretch>
            <a:fillRect/>
          </a:stretch>
        </p:blipFill>
        <p:spPr bwMode="auto">
          <a:xfrm>
            <a:off x="228600" y="3665572"/>
            <a:ext cx="8686800" cy="2963828"/>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105400" y="0"/>
            <a:ext cx="3931920" cy="420831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6" name="Picture 4"/>
          <p:cNvPicPr>
            <a:picLocks noChangeAspect="1" noChangeArrowheads="1"/>
          </p:cNvPicPr>
          <p:nvPr/>
        </p:nvPicPr>
        <p:blipFill>
          <a:blip r:embed="rId2" cstate="print"/>
          <a:srcRect/>
          <a:stretch>
            <a:fillRect/>
          </a:stretch>
        </p:blipFill>
        <p:spPr bwMode="auto">
          <a:xfrm>
            <a:off x="1295400" y="228600"/>
            <a:ext cx="3017520" cy="3063944"/>
          </a:xfrm>
          <a:prstGeom prst="rect">
            <a:avLst/>
          </a:prstGeom>
          <a:noFill/>
          <a:ln w="9525">
            <a:noFill/>
            <a:miter lim="800000"/>
            <a:headEnd/>
            <a:tailEnd/>
          </a:ln>
        </p:spPr>
      </p:pic>
      <p:pic>
        <p:nvPicPr>
          <p:cNvPr id="51202" name="Picture 2"/>
          <p:cNvPicPr>
            <a:picLocks noChangeAspect="1" noChangeArrowheads="1"/>
          </p:cNvPicPr>
          <p:nvPr/>
        </p:nvPicPr>
        <p:blipFill>
          <a:blip r:embed="rId3" cstate="print"/>
          <a:srcRect/>
          <a:stretch>
            <a:fillRect/>
          </a:stretch>
        </p:blipFill>
        <p:spPr bwMode="auto">
          <a:xfrm>
            <a:off x="381000" y="3343275"/>
            <a:ext cx="8305800" cy="3514725"/>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394960" y="0"/>
            <a:ext cx="3749040" cy="401258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48200" y="254347"/>
            <a:ext cx="4267200" cy="1780967"/>
          </a:xfrm>
          <a:prstGeom prst="rect">
            <a:avLst/>
          </a:prstGeom>
        </p:spPr>
        <p:txBody>
          <a:bodyPr vert="horz" wrap="square" lIns="0" tIns="11143" rIns="0" bIns="0" rtlCol="0">
            <a:spAutoFit/>
          </a:bodyPr>
          <a:lstStyle/>
          <a:p>
            <a:pPr marL="11143" marR="4457" algn="just">
              <a:spcBef>
                <a:spcPts val="88"/>
              </a:spcBef>
            </a:pPr>
            <a:r>
              <a:rPr sz="2300" dirty="0">
                <a:latin typeface="Times New Roman"/>
                <a:cs typeface="Times New Roman"/>
              </a:rPr>
              <a:t>The </a:t>
            </a:r>
            <a:r>
              <a:rPr sz="2300" spc="-4" dirty="0">
                <a:latin typeface="Times New Roman"/>
                <a:cs typeface="Times New Roman"/>
              </a:rPr>
              <a:t>cable </a:t>
            </a:r>
            <a:r>
              <a:rPr sz="2300" i="1" spc="-4" dirty="0">
                <a:latin typeface="Times New Roman"/>
                <a:cs typeface="Times New Roman"/>
              </a:rPr>
              <a:t>AE </a:t>
            </a:r>
            <a:r>
              <a:rPr sz="2300" dirty="0">
                <a:latin typeface="Times New Roman"/>
                <a:cs typeface="Times New Roman"/>
              </a:rPr>
              <a:t>supports </a:t>
            </a:r>
            <a:r>
              <a:rPr sz="2300" spc="-4" dirty="0">
                <a:latin typeface="Times New Roman"/>
                <a:cs typeface="Times New Roman"/>
              </a:rPr>
              <a:t>three</a:t>
            </a:r>
            <a:r>
              <a:rPr sz="2300" spc="-100" dirty="0">
                <a:latin typeface="Times New Roman"/>
                <a:cs typeface="Times New Roman"/>
              </a:rPr>
              <a:t> </a:t>
            </a:r>
            <a:r>
              <a:rPr sz="2300" spc="-4" dirty="0">
                <a:latin typeface="Times New Roman"/>
                <a:cs typeface="Times New Roman"/>
              </a:rPr>
              <a:t>vertical  </a:t>
            </a:r>
            <a:r>
              <a:rPr sz="2300" dirty="0">
                <a:latin typeface="Times New Roman"/>
                <a:cs typeface="Times New Roman"/>
              </a:rPr>
              <a:t>loads from the points </a:t>
            </a:r>
            <a:r>
              <a:rPr sz="2300" spc="-4" dirty="0">
                <a:latin typeface="Times New Roman"/>
                <a:cs typeface="Times New Roman"/>
              </a:rPr>
              <a:t>indicated. </a:t>
            </a:r>
            <a:r>
              <a:rPr sz="2300" dirty="0">
                <a:latin typeface="Times New Roman"/>
                <a:cs typeface="Times New Roman"/>
              </a:rPr>
              <a:t>If  point </a:t>
            </a:r>
            <a:r>
              <a:rPr sz="2300" i="1" dirty="0">
                <a:latin typeface="Times New Roman"/>
                <a:cs typeface="Times New Roman"/>
              </a:rPr>
              <a:t>C </a:t>
            </a:r>
            <a:r>
              <a:rPr sz="2300" spc="-4" dirty="0">
                <a:latin typeface="Times New Roman"/>
                <a:cs typeface="Times New Roman"/>
              </a:rPr>
              <a:t>is </a:t>
            </a:r>
            <a:r>
              <a:rPr sz="2300" dirty="0">
                <a:latin typeface="Times New Roman"/>
                <a:cs typeface="Times New Roman"/>
              </a:rPr>
              <a:t>1.5 m below the </a:t>
            </a:r>
            <a:r>
              <a:rPr sz="2300" spc="-4" dirty="0">
                <a:latin typeface="Times New Roman"/>
                <a:cs typeface="Times New Roman"/>
              </a:rPr>
              <a:t>left  </a:t>
            </a:r>
            <a:r>
              <a:rPr sz="2300" dirty="0">
                <a:latin typeface="Times New Roman"/>
                <a:cs typeface="Times New Roman"/>
              </a:rPr>
              <a:t>support, </a:t>
            </a:r>
            <a:r>
              <a:rPr sz="2300" spc="-4" dirty="0">
                <a:latin typeface="Times New Roman"/>
                <a:cs typeface="Times New Roman"/>
              </a:rPr>
              <a:t>determin</a:t>
            </a:r>
            <a:r>
              <a:rPr lang="en-US" sz="2300" spc="-4" dirty="0">
                <a:latin typeface="Times New Roman"/>
                <a:cs typeface="Times New Roman"/>
              </a:rPr>
              <a:t>e the </a:t>
            </a:r>
            <a:r>
              <a:rPr lang="en-US" sz="2300" u="sng" spc="-4" dirty="0">
                <a:solidFill>
                  <a:srgbClr val="0070C0"/>
                </a:solidFill>
                <a:latin typeface="Times New Roman"/>
                <a:cs typeface="Times New Roman"/>
              </a:rPr>
              <a:t>Reactions</a:t>
            </a:r>
            <a:r>
              <a:rPr lang="en-US" sz="2300" spc="-4" dirty="0">
                <a:latin typeface="Times New Roman"/>
                <a:cs typeface="Times New Roman"/>
              </a:rPr>
              <a:t> at the support</a:t>
            </a:r>
            <a:r>
              <a:rPr sz="2300" spc="-4" dirty="0">
                <a:latin typeface="Times New Roman"/>
                <a:cs typeface="Times New Roman"/>
              </a:rPr>
              <a:t>.</a:t>
            </a:r>
            <a:endParaRPr sz="2300" dirty="0">
              <a:latin typeface="Times New Roman"/>
              <a:cs typeface="Times New Roman"/>
            </a:endParaRPr>
          </a:p>
        </p:txBody>
      </p:sp>
      <p:sp>
        <p:nvSpPr>
          <p:cNvPr id="4" name="object 4"/>
          <p:cNvSpPr txBox="1"/>
          <p:nvPr/>
        </p:nvSpPr>
        <p:spPr>
          <a:xfrm>
            <a:off x="228600" y="3276601"/>
            <a:ext cx="8686800" cy="3154227"/>
          </a:xfrm>
          <a:prstGeom prst="rect">
            <a:avLst/>
          </a:prstGeom>
        </p:spPr>
        <p:txBody>
          <a:bodyPr vert="horz" wrap="square" lIns="0" tIns="144302" rIns="0" bIns="0" rtlCol="0">
            <a:spAutoFit/>
          </a:bodyPr>
          <a:lstStyle/>
          <a:p>
            <a:pPr marL="11143" algn="just">
              <a:spcBef>
                <a:spcPts val="1136"/>
              </a:spcBef>
            </a:pPr>
            <a:r>
              <a:rPr sz="2100" b="1" dirty="0">
                <a:solidFill>
                  <a:srgbClr val="0070C0"/>
                </a:solidFill>
                <a:latin typeface="Times New Roman"/>
                <a:cs typeface="Times New Roman"/>
              </a:rPr>
              <a:t>SOLUTION:</a:t>
            </a:r>
          </a:p>
          <a:p>
            <a:pPr marL="210045" marR="4457" indent="-199458" algn="just">
              <a:spcBef>
                <a:spcPts val="1053"/>
              </a:spcBef>
              <a:buChar char="•"/>
              <a:tabLst>
                <a:tab pos="210045" algn="l"/>
                <a:tab pos="210601" algn="l"/>
              </a:tabLst>
            </a:pPr>
            <a:r>
              <a:rPr sz="2100" spc="-4" dirty="0">
                <a:latin typeface="Times New Roman"/>
                <a:cs typeface="Times New Roman"/>
              </a:rPr>
              <a:t>Determine reaction </a:t>
            </a:r>
            <a:r>
              <a:rPr sz="2100" dirty="0">
                <a:latin typeface="Times New Roman"/>
                <a:cs typeface="Times New Roman"/>
              </a:rPr>
              <a:t>force </a:t>
            </a:r>
            <a:r>
              <a:rPr sz="2100" spc="-4" dirty="0">
                <a:latin typeface="Times New Roman"/>
                <a:cs typeface="Times New Roman"/>
              </a:rPr>
              <a:t>components at  </a:t>
            </a:r>
            <a:r>
              <a:rPr sz="2100" i="1" dirty="0">
                <a:latin typeface="Times New Roman"/>
                <a:cs typeface="Times New Roman"/>
              </a:rPr>
              <a:t>A </a:t>
            </a:r>
            <a:r>
              <a:rPr sz="2100" dirty="0">
                <a:latin typeface="Times New Roman"/>
                <a:cs typeface="Times New Roman"/>
              </a:rPr>
              <a:t>from solution of </a:t>
            </a:r>
            <a:r>
              <a:rPr sz="2100" spc="-4" dirty="0">
                <a:latin typeface="Times New Roman"/>
                <a:cs typeface="Times New Roman"/>
              </a:rPr>
              <a:t>two </a:t>
            </a:r>
            <a:r>
              <a:rPr sz="2100" dirty="0">
                <a:latin typeface="Times New Roman"/>
                <a:cs typeface="Times New Roman"/>
              </a:rPr>
              <a:t>equations</a:t>
            </a:r>
            <a:r>
              <a:rPr sz="2100" spc="-179" dirty="0">
                <a:latin typeface="Times New Roman"/>
                <a:cs typeface="Times New Roman"/>
              </a:rPr>
              <a:t> </a:t>
            </a:r>
            <a:r>
              <a:rPr sz="2100" spc="-4" dirty="0">
                <a:latin typeface="Times New Roman"/>
                <a:cs typeface="Times New Roman"/>
              </a:rPr>
              <a:t>formed  </a:t>
            </a:r>
            <a:r>
              <a:rPr sz="2100" dirty="0">
                <a:latin typeface="Times New Roman"/>
                <a:cs typeface="Times New Roman"/>
              </a:rPr>
              <a:t>from </a:t>
            </a:r>
            <a:r>
              <a:rPr sz="2100" spc="-4" dirty="0">
                <a:latin typeface="Times New Roman"/>
                <a:cs typeface="Times New Roman"/>
              </a:rPr>
              <a:t>taking entire cable as free-body  </a:t>
            </a:r>
            <a:r>
              <a:rPr sz="2100" dirty="0">
                <a:latin typeface="Times New Roman"/>
                <a:cs typeface="Times New Roman"/>
              </a:rPr>
              <a:t>and </a:t>
            </a:r>
            <a:r>
              <a:rPr sz="2100" spc="-9" dirty="0">
                <a:latin typeface="Times New Roman"/>
                <a:cs typeface="Times New Roman"/>
              </a:rPr>
              <a:t>summing moments </a:t>
            </a:r>
            <a:r>
              <a:rPr sz="2100" dirty="0">
                <a:latin typeface="Times New Roman"/>
                <a:cs typeface="Times New Roman"/>
              </a:rPr>
              <a:t>about </a:t>
            </a:r>
            <a:r>
              <a:rPr sz="2100" i="1" spc="-4" dirty="0">
                <a:latin typeface="Times New Roman"/>
                <a:cs typeface="Times New Roman"/>
              </a:rPr>
              <a:t>E</a:t>
            </a:r>
            <a:r>
              <a:rPr sz="2100" spc="-4" dirty="0">
                <a:latin typeface="Times New Roman"/>
                <a:cs typeface="Times New Roman"/>
              </a:rPr>
              <a:t>, </a:t>
            </a:r>
            <a:r>
              <a:rPr sz="2100" dirty="0">
                <a:latin typeface="Times New Roman"/>
                <a:cs typeface="Times New Roman"/>
              </a:rPr>
              <a:t>and  from </a:t>
            </a:r>
            <a:r>
              <a:rPr sz="2100" spc="-4" dirty="0">
                <a:latin typeface="Times New Roman"/>
                <a:cs typeface="Times New Roman"/>
              </a:rPr>
              <a:t>taking cable </a:t>
            </a:r>
            <a:r>
              <a:rPr sz="2100" dirty="0">
                <a:latin typeface="Times New Roman"/>
                <a:cs typeface="Times New Roman"/>
              </a:rPr>
              <a:t>portion </a:t>
            </a:r>
            <a:r>
              <a:rPr sz="2100" i="1" spc="-4" dirty="0">
                <a:latin typeface="Times New Roman"/>
                <a:cs typeface="Times New Roman"/>
              </a:rPr>
              <a:t>ABC </a:t>
            </a:r>
            <a:r>
              <a:rPr sz="2100" spc="-4" dirty="0">
                <a:latin typeface="Times New Roman"/>
                <a:cs typeface="Times New Roman"/>
              </a:rPr>
              <a:t>as </a:t>
            </a:r>
            <a:r>
              <a:rPr sz="2100" dirty="0">
                <a:latin typeface="Times New Roman"/>
                <a:cs typeface="Times New Roman"/>
              </a:rPr>
              <a:t>a </a:t>
            </a:r>
            <a:r>
              <a:rPr sz="2100" spc="-4" dirty="0">
                <a:latin typeface="Times New Roman"/>
                <a:cs typeface="Times New Roman"/>
              </a:rPr>
              <a:t>free-  </a:t>
            </a:r>
            <a:r>
              <a:rPr sz="2100" dirty="0">
                <a:latin typeface="Times New Roman"/>
                <a:cs typeface="Times New Roman"/>
              </a:rPr>
              <a:t>body and </a:t>
            </a:r>
            <a:r>
              <a:rPr sz="2100" spc="-9" dirty="0">
                <a:latin typeface="Times New Roman"/>
                <a:cs typeface="Times New Roman"/>
              </a:rPr>
              <a:t>summing moments </a:t>
            </a:r>
            <a:r>
              <a:rPr sz="2100" dirty="0">
                <a:latin typeface="Times New Roman"/>
                <a:cs typeface="Times New Roman"/>
              </a:rPr>
              <a:t>about</a:t>
            </a:r>
            <a:r>
              <a:rPr sz="2100" spc="-61" dirty="0">
                <a:latin typeface="Times New Roman"/>
                <a:cs typeface="Times New Roman"/>
              </a:rPr>
              <a:t> </a:t>
            </a:r>
            <a:r>
              <a:rPr sz="2100" i="1" spc="-4" dirty="0">
                <a:latin typeface="Times New Roman"/>
                <a:cs typeface="Times New Roman"/>
              </a:rPr>
              <a:t>C</a:t>
            </a:r>
            <a:r>
              <a:rPr sz="2100" spc="-4" dirty="0">
                <a:latin typeface="Times New Roman"/>
                <a:cs typeface="Times New Roman"/>
              </a:rPr>
              <a:t>.</a:t>
            </a:r>
            <a:endParaRPr lang="en-US" sz="2100" spc="-4" dirty="0">
              <a:latin typeface="Times New Roman"/>
              <a:cs typeface="Times New Roman"/>
            </a:endParaRPr>
          </a:p>
          <a:p>
            <a:pPr marL="210045" marR="4457" indent="-199458" algn="just">
              <a:spcBef>
                <a:spcPts val="1053"/>
              </a:spcBef>
              <a:buFontTx/>
              <a:buChar char="•"/>
              <a:tabLst>
                <a:tab pos="210045" algn="l"/>
                <a:tab pos="210601" algn="l"/>
              </a:tabLst>
            </a:pPr>
            <a:r>
              <a:rPr lang="en-US" sz="2100" spc="-4" dirty="0">
                <a:latin typeface="Times New Roman"/>
                <a:cs typeface="Times New Roman"/>
              </a:rPr>
              <a:t>Calculate elevation </a:t>
            </a:r>
            <a:r>
              <a:rPr lang="en-US" sz="2100" dirty="0">
                <a:latin typeface="Times New Roman"/>
                <a:cs typeface="Times New Roman"/>
              </a:rPr>
              <a:t>of </a:t>
            </a:r>
            <a:r>
              <a:rPr lang="en-US" sz="2100" i="1" dirty="0">
                <a:latin typeface="Times New Roman"/>
                <a:cs typeface="Times New Roman"/>
              </a:rPr>
              <a:t>B </a:t>
            </a:r>
            <a:r>
              <a:rPr lang="en-US" sz="2100" dirty="0">
                <a:latin typeface="Times New Roman"/>
                <a:cs typeface="Times New Roman"/>
              </a:rPr>
              <a:t>by</a:t>
            </a:r>
            <a:r>
              <a:rPr lang="en-US" sz="2100" spc="-92" dirty="0">
                <a:latin typeface="Times New Roman"/>
                <a:cs typeface="Times New Roman"/>
              </a:rPr>
              <a:t> </a:t>
            </a:r>
            <a:r>
              <a:rPr lang="en-US" sz="2100" dirty="0">
                <a:latin typeface="Times New Roman"/>
                <a:cs typeface="Times New Roman"/>
              </a:rPr>
              <a:t>considering  </a:t>
            </a:r>
            <a:r>
              <a:rPr lang="en-US" sz="2100" i="1" spc="-4" dirty="0">
                <a:latin typeface="Times New Roman"/>
                <a:cs typeface="Times New Roman"/>
              </a:rPr>
              <a:t>AB </a:t>
            </a:r>
            <a:r>
              <a:rPr lang="en-US" sz="2100" spc="-4" dirty="0">
                <a:latin typeface="Times New Roman"/>
                <a:cs typeface="Times New Roman"/>
              </a:rPr>
              <a:t>as </a:t>
            </a:r>
            <a:r>
              <a:rPr lang="en-US" sz="2100" dirty="0">
                <a:latin typeface="Times New Roman"/>
                <a:cs typeface="Times New Roman"/>
              </a:rPr>
              <a:t>a </a:t>
            </a:r>
            <a:r>
              <a:rPr lang="en-US" sz="2100" spc="-4" dirty="0">
                <a:latin typeface="Times New Roman"/>
                <a:cs typeface="Times New Roman"/>
              </a:rPr>
              <a:t>free-body </a:t>
            </a:r>
            <a:r>
              <a:rPr lang="en-US" sz="2100" dirty="0">
                <a:latin typeface="Times New Roman"/>
                <a:cs typeface="Times New Roman"/>
              </a:rPr>
              <a:t>and </a:t>
            </a:r>
            <a:r>
              <a:rPr lang="en-US" sz="2100" spc="-9" dirty="0">
                <a:latin typeface="Times New Roman"/>
                <a:cs typeface="Times New Roman"/>
              </a:rPr>
              <a:t>summing  moments </a:t>
            </a:r>
            <a:r>
              <a:rPr lang="en-US" sz="2100" i="1" spc="-4" dirty="0">
                <a:latin typeface="Times New Roman"/>
                <a:cs typeface="Times New Roman"/>
              </a:rPr>
              <a:t>B</a:t>
            </a:r>
            <a:r>
              <a:rPr lang="en-US" sz="2100" spc="-4" dirty="0">
                <a:latin typeface="Times New Roman"/>
                <a:cs typeface="Times New Roman"/>
              </a:rPr>
              <a:t>. </a:t>
            </a:r>
            <a:r>
              <a:rPr lang="en-US" sz="2100" spc="-18" dirty="0">
                <a:latin typeface="Times New Roman"/>
                <a:cs typeface="Times New Roman"/>
              </a:rPr>
              <a:t>Similarly, </a:t>
            </a:r>
            <a:r>
              <a:rPr lang="en-US" sz="2100" spc="-4" dirty="0">
                <a:latin typeface="Times New Roman"/>
                <a:cs typeface="Times New Roman"/>
              </a:rPr>
              <a:t>calculate  elevation </a:t>
            </a:r>
            <a:r>
              <a:rPr lang="en-US" sz="2100" dirty="0">
                <a:latin typeface="Times New Roman"/>
                <a:cs typeface="Times New Roman"/>
              </a:rPr>
              <a:t>of </a:t>
            </a:r>
            <a:r>
              <a:rPr lang="en-US" sz="2100" i="1" dirty="0">
                <a:latin typeface="Times New Roman"/>
                <a:cs typeface="Times New Roman"/>
              </a:rPr>
              <a:t>D </a:t>
            </a:r>
            <a:r>
              <a:rPr lang="en-US" sz="2100" dirty="0">
                <a:latin typeface="Times New Roman"/>
                <a:cs typeface="Times New Roman"/>
              </a:rPr>
              <a:t>using </a:t>
            </a:r>
            <a:r>
              <a:rPr lang="en-US" sz="2100" i="1" spc="-4" dirty="0">
                <a:latin typeface="Times New Roman"/>
                <a:cs typeface="Times New Roman"/>
              </a:rPr>
              <a:t>ABCD </a:t>
            </a:r>
            <a:r>
              <a:rPr lang="en-US" sz="2100" spc="-4" dirty="0">
                <a:latin typeface="Times New Roman"/>
                <a:cs typeface="Times New Roman"/>
              </a:rPr>
              <a:t>as </a:t>
            </a:r>
            <a:r>
              <a:rPr lang="en-US" sz="2100" dirty="0">
                <a:latin typeface="Times New Roman"/>
                <a:cs typeface="Times New Roman"/>
              </a:rPr>
              <a:t>a </a:t>
            </a:r>
            <a:r>
              <a:rPr lang="en-US" sz="2100" spc="-4" dirty="0">
                <a:latin typeface="Times New Roman"/>
                <a:cs typeface="Times New Roman"/>
              </a:rPr>
              <a:t>free-  </a:t>
            </a:r>
            <a:r>
              <a:rPr lang="en-US" sz="2100" spc="-22" dirty="0">
                <a:latin typeface="Times New Roman"/>
                <a:cs typeface="Times New Roman"/>
              </a:rPr>
              <a:t>body.</a:t>
            </a:r>
          </a:p>
          <a:p>
            <a:pPr marL="210045" marR="4457" indent="-199458" algn="just">
              <a:spcBef>
                <a:spcPts val="1053"/>
              </a:spcBef>
              <a:buFontTx/>
              <a:buChar char="•"/>
              <a:tabLst>
                <a:tab pos="210045" algn="l"/>
                <a:tab pos="210601" algn="l"/>
              </a:tabLst>
            </a:pPr>
            <a:r>
              <a:rPr lang="en-US" sz="2100" spc="-4" dirty="0">
                <a:latin typeface="Times New Roman"/>
                <a:cs typeface="Times New Roman"/>
              </a:rPr>
              <a:t>Evaluate </a:t>
            </a:r>
            <a:r>
              <a:rPr lang="en-US" sz="2100" spc="-9" dirty="0">
                <a:latin typeface="Times New Roman"/>
                <a:cs typeface="Times New Roman"/>
              </a:rPr>
              <a:t>maximum </a:t>
            </a:r>
            <a:r>
              <a:rPr lang="en-US" sz="2100" dirty="0">
                <a:latin typeface="Times New Roman"/>
                <a:cs typeface="Times New Roman"/>
              </a:rPr>
              <a:t>slope and  </a:t>
            </a:r>
            <a:r>
              <a:rPr lang="en-US" sz="2100" spc="-9" dirty="0">
                <a:latin typeface="Times New Roman"/>
                <a:cs typeface="Times New Roman"/>
              </a:rPr>
              <a:t>maximum </a:t>
            </a:r>
            <a:r>
              <a:rPr lang="en-US" sz="2100" dirty="0">
                <a:latin typeface="Times New Roman"/>
                <a:cs typeface="Times New Roman"/>
              </a:rPr>
              <a:t>tension </a:t>
            </a:r>
            <a:r>
              <a:rPr lang="en-US" sz="2100" spc="-4" dirty="0">
                <a:latin typeface="Times New Roman"/>
                <a:cs typeface="Times New Roman"/>
              </a:rPr>
              <a:t>which </a:t>
            </a:r>
            <a:r>
              <a:rPr lang="en-US" sz="2100" dirty="0">
                <a:latin typeface="Times New Roman"/>
                <a:cs typeface="Times New Roman"/>
              </a:rPr>
              <a:t>occur </a:t>
            </a:r>
            <a:r>
              <a:rPr lang="en-US" sz="2100" spc="-4" dirty="0">
                <a:latin typeface="Times New Roman"/>
                <a:cs typeface="Times New Roman"/>
              </a:rPr>
              <a:t>in</a:t>
            </a:r>
            <a:r>
              <a:rPr lang="en-US" sz="2100" spc="-92" dirty="0">
                <a:latin typeface="Times New Roman"/>
                <a:cs typeface="Times New Roman"/>
              </a:rPr>
              <a:t> </a:t>
            </a:r>
            <a:r>
              <a:rPr lang="en-US" sz="2100" i="1" spc="-4" dirty="0">
                <a:latin typeface="Times New Roman"/>
                <a:cs typeface="Times New Roman"/>
              </a:rPr>
              <a:t>DE</a:t>
            </a:r>
            <a:r>
              <a:rPr lang="en-US" sz="2100" spc="-4" dirty="0">
                <a:latin typeface="Times New Roman"/>
                <a:cs typeface="Times New Roman"/>
              </a:rPr>
              <a:t>.</a:t>
            </a:r>
            <a:endParaRPr lang="en-US" sz="2100" dirty="0">
              <a:latin typeface="Times New Roman"/>
              <a:cs typeface="Times New Roman"/>
            </a:endParaRPr>
          </a:p>
        </p:txBody>
      </p:sp>
      <p:sp>
        <p:nvSpPr>
          <p:cNvPr id="7" name="object 7"/>
          <p:cNvSpPr>
            <a:spLocks noChangeAspect="1"/>
          </p:cNvSpPr>
          <p:nvPr/>
        </p:nvSpPr>
        <p:spPr>
          <a:xfrm>
            <a:off x="30480" y="152400"/>
            <a:ext cx="4389120" cy="3025550"/>
          </a:xfrm>
          <a:prstGeom prst="rect">
            <a:avLst/>
          </a:prstGeom>
          <a:blipFill>
            <a:blip r:embed="rId2" cstate="print"/>
            <a:stretch>
              <a:fillRect/>
            </a:stretch>
          </a:blipFill>
        </p:spPr>
        <p:txBody>
          <a:bodyPr wrap="square" lIns="0" tIns="0" rIns="0" bIns="0" rtlCol="0"/>
          <a:lstStyle/>
          <a:p>
            <a:endParaRPr/>
          </a:p>
        </p:txBody>
      </p:sp>
      <p:sp>
        <p:nvSpPr>
          <p:cNvPr id="8" name="Title 1"/>
          <p:cNvSpPr txBox="1">
            <a:spLocks/>
          </p:cNvSpPr>
          <p:nvPr/>
        </p:nvSpPr>
        <p:spPr>
          <a:xfrm>
            <a:off x="0" y="0"/>
            <a:ext cx="2514600"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Problem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76664" y="210716"/>
            <a:ext cx="4572000" cy="3043608"/>
          </a:xfrm>
          <a:prstGeom prst="rect">
            <a:avLst/>
          </a:prstGeom>
          <a:noFill/>
          <a:ln w="9525">
            <a:noFill/>
            <a:miter lim="800000"/>
            <a:headEnd/>
            <a:tailEnd/>
          </a:ln>
          <a:effectLst/>
        </p:spPr>
      </p:pic>
      <p:pic>
        <p:nvPicPr>
          <p:cNvPr id="24578" name="Picture 2" descr="China High Quality Telecom Guyed Tower Microwave GSM Antenna ..."/>
          <p:cNvPicPr>
            <a:picLocks noChangeAspect="1" noChangeArrowheads="1"/>
          </p:cNvPicPr>
          <p:nvPr/>
        </p:nvPicPr>
        <p:blipFill>
          <a:blip r:embed="rId3" cstate="print"/>
          <a:srcRect/>
          <a:stretch>
            <a:fillRect/>
          </a:stretch>
        </p:blipFill>
        <p:spPr bwMode="auto">
          <a:xfrm>
            <a:off x="5105400" y="228600"/>
            <a:ext cx="3657600" cy="3657600"/>
          </a:xfrm>
          <a:prstGeom prst="rect">
            <a:avLst/>
          </a:prstGeom>
          <a:noFill/>
        </p:spPr>
      </p:pic>
      <p:pic>
        <p:nvPicPr>
          <p:cNvPr id="4" name="Picture 2" descr="Image result for cables + ropeway"/>
          <p:cNvPicPr>
            <a:picLocks noChangeAspect="1" noChangeArrowheads="1"/>
          </p:cNvPicPr>
          <p:nvPr/>
        </p:nvPicPr>
        <p:blipFill>
          <a:blip r:embed="rId4" cstate="print"/>
          <a:srcRect/>
          <a:stretch>
            <a:fillRect/>
          </a:stretch>
        </p:blipFill>
        <p:spPr bwMode="auto">
          <a:xfrm>
            <a:off x="304800" y="3290668"/>
            <a:ext cx="4572000" cy="3429001"/>
          </a:xfrm>
          <a:prstGeom prst="rect">
            <a:avLst/>
          </a:prstGeom>
          <a:noFill/>
        </p:spPr>
      </p:pic>
      <p:pic>
        <p:nvPicPr>
          <p:cNvPr id="24580" name="Picture 4" descr="The True Story Behind Philippe Petit's World Trade Center Wire ..."/>
          <p:cNvPicPr>
            <a:picLocks noChangeAspect="1" noChangeArrowheads="1"/>
          </p:cNvPicPr>
          <p:nvPr/>
        </p:nvPicPr>
        <p:blipFill>
          <a:blip r:embed="rId5" cstate="print"/>
          <a:srcRect/>
          <a:stretch>
            <a:fillRect/>
          </a:stretch>
        </p:blipFill>
        <p:spPr bwMode="auto">
          <a:xfrm>
            <a:off x="5105400" y="3962400"/>
            <a:ext cx="3657600" cy="2743200"/>
          </a:xfrm>
          <a:prstGeom prst="rect">
            <a:avLst/>
          </a:prstGeom>
          <a:noFill/>
        </p:spPr>
      </p:pic>
      <p:sp>
        <p:nvSpPr>
          <p:cNvPr id="6" name="Rectangle 5"/>
          <p:cNvSpPr/>
          <p:nvPr/>
        </p:nvSpPr>
        <p:spPr>
          <a:xfrm>
            <a:off x="304800" y="152400"/>
            <a:ext cx="2985433" cy="584775"/>
          </a:xfrm>
          <a:prstGeom prst="rect">
            <a:avLst/>
          </a:prstGeom>
        </p:spPr>
        <p:txBody>
          <a:bodyPr wrap="none">
            <a:spAutoFit/>
          </a:bodyPr>
          <a:lstStyle/>
          <a:p>
            <a:r>
              <a:rPr lang="en-US" sz="3200" b="1" dirty="0"/>
              <a:t>Aerial Tramways</a:t>
            </a:r>
          </a:p>
        </p:txBody>
      </p:sp>
      <p:sp>
        <p:nvSpPr>
          <p:cNvPr id="7" name="Rectangle 6"/>
          <p:cNvSpPr/>
          <p:nvPr/>
        </p:nvSpPr>
        <p:spPr>
          <a:xfrm>
            <a:off x="5181600" y="304800"/>
            <a:ext cx="1954253" cy="830997"/>
          </a:xfrm>
          <a:prstGeom prst="rect">
            <a:avLst/>
          </a:prstGeom>
        </p:spPr>
        <p:txBody>
          <a:bodyPr wrap="none">
            <a:spAutoFit/>
          </a:bodyPr>
          <a:lstStyle/>
          <a:p>
            <a:r>
              <a:rPr lang="en-US" sz="2400" b="1" dirty="0">
                <a:solidFill>
                  <a:schemeClr val="bg1"/>
                </a:solidFill>
              </a:rPr>
              <a:t>Guy wires for </a:t>
            </a:r>
          </a:p>
          <a:p>
            <a:r>
              <a:rPr lang="en-US" sz="2400" b="1" dirty="0">
                <a:solidFill>
                  <a:schemeClr val="bg1"/>
                </a:solidFill>
              </a:rPr>
              <a:t>high towers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0" y="0"/>
            <a:ext cx="4419600" cy="2133435"/>
          </a:xfrm>
          <a:prstGeom prst="rect">
            <a:avLst/>
          </a:prstGeom>
        </p:spPr>
        <p:txBody>
          <a:bodyPr vert="horz" wrap="square" lIns="0" tIns="144302" rIns="0" bIns="0" rtlCol="0">
            <a:spAutoFit/>
          </a:bodyPr>
          <a:lstStyle/>
          <a:p>
            <a:pPr marL="11143" algn="just">
              <a:spcBef>
                <a:spcPts val="1136"/>
              </a:spcBef>
            </a:pPr>
            <a:r>
              <a:rPr sz="2000" dirty="0">
                <a:latin typeface="Times New Roman"/>
                <a:cs typeface="Times New Roman"/>
              </a:rPr>
              <a:t>SOLUTION:</a:t>
            </a:r>
          </a:p>
          <a:p>
            <a:pPr marL="210045" marR="4457" indent="-199458" algn="just">
              <a:spcBef>
                <a:spcPts val="1053"/>
              </a:spcBef>
              <a:buChar char="•"/>
              <a:tabLst>
                <a:tab pos="210045" algn="l"/>
                <a:tab pos="210601" algn="l"/>
              </a:tabLst>
            </a:pPr>
            <a:r>
              <a:rPr sz="2000" spc="-4" dirty="0">
                <a:latin typeface="Times New Roman"/>
                <a:cs typeface="Times New Roman"/>
              </a:rPr>
              <a:t>Determine two reaction </a:t>
            </a:r>
            <a:r>
              <a:rPr sz="2000" dirty="0">
                <a:latin typeface="Times New Roman"/>
                <a:cs typeface="Times New Roman"/>
              </a:rPr>
              <a:t>force </a:t>
            </a:r>
            <a:r>
              <a:rPr sz="2000" spc="-4" dirty="0">
                <a:latin typeface="Times New Roman"/>
                <a:cs typeface="Times New Roman"/>
              </a:rPr>
              <a:t>components at </a:t>
            </a:r>
            <a:r>
              <a:rPr sz="2000" i="1" dirty="0">
                <a:latin typeface="Times New Roman"/>
                <a:cs typeface="Times New Roman"/>
              </a:rPr>
              <a:t>A  </a:t>
            </a:r>
            <a:r>
              <a:rPr sz="2000" dirty="0">
                <a:latin typeface="Times New Roman"/>
                <a:cs typeface="Times New Roman"/>
              </a:rPr>
              <a:t>from solution of </a:t>
            </a:r>
            <a:r>
              <a:rPr sz="2000" spc="-4" dirty="0">
                <a:latin typeface="Times New Roman"/>
                <a:cs typeface="Times New Roman"/>
              </a:rPr>
              <a:t>two </a:t>
            </a:r>
            <a:r>
              <a:rPr sz="2000" dirty="0">
                <a:latin typeface="Times New Roman"/>
                <a:cs typeface="Times New Roman"/>
              </a:rPr>
              <a:t>equations </a:t>
            </a:r>
            <a:r>
              <a:rPr sz="2000" spc="-4" dirty="0">
                <a:latin typeface="Times New Roman"/>
                <a:cs typeface="Times New Roman"/>
              </a:rPr>
              <a:t>formed </a:t>
            </a:r>
            <a:r>
              <a:rPr sz="2000" dirty="0">
                <a:latin typeface="Times New Roman"/>
                <a:cs typeface="Times New Roman"/>
              </a:rPr>
              <a:t>from  </a:t>
            </a:r>
            <a:r>
              <a:rPr sz="2000" spc="-4" dirty="0">
                <a:latin typeface="Times New Roman"/>
                <a:cs typeface="Times New Roman"/>
              </a:rPr>
              <a:t>taking entire cable as </a:t>
            </a:r>
            <a:r>
              <a:rPr sz="2000" dirty="0">
                <a:latin typeface="Times New Roman"/>
                <a:cs typeface="Times New Roman"/>
              </a:rPr>
              <a:t>a </a:t>
            </a:r>
            <a:r>
              <a:rPr sz="2000" spc="-4" dirty="0">
                <a:latin typeface="Times New Roman"/>
                <a:cs typeface="Times New Roman"/>
              </a:rPr>
              <a:t>free-body </a:t>
            </a:r>
            <a:r>
              <a:rPr sz="2000" dirty="0">
                <a:latin typeface="Times New Roman"/>
                <a:cs typeface="Times New Roman"/>
              </a:rPr>
              <a:t>and </a:t>
            </a:r>
            <a:r>
              <a:rPr sz="2000" spc="-9" dirty="0">
                <a:latin typeface="Times New Roman"/>
                <a:cs typeface="Times New Roman"/>
              </a:rPr>
              <a:t>summing  moments </a:t>
            </a:r>
            <a:r>
              <a:rPr sz="2000" dirty="0">
                <a:latin typeface="Times New Roman"/>
                <a:cs typeface="Times New Roman"/>
              </a:rPr>
              <a:t>about</a:t>
            </a:r>
            <a:r>
              <a:rPr sz="2000" spc="-31" dirty="0">
                <a:latin typeface="Times New Roman"/>
                <a:cs typeface="Times New Roman"/>
              </a:rPr>
              <a:t> </a:t>
            </a:r>
            <a:r>
              <a:rPr sz="2000" i="1" spc="-4" dirty="0">
                <a:latin typeface="Times New Roman"/>
                <a:cs typeface="Times New Roman"/>
              </a:rPr>
              <a:t>E</a:t>
            </a:r>
            <a:endParaRPr sz="2000" dirty="0">
              <a:latin typeface="Times New Roman"/>
              <a:cs typeface="Times New Roman"/>
            </a:endParaRPr>
          </a:p>
        </p:txBody>
      </p:sp>
      <p:grpSp>
        <p:nvGrpSpPr>
          <p:cNvPr id="14" name="Group 13"/>
          <p:cNvGrpSpPr/>
          <p:nvPr/>
        </p:nvGrpSpPr>
        <p:grpSpPr>
          <a:xfrm>
            <a:off x="6019800" y="2438400"/>
            <a:ext cx="1072823" cy="410236"/>
            <a:chOff x="4268035" y="2784018"/>
            <a:chExt cx="1072823" cy="410236"/>
          </a:xfrm>
        </p:grpSpPr>
        <p:sp>
          <p:nvSpPr>
            <p:cNvPr id="4" name="object 4"/>
            <p:cNvSpPr txBox="1"/>
            <p:nvPr/>
          </p:nvSpPr>
          <p:spPr>
            <a:xfrm>
              <a:off x="4940741" y="2841533"/>
              <a:ext cx="400117" cy="287688"/>
            </a:xfrm>
            <a:prstGeom prst="rect">
              <a:avLst/>
            </a:prstGeom>
          </p:spPr>
          <p:txBody>
            <a:bodyPr vert="horz" wrap="square" lIns="0" tIns="10586" rIns="0" bIns="0" rtlCol="0">
              <a:spAutoFit/>
            </a:bodyPr>
            <a:lstStyle/>
            <a:p>
              <a:pPr marL="11143">
                <a:spcBef>
                  <a:spcPts val="83"/>
                </a:spcBef>
              </a:pPr>
              <a:r>
                <a:rPr spc="-4" dirty="0">
                  <a:latin typeface="Symbol"/>
                  <a:cs typeface="Symbol"/>
                </a:rPr>
                <a:t></a:t>
              </a:r>
              <a:r>
                <a:rPr spc="-4" dirty="0">
                  <a:latin typeface="Times New Roman"/>
                  <a:cs typeface="Times New Roman"/>
                </a:rPr>
                <a:t> 0</a:t>
              </a:r>
              <a:r>
                <a:rPr spc="-219" dirty="0">
                  <a:latin typeface="Times New Roman"/>
                  <a:cs typeface="Times New Roman"/>
                </a:rPr>
                <a:t> </a:t>
              </a:r>
              <a:r>
                <a:rPr spc="-4" dirty="0">
                  <a:latin typeface="Times New Roman"/>
                  <a:cs typeface="Times New Roman"/>
                </a:rPr>
                <a:t>:</a:t>
              </a:r>
              <a:endParaRPr dirty="0">
                <a:latin typeface="Times New Roman"/>
                <a:cs typeface="Times New Roman"/>
              </a:endParaRPr>
            </a:p>
          </p:txBody>
        </p:sp>
        <p:sp>
          <p:nvSpPr>
            <p:cNvPr id="5" name="object 5"/>
            <p:cNvSpPr txBox="1"/>
            <p:nvPr/>
          </p:nvSpPr>
          <p:spPr>
            <a:xfrm>
              <a:off x="4268035" y="2784018"/>
              <a:ext cx="623553" cy="410236"/>
            </a:xfrm>
            <a:prstGeom prst="rect">
              <a:avLst/>
            </a:prstGeom>
          </p:spPr>
          <p:txBody>
            <a:bodyPr vert="horz" wrap="square" lIns="0" tIns="10029" rIns="0" bIns="0" rtlCol="0">
              <a:spAutoFit/>
            </a:bodyPr>
            <a:lstStyle/>
            <a:p>
              <a:pPr marL="33429">
                <a:spcBef>
                  <a:spcPts val="79"/>
                </a:spcBef>
              </a:pPr>
              <a:r>
                <a:rPr sz="2600" spc="-9" dirty="0">
                  <a:latin typeface="Symbol"/>
                  <a:cs typeface="Symbol"/>
                </a:rPr>
                <a:t></a:t>
              </a:r>
              <a:r>
                <a:rPr sz="2600" spc="-425" dirty="0">
                  <a:latin typeface="Times New Roman"/>
                  <a:cs typeface="Times New Roman"/>
                </a:rPr>
                <a:t> </a:t>
              </a:r>
              <a:r>
                <a:rPr sz="2600" i="1" spc="-13" baseline="13888" dirty="0">
                  <a:latin typeface="Times New Roman"/>
                  <a:cs typeface="Times New Roman"/>
                </a:rPr>
                <a:t>M</a:t>
              </a:r>
              <a:r>
                <a:rPr sz="2600" i="1" spc="-269" baseline="13888" dirty="0">
                  <a:latin typeface="Times New Roman"/>
                  <a:cs typeface="Times New Roman"/>
                </a:rPr>
                <a:t> </a:t>
              </a:r>
              <a:r>
                <a:rPr sz="1000" i="1" spc="4" dirty="0">
                  <a:latin typeface="Times New Roman"/>
                  <a:cs typeface="Times New Roman"/>
                </a:rPr>
                <a:t>E</a:t>
              </a:r>
              <a:endParaRPr sz="1000" dirty="0">
                <a:latin typeface="Times New Roman"/>
                <a:cs typeface="Times New Roman"/>
              </a:endParaRPr>
            </a:p>
          </p:txBody>
        </p:sp>
      </p:grpSp>
      <p:sp>
        <p:nvSpPr>
          <p:cNvPr id="6" name="object 6"/>
          <p:cNvSpPr txBox="1"/>
          <p:nvPr/>
        </p:nvSpPr>
        <p:spPr>
          <a:xfrm>
            <a:off x="4243017" y="4048990"/>
            <a:ext cx="4138983" cy="565250"/>
          </a:xfrm>
          <a:prstGeom prst="rect">
            <a:avLst/>
          </a:prstGeom>
        </p:spPr>
        <p:txBody>
          <a:bodyPr vert="horz" wrap="square" lIns="0" tIns="11143" rIns="0" bIns="0" rtlCol="0">
            <a:spAutoFit/>
          </a:bodyPr>
          <a:lstStyle/>
          <a:p>
            <a:pPr marL="11143" marR="4457">
              <a:spcBef>
                <a:spcPts val="88"/>
              </a:spcBef>
            </a:pPr>
            <a:r>
              <a:rPr dirty="0">
                <a:latin typeface="Times New Roman"/>
                <a:cs typeface="Times New Roman"/>
              </a:rPr>
              <a:t>and from </a:t>
            </a:r>
            <a:r>
              <a:rPr spc="-4" dirty="0">
                <a:latin typeface="Times New Roman"/>
                <a:cs typeface="Times New Roman"/>
              </a:rPr>
              <a:t>taking cable </a:t>
            </a:r>
            <a:r>
              <a:rPr dirty="0">
                <a:latin typeface="Times New Roman"/>
                <a:cs typeface="Times New Roman"/>
              </a:rPr>
              <a:t>portion </a:t>
            </a:r>
            <a:r>
              <a:rPr i="1" spc="-4" dirty="0">
                <a:latin typeface="Times New Roman"/>
                <a:cs typeface="Times New Roman"/>
              </a:rPr>
              <a:t>ABC </a:t>
            </a:r>
            <a:r>
              <a:rPr spc="-4" dirty="0">
                <a:latin typeface="Times New Roman"/>
                <a:cs typeface="Times New Roman"/>
              </a:rPr>
              <a:t>as </a:t>
            </a:r>
            <a:r>
              <a:rPr dirty="0">
                <a:latin typeface="Times New Roman"/>
                <a:cs typeface="Times New Roman"/>
              </a:rPr>
              <a:t>a  </a:t>
            </a:r>
            <a:r>
              <a:rPr spc="-4" dirty="0">
                <a:latin typeface="Times New Roman"/>
                <a:cs typeface="Times New Roman"/>
              </a:rPr>
              <a:t>free-body </a:t>
            </a:r>
            <a:r>
              <a:rPr dirty="0">
                <a:latin typeface="Times New Roman"/>
                <a:cs typeface="Times New Roman"/>
              </a:rPr>
              <a:t>and </a:t>
            </a:r>
            <a:r>
              <a:rPr spc="-9" dirty="0">
                <a:latin typeface="Times New Roman"/>
                <a:cs typeface="Times New Roman"/>
              </a:rPr>
              <a:t>summing moments </a:t>
            </a:r>
            <a:r>
              <a:rPr dirty="0">
                <a:latin typeface="Times New Roman"/>
                <a:cs typeface="Times New Roman"/>
              </a:rPr>
              <a:t>about</a:t>
            </a:r>
            <a:r>
              <a:rPr spc="-53" dirty="0">
                <a:latin typeface="Times New Roman"/>
                <a:cs typeface="Times New Roman"/>
              </a:rPr>
              <a:t> </a:t>
            </a:r>
            <a:r>
              <a:rPr i="1" spc="-4" dirty="0">
                <a:latin typeface="Times New Roman"/>
                <a:cs typeface="Times New Roman"/>
              </a:rPr>
              <a:t>C</a:t>
            </a:r>
            <a:r>
              <a:rPr spc="-4" dirty="0">
                <a:latin typeface="Times New Roman"/>
                <a:cs typeface="Times New Roman"/>
              </a:rPr>
              <a:t>.</a:t>
            </a:r>
            <a:endParaRPr dirty="0">
              <a:latin typeface="Times New Roman"/>
              <a:cs typeface="Times New Roman"/>
            </a:endParaRPr>
          </a:p>
        </p:txBody>
      </p:sp>
      <p:sp>
        <p:nvSpPr>
          <p:cNvPr id="7" name="object 7"/>
          <p:cNvSpPr txBox="1"/>
          <p:nvPr/>
        </p:nvSpPr>
        <p:spPr>
          <a:xfrm>
            <a:off x="5237766" y="4679545"/>
            <a:ext cx="397943" cy="275675"/>
          </a:xfrm>
          <a:prstGeom prst="rect">
            <a:avLst/>
          </a:prstGeom>
        </p:spPr>
        <p:txBody>
          <a:bodyPr vert="horz" wrap="square" lIns="0" tIns="13929" rIns="0" bIns="0" rtlCol="0">
            <a:spAutoFit/>
          </a:bodyPr>
          <a:lstStyle/>
          <a:p>
            <a:pPr marL="11143">
              <a:spcBef>
                <a:spcPts val="110"/>
              </a:spcBef>
            </a:pPr>
            <a:r>
              <a:rPr sz="1700" spc="13" dirty="0">
                <a:latin typeface="Symbol"/>
                <a:cs typeface="Symbol"/>
              </a:rPr>
              <a:t></a:t>
            </a:r>
            <a:r>
              <a:rPr sz="1700" spc="13" dirty="0">
                <a:latin typeface="Times New Roman"/>
                <a:cs typeface="Times New Roman"/>
              </a:rPr>
              <a:t> </a:t>
            </a:r>
            <a:r>
              <a:rPr sz="1700" spc="9" dirty="0">
                <a:latin typeface="Times New Roman"/>
                <a:cs typeface="Times New Roman"/>
              </a:rPr>
              <a:t>0</a:t>
            </a:r>
            <a:r>
              <a:rPr sz="1700" spc="-219" dirty="0">
                <a:latin typeface="Times New Roman"/>
                <a:cs typeface="Times New Roman"/>
              </a:rPr>
              <a:t> </a:t>
            </a:r>
            <a:r>
              <a:rPr sz="1700" spc="4" dirty="0">
                <a:latin typeface="Times New Roman"/>
                <a:cs typeface="Times New Roman"/>
              </a:rPr>
              <a:t>:</a:t>
            </a:r>
            <a:endParaRPr sz="1700" dirty="0">
              <a:latin typeface="Times New Roman"/>
              <a:cs typeface="Times New Roman"/>
            </a:endParaRPr>
          </a:p>
        </p:txBody>
      </p:sp>
      <p:sp>
        <p:nvSpPr>
          <p:cNvPr id="8" name="object 8"/>
          <p:cNvSpPr txBox="1"/>
          <p:nvPr/>
        </p:nvSpPr>
        <p:spPr>
          <a:xfrm>
            <a:off x="4568893" y="4622521"/>
            <a:ext cx="619204" cy="413049"/>
          </a:xfrm>
          <a:prstGeom prst="rect">
            <a:avLst/>
          </a:prstGeom>
        </p:spPr>
        <p:txBody>
          <a:bodyPr vert="horz" wrap="square" lIns="0" tIns="12814" rIns="0" bIns="0" rtlCol="0">
            <a:spAutoFit/>
          </a:bodyPr>
          <a:lstStyle/>
          <a:p>
            <a:pPr marL="33429">
              <a:spcBef>
                <a:spcPts val="100"/>
              </a:spcBef>
            </a:pPr>
            <a:r>
              <a:rPr sz="2600" spc="9" dirty="0">
                <a:latin typeface="Symbol"/>
                <a:cs typeface="Symbol"/>
              </a:rPr>
              <a:t></a:t>
            </a:r>
            <a:r>
              <a:rPr sz="2600" spc="-430" dirty="0">
                <a:latin typeface="Times New Roman"/>
                <a:cs typeface="Times New Roman"/>
              </a:rPr>
              <a:t> </a:t>
            </a:r>
            <a:r>
              <a:rPr sz="2600" i="1" spc="183" baseline="14245" dirty="0">
                <a:latin typeface="Times New Roman"/>
                <a:cs typeface="Times New Roman"/>
              </a:rPr>
              <a:t>M</a:t>
            </a:r>
            <a:r>
              <a:rPr sz="1000" i="1" spc="123" dirty="0">
                <a:latin typeface="Times New Roman"/>
                <a:cs typeface="Times New Roman"/>
              </a:rPr>
              <a:t>C</a:t>
            </a:r>
            <a:endParaRPr sz="1000" dirty="0">
              <a:latin typeface="Times New Roman"/>
              <a:cs typeface="Times New Roman"/>
            </a:endParaRPr>
          </a:p>
        </p:txBody>
      </p:sp>
      <p:sp>
        <p:nvSpPr>
          <p:cNvPr id="9" name="object 9"/>
          <p:cNvSpPr txBox="1"/>
          <p:nvPr/>
        </p:nvSpPr>
        <p:spPr>
          <a:xfrm>
            <a:off x="4221249" y="5053168"/>
            <a:ext cx="2946521" cy="1006644"/>
          </a:xfrm>
          <a:prstGeom prst="rect">
            <a:avLst/>
          </a:prstGeom>
        </p:spPr>
        <p:txBody>
          <a:bodyPr vert="horz" wrap="square" lIns="0" tIns="13929" rIns="0" bIns="0" rtlCol="0">
            <a:spAutoFit/>
          </a:bodyPr>
          <a:lstStyle/>
          <a:p>
            <a:pPr marL="391119">
              <a:spcBef>
                <a:spcPts val="110"/>
              </a:spcBef>
            </a:pPr>
            <a:r>
              <a:rPr sz="1700" spc="13" dirty="0">
                <a:latin typeface="Symbol"/>
                <a:cs typeface="Symbol"/>
              </a:rPr>
              <a:t></a:t>
            </a:r>
            <a:r>
              <a:rPr sz="1700" spc="-276" dirty="0">
                <a:latin typeface="Times New Roman"/>
                <a:cs typeface="Times New Roman"/>
              </a:rPr>
              <a:t> </a:t>
            </a:r>
            <a:r>
              <a:rPr sz="1700" spc="31" dirty="0">
                <a:latin typeface="Times New Roman"/>
                <a:cs typeface="Times New Roman"/>
              </a:rPr>
              <a:t>1.5</a:t>
            </a:r>
            <a:r>
              <a:rPr sz="1700" i="1" spc="31" dirty="0">
                <a:latin typeface="Times New Roman"/>
                <a:cs typeface="Times New Roman"/>
              </a:rPr>
              <a:t>A</a:t>
            </a:r>
            <a:r>
              <a:rPr sz="1500" i="1" spc="46" baseline="-24154" dirty="0">
                <a:latin typeface="Times New Roman"/>
                <a:cs typeface="Times New Roman"/>
              </a:rPr>
              <a:t>x</a:t>
            </a:r>
            <a:r>
              <a:rPr sz="1500" i="1" spc="85" baseline="-24154" dirty="0">
                <a:latin typeface="Times New Roman"/>
                <a:cs typeface="Times New Roman"/>
              </a:rPr>
              <a:t> </a:t>
            </a:r>
            <a:r>
              <a:rPr sz="1700" spc="13" dirty="0">
                <a:latin typeface="Symbol"/>
                <a:cs typeface="Symbol"/>
              </a:rPr>
              <a:t></a:t>
            </a:r>
            <a:r>
              <a:rPr sz="1700" spc="-136" dirty="0">
                <a:latin typeface="Times New Roman"/>
                <a:cs typeface="Times New Roman"/>
              </a:rPr>
              <a:t> </a:t>
            </a:r>
            <a:r>
              <a:rPr sz="1700" spc="9" dirty="0">
                <a:latin typeface="Times New Roman"/>
                <a:cs typeface="Times New Roman"/>
              </a:rPr>
              <a:t>9</a:t>
            </a:r>
            <a:r>
              <a:rPr sz="1700" spc="-268" dirty="0">
                <a:latin typeface="Times New Roman"/>
                <a:cs typeface="Times New Roman"/>
              </a:rPr>
              <a:t> </a:t>
            </a:r>
            <a:r>
              <a:rPr sz="1700" i="1" spc="22" dirty="0">
                <a:latin typeface="Times New Roman"/>
                <a:cs typeface="Times New Roman"/>
              </a:rPr>
              <a:t>A</a:t>
            </a:r>
            <a:r>
              <a:rPr sz="1500" i="1" spc="32" baseline="-24154" dirty="0">
                <a:latin typeface="Times New Roman"/>
                <a:cs typeface="Times New Roman"/>
              </a:rPr>
              <a:t>y</a:t>
            </a:r>
            <a:r>
              <a:rPr sz="1500" i="1" spc="125" baseline="-24154" dirty="0">
                <a:latin typeface="Times New Roman"/>
                <a:cs typeface="Times New Roman"/>
              </a:rPr>
              <a:t> </a:t>
            </a:r>
            <a:r>
              <a:rPr sz="1700" spc="13" dirty="0">
                <a:latin typeface="Symbol"/>
                <a:cs typeface="Symbol"/>
              </a:rPr>
              <a:t></a:t>
            </a:r>
            <a:r>
              <a:rPr sz="1700" spc="-241" dirty="0">
                <a:latin typeface="Times New Roman"/>
                <a:cs typeface="Times New Roman"/>
              </a:rPr>
              <a:t> </a:t>
            </a:r>
            <a:r>
              <a:rPr sz="1700" spc="9" dirty="0">
                <a:latin typeface="Times New Roman"/>
                <a:cs typeface="Times New Roman"/>
              </a:rPr>
              <a:t>18</a:t>
            </a:r>
            <a:r>
              <a:rPr sz="1700" spc="-26" dirty="0">
                <a:latin typeface="Times New Roman"/>
                <a:cs typeface="Times New Roman"/>
              </a:rPr>
              <a:t> </a:t>
            </a:r>
            <a:r>
              <a:rPr sz="1700" spc="13" dirty="0">
                <a:latin typeface="Symbol"/>
                <a:cs typeface="Symbol"/>
              </a:rPr>
              <a:t></a:t>
            </a:r>
            <a:r>
              <a:rPr sz="1700" spc="-4" dirty="0">
                <a:latin typeface="Times New Roman"/>
                <a:cs typeface="Times New Roman"/>
              </a:rPr>
              <a:t> </a:t>
            </a:r>
            <a:r>
              <a:rPr sz="1700" spc="9" dirty="0">
                <a:latin typeface="Times New Roman"/>
                <a:cs typeface="Times New Roman"/>
              </a:rPr>
              <a:t>0</a:t>
            </a:r>
            <a:endParaRPr sz="1700" dirty="0">
              <a:latin typeface="Times New Roman"/>
              <a:cs typeface="Times New Roman"/>
            </a:endParaRPr>
          </a:p>
          <a:p>
            <a:pPr marL="44572">
              <a:lnSpc>
                <a:spcPts val="2084"/>
              </a:lnSpc>
              <a:spcBef>
                <a:spcPts val="1482"/>
              </a:spcBef>
            </a:pPr>
            <a:r>
              <a:rPr dirty="0">
                <a:latin typeface="Times New Roman"/>
                <a:cs typeface="Times New Roman"/>
              </a:rPr>
              <a:t>Solving</a:t>
            </a:r>
            <a:r>
              <a:rPr spc="-53" dirty="0">
                <a:latin typeface="Times New Roman"/>
                <a:cs typeface="Times New Roman"/>
              </a:rPr>
              <a:t> </a:t>
            </a:r>
            <a:r>
              <a:rPr spc="-13" dirty="0">
                <a:latin typeface="Times New Roman"/>
                <a:cs typeface="Times New Roman"/>
              </a:rPr>
              <a:t>simultaneously,</a:t>
            </a:r>
            <a:endParaRPr dirty="0">
              <a:latin typeface="Times New Roman"/>
              <a:cs typeface="Times New Roman"/>
            </a:endParaRPr>
          </a:p>
          <a:p>
            <a:pPr marL="518149">
              <a:lnSpc>
                <a:spcPts val="2084"/>
              </a:lnSpc>
              <a:tabLst>
                <a:tab pos="2085966" algn="l"/>
              </a:tabLst>
            </a:pPr>
            <a:r>
              <a:rPr i="1" spc="-35" dirty="0">
                <a:latin typeface="Times New Roman"/>
                <a:cs typeface="Times New Roman"/>
              </a:rPr>
              <a:t>A</a:t>
            </a:r>
            <a:r>
              <a:rPr sz="2000" i="1" spc="-53" baseline="-18518" dirty="0">
                <a:latin typeface="Times New Roman"/>
                <a:cs typeface="Times New Roman"/>
              </a:rPr>
              <a:t>x  </a:t>
            </a:r>
            <a:r>
              <a:rPr spc="-4" dirty="0">
                <a:latin typeface="Symbol"/>
                <a:cs typeface="Symbol"/>
              </a:rPr>
              <a:t></a:t>
            </a:r>
            <a:r>
              <a:rPr spc="-18" dirty="0">
                <a:latin typeface="Times New Roman"/>
                <a:cs typeface="Times New Roman"/>
              </a:rPr>
              <a:t> </a:t>
            </a:r>
            <a:r>
              <a:rPr spc="-4" dirty="0">
                <a:latin typeface="Symbol"/>
                <a:cs typeface="Symbol"/>
              </a:rPr>
              <a:t></a:t>
            </a:r>
            <a:r>
              <a:rPr spc="-4" dirty="0">
                <a:latin typeface="Times New Roman"/>
                <a:cs typeface="Times New Roman"/>
              </a:rPr>
              <a:t>18</a:t>
            </a:r>
            <a:r>
              <a:rPr spc="-140" dirty="0">
                <a:latin typeface="Times New Roman"/>
                <a:cs typeface="Times New Roman"/>
              </a:rPr>
              <a:t> </a:t>
            </a:r>
            <a:r>
              <a:rPr spc="-4" dirty="0">
                <a:latin typeface="Times New Roman"/>
                <a:cs typeface="Times New Roman"/>
              </a:rPr>
              <a:t>kN	</a:t>
            </a:r>
            <a:r>
              <a:rPr i="1" spc="-4" dirty="0">
                <a:latin typeface="Times New Roman"/>
                <a:cs typeface="Times New Roman"/>
              </a:rPr>
              <a:t>A</a:t>
            </a:r>
            <a:r>
              <a:rPr sz="2000" i="1" spc="-6" baseline="-18518" dirty="0">
                <a:latin typeface="Times New Roman"/>
                <a:cs typeface="Times New Roman"/>
              </a:rPr>
              <a:t>y </a:t>
            </a:r>
            <a:r>
              <a:rPr spc="-4" dirty="0">
                <a:latin typeface="Symbol"/>
                <a:cs typeface="Symbol"/>
              </a:rPr>
              <a:t></a:t>
            </a:r>
            <a:r>
              <a:rPr spc="-4" dirty="0">
                <a:latin typeface="Times New Roman"/>
                <a:cs typeface="Times New Roman"/>
              </a:rPr>
              <a:t> 5</a:t>
            </a:r>
            <a:r>
              <a:rPr spc="-303" dirty="0">
                <a:latin typeface="Times New Roman"/>
                <a:cs typeface="Times New Roman"/>
              </a:rPr>
              <a:t> </a:t>
            </a:r>
            <a:r>
              <a:rPr spc="-4" dirty="0">
                <a:latin typeface="Times New Roman"/>
                <a:cs typeface="Times New Roman"/>
              </a:rPr>
              <a:t>kN</a:t>
            </a:r>
            <a:endParaRPr dirty="0">
              <a:latin typeface="Times New Roman"/>
              <a:cs typeface="Times New Roman"/>
            </a:endParaRPr>
          </a:p>
        </p:txBody>
      </p:sp>
      <p:sp>
        <p:nvSpPr>
          <p:cNvPr id="12" name="object 12"/>
          <p:cNvSpPr>
            <a:spLocks noChangeAspect="1"/>
          </p:cNvSpPr>
          <p:nvPr/>
        </p:nvSpPr>
        <p:spPr>
          <a:xfrm>
            <a:off x="1371600" y="3352800"/>
            <a:ext cx="7223760" cy="555451"/>
          </a:xfrm>
          <a:prstGeom prst="rect">
            <a:avLst/>
          </a:prstGeom>
          <a:blipFill>
            <a:blip r:embed="rId2" cstate="print"/>
            <a:stretch>
              <a:fillRect/>
            </a:stretch>
          </a:blipFill>
          <a:ln>
            <a:solidFill>
              <a:schemeClr val="accent1"/>
            </a:solidFill>
          </a:ln>
        </p:spPr>
        <p:txBody>
          <a:bodyPr wrap="square" lIns="0" tIns="0" rIns="0" bIns="0" rtlCol="0"/>
          <a:lstStyle/>
          <a:p>
            <a:endParaRPr/>
          </a:p>
        </p:txBody>
      </p:sp>
      <p:sp>
        <p:nvSpPr>
          <p:cNvPr id="15" name="object 7"/>
          <p:cNvSpPr>
            <a:spLocks noChangeAspect="1"/>
          </p:cNvSpPr>
          <p:nvPr/>
        </p:nvSpPr>
        <p:spPr>
          <a:xfrm>
            <a:off x="228600" y="228600"/>
            <a:ext cx="4297680" cy="2962518"/>
          </a:xfrm>
          <a:prstGeom prst="rect">
            <a:avLst/>
          </a:prstGeom>
          <a:blipFill>
            <a:blip r:embed="rId3" cstate="print"/>
            <a:stretch>
              <a:fillRect/>
            </a:stretch>
          </a:blipFill>
        </p:spPr>
        <p:txBody>
          <a:bodyPr wrap="square" lIns="0" tIns="0" rIns="0" bIns="0" rtlCol="0"/>
          <a:lstStyle/>
          <a:p>
            <a:endParaRPr dirty="0"/>
          </a:p>
        </p:txBody>
      </p:sp>
      <p:cxnSp>
        <p:nvCxnSpPr>
          <p:cNvPr id="19" name="Straight Arrow Connector 18"/>
          <p:cNvCxnSpPr/>
          <p:nvPr/>
        </p:nvCxnSpPr>
        <p:spPr>
          <a:xfrm flipH="1">
            <a:off x="533400" y="1676400"/>
            <a:ext cx="457200" cy="0"/>
          </a:xfrm>
          <a:prstGeom prst="straightConnector1">
            <a:avLst/>
          </a:prstGeom>
          <a:ln w="38100">
            <a:solidFill>
              <a:srgbClr val="FF0000"/>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3733800" y="304800"/>
            <a:ext cx="457200" cy="0"/>
          </a:xfrm>
          <a:prstGeom prst="straightConnector1">
            <a:avLst/>
          </a:prstGeom>
          <a:ln w="38100">
            <a:solidFill>
              <a:srgbClr val="FF0000"/>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04800" y="1447800"/>
            <a:ext cx="457200" cy="0"/>
          </a:xfrm>
          <a:prstGeom prst="straightConnector1">
            <a:avLst/>
          </a:prstGeom>
          <a:ln w="38100">
            <a:solidFill>
              <a:srgbClr val="FF0000"/>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962400" y="533400"/>
            <a:ext cx="457200" cy="0"/>
          </a:xfrm>
          <a:prstGeom prst="straightConnector1">
            <a:avLst/>
          </a:prstGeom>
          <a:ln w="38100">
            <a:solidFill>
              <a:srgbClr val="FF0000"/>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38200" y="1295400"/>
            <a:ext cx="479618" cy="369332"/>
          </a:xfrm>
          <a:prstGeom prst="rect">
            <a:avLst/>
          </a:prstGeom>
          <a:noFill/>
        </p:spPr>
        <p:txBody>
          <a:bodyPr wrap="none" rtlCol="0">
            <a:spAutoFit/>
          </a:bodyPr>
          <a:lstStyle/>
          <a:p>
            <a:r>
              <a:rPr lang="en-US" b="1" dirty="0">
                <a:solidFill>
                  <a:srgbClr val="FF0000"/>
                </a:solidFill>
                <a:latin typeface="Arial" pitchFamily="34" charset="0"/>
                <a:cs typeface="Arial" pitchFamily="34" charset="0"/>
              </a:rPr>
              <a:t>Ax</a:t>
            </a:r>
          </a:p>
        </p:txBody>
      </p:sp>
      <p:sp>
        <p:nvSpPr>
          <p:cNvPr id="25" name="TextBox 24"/>
          <p:cNvSpPr txBox="1"/>
          <p:nvPr/>
        </p:nvSpPr>
        <p:spPr>
          <a:xfrm>
            <a:off x="304800" y="838200"/>
            <a:ext cx="479618" cy="369332"/>
          </a:xfrm>
          <a:prstGeom prst="rect">
            <a:avLst/>
          </a:prstGeom>
          <a:noFill/>
        </p:spPr>
        <p:txBody>
          <a:bodyPr wrap="none" rtlCol="0">
            <a:spAutoFit/>
          </a:bodyPr>
          <a:lstStyle/>
          <a:p>
            <a:r>
              <a:rPr lang="en-US" b="1" dirty="0">
                <a:solidFill>
                  <a:srgbClr val="FF0000"/>
                </a:solidFill>
                <a:latin typeface="Arial" pitchFamily="34" charset="0"/>
                <a:cs typeface="Arial" pitchFamily="34" charset="0"/>
              </a:rPr>
              <a:t>Ay</a:t>
            </a:r>
          </a:p>
        </p:txBody>
      </p:sp>
      <p:sp>
        <p:nvSpPr>
          <p:cNvPr id="26" name="TextBox 25"/>
          <p:cNvSpPr txBox="1"/>
          <p:nvPr/>
        </p:nvSpPr>
        <p:spPr>
          <a:xfrm>
            <a:off x="3429000" y="0"/>
            <a:ext cx="466794" cy="369332"/>
          </a:xfrm>
          <a:prstGeom prst="rect">
            <a:avLst/>
          </a:prstGeom>
          <a:noFill/>
        </p:spPr>
        <p:txBody>
          <a:bodyPr wrap="none" rtlCol="0">
            <a:spAutoFit/>
          </a:bodyPr>
          <a:lstStyle/>
          <a:p>
            <a:r>
              <a:rPr lang="en-US" b="1" dirty="0" err="1">
                <a:solidFill>
                  <a:srgbClr val="FF0000"/>
                </a:solidFill>
                <a:latin typeface="Arial" pitchFamily="34" charset="0"/>
                <a:cs typeface="Arial" pitchFamily="34" charset="0"/>
              </a:rPr>
              <a:t>Ey</a:t>
            </a:r>
            <a:endParaRPr lang="en-US" b="1" dirty="0">
              <a:solidFill>
                <a:srgbClr val="FF0000"/>
              </a:solidFill>
              <a:latin typeface="Arial" pitchFamily="34" charset="0"/>
              <a:cs typeface="Arial" pitchFamily="34" charset="0"/>
            </a:endParaRPr>
          </a:p>
        </p:txBody>
      </p:sp>
      <p:sp>
        <p:nvSpPr>
          <p:cNvPr id="27" name="TextBox 26"/>
          <p:cNvSpPr txBox="1"/>
          <p:nvPr/>
        </p:nvSpPr>
        <p:spPr>
          <a:xfrm>
            <a:off x="4343400" y="304800"/>
            <a:ext cx="479618" cy="369332"/>
          </a:xfrm>
          <a:prstGeom prst="rect">
            <a:avLst/>
          </a:prstGeom>
          <a:noFill/>
        </p:spPr>
        <p:txBody>
          <a:bodyPr wrap="none" rtlCol="0">
            <a:spAutoFit/>
          </a:bodyPr>
          <a:lstStyle/>
          <a:p>
            <a:r>
              <a:rPr lang="en-US" b="1" dirty="0">
                <a:solidFill>
                  <a:srgbClr val="FF0000"/>
                </a:solidFill>
                <a:latin typeface="Arial" pitchFamily="34" charset="0"/>
                <a:cs typeface="Arial" pitchFamily="34" charset="0"/>
              </a:rPr>
              <a:t>Ex</a:t>
            </a:r>
          </a:p>
        </p:txBody>
      </p:sp>
      <p:grpSp>
        <p:nvGrpSpPr>
          <p:cNvPr id="32" name="Group 31"/>
          <p:cNvGrpSpPr/>
          <p:nvPr/>
        </p:nvGrpSpPr>
        <p:grpSpPr>
          <a:xfrm>
            <a:off x="533400" y="4191000"/>
            <a:ext cx="2834640" cy="2103120"/>
            <a:chOff x="533400" y="4191000"/>
            <a:chExt cx="2834640" cy="2103120"/>
          </a:xfrm>
        </p:grpSpPr>
        <p:grpSp>
          <p:nvGrpSpPr>
            <p:cNvPr id="30" name="Group 29"/>
            <p:cNvGrpSpPr/>
            <p:nvPr/>
          </p:nvGrpSpPr>
          <p:grpSpPr>
            <a:xfrm>
              <a:off x="533400" y="4191000"/>
              <a:ext cx="2834640" cy="2103120"/>
              <a:chOff x="533400" y="4191000"/>
              <a:chExt cx="2834640" cy="2103120"/>
            </a:xfrm>
          </p:grpSpPr>
          <p:sp>
            <p:nvSpPr>
              <p:cNvPr id="11" name="object 11"/>
              <p:cNvSpPr>
                <a:spLocks noChangeAspect="1"/>
              </p:cNvSpPr>
              <p:nvPr/>
            </p:nvSpPr>
            <p:spPr>
              <a:xfrm>
                <a:off x="533400" y="4191000"/>
                <a:ext cx="2834640" cy="2028418"/>
              </a:xfrm>
              <a:prstGeom prst="rect">
                <a:avLst/>
              </a:prstGeom>
              <a:blipFill>
                <a:blip r:embed="rId4"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5" cstate="print"/>
              <a:srcRect/>
              <a:stretch>
                <a:fillRect/>
              </a:stretch>
            </p:blipFill>
            <p:spPr bwMode="auto">
              <a:xfrm>
                <a:off x="948396" y="5867400"/>
                <a:ext cx="640080" cy="426720"/>
              </a:xfrm>
              <a:prstGeom prst="rect">
                <a:avLst/>
              </a:prstGeom>
              <a:noFill/>
              <a:ln w="9525">
                <a:noFill/>
                <a:miter lim="800000"/>
                <a:headEnd/>
                <a:tailEnd/>
              </a:ln>
            </p:spPr>
          </p:pic>
          <p:pic>
            <p:nvPicPr>
              <p:cNvPr id="1027" name="Picture 3"/>
              <p:cNvPicPr>
                <a:picLocks noChangeAspect="1" noChangeArrowheads="1"/>
              </p:cNvPicPr>
              <p:nvPr/>
            </p:nvPicPr>
            <p:blipFill>
              <a:blip r:embed="rId6" cstate="print"/>
              <a:srcRect/>
              <a:stretch>
                <a:fillRect/>
              </a:stretch>
            </p:blipFill>
            <p:spPr bwMode="auto">
              <a:xfrm>
                <a:off x="1856936" y="5915463"/>
                <a:ext cx="457200" cy="322730"/>
              </a:xfrm>
              <a:prstGeom prst="rect">
                <a:avLst/>
              </a:prstGeom>
              <a:noFill/>
              <a:ln w="9525">
                <a:noFill/>
                <a:miter lim="800000"/>
                <a:headEnd/>
                <a:tailEnd/>
              </a:ln>
            </p:spPr>
          </p:pic>
        </p:grpSp>
        <p:pic>
          <p:nvPicPr>
            <p:cNvPr id="1028" name="Picture 4"/>
            <p:cNvPicPr>
              <a:picLocks noChangeAspect="1" noChangeArrowheads="1"/>
            </p:cNvPicPr>
            <p:nvPr/>
          </p:nvPicPr>
          <p:blipFill>
            <a:blip r:embed="rId7" cstate="print"/>
            <a:srcRect/>
            <a:stretch>
              <a:fillRect/>
            </a:stretch>
          </p:blipFill>
          <p:spPr bwMode="auto">
            <a:xfrm>
              <a:off x="2819400" y="4876800"/>
              <a:ext cx="476250" cy="228600"/>
            </a:xfrm>
            <a:prstGeom prst="rect">
              <a:avLst/>
            </a:prstGeom>
            <a:noFill/>
            <a:ln w="9525">
              <a:noFill/>
              <a:miter lim="800000"/>
              <a:headEnd/>
              <a:tailEnd/>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1371600" y="2133600"/>
            <a:ext cx="5822576" cy="3272192"/>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762000" y="561192"/>
            <a:ext cx="8382000" cy="1343808"/>
          </a:xfrm>
          <a:prstGeom prst="rect">
            <a:avLst/>
          </a:prstGeom>
          <a:noFill/>
          <a:ln w="9525">
            <a:noFill/>
            <a:miter lim="800000"/>
            <a:headEnd/>
            <a:tailEnd/>
          </a:ln>
          <a:effectLst/>
        </p:spPr>
      </p:pic>
      <p:sp>
        <p:nvSpPr>
          <p:cNvPr id="1026" name="Text Box 2"/>
          <p:cNvSpPr txBox="1">
            <a:spLocks noChangeArrowheads="1"/>
          </p:cNvSpPr>
          <p:nvPr/>
        </p:nvSpPr>
        <p:spPr bwMode="auto">
          <a:xfrm>
            <a:off x="4267200" y="5867400"/>
            <a:ext cx="4343400" cy="5334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lvl="0" fontAlgn="base">
              <a:spcBef>
                <a:spcPct val="0"/>
              </a:spcBef>
              <a:spcAft>
                <a:spcPts val="1000"/>
              </a:spcAft>
            </a:pPr>
            <a:r>
              <a:rPr kumimoji="0" lang="en-US" sz="2000" b="1" i="0" u="none" strike="noStrike" cap="none" normalizeH="0" baseline="0" dirty="0">
                <a:ln>
                  <a:noFill/>
                </a:ln>
                <a:solidFill>
                  <a:srgbClr val="C00000"/>
                </a:solidFill>
                <a:effectLst/>
                <a:latin typeface="Times New Roman" pitchFamily="18" charset="0"/>
                <a:ea typeface="Arial" pitchFamily="34" charset="0"/>
                <a:cs typeface="Arial" pitchFamily="34" charset="0"/>
              </a:rPr>
              <a:t>V</a:t>
            </a:r>
            <a:r>
              <a:rPr kumimoji="0" lang="en-US" sz="2000" b="1" i="0" u="none" strike="noStrike" cap="none" normalizeH="0" baseline="-25000" dirty="0">
                <a:ln>
                  <a:noFill/>
                </a:ln>
                <a:solidFill>
                  <a:srgbClr val="C00000"/>
                </a:solidFill>
                <a:effectLst/>
                <a:latin typeface="Times New Roman" pitchFamily="18" charset="0"/>
                <a:ea typeface="Arial" pitchFamily="34" charset="0"/>
                <a:cs typeface="Arial" pitchFamily="34" charset="0"/>
              </a:rPr>
              <a:t>E</a:t>
            </a:r>
            <a:r>
              <a:rPr kumimoji="0" lang="en-US" sz="2000" b="1" i="0" u="none" strike="noStrike" cap="none" normalizeH="0" baseline="0" dirty="0">
                <a:ln>
                  <a:noFill/>
                </a:ln>
                <a:solidFill>
                  <a:srgbClr val="C00000"/>
                </a:solidFill>
                <a:effectLst/>
                <a:latin typeface="Times New Roman" pitchFamily="18" charset="0"/>
                <a:ea typeface="Arial" pitchFamily="34" charset="0"/>
                <a:cs typeface="Arial" pitchFamily="34" charset="0"/>
              </a:rPr>
              <a:t> =5 kN, H</a:t>
            </a:r>
            <a:r>
              <a:rPr kumimoji="0" lang="en-US" sz="2000" b="1" i="0" u="none" strike="noStrike" cap="none" normalizeH="0" baseline="-25000" dirty="0">
                <a:ln>
                  <a:noFill/>
                </a:ln>
                <a:solidFill>
                  <a:srgbClr val="C00000"/>
                </a:solidFill>
                <a:effectLst/>
                <a:latin typeface="Times New Roman" pitchFamily="18" charset="0"/>
                <a:ea typeface="Arial" pitchFamily="34" charset="0"/>
                <a:cs typeface="Arial" pitchFamily="34" charset="0"/>
              </a:rPr>
              <a:t>E </a:t>
            </a:r>
            <a:r>
              <a:rPr lang="en-US" sz="2000" b="1" dirty="0">
                <a:solidFill>
                  <a:srgbClr val="C00000"/>
                </a:solidFill>
                <a:latin typeface="Times New Roman" pitchFamily="18" charset="0"/>
                <a:ea typeface="Arial" pitchFamily="34" charset="0"/>
                <a:cs typeface="Arial" pitchFamily="34" charset="0"/>
              </a:rPr>
              <a:t>= 8 kN, F</a:t>
            </a:r>
            <a:r>
              <a:rPr lang="en-US" sz="2000" b="1" baseline="-25000" dirty="0">
                <a:solidFill>
                  <a:srgbClr val="C00000"/>
                </a:solidFill>
                <a:latin typeface="Times New Roman" pitchFamily="18" charset="0"/>
                <a:ea typeface="Arial" pitchFamily="34" charset="0"/>
                <a:cs typeface="Arial" pitchFamily="34" charset="0"/>
              </a:rPr>
              <a:t>CD</a:t>
            </a:r>
            <a:r>
              <a:rPr lang="en-US" sz="2000" b="1" dirty="0">
                <a:solidFill>
                  <a:srgbClr val="C00000"/>
                </a:solidFill>
                <a:latin typeface="Times New Roman" pitchFamily="18" charset="0"/>
                <a:ea typeface="Arial" pitchFamily="34" charset="0"/>
                <a:cs typeface="Arial" pitchFamily="34" charset="0"/>
              </a:rPr>
              <a:t> = 9.43 kN</a:t>
            </a:r>
            <a:endParaRPr kumimoji="0" lang="en-US" sz="2800" b="0" i="0" u="none" strike="noStrike" cap="none" normalizeH="0" baseline="-25000" dirty="0">
              <a:ln>
                <a:noFill/>
              </a:ln>
              <a:solidFill>
                <a:srgbClr val="C00000"/>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2286000" y="1905000"/>
            <a:ext cx="4800600" cy="38100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cstate="print"/>
          <a:srcRect/>
          <a:stretch>
            <a:fillRect/>
          </a:stretch>
        </p:blipFill>
        <p:spPr bwMode="auto">
          <a:xfrm>
            <a:off x="457200" y="914400"/>
            <a:ext cx="8330682" cy="838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1676400" y="1143000"/>
            <a:ext cx="4038600" cy="3205238"/>
          </a:xfrm>
          <a:prstGeom prst="rect">
            <a:avLst/>
          </a:prstGeom>
          <a:noFill/>
          <a:ln w="9525">
            <a:noFill/>
            <a:miter lim="800000"/>
            <a:headEnd/>
            <a:tailEnd/>
          </a:ln>
          <a:effectLst/>
        </p:spPr>
      </p:pic>
      <p:sp>
        <p:nvSpPr>
          <p:cNvPr id="4" name="Text Box 2"/>
          <p:cNvSpPr txBox="1">
            <a:spLocks noChangeArrowheads="1"/>
          </p:cNvSpPr>
          <p:nvPr/>
        </p:nvSpPr>
        <p:spPr bwMode="auto">
          <a:xfrm>
            <a:off x="4572000" y="4876800"/>
            <a:ext cx="3581400" cy="160020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lvl="0" fontAlgn="base">
              <a:spcBef>
                <a:spcPct val="0"/>
              </a:spcBef>
              <a:spcAft>
                <a:spcPts val="1000"/>
              </a:spcAft>
            </a:pPr>
            <a:endParaRPr kumimoji="0" lang="en-US" sz="2000" b="1" i="0" u="none" strike="noStrike" cap="none" normalizeH="0" baseline="0" dirty="0">
              <a:ln>
                <a:noFill/>
              </a:ln>
              <a:solidFill>
                <a:srgbClr val="C00000"/>
              </a:solidFill>
              <a:effectLst/>
              <a:latin typeface="Times New Roman" pitchFamily="18" charset="0"/>
              <a:ea typeface="Arial" pitchFamily="34" charset="0"/>
              <a:cs typeface="Arial" pitchFamily="34" charset="0"/>
            </a:endParaRPr>
          </a:p>
          <a:p>
            <a:pPr fontAlgn="base">
              <a:spcBef>
                <a:spcPct val="0"/>
              </a:spcBef>
              <a:spcAft>
                <a:spcPts val="1000"/>
              </a:spcAft>
            </a:pPr>
            <a:r>
              <a:rPr lang="en-US" sz="2000" b="1" dirty="0">
                <a:solidFill>
                  <a:srgbClr val="C00000"/>
                </a:solidFill>
                <a:latin typeface="Times New Roman" pitchFamily="18" charset="0"/>
                <a:ea typeface="Arial" pitchFamily="34" charset="0"/>
                <a:cs typeface="Arial" pitchFamily="34" charset="0"/>
              </a:rPr>
              <a:t>V</a:t>
            </a:r>
            <a:r>
              <a:rPr lang="en-US" sz="2000" b="1" baseline="-25000" dirty="0">
                <a:solidFill>
                  <a:srgbClr val="C00000"/>
                </a:solidFill>
                <a:latin typeface="Times New Roman" pitchFamily="18" charset="0"/>
                <a:ea typeface="Arial" pitchFamily="34" charset="0"/>
                <a:cs typeface="Arial" pitchFamily="34" charset="0"/>
              </a:rPr>
              <a:t>A</a:t>
            </a:r>
            <a:r>
              <a:rPr lang="en-US" sz="2000" b="1" dirty="0">
                <a:solidFill>
                  <a:srgbClr val="C00000"/>
                </a:solidFill>
                <a:latin typeface="Times New Roman" pitchFamily="18" charset="0"/>
                <a:ea typeface="Arial" pitchFamily="34" charset="0"/>
                <a:cs typeface="Arial" pitchFamily="34" charset="0"/>
              </a:rPr>
              <a:t> =18.57 kN, H</a:t>
            </a:r>
            <a:r>
              <a:rPr lang="en-US" sz="2000" b="1" baseline="-25000" dirty="0">
                <a:solidFill>
                  <a:srgbClr val="C00000"/>
                </a:solidFill>
                <a:latin typeface="Times New Roman" pitchFamily="18" charset="0"/>
                <a:ea typeface="Arial" pitchFamily="34" charset="0"/>
                <a:cs typeface="Arial" pitchFamily="34" charset="0"/>
              </a:rPr>
              <a:t>A </a:t>
            </a:r>
            <a:r>
              <a:rPr lang="en-US" sz="2000" b="1" dirty="0">
                <a:solidFill>
                  <a:srgbClr val="C00000"/>
                </a:solidFill>
                <a:latin typeface="Times New Roman" pitchFamily="18" charset="0"/>
                <a:ea typeface="Arial" pitchFamily="34" charset="0"/>
                <a:cs typeface="Arial" pitchFamily="34" charset="0"/>
              </a:rPr>
              <a:t>= 21.429 kN</a:t>
            </a:r>
            <a:endParaRPr lang="en-US" sz="2800" baseline="-25000" dirty="0">
              <a:solidFill>
                <a:srgbClr val="C00000"/>
              </a:solidFill>
              <a:latin typeface="Arial" pitchFamily="34" charset="0"/>
              <a:cs typeface="Arial" pitchFamily="34" charset="0"/>
            </a:endParaRPr>
          </a:p>
          <a:p>
            <a:pPr lvl="0" fontAlgn="base">
              <a:spcBef>
                <a:spcPct val="0"/>
              </a:spcBef>
              <a:spcAft>
                <a:spcPts val="1000"/>
              </a:spcAft>
            </a:pPr>
            <a:r>
              <a:rPr kumimoji="0" lang="en-US" sz="2000" b="1" i="0" u="none" strike="noStrike" cap="none" normalizeH="0" baseline="0" dirty="0">
                <a:ln>
                  <a:noFill/>
                </a:ln>
                <a:solidFill>
                  <a:srgbClr val="C00000"/>
                </a:solidFill>
                <a:effectLst/>
                <a:latin typeface="Times New Roman" pitchFamily="18" charset="0"/>
                <a:ea typeface="Arial" pitchFamily="34" charset="0"/>
                <a:cs typeface="Arial" pitchFamily="34" charset="0"/>
              </a:rPr>
              <a:t>V</a:t>
            </a:r>
            <a:r>
              <a:rPr kumimoji="0" lang="en-US" sz="2000" b="1" i="0" u="none" strike="noStrike" cap="none" normalizeH="0" baseline="-25000" dirty="0">
                <a:ln>
                  <a:noFill/>
                </a:ln>
                <a:solidFill>
                  <a:srgbClr val="C00000"/>
                </a:solidFill>
                <a:effectLst/>
                <a:latin typeface="Times New Roman" pitchFamily="18" charset="0"/>
                <a:ea typeface="Arial" pitchFamily="34" charset="0"/>
                <a:cs typeface="Arial" pitchFamily="34" charset="0"/>
              </a:rPr>
              <a:t>E</a:t>
            </a:r>
            <a:r>
              <a:rPr kumimoji="0" lang="en-US" sz="2000" b="1" i="0" u="none" strike="noStrike" cap="none" normalizeH="0" baseline="0" dirty="0">
                <a:ln>
                  <a:noFill/>
                </a:ln>
                <a:solidFill>
                  <a:srgbClr val="C00000"/>
                </a:solidFill>
                <a:effectLst/>
                <a:latin typeface="Times New Roman" pitchFamily="18" charset="0"/>
                <a:ea typeface="Arial" pitchFamily="34" charset="0"/>
                <a:cs typeface="Arial" pitchFamily="34" charset="0"/>
              </a:rPr>
              <a:t> = 1.429 kN, H</a:t>
            </a:r>
            <a:r>
              <a:rPr kumimoji="0" lang="en-US" sz="2000" b="1" i="0" u="none" strike="noStrike" cap="none" normalizeH="0" baseline="-25000" dirty="0">
                <a:ln>
                  <a:noFill/>
                </a:ln>
                <a:solidFill>
                  <a:srgbClr val="C00000"/>
                </a:solidFill>
                <a:effectLst/>
                <a:latin typeface="Times New Roman" pitchFamily="18" charset="0"/>
                <a:ea typeface="Arial" pitchFamily="34" charset="0"/>
                <a:cs typeface="Arial" pitchFamily="34" charset="0"/>
              </a:rPr>
              <a:t>E </a:t>
            </a:r>
            <a:r>
              <a:rPr lang="en-US" sz="2000" b="1" dirty="0">
                <a:solidFill>
                  <a:srgbClr val="C00000"/>
                </a:solidFill>
                <a:latin typeface="Times New Roman" pitchFamily="18" charset="0"/>
                <a:ea typeface="Arial" pitchFamily="34" charset="0"/>
                <a:cs typeface="Arial" pitchFamily="34" charset="0"/>
              </a:rPr>
              <a:t>= 21.429 kN</a:t>
            </a:r>
          </a:p>
          <a:p>
            <a:pPr fontAlgn="base">
              <a:spcBef>
                <a:spcPct val="0"/>
              </a:spcBef>
              <a:spcAft>
                <a:spcPts val="1000"/>
              </a:spcAft>
            </a:pPr>
            <a:r>
              <a:rPr lang="en-US" sz="2000" b="1" dirty="0">
                <a:solidFill>
                  <a:srgbClr val="C00000"/>
                </a:solidFill>
                <a:latin typeface="Times New Roman" pitchFamily="18" charset="0"/>
                <a:ea typeface="Arial" pitchFamily="34" charset="0"/>
                <a:cs typeface="Arial" pitchFamily="34" charset="0"/>
              </a:rPr>
              <a:t>d</a:t>
            </a:r>
            <a:r>
              <a:rPr lang="en-US" sz="2000" b="1" baseline="-25000" dirty="0">
                <a:solidFill>
                  <a:srgbClr val="C00000"/>
                </a:solidFill>
                <a:latin typeface="Times New Roman" pitchFamily="18" charset="0"/>
                <a:ea typeface="Arial" pitchFamily="34" charset="0"/>
                <a:cs typeface="Arial" pitchFamily="34" charset="0"/>
              </a:rPr>
              <a:t>B </a:t>
            </a:r>
            <a:r>
              <a:rPr lang="en-US" sz="2000" b="1" dirty="0">
                <a:solidFill>
                  <a:srgbClr val="C00000"/>
                </a:solidFill>
                <a:latin typeface="Times New Roman" pitchFamily="18" charset="0"/>
                <a:ea typeface="Arial" pitchFamily="34" charset="0"/>
                <a:cs typeface="Arial" pitchFamily="34" charset="0"/>
              </a:rPr>
              <a:t> = 1.733 m, d</a:t>
            </a:r>
            <a:r>
              <a:rPr lang="en-US" sz="2000" b="1" baseline="-25000" dirty="0">
                <a:solidFill>
                  <a:srgbClr val="C00000"/>
                </a:solidFill>
                <a:latin typeface="Times New Roman" pitchFamily="18" charset="0"/>
                <a:ea typeface="Arial" pitchFamily="34" charset="0"/>
                <a:cs typeface="Arial" pitchFamily="34" charset="0"/>
              </a:rPr>
              <a:t>D</a:t>
            </a:r>
            <a:r>
              <a:rPr lang="en-US" sz="2000" b="1" dirty="0">
                <a:solidFill>
                  <a:srgbClr val="C00000"/>
                </a:solidFill>
                <a:latin typeface="Times New Roman" pitchFamily="18" charset="0"/>
                <a:ea typeface="Arial" pitchFamily="34" charset="0"/>
                <a:cs typeface="Arial" pitchFamily="34" charset="0"/>
              </a:rPr>
              <a:t>= 4.20 m</a:t>
            </a:r>
          </a:p>
          <a:p>
            <a:pPr lvl="0" fontAlgn="base">
              <a:spcBef>
                <a:spcPct val="0"/>
              </a:spcBef>
              <a:spcAft>
                <a:spcPts val="1000"/>
              </a:spcAft>
            </a:pPr>
            <a:endParaRPr kumimoji="0" lang="en-US" sz="2800" b="0" i="0" u="none" strike="noStrike" cap="none" normalizeH="0" baseline="-25000" dirty="0">
              <a:ln>
                <a:noFill/>
              </a:ln>
              <a:solidFill>
                <a:srgbClr val="C00000"/>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43000" y="1828800"/>
            <a:ext cx="6302980" cy="3962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28851" y="609600"/>
            <a:ext cx="8615149" cy="1143000"/>
          </a:xfrm>
          <a:prstGeom prst="rect">
            <a:avLst/>
          </a:prstGeom>
          <a:noFill/>
          <a:ln w="9525">
            <a:noFill/>
            <a:miter lim="800000"/>
            <a:headEnd/>
            <a:tailEnd/>
          </a:ln>
          <a:effectLst/>
        </p:spPr>
      </p:pic>
      <p:sp>
        <p:nvSpPr>
          <p:cNvPr id="4" name="Rectangle 3"/>
          <p:cNvSpPr/>
          <p:nvPr/>
        </p:nvSpPr>
        <p:spPr>
          <a:xfrm>
            <a:off x="5791200" y="5867400"/>
            <a:ext cx="1676100" cy="461665"/>
          </a:xfrm>
          <a:prstGeom prst="rect">
            <a:avLst/>
          </a:prstGeom>
        </p:spPr>
        <p:txBody>
          <a:bodyPr wrap="none">
            <a:spAutoFit/>
          </a:bodyPr>
          <a:lstStyle/>
          <a:p>
            <a:pPr lvl="0" fontAlgn="base">
              <a:spcBef>
                <a:spcPct val="0"/>
              </a:spcBef>
              <a:spcAft>
                <a:spcPts val="1000"/>
              </a:spcAft>
            </a:pPr>
            <a:r>
              <a:rPr lang="en-US" sz="2400" b="1" dirty="0">
                <a:solidFill>
                  <a:srgbClr val="C00000"/>
                </a:solidFill>
                <a:latin typeface="Times New Roman" pitchFamily="18" charset="0"/>
                <a:ea typeface="Arial" pitchFamily="34" charset="0"/>
                <a:cs typeface="Arial" pitchFamily="34" charset="0"/>
              </a:rPr>
              <a:t>P = 196.2 N</a:t>
            </a:r>
            <a:endParaRPr lang="en-US" sz="3200" baseline="-25000" dirty="0">
              <a:solidFill>
                <a:srgbClr val="C00000"/>
              </a:solidFill>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90600" y="1676400"/>
            <a:ext cx="6324600" cy="414995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97126" y="762000"/>
            <a:ext cx="8946874" cy="838200"/>
          </a:xfrm>
          <a:prstGeom prst="rect">
            <a:avLst/>
          </a:prstGeom>
          <a:noFill/>
          <a:ln w="9525">
            <a:noFill/>
            <a:miter lim="800000"/>
            <a:headEnd/>
            <a:tailEnd/>
          </a:ln>
          <a:effectLst/>
        </p:spPr>
      </p:pic>
      <p:sp>
        <p:nvSpPr>
          <p:cNvPr id="4" name="TextBox 3"/>
          <p:cNvSpPr txBox="1"/>
          <p:nvPr/>
        </p:nvSpPr>
        <p:spPr>
          <a:xfrm>
            <a:off x="914400" y="3657600"/>
            <a:ext cx="609600" cy="400110"/>
          </a:xfrm>
          <a:prstGeom prst="rect">
            <a:avLst/>
          </a:prstGeom>
          <a:noFill/>
        </p:spPr>
        <p:txBody>
          <a:bodyPr wrap="square" rtlCol="0">
            <a:spAutoFit/>
          </a:bodyPr>
          <a:lstStyle/>
          <a:p>
            <a:r>
              <a:rPr lang="en-US" sz="2000" b="1" dirty="0">
                <a:cs typeface="Times New Roman" pitchFamily="18" charset="0"/>
              </a:rPr>
              <a:t>3 m</a:t>
            </a:r>
          </a:p>
        </p:txBody>
      </p:sp>
      <p:sp>
        <p:nvSpPr>
          <p:cNvPr id="5" name="Rectangle 4"/>
          <p:cNvSpPr/>
          <p:nvPr/>
        </p:nvSpPr>
        <p:spPr>
          <a:xfrm>
            <a:off x="5791200" y="5867400"/>
            <a:ext cx="2963312" cy="461665"/>
          </a:xfrm>
          <a:prstGeom prst="rect">
            <a:avLst/>
          </a:prstGeom>
        </p:spPr>
        <p:txBody>
          <a:bodyPr wrap="none">
            <a:spAutoFit/>
          </a:bodyPr>
          <a:lstStyle/>
          <a:p>
            <a:pPr lvl="0" fontAlgn="base">
              <a:spcBef>
                <a:spcPct val="0"/>
              </a:spcBef>
              <a:spcAft>
                <a:spcPts val="1000"/>
              </a:spcAft>
            </a:pPr>
            <a:r>
              <a:rPr lang="en-US" sz="2400" b="1" dirty="0">
                <a:solidFill>
                  <a:srgbClr val="C00000"/>
                </a:solidFill>
                <a:latin typeface="Times New Roman" pitchFamily="18" charset="0"/>
                <a:ea typeface="Arial" pitchFamily="34" charset="0"/>
                <a:cs typeface="Arial" pitchFamily="34" charset="0"/>
              </a:rPr>
              <a:t>P = 72 kN, Q = 30 kN</a:t>
            </a:r>
            <a:endParaRPr lang="en-US" sz="3200" baseline="-25000" dirty="0">
              <a:solidFill>
                <a:srgbClr val="C00000"/>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pipe line suspended by cables"/>
          <p:cNvPicPr>
            <a:picLocks noChangeAspect="1" noChangeArrowheads="1"/>
          </p:cNvPicPr>
          <p:nvPr/>
        </p:nvPicPr>
        <p:blipFill>
          <a:blip r:embed="rId2" cstate="print"/>
          <a:srcRect/>
          <a:stretch>
            <a:fillRect/>
          </a:stretch>
        </p:blipFill>
        <p:spPr bwMode="auto">
          <a:xfrm>
            <a:off x="1066800" y="762000"/>
            <a:ext cx="7229664" cy="5410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3886200" cy="1143000"/>
          </a:xfrm>
        </p:spPr>
        <p:txBody>
          <a:bodyPr>
            <a:normAutofit fontScale="90000"/>
          </a:bodyPr>
          <a:lstStyle/>
          <a:p>
            <a:r>
              <a:rPr lang="en-US" dirty="0"/>
              <a:t>Suspension Bridges</a:t>
            </a:r>
          </a:p>
        </p:txBody>
      </p:sp>
      <p:pic>
        <p:nvPicPr>
          <p:cNvPr id="39938" name="Picture 2" descr="The Suspension Bridge | HowStuffWorks"/>
          <p:cNvPicPr>
            <a:picLocks noGrp="1" noChangeAspect="1" noChangeArrowheads="1"/>
          </p:cNvPicPr>
          <p:nvPr>
            <p:ph idx="1"/>
          </p:nvPr>
        </p:nvPicPr>
        <p:blipFill>
          <a:blip r:embed="rId2" cstate="print"/>
          <a:srcRect/>
          <a:stretch>
            <a:fillRect/>
          </a:stretch>
        </p:blipFill>
        <p:spPr bwMode="auto">
          <a:xfrm>
            <a:off x="381000" y="1529335"/>
            <a:ext cx="3429000" cy="2286000"/>
          </a:xfrm>
          <a:prstGeom prst="rect">
            <a:avLst/>
          </a:prstGeom>
          <a:noFill/>
        </p:spPr>
      </p:pic>
      <p:pic>
        <p:nvPicPr>
          <p:cNvPr id="39940" name="Picture 4" descr="Is Istanbul's 3rd suspension bridge the longest &amp; the widest in ..."/>
          <p:cNvPicPr>
            <a:picLocks noChangeAspect="1" noChangeArrowheads="1"/>
          </p:cNvPicPr>
          <p:nvPr/>
        </p:nvPicPr>
        <p:blipFill>
          <a:blip r:embed="rId3" cstate="print"/>
          <a:srcRect/>
          <a:stretch>
            <a:fillRect/>
          </a:stretch>
        </p:blipFill>
        <p:spPr bwMode="auto">
          <a:xfrm>
            <a:off x="381000" y="3886200"/>
            <a:ext cx="8595360" cy="2865120"/>
          </a:xfrm>
          <a:prstGeom prst="rect">
            <a:avLst/>
          </a:prstGeom>
          <a:noFill/>
        </p:spPr>
      </p:pic>
      <p:pic>
        <p:nvPicPr>
          <p:cNvPr id="39942" name="Picture 6" descr="Bungee from the Royal Gorge Bridge in Canon, Colorado. Towering ..."/>
          <p:cNvPicPr>
            <a:picLocks noChangeAspect="1" noChangeArrowheads="1"/>
          </p:cNvPicPr>
          <p:nvPr/>
        </p:nvPicPr>
        <p:blipFill>
          <a:blip r:embed="rId4" cstate="print"/>
          <a:srcRect/>
          <a:stretch>
            <a:fillRect/>
          </a:stretch>
        </p:blipFill>
        <p:spPr bwMode="auto">
          <a:xfrm>
            <a:off x="3886200" y="990600"/>
            <a:ext cx="5029200" cy="282473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Transmission Lines &amp; Sports</a:t>
            </a:r>
          </a:p>
        </p:txBody>
      </p:sp>
      <p:pic>
        <p:nvPicPr>
          <p:cNvPr id="43010" name="Picture 2" descr="Mozambique-Malawi power transmission line to evacuate 200MW"/>
          <p:cNvPicPr>
            <a:picLocks noGrp="1" noChangeAspect="1" noChangeArrowheads="1"/>
          </p:cNvPicPr>
          <p:nvPr>
            <p:ph idx="1"/>
          </p:nvPr>
        </p:nvPicPr>
        <p:blipFill>
          <a:blip r:embed="rId2" cstate="print"/>
          <a:srcRect/>
          <a:stretch>
            <a:fillRect/>
          </a:stretch>
        </p:blipFill>
        <p:spPr bwMode="auto">
          <a:xfrm>
            <a:off x="152400" y="3886199"/>
            <a:ext cx="8778240" cy="2846658"/>
          </a:xfrm>
          <a:prstGeom prst="rect">
            <a:avLst/>
          </a:prstGeom>
          <a:noFill/>
        </p:spPr>
      </p:pic>
      <p:sp>
        <p:nvSpPr>
          <p:cNvPr id="43012" name="AutoShape 4" descr="From where is the power supplied to the railway network?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4" name="AutoShape 6" descr="From where is the power supplied to the railway network?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6" name="Picture 8" descr="Overhead Contact Line Elements for Railway Electrification ..."/>
          <p:cNvPicPr>
            <a:picLocks noChangeAspect="1" noChangeArrowheads="1"/>
          </p:cNvPicPr>
          <p:nvPr/>
        </p:nvPicPr>
        <p:blipFill>
          <a:blip r:embed="rId3" cstate="print"/>
          <a:srcRect r="21212"/>
          <a:stretch>
            <a:fillRect/>
          </a:stretch>
        </p:blipFill>
        <p:spPr bwMode="auto">
          <a:xfrm>
            <a:off x="152400" y="1295400"/>
            <a:ext cx="3962400" cy="2514600"/>
          </a:xfrm>
          <a:prstGeom prst="rect">
            <a:avLst/>
          </a:prstGeom>
          <a:noFill/>
        </p:spPr>
      </p:pic>
      <p:pic>
        <p:nvPicPr>
          <p:cNvPr id="43018" name="Picture 10" descr="Coorg Camping, Trekking"/>
          <p:cNvPicPr>
            <a:picLocks noChangeAspect="1" noChangeArrowheads="1"/>
          </p:cNvPicPr>
          <p:nvPr/>
        </p:nvPicPr>
        <p:blipFill>
          <a:blip r:embed="rId4" cstate="print"/>
          <a:srcRect t="10977"/>
          <a:stretch>
            <a:fillRect/>
          </a:stretch>
        </p:blipFill>
        <p:spPr bwMode="auto">
          <a:xfrm>
            <a:off x="4236720" y="1295400"/>
            <a:ext cx="4754880" cy="24719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274638"/>
            <a:ext cx="4953000" cy="1143000"/>
          </a:xfrm>
        </p:spPr>
        <p:txBody>
          <a:bodyPr/>
          <a:lstStyle/>
          <a:p>
            <a:r>
              <a:rPr lang="en-US" dirty="0"/>
              <a:t>Few More Examples</a:t>
            </a:r>
          </a:p>
        </p:txBody>
      </p:sp>
      <p:pic>
        <p:nvPicPr>
          <p:cNvPr id="1026" name="Picture 2" descr="Janmashtami 2019 live updates: Mumbai gears for Dahi Handi, safety ..."/>
          <p:cNvPicPr>
            <a:picLocks noGrp="1" noChangeAspect="1" noChangeArrowheads="1"/>
          </p:cNvPicPr>
          <p:nvPr>
            <p:ph idx="1"/>
          </p:nvPr>
        </p:nvPicPr>
        <p:blipFill>
          <a:blip r:embed="rId2" cstate="print"/>
          <a:srcRect l="1852" r="3704" b="64644"/>
          <a:stretch>
            <a:fillRect/>
          </a:stretch>
        </p:blipFill>
        <p:spPr bwMode="auto">
          <a:xfrm>
            <a:off x="180536" y="4812148"/>
            <a:ext cx="3886200" cy="1893452"/>
          </a:xfrm>
          <a:prstGeom prst="rect">
            <a:avLst/>
          </a:prstGeom>
          <a:noFill/>
        </p:spPr>
      </p:pic>
      <p:pic>
        <p:nvPicPr>
          <p:cNvPr id="1028" name="Picture 4" descr="Red Traffic Light and Street Stock Footage Video (100% Royalty ..."/>
          <p:cNvPicPr>
            <a:picLocks noChangeAspect="1" noChangeArrowheads="1"/>
          </p:cNvPicPr>
          <p:nvPr/>
        </p:nvPicPr>
        <p:blipFill>
          <a:blip r:embed="rId3" cstate="print"/>
          <a:srcRect/>
          <a:stretch>
            <a:fillRect/>
          </a:stretch>
        </p:blipFill>
        <p:spPr bwMode="auto">
          <a:xfrm>
            <a:off x="4267200" y="4217795"/>
            <a:ext cx="4754880" cy="2508069"/>
          </a:xfrm>
          <a:prstGeom prst="rect">
            <a:avLst/>
          </a:prstGeom>
          <a:noFill/>
        </p:spPr>
      </p:pic>
      <p:pic>
        <p:nvPicPr>
          <p:cNvPr id="1030" name="Picture 6" descr="Swiss Use Ropeway To Transport Massive Trucks | Unofficial Networks"/>
          <p:cNvPicPr>
            <a:picLocks noChangeAspect="1" noChangeArrowheads="1"/>
          </p:cNvPicPr>
          <p:nvPr/>
        </p:nvPicPr>
        <p:blipFill>
          <a:blip r:embed="rId4" cstate="print"/>
          <a:srcRect l="1852" r="5556"/>
          <a:stretch>
            <a:fillRect/>
          </a:stretch>
        </p:blipFill>
        <p:spPr bwMode="auto">
          <a:xfrm>
            <a:off x="228600" y="2250252"/>
            <a:ext cx="3840480" cy="2494076"/>
          </a:xfrm>
          <a:prstGeom prst="rect">
            <a:avLst/>
          </a:prstGeom>
          <a:noFill/>
        </p:spPr>
      </p:pic>
      <p:pic>
        <p:nvPicPr>
          <p:cNvPr id="1032" name="Picture 8" descr="GANTNER Winches. Expert in Winch Technologies &amp; Cable Crane Systems"/>
          <p:cNvPicPr>
            <a:picLocks noChangeAspect="1" noChangeArrowheads="1"/>
          </p:cNvPicPr>
          <p:nvPr/>
        </p:nvPicPr>
        <p:blipFill>
          <a:blip r:embed="rId5" cstate="print"/>
          <a:srcRect/>
          <a:stretch>
            <a:fillRect/>
          </a:stretch>
        </p:blipFill>
        <p:spPr bwMode="auto">
          <a:xfrm>
            <a:off x="4236720" y="1371600"/>
            <a:ext cx="4754880" cy="2674621"/>
          </a:xfrm>
          <a:prstGeom prst="rect">
            <a:avLst/>
          </a:prstGeom>
          <a:noFill/>
        </p:spPr>
      </p:pic>
      <p:pic>
        <p:nvPicPr>
          <p:cNvPr id="1034" name="Picture 10" descr="Cables Under Concentrated Loads: A Laboratory Project for an ..."/>
          <p:cNvPicPr>
            <a:picLocks noChangeAspect="1" noChangeArrowheads="1"/>
          </p:cNvPicPr>
          <p:nvPr/>
        </p:nvPicPr>
        <p:blipFill>
          <a:blip r:embed="rId6" cstate="print"/>
          <a:srcRect t="11438" b="8497"/>
          <a:stretch>
            <a:fillRect/>
          </a:stretch>
        </p:blipFill>
        <p:spPr bwMode="auto">
          <a:xfrm>
            <a:off x="152400" y="152399"/>
            <a:ext cx="3931920" cy="202378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Flexible Cables</a:t>
            </a:r>
          </a:p>
        </p:txBody>
      </p:sp>
      <p:sp>
        <p:nvSpPr>
          <p:cNvPr id="3" name="Content Placeholder 2"/>
          <p:cNvSpPr>
            <a:spLocks noGrp="1"/>
          </p:cNvSpPr>
          <p:nvPr>
            <p:ph idx="1"/>
          </p:nvPr>
        </p:nvSpPr>
        <p:spPr/>
        <p:txBody>
          <a:bodyPr>
            <a:normAutofit fontScale="92500" lnSpcReduction="20000"/>
          </a:bodyPr>
          <a:lstStyle/>
          <a:p>
            <a:pPr algn="just"/>
            <a:r>
              <a:rPr lang="en-US" dirty="0"/>
              <a:t>Flexible cables are used in numerous engineering applications. </a:t>
            </a:r>
          </a:p>
          <a:p>
            <a:pPr algn="just"/>
            <a:r>
              <a:rPr lang="en-US" dirty="0"/>
              <a:t>Common examples are power transmission lines and suspension bridges. </a:t>
            </a:r>
          </a:p>
          <a:p>
            <a:pPr algn="just"/>
            <a:r>
              <a:rPr lang="en-US" dirty="0"/>
              <a:t>The term </a:t>
            </a:r>
            <a:r>
              <a:rPr lang="en-US" i="1" dirty="0" err="1"/>
              <a:t>ﬂexible</a:t>
            </a:r>
            <a:r>
              <a:rPr lang="en-US" i="1" dirty="0"/>
              <a:t> means </a:t>
            </a:r>
            <a:r>
              <a:rPr lang="en-US" dirty="0"/>
              <a:t>that the cables are incapable of developing internal forces other than tension. </a:t>
            </a:r>
          </a:p>
          <a:p>
            <a:r>
              <a:rPr lang="en-US" dirty="0"/>
              <a:t>Cables may be divided into two categories, according to their loading:</a:t>
            </a:r>
          </a:p>
          <a:p>
            <a:pPr lvl="1"/>
            <a:r>
              <a:rPr lang="en-US" dirty="0"/>
              <a:t>Cables supporting concentrated loads, </a:t>
            </a:r>
          </a:p>
          <a:p>
            <a:pPr lvl="1"/>
            <a:r>
              <a:rPr lang="en-US" dirty="0"/>
              <a:t>Cables supporting distributed loads.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8575" y="990600"/>
            <a:ext cx="4619625" cy="3295650"/>
          </a:xfrm>
          <a:prstGeom prst="rect">
            <a:avLst/>
          </a:prstGeom>
          <a:noFill/>
          <a:ln w="9525">
            <a:noFill/>
            <a:miter lim="800000"/>
            <a:headEnd/>
            <a:tailEnd/>
          </a:ln>
        </p:spPr>
      </p:pic>
      <p:sp>
        <p:nvSpPr>
          <p:cNvPr id="2" name="Title 1"/>
          <p:cNvSpPr>
            <a:spLocks noGrp="1"/>
          </p:cNvSpPr>
          <p:nvPr>
            <p:ph type="title"/>
          </p:nvPr>
        </p:nvSpPr>
        <p:spPr>
          <a:xfrm>
            <a:off x="0" y="0"/>
            <a:ext cx="9144000" cy="1143000"/>
          </a:xfrm>
        </p:spPr>
        <p:txBody>
          <a:bodyPr/>
          <a:lstStyle/>
          <a:p>
            <a:r>
              <a:rPr lang="en-US" b="1" i="1" dirty="0"/>
              <a:t>Cables under Concentrated Loads</a:t>
            </a:r>
            <a:endParaRPr lang="en-US" b="1" dirty="0"/>
          </a:p>
        </p:txBody>
      </p:sp>
      <p:pic>
        <p:nvPicPr>
          <p:cNvPr id="4100" name="Picture 4"/>
          <p:cNvPicPr>
            <a:picLocks noChangeAspect="1" noChangeArrowheads="1"/>
          </p:cNvPicPr>
          <p:nvPr/>
        </p:nvPicPr>
        <p:blipFill>
          <a:blip r:embed="rId3" cstate="print"/>
          <a:srcRect t="-1" r="77855" b="40426"/>
          <a:stretch>
            <a:fillRect/>
          </a:stretch>
        </p:blipFill>
        <p:spPr bwMode="auto">
          <a:xfrm>
            <a:off x="3657600" y="4343400"/>
            <a:ext cx="1219200" cy="533400"/>
          </a:xfrm>
          <a:prstGeom prst="rect">
            <a:avLst/>
          </a:prstGeom>
          <a:noFill/>
          <a:ln w="9525">
            <a:solidFill>
              <a:srgbClr val="FF0000"/>
            </a:solidFill>
            <a:miter lim="800000"/>
            <a:headEnd/>
            <a:tailEnd/>
          </a:ln>
        </p:spPr>
      </p:pic>
      <p:pic>
        <p:nvPicPr>
          <p:cNvPr id="8" name="Picture 4"/>
          <p:cNvPicPr>
            <a:picLocks noChangeAspect="1" noChangeArrowheads="1"/>
          </p:cNvPicPr>
          <p:nvPr/>
        </p:nvPicPr>
        <p:blipFill>
          <a:blip r:embed="rId3" cstate="print"/>
          <a:srcRect t="51064" r="73702" b="-2128"/>
          <a:stretch>
            <a:fillRect/>
          </a:stretch>
        </p:blipFill>
        <p:spPr bwMode="auto">
          <a:xfrm>
            <a:off x="3657600" y="5638800"/>
            <a:ext cx="1447800" cy="457200"/>
          </a:xfrm>
          <a:prstGeom prst="rect">
            <a:avLst/>
          </a:prstGeom>
          <a:noFill/>
          <a:ln w="9525">
            <a:solidFill>
              <a:srgbClr val="FF0000"/>
            </a:solidFill>
            <a:miter lim="800000"/>
            <a:headEnd/>
            <a:tailEnd/>
          </a:ln>
        </p:spPr>
      </p:pic>
      <p:pic>
        <p:nvPicPr>
          <p:cNvPr id="4099" name="Picture 3"/>
          <p:cNvPicPr>
            <a:picLocks noChangeAspect="1" noChangeArrowheads="1"/>
          </p:cNvPicPr>
          <p:nvPr/>
        </p:nvPicPr>
        <p:blipFill>
          <a:blip r:embed="rId4" cstate="print"/>
          <a:srcRect r="51473"/>
          <a:stretch>
            <a:fillRect/>
          </a:stretch>
        </p:blipFill>
        <p:spPr bwMode="auto">
          <a:xfrm>
            <a:off x="6477000" y="2514600"/>
            <a:ext cx="2667000" cy="2419350"/>
          </a:xfrm>
          <a:prstGeom prst="rect">
            <a:avLst/>
          </a:prstGeom>
          <a:noFill/>
          <a:ln w="9525">
            <a:noFill/>
            <a:miter lim="800000"/>
            <a:headEnd/>
            <a:tailEnd/>
          </a:ln>
        </p:spPr>
      </p:pic>
      <p:pic>
        <p:nvPicPr>
          <p:cNvPr id="9" name="Picture 4"/>
          <p:cNvPicPr>
            <a:picLocks noChangeAspect="1" noChangeArrowheads="1"/>
          </p:cNvPicPr>
          <p:nvPr/>
        </p:nvPicPr>
        <p:blipFill>
          <a:blip r:embed="rId3" cstate="print"/>
          <a:srcRect l="22145" t="42553"/>
          <a:stretch>
            <a:fillRect/>
          </a:stretch>
        </p:blipFill>
        <p:spPr bwMode="auto">
          <a:xfrm>
            <a:off x="3657600" y="6172200"/>
            <a:ext cx="4286250" cy="514350"/>
          </a:xfrm>
          <a:prstGeom prst="rect">
            <a:avLst/>
          </a:prstGeom>
          <a:noFill/>
          <a:ln w="9525">
            <a:solidFill>
              <a:srgbClr val="FF0000"/>
            </a:solidFill>
            <a:miter lim="800000"/>
            <a:headEnd/>
            <a:tailEnd/>
          </a:ln>
        </p:spPr>
      </p:pic>
      <p:pic>
        <p:nvPicPr>
          <p:cNvPr id="10" name="Picture 3"/>
          <p:cNvPicPr>
            <a:picLocks noChangeAspect="1" noChangeArrowheads="1"/>
          </p:cNvPicPr>
          <p:nvPr/>
        </p:nvPicPr>
        <p:blipFill>
          <a:blip r:embed="rId4" cstate="print"/>
          <a:srcRect l="54073"/>
          <a:stretch>
            <a:fillRect/>
          </a:stretch>
        </p:blipFill>
        <p:spPr bwMode="auto">
          <a:xfrm>
            <a:off x="4714875" y="914400"/>
            <a:ext cx="2524125" cy="2419350"/>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l="22145" r="8651" b="48936"/>
          <a:stretch>
            <a:fillRect/>
          </a:stretch>
        </p:blipFill>
        <p:spPr bwMode="auto">
          <a:xfrm>
            <a:off x="3657600" y="4953000"/>
            <a:ext cx="3810000" cy="457200"/>
          </a:xfrm>
          <a:prstGeom prst="rect">
            <a:avLst/>
          </a:prstGeom>
          <a:noFill/>
          <a:ln w="9525">
            <a:solidFill>
              <a:srgbClr val="FF0000"/>
            </a:solid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742950" y="4343400"/>
            <a:ext cx="2609850" cy="2390775"/>
          </a:xfrm>
          <a:prstGeom prst="rect">
            <a:avLst/>
          </a:prstGeom>
          <a:noFill/>
          <a:ln w="9525">
            <a:solidFill>
              <a:srgbClr val="FF0000"/>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Cables under Concentrated Loads</a:t>
            </a:r>
            <a:endParaRPr lang="en-US" dirty="0"/>
          </a:p>
        </p:txBody>
      </p:sp>
      <p:sp>
        <p:nvSpPr>
          <p:cNvPr id="3" name="Content Placeholder 2"/>
          <p:cNvSpPr>
            <a:spLocks noGrp="1"/>
          </p:cNvSpPr>
          <p:nvPr>
            <p:ph idx="1"/>
          </p:nvPr>
        </p:nvSpPr>
        <p:spPr>
          <a:xfrm>
            <a:off x="457200" y="5303837"/>
            <a:ext cx="8229600" cy="1477963"/>
          </a:xfrm>
        </p:spPr>
        <p:txBody>
          <a:bodyPr>
            <a:normAutofit fontScale="85000" lnSpcReduction="20000"/>
          </a:bodyPr>
          <a:lstStyle/>
          <a:p>
            <a:pPr algn="just"/>
            <a:r>
              <a:rPr lang="en-US" dirty="0"/>
              <a:t>Since the weight of the cable of the chairlift shown is negligible compared to the weights of the chairs and skiers, the methods of this section can be used to determine the force at any point in the cable</a:t>
            </a:r>
          </a:p>
        </p:txBody>
      </p:sp>
      <p:pic>
        <p:nvPicPr>
          <p:cNvPr id="5" name="Picture 2"/>
          <p:cNvPicPr>
            <a:picLocks noChangeAspect="1" noChangeArrowheads="1"/>
          </p:cNvPicPr>
          <p:nvPr/>
        </p:nvPicPr>
        <p:blipFill>
          <a:blip r:embed="rId2" cstate="print"/>
          <a:srcRect/>
          <a:stretch>
            <a:fillRect/>
          </a:stretch>
        </p:blipFill>
        <p:spPr bwMode="auto">
          <a:xfrm>
            <a:off x="1676400" y="1529270"/>
            <a:ext cx="5486400" cy="365233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0B1DB23EA99346A9C014E87C12BA98" ma:contentTypeVersion="2" ma:contentTypeDescription="Create a new document." ma:contentTypeScope="" ma:versionID="b66c17caa13dbb8a2e152fa4131a6c67">
  <xsd:schema xmlns:xsd="http://www.w3.org/2001/XMLSchema" xmlns:xs="http://www.w3.org/2001/XMLSchema" xmlns:p="http://schemas.microsoft.com/office/2006/metadata/properties" xmlns:ns2="ae5a9903-00d5-4189-8803-275988394bde" targetNamespace="http://schemas.microsoft.com/office/2006/metadata/properties" ma:root="true" ma:fieldsID="b5d5fe3a131580cf8ed28a6fd1f655fb" ns2:_="">
    <xsd:import namespace="ae5a9903-00d5-4189-8803-275988394bd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a9903-00d5-4189-8803-275988394b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E437F-64E8-44B8-8747-5BA51CC91C7A}"/>
</file>

<file path=customXml/itemProps2.xml><?xml version="1.0" encoding="utf-8"?>
<ds:datastoreItem xmlns:ds="http://schemas.openxmlformats.org/officeDocument/2006/customXml" ds:itemID="{A6848E89-109A-43B3-904D-C47677C1E859}"/>
</file>

<file path=customXml/itemProps3.xml><?xml version="1.0" encoding="utf-8"?>
<ds:datastoreItem xmlns:ds="http://schemas.openxmlformats.org/officeDocument/2006/customXml" ds:itemID="{8C2590A3-CCB0-4201-8A92-B16AFE743C0C}"/>
</file>

<file path=docProps/app.xml><?xml version="1.0" encoding="utf-8"?>
<Properties xmlns="http://schemas.openxmlformats.org/officeDocument/2006/extended-properties" xmlns:vt="http://schemas.openxmlformats.org/officeDocument/2006/docPropsVTypes">
  <TotalTime>570</TotalTime>
  <Words>686</Words>
  <Application>Microsoft Office PowerPoint</Application>
  <PresentationFormat>On-screen Show (4:3)</PresentationFormat>
  <Paragraphs>78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Engineering Mechanics Cables</vt:lpstr>
      <vt:lpstr>PowerPoint Presentation</vt:lpstr>
      <vt:lpstr>PowerPoint Presentation</vt:lpstr>
      <vt:lpstr>Suspension Bridges</vt:lpstr>
      <vt:lpstr>Power Transmission Lines &amp; Sports</vt:lpstr>
      <vt:lpstr>Few More Examples</vt:lpstr>
      <vt:lpstr>Flexible Cables</vt:lpstr>
      <vt:lpstr>Cables under Concentrated Loads</vt:lpstr>
      <vt:lpstr>Cables under Concentrated Loads</vt:lpstr>
      <vt:lpstr>Cable Subjected to Concentrated Loads</vt:lpstr>
      <vt:lpstr>Cables With Concentrated Loads</vt:lpstr>
      <vt:lpstr>Cables With Concentrated Loads</vt:lpstr>
      <vt:lpstr>Problem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Shashi Narayan</cp:lastModifiedBy>
  <cp:revision>57</cp:revision>
  <dcterms:created xsi:type="dcterms:W3CDTF">2017-03-06T03:35:27Z</dcterms:created>
  <dcterms:modified xsi:type="dcterms:W3CDTF">2020-05-29T05:43:06Z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0x0101009E0B1DB23EA99346A9C014E87C12BA98</vt:lpwstr>
  </property>
</Properties>
</file>