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8" r:id="rId3"/>
    <p:sldId id="261" r:id="rId4"/>
    <p:sldId id="262" r:id="rId5"/>
    <p:sldId id="276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8F857-7A5C-4626-A67D-8317A0CA26C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7011-EBA7-4C04-9AE6-142D0ED7A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7011-EBA7-4C04-9AE6-142D0ED7AB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71488"/>
            <a:ext cx="88630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014413"/>
            <a:ext cx="4256088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1863" y="1014413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1863" y="3836988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1788" y="6589713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6 - </a:t>
            </a:r>
            <a:fld id="{11728850-C199-4184-A7A8-DFF2B4D724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E0B7-9C67-4E6C-AD10-8ADD435D9288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method of joints, determine the forces in each member of the truss.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219200" y="2057400"/>
            <a:ext cx="6400800" cy="4419600"/>
            <a:chOff x="2215" y="2420"/>
            <a:chExt cx="6500" cy="4621"/>
          </a:xfrm>
        </p:grpSpPr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33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7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9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3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 noGrp="1"/>
          </p:cNvGrpSpPr>
          <p:nvPr>
            <p:ph idx="1"/>
          </p:nvPr>
        </p:nvGrpSpPr>
        <p:grpSpPr bwMode="auto">
          <a:xfrm>
            <a:off x="1828800" y="685800"/>
            <a:ext cx="6925583" cy="4144963"/>
            <a:chOff x="3833" y="5468"/>
            <a:chExt cx="5352" cy="4138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833" y="7732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685" y="7059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>
              <a:off x="6137" y="8000"/>
              <a:ext cx="0" cy="104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711" y="9042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60  kN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22" y="5468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" name="AutoShape 9"/>
            <p:cNvCxnSpPr>
              <a:cxnSpLocks noChangeShapeType="1"/>
            </p:cNvCxnSpPr>
            <p:nvPr/>
          </p:nvCxnSpPr>
          <p:spPr bwMode="auto">
            <a:xfrm flipH="1">
              <a:off x="3940" y="7732"/>
              <a:ext cx="1942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 rot="16200000" flipV="1">
              <a:off x="4822" y="6197"/>
              <a:ext cx="1674" cy="8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3" name="Arc 11"/>
            <p:cNvSpPr>
              <a:spLocks/>
            </p:cNvSpPr>
            <p:nvPr/>
          </p:nvSpPr>
          <p:spPr bwMode="auto">
            <a:xfrm rot="15218479">
              <a:off x="5272" y="702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" name="AutoShape 12"/>
            <p:cNvCxnSpPr>
              <a:cxnSpLocks noChangeShapeType="1"/>
              <a:endCxn id="17" idx="1"/>
            </p:cNvCxnSpPr>
            <p:nvPr/>
          </p:nvCxnSpPr>
          <p:spPr bwMode="auto">
            <a:xfrm rot="5400000" flipH="1" flipV="1">
              <a:off x="6005" y="6144"/>
              <a:ext cx="1543" cy="106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5" name="Arc 13"/>
            <p:cNvSpPr>
              <a:spLocks/>
            </p:cNvSpPr>
            <p:nvPr/>
          </p:nvSpPr>
          <p:spPr bwMode="auto">
            <a:xfrm rot="1221374">
              <a:off x="6516" y="7091"/>
              <a:ext cx="522" cy="5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042" y="7003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307" y="5620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AutoShape 16"/>
            <p:cNvCxnSpPr>
              <a:cxnSpLocks noChangeShapeType="1"/>
            </p:cNvCxnSpPr>
            <p:nvPr/>
          </p:nvCxnSpPr>
          <p:spPr bwMode="auto">
            <a:xfrm>
              <a:off x="6411" y="7732"/>
              <a:ext cx="2075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</p:grpSp>
      <p:sp>
        <p:nvSpPr>
          <p:cNvPr id="28" name="Rectangle 27"/>
          <p:cNvSpPr/>
          <p:nvPr/>
        </p:nvSpPr>
        <p:spPr>
          <a:xfrm>
            <a:off x="8382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BE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=   37.53 kN 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TENSILE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EC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=   31.75 kN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TENSILE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953000" y="31242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600" y="3962400"/>
            <a:ext cx="50292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60.61 kN (compressive)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096000" y="2514600"/>
            <a:ext cx="6730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5638800" y="1447800"/>
            <a:ext cx="3249614" cy="2857500"/>
            <a:chOff x="4422" y="5816"/>
            <a:chExt cx="5118" cy="4500"/>
          </a:xfrm>
        </p:grpSpPr>
        <p:sp>
          <p:nvSpPr>
            <p:cNvPr id="7171" name="Text Box 3"/>
            <p:cNvSpPr txBox="1">
              <a:spLocks noChangeArrowheads="1"/>
            </p:cNvSpPr>
            <p:nvPr/>
          </p:nvSpPr>
          <p:spPr bwMode="auto">
            <a:xfrm>
              <a:off x="6845" y="7976"/>
              <a:ext cx="997" cy="6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7662" y="7016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7386" y="9752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4422" y="9529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AB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5787" y="8807"/>
              <a:ext cx="978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177" name="AutoShape 9"/>
            <p:cNvCxnSpPr>
              <a:cxnSpLocks noChangeShapeType="1"/>
            </p:cNvCxnSpPr>
            <p:nvPr/>
          </p:nvCxnSpPr>
          <p:spPr bwMode="auto">
            <a:xfrm>
              <a:off x="6137" y="6380"/>
              <a:ext cx="0" cy="104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5414" y="5816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40  kN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179" name="AutoShape 11"/>
            <p:cNvCxnSpPr>
              <a:cxnSpLocks noChangeShapeType="1"/>
            </p:cNvCxnSpPr>
            <p:nvPr/>
          </p:nvCxnSpPr>
          <p:spPr bwMode="auto">
            <a:xfrm flipV="1">
              <a:off x="4872" y="7911"/>
              <a:ext cx="1140" cy="169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7180" name="AutoShape 12"/>
            <p:cNvCxnSpPr>
              <a:cxnSpLocks noChangeShapeType="1"/>
            </p:cNvCxnSpPr>
            <p:nvPr/>
          </p:nvCxnSpPr>
          <p:spPr bwMode="auto">
            <a:xfrm>
              <a:off x="6300" y="7911"/>
              <a:ext cx="1397" cy="1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7181" name="Arc 13"/>
            <p:cNvSpPr>
              <a:spLocks/>
            </p:cNvSpPr>
            <p:nvPr/>
          </p:nvSpPr>
          <p:spPr bwMode="auto">
            <a:xfrm rot="30414734">
              <a:off x="5891" y="8137"/>
              <a:ext cx="648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2" name="Arc 14"/>
            <p:cNvSpPr>
              <a:spLocks/>
            </p:cNvSpPr>
            <p:nvPr/>
          </p:nvSpPr>
          <p:spPr bwMode="auto">
            <a:xfrm rot="25249340">
              <a:off x="6531" y="7783"/>
              <a:ext cx="507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183" name="AutoShape 15"/>
            <p:cNvCxnSpPr>
              <a:cxnSpLocks noChangeShapeType="1"/>
            </p:cNvCxnSpPr>
            <p:nvPr/>
          </p:nvCxnSpPr>
          <p:spPr bwMode="auto">
            <a:xfrm rot="10800000">
              <a:off x="6342" y="7616"/>
              <a:ext cx="1869" cy="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table list the forces, the magnitude and nature of the forces.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05000"/>
          <a:ext cx="7239000" cy="3200400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2057400"/>
                <a:gridCol w="2057400"/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Force (kN)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83.71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89.48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</a:t>
                      </a:r>
                      <a:r>
                        <a:rPr lang="en-US" sz="1800" b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0E8FBD52-EA08-47A8-801C-8684A6FEE2B7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Using the method of joints, determine the force in each member of the truss.</a:t>
            </a:r>
          </a:p>
        </p:txBody>
      </p:sp>
      <p:pic>
        <p:nvPicPr>
          <p:cNvPr id="14352" name="Picture 16" descr="p15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2210466"/>
            <a:ext cx="4930775" cy="376805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4BE77FE-7564-4562-81B0-236ACA7E9BA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124200" y="838200"/>
            <a:ext cx="563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just">
              <a:spcBef>
                <a:spcPct val="50000"/>
              </a:spcBef>
              <a:buFontTx/>
              <a:buChar char="•"/>
            </a:pPr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Based 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on a free-body diagram of the entire truss, solve the 3 equilibrium equations for the reactions at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 and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765550" y="2590800"/>
          <a:ext cx="5207000" cy="685800"/>
        </p:xfrm>
        <a:graphic>
          <a:graphicData uri="http://schemas.openxmlformats.org/presentationml/2006/ole">
            <p:oleObj spid="_x0000_s26626" name="Equation" r:id="rId3" imgW="5206680" imgH="685800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543800" y="3441700"/>
          <a:ext cx="1282700" cy="304800"/>
        </p:xfrm>
        <a:graphic>
          <a:graphicData uri="http://schemas.openxmlformats.org/presentationml/2006/ole">
            <p:oleObj spid="_x0000_s26627" name="Equation" r:id="rId4" imgW="1282680" imgH="30456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810000" y="4038600"/>
          <a:ext cx="1536700" cy="330200"/>
        </p:xfrm>
        <a:graphic>
          <a:graphicData uri="http://schemas.openxmlformats.org/presentationml/2006/ole">
            <p:oleObj spid="_x0000_s26628" name="Equation" r:id="rId5" imgW="1536480" imgH="330120" progId="Equation.3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7391400" y="4038600"/>
          <a:ext cx="736600" cy="330200"/>
        </p:xfrm>
        <a:graphic>
          <a:graphicData uri="http://schemas.openxmlformats.org/presentationml/2006/ole">
            <p:oleObj spid="_x0000_s26629" name="Equation" r:id="rId6" imgW="736560" imgH="330120" progId="Equation.3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089400" y="4578350"/>
          <a:ext cx="4191000" cy="355600"/>
        </p:xfrm>
        <a:graphic>
          <a:graphicData uri="http://schemas.openxmlformats.org/presentationml/2006/ole">
            <p:oleObj spid="_x0000_s26630" name="Equation" r:id="rId7" imgW="4190760" imgH="355320" progId="Equation.3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7385050" y="5035550"/>
          <a:ext cx="1574800" cy="381000"/>
        </p:xfrm>
        <a:graphic>
          <a:graphicData uri="http://schemas.openxmlformats.org/presentationml/2006/ole">
            <p:oleObj spid="_x0000_s26631" name="Equation" r:id="rId8" imgW="1574640" imgH="380880" progId="Equation.3">
              <p:embed/>
            </p:oleObj>
          </a:graphicData>
        </a:graphic>
      </p:graphicFrame>
      <p:pic>
        <p:nvPicPr>
          <p:cNvPr id="25621" name="Picture 21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9"/>
          <a:srcRect/>
          <a:stretch>
            <a:fillRect/>
          </a:stretch>
        </p:blipFill>
        <p:spPr>
          <a:xfrm>
            <a:off x="381000" y="1828800"/>
            <a:ext cx="2776538" cy="21256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C83E3D5-7767-4312-B0E4-85E54A31D82A}" type="slidenum">
              <a:rPr lang="en-US" altLang="ko-KR"/>
              <a:pPr/>
              <a:t>15</a:t>
            </a:fld>
            <a:endParaRPr lang="en-US" altLang="ko-KR"/>
          </a:p>
        </p:txBody>
      </p:sp>
      <p:pic>
        <p:nvPicPr>
          <p:cNvPr id="34838" name="Picture 22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" y="1228725"/>
            <a:ext cx="2862263" cy="2192338"/>
          </a:xfrm>
          <a:noFill/>
          <a:ln/>
        </p:spPr>
      </p:pic>
      <p:pic>
        <p:nvPicPr>
          <p:cNvPr id="34843" name="Picture 27" descr="p1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00088" y="3781425"/>
            <a:ext cx="2535237" cy="1303338"/>
          </a:xfrm>
          <a:noFill/>
          <a:ln/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027488" y="2668588"/>
            <a:ext cx="5116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 b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Joint </a:t>
            </a:r>
            <a:r>
              <a:rPr lang="en-US" altLang="ko-KR" b="1" i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A</a:t>
            </a:r>
            <a:r>
              <a:rPr lang="en-US" altLang="ko-KR" dirty="0">
                <a:ea typeface="굴림" charset="-127"/>
              </a:rPr>
              <a:t> is subjected to only two unknown member forces.  Determine these from the joint equilibrium requirements.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446588" y="3875088"/>
          <a:ext cx="2070100" cy="609600"/>
        </p:xfrm>
        <a:graphic>
          <a:graphicData uri="http://schemas.openxmlformats.org/presentationml/2006/ole">
            <p:oleObj spid="_x0000_s27650" name="Equation" r:id="rId5" imgW="2070000" imgH="60948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248525" y="3905250"/>
          <a:ext cx="1600200" cy="698500"/>
        </p:xfrm>
        <a:graphic>
          <a:graphicData uri="http://schemas.openxmlformats.org/presentationml/2006/ole">
            <p:oleObj spid="_x0000_s27651" name="Equation" r:id="rId6" imgW="1600200" imgH="698400" progId="Equation.3">
              <p:embed/>
            </p:oleObj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035425" y="4879975"/>
            <a:ext cx="5108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D.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392613" y="5681663"/>
          <a:ext cx="1587500" cy="812800"/>
        </p:xfrm>
        <a:graphic>
          <a:graphicData uri="http://schemas.openxmlformats.org/presentationml/2006/ole">
            <p:oleObj spid="_x0000_s27652" name="Equation" r:id="rId7" imgW="1587240" imgH="812520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7273925" y="5741988"/>
          <a:ext cx="1587500" cy="698500"/>
        </p:xfrm>
        <a:graphic>
          <a:graphicData uri="http://schemas.openxmlformats.org/presentationml/2006/ole">
            <p:oleObj spid="_x0000_s27653" name="Equation" r:id="rId8" imgW="1587240" imgH="698400" progId="Equation.3">
              <p:embed/>
            </p:oleObj>
          </a:graphicData>
        </a:graphic>
      </p:graphicFrame>
      <p:pic>
        <p:nvPicPr>
          <p:cNvPr id="34846" name="Picture 30" descr="p155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9"/>
          <a:srcRect/>
          <a:stretch>
            <a:fillRect/>
          </a:stretch>
        </p:blipFill>
        <p:spPr>
          <a:xfrm>
            <a:off x="603250" y="5532438"/>
            <a:ext cx="3108325" cy="9763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AD20BD3-11A0-401B-8624-8024EE79D9DA}" type="slidenum">
              <a:rPr lang="en-US" altLang="ko-KR"/>
              <a:pPr/>
              <a:t>16</a:t>
            </a:fld>
            <a:endParaRPr lang="en-US" altLang="ko-KR"/>
          </a:p>
        </p:txBody>
      </p:sp>
      <p:pic>
        <p:nvPicPr>
          <p:cNvPr id="27684" name="Picture 36" descr="p15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84225" y="3379788"/>
            <a:ext cx="2257425" cy="1377950"/>
          </a:xfrm>
          <a:noFill/>
          <a:ln/>
        </p:spPr>
      </p:pic>
      <p:pic>
        <p:nvPicPr>
          <p:cNvPr id="27681" name="Picture 33" descr="p15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852488" y="1258888"/>
            <a:ext cx="2473325" cy="1893887"/>
          </a:xfrm>
          <a:noFill/>
          <a:ln/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954463" y="1235075"/>
            <a:ext cx="5189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B.  Assume both are in tension.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589463" y="2019300"/>
          <a:ext cx="3327400" cy="749300"/>
        </p:xfrm>
        <a:graphic>
          <a:graphicData uri="http://schemas.openxmlformats.org/presentationml/2006/ole">
            <p:oleObj spid="_x0000_s28674" name="Equation" r:id="rId5" imgW="3327120" imgH="74916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53300" y="2482850"/>
          <a:ext cx="1447800" cy="317500"/>
        </p:xfrm>
        <a:graphic>
          <a:graphicData uri="http://schemas.openxmlformats.org/presentationml/2006/ole">
            <p:oleObj spid="_x0000_s28675" name="Equation" r:id="rId6" imgW="1447560" imgH="31716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4627563" y="3076575"/>
          <a:ext cx="3975100" cy="723900"/>
        </p:xfrm>
        <a:graphic>
          <a:graphicData uri="http://schemas.openxmlformats.org/presentationml/2006/ole">
            <p:oleObj spid="_x0000_s28676" name="Equation" r:id="rId7" imgW="3974760" imgH="72360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7264400" y="3514725"/>
          <a:ext cx="1612900" cy="330200"/>
        </p:xfrm>
        <a:graphic>
          <a:graphicData uri="http://schemas.openxmlformats.org/presentationml/2006/ole">
            <p:oleObj spid="_x0000_s28677" name="Equation" r:id="rId8" imgW="1612800" imgH="330120" progId="Equation.3">
              <p:embed/>
            </p:oleObj>
          </a:graphicData>
        </a:graphic>
      </p:graphicFrame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54463" y="4262438"/>
            <a:ext cx="4940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is one unknown member force at joint </a:t>
            </a:r>
            <a:r>
              <a:rPr lang="en-US" altLang="ko-KR" i="1">
                <a:ea typeface="굴림" charset="-127"/>
              </a:rPr>
              <a:t>E</a:t>
            </a:r>
            <a:r>
              <a:rPr lang="en-US" altLang="ko-KR">
                <a:ea typeface="굴림" charset="-127"/>
              </a:rPr>
              <a:t>.  Assume the member is in tension.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640263" y="5065713"/>
          <a:ext cx="3086100" cy="723900"/>
        </p:xfrm>
        <a:graphic>
          <a:graphicData uri="http://schemas.openxmlformats.org/presentationml/2006/ole">
            <p:oleObj spid="_x0000_s28678" name="Equation" r:id="rId9" imgW="3085920" imgH="723600" progId="Equation.3">
              <p:embed/>
            </p:oleObj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7334250" y="5503863"/>
          <a:ext cx="1485900" cy="330200"/>
        </p:xfrm>
        <a:graphic>
          <a:graphicData uri="http://schemas.openxmlformats.org/presentationml/2006/ole">
            <p:oleObj spid="_x0000_s28679" name="Equation" r:id="rId10" imgW="1485720" imgH="330120" progId="Equation.3">
              <p:embed/>
            </p:oleObj>
          </a:graphicData>
        </a:graphic>
      </p:graphicFrame>
      <p:pic>
        <p:nvPicPr>
          <p:cNvPr id="27687" name="Picture 39" descr="p156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1"/>
          <a:srcRect/>
          <a:stretch>
            <a:fillRect/>
          </a:stretch>
        </p:blipFill>
        <p:spPr>
          <a:xfrm>
            <a:off x="1127125" y="5086350"/>
            <a:ext cx="1766888" cy="12779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EF1FF24-4441-4226-B186-89D9B735F977}" type="slidenum">
              <a:rPr lang="en-US" altLang="ko-KR"/>
              <a:pPr/>
              <a:t>17</a:t>
            </a:fld>
            <a:endParaRPr lang="en-US" altLang="ko-KR"/>
          </a:p>
        </p:txBody>
      </p:sp>
      <p:pic>
        <p:nvPicPr>
          <p:cNvPr id="35852" name="Picture 12" descr="p15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27038" y="1081088"/>
            <a:ext cx="2974975" cy="2278062"/>
          </a:xfrm>
          <a:noFill/>
          <a:ln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94088" y="1065213"/>
            <a:ext cx="54848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All member forces and support reactions are known at joint </a:t>
            </a:r>
            <a:r>
              <a:rPr lang="en-US" altLang="ko-KR" i="1">
                <a:ea typeface="굴림" charset="-127"/>
              </a:rPr>
              <a:t>C</a:t>
            </a:r>
            <a:r>
              <a:rPr lang="en-US" altLang="ko-KR">
                <a:ea typeface="굴림" charset="-127"/>
              </a:rPr>
              <a:t>.  However, the joint equilibrium requirements may be applied to check the results.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800475" y="2276475"/>
          <a:ext cx="4203700" cy="762000"/>
        </p:xfrm>
        <a:graphic>
          <a:graphicData uri="http://schemas.openxmlformats.org/presentationml/2006/ole">
            <p:oleObj spid="_x0000_s29698" name="Equation" r:id="rId4" imgW="4203360" imgH="761760" progId="Equation.3">
              <p:embed/>
            </p:oleObj>
          </a:graphicData>
        </a:graphic>
      </p:graphicFrame>
      <p:pic>
        <p:nvPicPr>
          <p:cNvPr id="35855" name="Picture 15" descr="p157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893763" y="3616325"/>
            <a:ext cx="2346325" cy="1690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method of joints, determine the forces in each member of the truss.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lum contrast="-20000"/>
          </a:blip>
          <a:srcRect/>
          <a:stretch>
            <a:fillRect/>
          </a:stretch>
        </p:blipFill>
        <p:spPr bwMode="auto">
          <a:xfrm>
            <a:off x="1219200" y="2133600"/>
            <a:ext cx="6425213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 t="3441" r="3139"/>
          <a:stretch>
            <a:fillRect/>
          </a:stretch>
        </p:blipFill>
        <p:spPr bwMode="auto">
          <a:xfrm>
            <a:off x="2209800" y="2895600"/>
            <a:ext cx="47491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72.5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77.5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71600" y="838200"/>
            <a:ext cx="6400800" cy="4419600"/>
            <a:chOff x="2215" y="2420"/>
            <a:chExt cx="6500" cy="4621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080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1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08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83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5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086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7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8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9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smtClean="0">
                    <a:latin typeface="Times New Roman" pitchFamily="18" charset="0"/>
                  </a:rPr>
                  <a:t>40 kN</a:t>
                </a:r>
              </a:p>
            </p:txBody>
          </p:sp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2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smtClean="0">
                    <a:latin typeface="Times New Roman" pitchFamily="18" charset="0"/>
                  </a:rPr>
                  <a:t>60 kN</a:t>
                </a:r>
              </a:p>
            </p:txBody>
          </p:sp>
        </p:grp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4800" y="33528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 - 83.71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94883" y="533400"/>
            <a:ext cx="4563317" cy="3582483"/>
            <a:chOff x="3293" y="2780"/>
            <a:chExt cx="4032" cy="330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5447" y="4398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293" y="2780"/>
              <a:ext cx="3427" cy="3308"/>
              <a:chOff x="3293" y="2780"/>
              <a:chExt cx="3427" cy="3308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5178" y="3765"/>
                <a:ext cx="864" cy="4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60°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3819" y="4170"/>
                <a:ext cx="288" cy="413"/>
              </a:xfrm>
              <a:prstGeom prst="ellipse">
                <a:avLst/>
              </a:prstGeom>
              <a:gradFill rotWithShape="1">
                <a:gsLst>
                  <a:gs pos="0">
                    <a:srgbClr val="00B0F0"/>
                  </a:gs>
                  <a:gs pos="100000">
                    <a:srgbClr val="00B0F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103" name="AutoShape 7"/>
              <p:cNvCxnSpPr>
                <a:cxnSpLocks noChangeShapeType="1"/>
              </p:cNvCxnSpPr>
              <p:nvPr/>
            </p:nvCxnSpPr>
            <p:spPr bwMode="auto">
              <a:xfrm flipV="1">
                <a:off x="3944" y="4622"/>
                <a:ext cx="0" cy="1465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3293" y="5524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V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= 72.5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4842" y="2780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F</a:t>
                </a:r>
                <a:r>
                  <a:rPr kumimoji="0" lang="en-US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4106" name="AutoShape 10"/>
              <p:cNvCxnSpPr>
                <a:cxnSpLocks noChangeShapeType="1"/>
              </p:cNvCxnSpPr>
              <p:nvPr/>
            </p:nvCxnSpPr>
            <p:spPr bwMode="auto">
              <a:xfrm>
                <a:off x="4159" y="4405"/>
                <a:ext cx="2091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4107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4093" y="2921"/>
                <a:ext cx="2095" cy="1196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8" name="Arc 12"/>
              <p:cNvSpPr>
                <a:spLocks/>
              </p:cNvSpPr>
              <p:nvPr/>
            </p:nvSpPr>
            <p:spPr bwMode="auto">
              <a:xfrm rot="758524">
                <a:off x="4706" y="3833"/>
                <a:ext cx="475" cy="4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Title 1"/>
          <p:cNvSpPr txBox="1">
            <a:spLocks/>
          </p:cNvSpPr>
          <p:nvPr/>
        </p:nvSpPr>
        <p:spPr>
          <a:xfrm>
            <a:off x="381000" y="54102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Change the direction of arrow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AutoShape 11"/>
          <p:cNvCxnSpPr>
            <a:cxnSpLocks noChangeShapeType="1"/>
          </p:cNvCxnSpPr>
          <p:nvPr/>
        </p:nvCxnSpPr>
        <p:spPr bwMode="auto">
          <a:xfrm rot="10800000" flipV="1">
            <a:off x="4800600" y="685800"/>
            <a:ext cx="2438400" cy="1298004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886200" y="20574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94883" y="533400"/>
            <a:ext cx="4563317" cy="3582483"/>
            <a:chOff x="3293" y="2780"/>
            <a:chExt cx="4032" cy="330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5447" y="4398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293" y="2780"/>
              <a:ext cx="3427" cy="3308"/>
              <a:chOff x="3293" y="2780"/>
              <a:chExt cx="3427" cy="3308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5178" y="3765"/>
                <a:ext cx="864" cy="4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60°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3819" y="4170"/>
                <a:ext cx="288" cy="413"/>
              </a:xfrm>
              <a:prstGeom prst="ellipse">
                <a:avLst/>
              </a:prstGeom>
              <a:gradFill rotWithShape="1">
                <a:gsLst>
                  <a:gs pos="0">
                    <a:srgbClr val="00B0F0"/>
                  </a:gs>
                  <a:gs pos="100000">
                    <a:srgbClr val="00B0F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103" name="AutoShape 7"/>
              <p:cNvCxnSpPr>
                <a:cxnSpLocks noChangeShapeType="1"/>
              </p:cNvCxnSpPr>
              <p:nvPr/>
            </p:nvCxnSpPr>
            <p:spPr bwMode="auto">
              <a:xfrm flipV="1">
                <a:off x="3944" y="4622"/>
                <a:ext cx="0" cy="1465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3293" y="5524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V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= 72.5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4842" y="2780"/>
                <a:ext cx="1878" cy="3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F</a:t>
                </a:r>
                <a:r>
                  <a:rPr kumimoji="0" lang="en-US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4106" name="AutoShape 10"/>
              <p:cNvCxnSpPr>
                <a:cxnSpLocks noChangeShapeType="1"/>
              </p:cNvCxnSpPr>
              <p:nvPr/>
            </p:nvCxnSpPr>
            <p:spPr bwMode="auto">
              <a:xfrm>
                <a:off x="4159" y="4405"/>
                <a:ext cx="2091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8" name="Arc 12"/>
              <p:cNvSpPr>
                <a:spLocks/>
              </p:cNvSpPr>
              <p:nvPr/>
            </p:nvSpPr>
            <p:spPr bwMode="auto">
              <a:xfrm rot="758524">
                <a:off x="4706" y="3833"/>
                <a:ext cx="475" cy="4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0" y="533400"/>
            <a:ext cx="4563317" cy="3582483"/>
            <a:chOff x="3293" y="2780"/>
            <a:chExt cx="4032" cy="3308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5447" y="4398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293" y="2780"/>
              <a:ext cx="3427" cy="3308"/>
              <a:chOff x="3293" y="2780"/>
              <a:chExt cx="3427" cy="3308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5178" y="3765"/>
                <a:ext cx="864" cy="4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60°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2" name="Oval 6"/>
              <p:cNvSpPr>
                <a:spLocks noChangeArrowheads="1"/>
              </p:cNvSpPr>
              <p:nvPr/>
            </p:nvSpPr>
            <p:spPr bwMode="auto">
              <a:xfrm>
                <a:off x="3819" y="4170"/>
                <a:ext cx="288" cy="413"/>
              </a:xfrm>
              <a:prstGeom prst="ellipse">
                <a:avLst/>
              </a:prstGeom>
              <a:gradFill rotWithShape="1">
                <a:gsLst>
                  <a:gs pos="0">
                    <a:srgbClr val="00B0F0"/>
                  </a:gs>
                  <a:gs pos="100000">
                    <a:srgbClr val="00B0F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103" name="AutoShape 7"/>
              <p:cNvCxnSpPr>
                <a:cxnSpLocks noChangeShapeType="1"/>
              </p:cNvCxnSpPr>
              <p:nvPr/>
            </p:nvCxnSpPr>
            <p:spPr bwMode="auto">
              <a:xfrm flipV="1">
                <a:off x="3944" y="4622"/>
                <a:ext cx="0" cy="1465"/>
              </a:xfrm>
              <a:prstGeom prst="straightConnector1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3293" y="5524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V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= 72.5 kN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05" name="Text Box 9"/>
              <p:cNvSpPr txBox="1">
                <a:spLocks noChangeArrowheads="1"/>
              </p:cNvSpPr>
              <p:nvPr/>
            </p:nvSpPr>
            <p:spPr bwMode="auto">
              <a:xfrm>
                <a:off x="4842" y="2780"/>
                <a:ext cx="1878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F</a:t>
                </a:r>
                <a:r>
                  <a:rPr kumimoji="0" lang="en-US" b="1" i="0" u="none" strike="noStrike" cap="none" normalizeH="0" baseline="-2500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</a:rPr>
                  <a:t>AB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4106" name="AutoShape 10"/>
              <p:cNvCxnSpPr>
                <a:cxnSpLocks noChangeShapeType="1"/>
              </p:cNvCxnSpPr>
              <p:nvPr/>
            </p:nvCxnSpPr>
            <p:spPr bwMode="auto">
              <a:xfrm>
                <a:off x="4159" y="4405"/>
                <a:ext cx="2091" cy="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4107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4107" y="3080"/>
                <a:ext cx="1478" cy="1180"/>
              </a:xfrm>
              <a:prstGeom prst="straightConnector1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08" name="Arc 12"/>
              <p:cNvSpPr>
                <a:spLocks/>
              </p:cNvSpPr>
              <p:nvPr/>
            </p:nvSpPr>
            <p:spPr bwMode="auto">
              <a:xfrm rot="758524">
                <a:off x="4706" y="3833"/>
                <a:ext cx="475" cy="4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152400" y="40386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83.71 kN (compressive)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0" y="4114800"/>
            <a:ext cx="4572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= 0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 </a:t>
            </a: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= 83.71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 = 41.85 kN (Tensile)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600" y="39624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sin60° =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DC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89.49 kN (compressive)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343400" y="4114800"/>
            <a:ext cx="4572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COS60° = 0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44.74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 (Tensile)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5105011" y="1295400"/>
            <a:ext cx="3048388" cy="3352800"/>
            <a:chOff x="3742" y="5468"/>
            <a:chExt cx="3622" cy="3947"/>
          </a:xfrm>
        </p:grpSpPr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3742" y="7711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ED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4685" y="7059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126" name="AutoShape 6"/>
            <p:cNvCxnSpPr>
              <a:cxnSpLocks noChangeShapeType="1"/>
            </p:cNvCxnSpPr>
            <p:nvPr/>
          </p:nvCxnSpPr>
          <p:spPr bwMode="auto">
            <a:xfrm flipV="1">
              <a:off x="6137" y="7950"/>
              <a:ext cx="0" cy="146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5486" y="8851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V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= 77.5 kN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422" y="5468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4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129" name="AutoShape 9"/>
            <p:cNvCxnSpPr>
              <a:cxnSpLocks noChangeShapeType="1"/>
            </p:cNvCxnSpPr>
            <p:nvPr/>
          </p:nvCxnSpPr>
          <p:spPr bwMode="auto">
            <a:xfrm flipH="1">
              <a:off x="4070" y="7732"/>
              <a:ext cx="1942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5130" name="AutoShape 10"/>
            <p:cNvCxnSpPr>
              <a:cxnSpLocks noChangeShapeType="1"/>
            </p:cNvCxnSpPr>
            <p:nvPr/>
          </p:nvCxnSpPr>
          <p:spPr bwMode="auto">
            <a:xfrm>
              <a:off x="5171" y="5881"/>
              <a:ext cx="966" cy="161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5131" name="Arc 11"/>
            <p:cNvSpPr>
              <a:spLocks/>
            </p:cNvSpPr>
            <p:nvPr/>
          </p:nvSpPr>
          <p:spPr bwMode="auto">
            <a:xfrm rot="15218479">
              <a:off x="5272" y="702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391400" y="30480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8600" y="3962400"/>
            <a:ext cx="5715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ΣFx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 +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ED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 + 44.74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cos60° - 41.85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=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(41.85 – 44.74 )/ cos60°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 -5.78 kN……………….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248400" y="3048000"/>
            <a:ext cx="977854" cy="47542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267200" y="990600"/>
            <a:ext cx="4191000" cy="3505200"/>
            <a:chOff x="3833" y="5468"/>
            <a:chExt cx="5182" cy="4138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3833" y="7732"/>
              <a:ext cx="1878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4685" y="7059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6012" y="7498"/>
              <a:ext cx="288" cy="413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50" name="AutoShape 6"/>
            <p:cNvCxnSpPr>
              <a:cxnSpLocks noChangeShapeType="1"/>
            </p:cNvCxnSpPr>
            <p:nvPr/>
          </p:nvCxnSpPr>
          <p:spPr bwMode="auto">
            <a:xfrm>
              <a:off x="6137" y="8000"/>
              <a:ext cx="0" cy="104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5711" y="9042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60  kN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4422" y="5468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153" name="AutoShape 9"/>
            <p:cNvCxnSpPr>
              <a:cxnSpLocks noChangeShapeType="1"/>
            </p:cNvCxnSpPr>
            <p:nvPr/>
          </p:nvCxnSpPr>
          <p:spPr bwMode="auto">
            <a:xfrm flipH="1">
              <a:off x="3940" y="7732"/>
              <a:ext cx="1942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6154" name="AutoShape 10"/>
            <p:cNvCxnSpPr>
              <a:cxnSpLocks noChangeShapeType="1"/>
            </p:cNvCxnSpPr>
            <p:nvPr/>
          </p:nvCxnSpPr>
          <p:spPr bwMode="auto">
            <a:xfrm>
              <a:off x="5111" y="5825"/>
              <a:ext cx="966" cy="1617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6155" name="Arc 11"/>
            <p:cNvSpPr>
              <a:spLocks/>
            </p:cNvSpPr>
            <p:nvPr/>
          </p:nvSpPr>
          <p:spPr bwMode="auto">
            <a:xfrm rot="15218479">
              <a:off x="5272" y="702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56" name="AutoShape 12"/>
            <p:cNvCxnSpPr>
              <a:cxnSpLocks noChangeShapeType="1"/>
            </p:cNvCxnSpPr>
            <p:nvPr/>
          </p:nvCxnSpPr>
          <p:spPr bwMode="auto">
            <a:xfrm flipH="1">
              <a:off x="6214" y="5881"/>
              <a:ext cx="923" cy="154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6157" name="Arc 13"/>
            <p:cNvSpPr>
              <a:spLocks/>
            </p:cNvSpPr>
            <p:nvPr/>
          </p:nvSpPr>
          <p:spPr bwMode="auto">
            <a:xfrm rot="22821374">
              <a:off x="6463" y="7059"/>
              <a:ext cx="579" cy="5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801"/>
                <a:gd name="T2" fmla="*/ 21488 w 21600"/>
                <a:gd name="T3" fmla="*/ 23801 h 23801"/>
                <a:gd name="T4" fmla="*/ 0 w 21600"/>
                <a:gd name="T5" fmla="*/ 21600 h 23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</a:path>
                <a:path w="21600" h="238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5"/>
                    <a:pt x="21562" y="23069"/>
                    <a:pt x="21487" y="238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7042" y="7003"/>
              <a:ext cx="864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60°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7137" y="5610"/>
              <a:ext cx="1878" cy="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6160" name="AutoShape 16"/>
            <p:cNvCxnSpPr>
              <a:cxnSpLocks noChangeShapeType="1"/>
            </p:cNvCxnSpPr>
            <p:nvPr/>
          </p:nvCxnSpPr>
          <p:spPr bwMode="auto">
            <a:xfrm>
              <a:off x="6411" y="7732"/>
              <a:ext cx="2075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</p:cxnSp>
      </p:grp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7467600" y="2971800"/>
            <a:ext cx="1192212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rPr>
              <a:t>F</a:t>
            </a:r>
            <a:r>
              <a:rPr kumimoji="0" lang="en-US" sz="1600" b="1" i="0" u="none" strike="noStrike" cap="none" normalizeH="0" baseline="-2500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</a:rPr>
              <a:t>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-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sin60°  -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EC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sin60° - 60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+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EC  =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(-60)/ sin60°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BE  +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F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  -69.28 kN……………….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 -5.78 kN……………….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u="sng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="1" u="sng" baseline="-25000" dirty="0" smtClean="0">
                <a:latin typeface="Times New Roman" pitchFamily="18" charset="0"/>
                <a:cs typeface="Times New Roman" pitchFamily="18" charset="0"/>
              </a:rPr>
              <a:t>EC 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=  -69.28 kN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……………….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=  - 75.06 kN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BE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=  - 37.53 kN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EC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=  - 31.75 kN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 the direction of arrow</a:t>
            </a:r>
            <a:endParaRPr lang="en-US" sz="2400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602</Words>
  <Application>Microsoft Office PowerPoint</Application>
  <PresentationFormat>On-screen Show (4:3)</PresentationFormat>
  <Paragraphs>158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Using the method of joints, determine the forces in each member of the truss.</vt:lpstr>
      <vt:lpstr>VA = 72.5 kN VD = 77.5 kN </vt:lpstr>
      <vt:lpstr>JOINT A</vt:lpstr>
      <vt:lpstr>JOINT A</vt:lpstr>
      <vt:lpstr>JOINT A</vt:lpstr>
      <vt:lpstr>JOINT D</vt:lpstr>
      <vt:lpstr>JOINT E</vt:lpstr>
      <vt:lpstr>Slide 8</vt:lpstr>
      <vt:lpstr>Slide 9</vt:lpstr>
      <vt:lpstr>Slide 10</vt:lpstr>
      <vt:lpstr>JOINT B</vt:lpstr>
      <vt:lpstr>Slide 12</vt:lpstr>
      <vt:lpstr>Slide 13</vt:lpstr>
      <vt:lpstr>Slide 14</vt:lpstr>
      <vt:lpstr>Slide 15</vt:lpstr>
      <vt:lpstr>Slide 16</vt:lpstr>
      <vt:lpstr>Slide 17</vt:lpstr>
      <vt:lpstr>Using the method of joints, determine the forces in each member of the truss.</vt:lpstr>
      <vt:lpstr>Slide 19</vt:lpstr>
    </vt:vector>
  </TitlesOfParts>
  <Company>AMD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Jignesh</dc:creator>
  <cp:lastModifiedBy>admin</cp:lastModifiedBy>
  <cp:revision>72</cp:revision>
  <dcterms:created xsi:type="dcterms:W3CDTF">2011-03-28T20:40:25Z</dcterms:created>
  <dcterms:modified xsi:type="dcterms:W3CDTF">2018-03-19T03:32:08Z</dcterms:modified>
</cp:coreProperties>
</file>