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3" r:id="rId2"/>
    <p:sldId id="294" r:id="rId3"/>
    <p:sldId id="295" r:id="rId4"/>
    <p:sldId id="296" r:id="rId5"/>
    <p:sldId id="292" r:id="rId6"/>
    <p:sldId id="280" r:id="rId7"/>
    <p:sldId id="279" r:id="rId8"/>
    <p:sldId id="281" r:id="rId9"/>
    <p:sldId id="277" r:id="rId10"/>
    <p:sldId id="282" r:id="rId11"/>
    <p:sldId id="283" r:id="rId12"/>
    <p:sldId id="284" r:id="rId13"/>
    <p:sldId id="285" r:id="rId14"/>
    <p:sldId id="270" r:id="rId15"/>
    <p:sldId id="271" r:id="rId16"/>
    <p:sldId id="272" r:id="rId17"/>
    <p:sldId id="273" r:id="rId18"/>
    <p:sldId id="274" r:id="rId19"/>
    <p:sldId id="275" r:id="rId20"/>
    <p:sldId id="286" r:id="rId21"/>
    <p:sldId id="287" r:id="rId22"/>
    <p:sldId id="288" r:id="rId23"/>
    <p:sldId id="289" r:id="rId24"/>
    <p:sldId id="290" r:id="rId25"/>
    <p:sldId id="29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54" autoAdjust="0"/>
  </p:normalViewPr>
  <p:slideViewPr>
    <p:cSldViewPr>
      <p:cViewPr varScale="1">
        <p:scale>
          <a:sx n="65" d="100"/>
          <a:sy n="65" d="100"/>
        </p:scale>
        <p:origin x="-145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8F857-7A5C-4626-A67D-8317A0CA26C6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67011-EBA7-4C04-9AE6-142D0ED7AB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E0B7-9C67-4E6C-AD10-8ADD435D9288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E0B7-9C67-4E6C-AD10-8ADD435D9288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E0B7-9C67-4E6C-AD10-8ADD435D9288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8" y="471488"/>
            <a:ext cx="8863012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014413"/>
            <a:ext cx="4256088" cy="5492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41863" y="1014413"/>
            <a:ext cx="4256087" cy="2670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41863" y="3836988"/>
            <a:ext cx="4256087" cy="2670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51788" y="6589713"/>
            <a:ext cx="914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6 - </a:t>
            </a:r>
            <a:fld id="{11728850-C199-4184-A7A8-DFF2B4D7247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E0B7-9C67-4E6C-AD10-8ADD435D9288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E0B7-9C67-4E6C-AD10-8ADD435D9288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E0B7-9C67-4E6C-AD10-8ADD435D9288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E0B7-9C67-4E6C-AD10-8ADD435D9288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E0B7-9C67-4E6C-AD10-8ADD435D9288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E0B7-9C67-4E6C-AD10-8ADD435D9288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E0B7-9C67-4E6C-AD10-8ADD435D9288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E0B7-9C67-4E6C-AD10-8ADD435D9288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DE0B7-9C67-4E6C-AD10-8ADD435D9288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5441B-422C-489B-BA3A-328B09504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9.png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20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28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9.png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19.png"/><Relationship Id="rId9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1.png"/><Relationship Id="rId4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914400"/>
            <a:ext cx="5943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4102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b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= 72.5 kN</a:t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b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= 77.5 kN</a:t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371600" y="838200"/>
            <a:ext cx="6400800" cy="4419600"/>
            <a:chOff x="2215" y="2420"/>
            <a:chExt cx="6500" cy="4621"/>
          </a:xfrm>
        </p:grpSpPr>
        <p:sp>
          <p:nvSpPr>
            <p:cNvPr id="3075" name="Text Box 3"/>
            <p:cNvSpPr txBox="1">
              <a:spLocks noChangeArrowheads="1"/>
            </p:cNvSpPr>
            <p:nvPr/>
          </p:nvSpPr>
          <p:spPr bwMode="auto">
            <a:xfrm>
              <a:off x="8198" y="5612"/>
              <a:ext cx="517" cy="5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76" name="Text Box 4"/>
            <p:cNvSpPr txBox="1">
              <a:spLocks noChangeArrowheads="1"/>
            </p:cNvSpPr>
            <p:nvPr/>
          </p:nvSpPr>
          <p:spPr bwMode="auto">
            <a:xfrm>
              <a:off x="5425" y="5826"/>
              <a:ext cx="448" cy="5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77" name="Text Box 5"/>
            <p:cNvSpPr txBox="1">
              <a:spLocks noChangeArrowheads="1"/>
            </p:cNvSpPr>
            <p:nvPr/>
          </p:nvSpPr>
          <p:spPr bwMode="auto">
            <a:xfrm>
              <a:off x="2215" y="5435"/>
              <a:ext cx="376" cy="3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215" y="2420"/>
              <a:ext cx="6173" cy="4621"/>
              <a:chOff x="2317" y="2420"/>
              <a:chExt cx="6173" cy="4621"/>
            </a:xfrm>
          </p:grpSpPr>
          <p:grpSp>
            <p:nvGrpSpPr>
              <p:cNvPr id="5" name="Group 7"/>
              <p:cNvGrpSpPr>
                <a:grpSpLocks/>
              </p:cNvGrpSpPr>
              <p:nvPr/>
            </p:nvGrpSpPr>
            <p:grpSpPr bwMode="auto">
              <a:xfrm>
                <a:off x="2317" y="2580"/>
                <a:ext cx="6173" cy="3985"/>
                <a:chOff x="2317" y="2580"/>
                <a:chExt cx="6173" cy="3985"/>
              </a:xfrm>
            </p:grpSpPr>
            <p:sp>
              <p:nvSpPr>
                <p:cNvPr id="3080" name="AutoShape 8"/>
                <p:cNvSpPr>
                  <a:spLocks noChangeArrowheads="1"/>
                </p:cNvSpPr>
                <p:nvPr/>
              </p:nvSpPr>
              <p:spPr bwMode="auto">
                <a:xfrm>
                  <a:off x="2717" y="3406"/>
                  <a:ext cx="2705" cy="241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1" name="AutoShape 9"/>
                <p:cNvSpPr>
                  <a:spLocks noChangeArrowheads="1"/>
                </p:cNvSpPr>
                <p:nvPr/>
              </p:nvSpPr>
              <p:spPr bwMode="auto">
                <a:xfrm>
                  <a:off x="5429" y="3409"/>
                  <a:ext cx="2705" cy="241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3082" name="AutoShape 10"/>
                <p:cNvCxnSpPr>
                  <a:cxnSpLocks noChangeShapeType="1"/>
                </p:cNvCxnSpPr>
                <p:nvPr/>
              </p:nvCxnSpPr>
              <p:spPr bwMode="auto">
                <a:xfrm>
                  <a:off x="4082" y="3406"/>
                  <a:ext cx="2692" cy="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083" name="AutoShape 11"/>
                <p:cNvCxnSpPr>
                  <a:cxnSpLocks noChangeShapeType="1"/>
                </p:cNvCxnSpPr>
                <p:nvPr/>
              </p:nvCxnSpPr>
              <p:spPr bwMode="auto">
                <a:xfrm>
                  <a:off x="4082" y="2580"/>
                  <a:ext cx="1" cy="79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084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6761" y="2631"/>
                  <a:ext cx="1" cy="739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085" name="AutoShape 13"/>
                <p:cNvCxnSpPr>
                  <a:cxnSpLocks noChangeShapeType="1"/>
                </p:cNvCxnSpPr>
                <p:nvPr/>
              </p:nvCxnSpPr>
              <p:spPr bwMode="auto">
                <a:xfrm>
                  <a:off x="5422" y="5826"/>
                  <a:ext cx="1" cy="739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3086" name="AutoShape 14"/>
                <p:cNvSpPr>
                  <a:spLocks noChangeArrowheads="1"/>
                </p:cNvSpPr>
                <p:nvPr/>
              </p:nvSpPr>
              <p:spPr bwMode="auto">
                <a:xfrm>
                  <a:off x="2440" y="5810"/>
                  <a:ext cx="576" cy="36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7" name="Oval 15"/>
                <p:cNvSpPr>
                  <a:spLocks noChangeArrowheads="1"/>
                </p:cNvSpPr>
                <p:nvPr/>
              </p:nvSpPr>
              <p:spPr bwMode="auto">
                <a:xfrm>
                  <a:off x="7973" y="5826"/>
                  <a:ext cx="327" cy="43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8" name="Rectangle 16" descr="Wide upward diagonal"/>
                <p:cNvSpPr>
                  <a:spLocks noChangeArrowheads="1"/>
                </p:cNvSpPr>
                <p:nvPr/>
              </p:nvSpPr>
              <p:spPr bwMode="auto">
                <a:xfrm>
                  <a:off x="2317" y="6173"/>
                  <a:ext cx="763" cy="163"/>
                </a:xfrm>
                <a:prstGeom prst="rect">
                  <a:avLst/>
                </a:prstGeom>
                <a:pattFill prst="wdUpDiag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9" name="Rectangle 17" descr="Wide upward diagonal"/>
                <p:cNvSpPr>
                  <a:spLocks noChangeArrowheads="1"/>
                </p:cNvSpPr>
                <p:nvPr/>
              </p:nvSpPr>
              <p:spPr bwMode="auto">
                <a:xfrm>
                  <a:off x="7727" y="6238"/>
                  <a:ext cx="763" cy="163"/>
                </a:xfrm>
                <a:prstGeom prst="rect">
                  <a:avLst/>
                </a:prstGeom>
                <a:pattFill prst="wdUpDiag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090" name="Text Box 18"/>
              <p:cNvSpPr txBox="1">
                <a:spLocks noChangeArrowheads="1"/>
              </p:cNvSpPr>
              <p:nvPr/>
            </p:nvSpPr>
            <p:spPr bwMode="auto">
              <a:xfrm>
                <a:off x="3557" y="2420"/>
                <a:ext cx="1089" cy="4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40 kN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091" name="Text Box 19"/>
              <p:cNvSpPr txBox="1">
                <a:spLocks noChangeArrowheads="1"/>
              </p:cNvSpPr>
              <p:nvPr/>
            </p:nvSpPr>
            <p:spPr bwMode="auto">
              <a:xfrm>
                <a:off x="6185" y="2420"/>
                <a:ext cx="1089" cy="4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50 kN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092" name="Text Box 20"/>
              <p:cNvSpPr txBox="1">
                <a:spLocks noChangeArrowheads="1"/>
              </p:cNvSpPr>
              <p:nvPr/>
            </p:nvSpPr>
            <p:spPr bwMode="auto">
              <a:xfrm>
                <a:off x="4814" y="6565"/>
                <a:ext cx="1089" cy="4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60 kN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3093" name="Text Box 21"/>
            <p:cNvSpPr txBox="1">
              <a:spLocks noChangeArrowheads="1"/>
            </p:cNvSpPr>
            <p:nvPr/>
          </p:nvSpPr>
          <p:spPr bwMode="auto">
            <a:xfrm>
              <a:off x="3455" y="3256"/>
              <a:ext cx="376" cy="4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94" name="Text Box 22"/>
            <p:cNvSpPr txBox="1">
              <a:spLocks noChangeArrowheads="1"/>
            </p:cNvSpPr>
            <p:nvPr/>
          </p:nvSpPr>
          <p:spPr bwMode="auto">
            <a:xfrm>
              <a:off x="6965" y="3146"/>
              <a:ext cx="376" cy="4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cxnSp>
        <p:nvCxnSpPr>
          <p:cNvPr id="25" name="Straight Connector 24"/>
          <p:cNvCxnSpPr/>
          <p:nvPr/>
        </p:nvCxnSpPr>
        <p:spPr>
          <a:xfrm rot="5400000">
            <a:off x="2019300" y="2552700"/>
            <a:ext cx="3657600" cy="99060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91000" y="9144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0" y="47244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638800" y="152400"/>
            <a:ext cx="1089609" cy="53139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40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kN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276601" y="457200"/>
            <a:ext cx="5867400" cy="4191000"/>
            <a:chOff x="1973385" y="2514600"/>
            <a:chExt cx="5265615" cy="3749582"/>
          </a:xfrm>
        </p:grpSpPr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5257800" y="4724400"/>
              <a:ext cx="977854" cy="4754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E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1973385" y="4832523"/>
              <a:ext cx="977854" cy="4754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latin typeface="Times New Roman" pitchFamily="18" charset="0"/>
                </a:rPr>
                <a:t>A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3657600" y="2590800"/>
              <a:ext cx="977854" cy="4754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B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395" name="Text Box 3"/>
            <p:cNvSpPr txBox="1">
              <a:spLocks noChangeArrowheads="1"/>
            </p:cNvSpPr>
            <p:nvPr/>
          </p:nvSpPr>
          <p:spPr bwMode="auto">
            <a:xfrm>
              <a:off x="4532719" y="3237559"/>
              <a:ext cx="2291432" cy="6253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  <a:r>
                <a:rPr kumimoji="0" lang="en-US" sz="1600" b="1" i="0" u="none" strike="noStrike" cap="none" normalizeH="0" baseline="-2500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59396" name="AutoShape 4"/>
            <p:cNvCxnSpPr>
              <a:cxnSpLocks noChangeShapeType="1"/>
            </p:cNvCxnSpPr>
            <p:nvPr/>
          </p:nvCxnSpPr>
          <p:spPr bwMode="auto">
            <a:xfrm flipH="1">
              <a:off x="2514600" y="2909344"/>
              <a:ext cx="1488576" cy="2124523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9397" name="AutoShape 5"/>
            <p:cNvCxnSpPr>
              <a:cxnSpLocks noChangeShapeType="1"/>
            </p:cNvCxnSpPr>
            <p:nvPr/>
          </p:nvCxnSpPr>
          <p:spPr bwMode="auto">
            <a:xfrm>
              <a:off x="4003176" y="2909344"/>
              <a:ext cx="529543" cy="843822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59398" name="AutoShape 6"/>
            <p:cNvCxnSpPr>
              <a:cxnSpLocks noChangeShapeType="1"/>
            </p:cNvCxnSpPr>
            <p:nvPr/>
          </p:nvCxnSpPr>
          <p:spPr bwMode="auto">
            <a:xfrm>
              <a:off x="4003176" y="2909344"/>
              <a:ext cx="944392" cy="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59399" name="AutoShape 7"/>
            <p:cNvCxnSpPr>
              <a:cxnSpLocks noChangeShapeType="1"/>
            </p:cNvCxnSpPr>
            <p:nvPr/>
          </p:nvCxnSpPr>
          <p:spPr bwMode="auto">
            <a:xfrm>
              <a:off x="2515820" y="5033867"/>
              <a:ext cx="1222585" cy="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59400" name="AutoShape 8"/>
            <p:cNvCxnSpPr>
              <a:cxnSpLocks noChangeShapeType="1"/>
            </p:cNvCxnSpPr>
            <p:nvPr/>
          </p:nvCxnSpPr>
          <p:spPr bwMode="auto">
            <a:xfrm>
              <a:off x="3738405" y="5030541"/>
              <a:ext cx="1541043" cy="0"/>
            </a:xfrm>
            <a:prstGeom prst="straightConnector1">
              <a:avLst/>
            </a:prstGeom>
            <a:noFill/>
            <a:ln w="3175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59401" name="AutoShape 9"/>
            <p:cNvCxnSpPr>
              <a:cxnSpLocks noChangeShapeType="1"/>
            </p:cNvCxnSpPr>
            <p:nvPr/>
          </p:nvCxnSpPr>
          <p:spPr bwMode="auto">
            <a:xfrm>
              <a:off x="4532719" y="3749839"/>
              <a:ext cx="746729" cy="1280702"/>
            </a:xfrm>
            <a:prstGeom prst="straightConnector1">
              <a:avLst/>
            </a:prstGeom>
            <a:noFill/>
            <a:ln w="3175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sp>
          <p:nvSpPr>
            <p:cNvPr id="59402" name="Text Box 10"/>
            <p:cNvSpPr txBox="1">
              <a:spLocks noChangeArrowheads="1"/>
            </p:cNvSpPr>
            <p:nvPr/>
          </p:nvSpPr>
          <p:spPr bwMode="auto">
            <a:xfrm>
              <a:off x="4947568" y="2514600"/>
              <a:ext cx="2291432" cy="6253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  <a:r>
                <a:rPr kumimoji="0" lang="en-US" sz="1600" b="1" i="0" u="none" strike="noStrike" cap="none" normalizeH="0" baseline="-2500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BC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03" name="Text Box 11"/>
            <p:cNvSpPr txBox="1">
              <a:spLocks noChangeArrowheads="1"/>
            </p:cNvSpPr>
            <p:nvPr/>
          </p:nvSpPr>
          <p:spPr bwMode="auto">
            <a:xfrm>
              <a:off x="2656137" y="5165818"/>
              <a:ext cx="2291432" cy="6253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  <a:r>
                <a:rPr kumimoji="0" lang="en-US" sz="1600" b="1" i="0" u="none" strike="noStrike" cap="none" normalizeH="0" baseline="-2500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2171700" y="5372100"/>
              <a:ext cx="685800" cy="158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2209800" y="5638800"/>
              <a:ext cx="2291432" cy="6253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sz="2000" b="1" baseline="-25000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20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= 72.5 kN</a:t>
              </a:r>
            </a:p>
          </p:txBody>
        </p:sp>
      </p:grpSp>
      <p:sp>
        <p:nvSpPr>
          <p:cNvPr id="21" name="Title 1"/>
          <p:cNvSpPr txBox="1">
            <a:spLocks/>
          </p:cNvSpPr>
          <p:nvPr/>
        </p:nvSpPr>
        <p:spPr>
          <a:xfrm>
            <a:off x="609600" y="4343400"/>
            <a:ext cx="7162800" cy="236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AE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(take moment about point B)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BE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ΣFy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= 0)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BC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(take moment about point E)</a:t>
            </a:r>
          </a:p>
          <a:p>
            <a:pPr>
              <a:lnSpc>
                <a:spcPct val="150000"/>
              </a:lnSpc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5296694" y="570706"/>
            <a:ext cx="533400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2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638800" y="152400"/>
            <a:ext cx="1089609" cy="53139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40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kN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3276601" y="457200"/>
            <a:ext cx="5867400" cy="4191000"/>
            <a:chOff x="1973385" y="2514600"/>
            <a:chExt cx="5265615" cy="3749582"/>
          </a:xfrm>
        </p:grpSpPr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5257800" y="4724400"/>
              <a:ext cx="977854" cy="4754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E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1973385" y="4832523"/>
              <a:ext cx="977854" cy="4754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latin typeface="Times New Roman" pitchFamily="18" charset="0"/>
                </a:rPr>
                <a:t>A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3657600" y="2590800"/>
              <a:ext cx="977854" cy="4754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B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395" name="Text Box 3"/>
            <p:cNvSpPr txBox="1">
              <a:spLocks noChangeArrowheads="1"/>
            </p:cNvSpPr>
            <p:nvPr/>
          </p:nvSpPr>
          <p:spPr bwMode="auto">
            <a:xfrm>
              <a:off x="4532719" y="3237559"/>
              <a:ext cx="2291432" cy="6253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  <a:r>
                <a:rPr kumimoji="0" lang="en-US" sz="1600" b="1" i="0" u="none" strike="noStrike" cap="none" normalizeH="0" baseline="-2500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59396" name="AutoShape 4"/>
            <p:cNvCxnSpPr>
              <a:cxnSpLocks noChangeShapeType="1"/>
            </p:cNvCxnSpPr>
            <p:nvPr/>
          </p:nvCxnSpPr>
          <p:spPr bwMode="auto">
            <a:xfrm flipH="1">
              <a:off x="2514600" y="2909344"/>
              <a:ext cx="1488576" cy="2124523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9397" name="AutoShape 5"/>
            <p:cNvCxnSpPr>
              <a:cxnSpLocks noChangeShapeType="1"/>
            </p:cNvCxnSpPr>
            <p:nvPr/>
          </p:nvCxnSpPr>
          <p:spPr bwMode="auto">
            <a:xfrm>
              <a:off x="4003176" y="2909344"/>
              <a:ext cx="529543" cy="843822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59398" name="AutoShape 6"/>
            <p:cNvCxnSpPr>
              <a:cxnSpLocks noChangeShapeType="1"/>
            </p:cNvCxnSpPr>
            <p:nvPr/>
          </p:nvCxnSpPr>
          <p:spPr bwMode="auto">
            <a:xfrm>
              <a:off x="4003176" y="2909344"/>
              <a:ext cx="944392" cy="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59399" name="AutoShape 7"/>
            <p:cNvCxnSpPr>
              <a:cxnSpLocks noChangeShapeType="1"/>
            </p:cNvCxnSpPr>
            <p:nvPr/>
          </p:nvCxnSpPr>
          <p:spPr bwMode="auto">
            <a:xfrm>
              <a:off x="2515820" y="5033867"/>
              <a:ext cx="1222585" cy="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59400" name="AutoShape 8"/>
            <p:cNvCxnSpPr>
              <a:cxnSpLocks noChangeShapeType="1"/>
            </p:cNvCxnSpPr>
            <p:nvPr/>
          </p:nvCxnSpPr>
          <p:spPr bwMode="auto">
            <a:xfrm>
              <a:off x="3738405" y="5030541"/>
              <a:ext cx="1541043" cy="0"/>
            </a:xfrm>
            <a:prstGeom prst="straightConnector1">
              <a:avLst/>
            </a:prstGeom>
            <a:noFill/>
            <a:ln w="3175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59401" name="AutoShape 9"/>
            <p:cNvCxnSpPr>
              <a:cxnSpLocks noChangeShapeType="1"/>
            </p:cNvCxnSpPr>
            <p:nvPr/>
          </p:nvCxnSpPr>
          <p:spPr bwMode="auto">
            <a:xfrm>
              <a:off x="4532719" y="3749839"/>
              <a:ext cx="746729" cy="1280702"/>
            </a:xfrm>
            <a:prstGeom prst="straightConnector1">
              <a:avLst/>
            </a:prstGeom>
            <a:noFill/>
            <a:ln w="3175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sp>
          <p:nvSpPr>
            <p:cNvPr id="59402" name="Text Box 10"/>
            <p:cNvSpPr txBox="1">
              <a:spLocks noChangeArrowheads="1"/>
            </p:cNvSpPr>
            <p:nvPr/>
          </p:nvSpPr>
          <p:spPr bwMode="auto">
            <a:xfrm>
              <a:off x="4947568" y="2514600"/>
              <a:ext cx="2291432" cy="6253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  <a:r>
                <a:rPr kumimoji="0" lang="en-US" sz="1600" b="1" i="0" u="none" strike="noStrike" cap="none" normalizeH="0" baseline="-2500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BC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03" name="Text Box 11"/>
            <p:cNvSpPr txBox="1">
              <a:spLocks noChangeArrowheads="1"/>
            </p:cNvSpPr>
            <p:nvPr/>
          </p:nvSpPr>
          <p:spPr bwMode="auto">
            <a:xfrm>
              <a:off x="2656137" y="5165818"/>
              <a:ext cx="2291432" cy="6253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  <a:r>
                <a:rPr kumimoji="0" lang="en-US" sz="1600" b="1" i="0" u="none" strike="noStrike" cap="none" normalizeH="0" baseline="-2500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2171700" y="5372100"/>
              <a:ext cx="685800" cy="158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2209800" y="5638800"/>
              <a:ext cx="2291432" cy="6253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sz="2000" b="1" baseline="-25000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20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= 72.5 kN</a:t>
              </a:r>
            </a:p>
          </p:txBody>
        </p:sp>
      </p:grpSp>
      <p:sp>
        <p:nvSpPr>
          <p:cNvPr id="21" name="Title 1"/>
          <p:cNvSpPr txBox="1">
            <a:spLocks/>
          </p:cNvSpPr>
          <p:nvPr/>
        </p:nvSpPr>
        <p:spPr>
          <a:xfrm>
            <a:off x="609600" y="4343400"/>
            <a:ext cx="3810000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ΣFy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= 0)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72.5 – 40 – F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cos30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° = 0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BE 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 37.57 kN (tension)</a:t>
            </a:r>
          </a:p>
          <a:p>
            <a:pPr>
              <a:lnSpc>
                <a:spcPct val="150000"/>
              </a:lnSpc>
            </a:pP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5296694" y="570706"/>
            <a:ext cx="533400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4191000" y="4953000"/>
            <a:ext cx="48006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endParaRPr lang="en-US" sz="1200" b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200" b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1200" b="1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AE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(take moment about point B)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(ΣM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 0)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(72.5 x 1.5) – (F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AE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x2.59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 = 0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AE 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 41.98 kN(tension)</a:t>
            </a:r>
          </a:p>
          <a:p>
            <a:pPr>
              <a:lnSpc>
                <a:spcPct val="120000"/>
              </a:lnSpc>
            </a:pP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2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638800" y="152400"/>
            <a:ext cx="1089609" cy="53139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40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kN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3276601" y="457200"/>
            <a:ext cx="5867400" cy="4191000"/>
            <a:chOff x="1973385" y="2514600"/>
            <a:chExt cx="5265615" cy="3749582"/>
          </a:xfrm>
        </p:grpSpPr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5257800" y="4724400"/>
              <a:ext cx="977854" cy="4754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E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1973385" y="4832523"/>
              <a:ext cx="977854" cy="4754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latin typeface="Times New Roman" pitchFamily="18" charset="0"/>
                </a:rPr>
                <a:t>A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3657600" y="2590800"/>
              <a:ext cx="977854" cy="4754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B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395" name="Text Box 3"/>
            <p:cNvSpPr txBox="1">
              <a:spLocks noChangeArrowheads="1"/>
            </p:cNvSpPr>
            <p:nvPr/>
          </p:nvSpPr>
          <p:spPr bwMode="auto">
            <a:xfrm>
              <a:off x="4532719" y="3237559"/>
              <a:ext cx="2291432" cy="6253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  <a:r>
                <a:rPr kumimoji="0" lang="en-US" sz="1600" b="1" i="0" u="none" strike="noStrike" cap="none" normalizeH="0" baseline="-2500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59396" name="AutoShape 4"/>
            <p:cNvCxnSpPr>
              <a:cxnSpLocks noChangeShapeType="1"/>
            </p:cNvCxnSpPr>
            <p:nvPr/>
          </p:nvCxnSpPr>
          <p:spPr bwMode="auto">
            <a:xfrm flipH="1">
              <a:off x="2514600" y="2909344"/>
              <a:ext cx="1488576" cy="2124523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9397" name="AutoShape 5"/>
            <p:cNvCxnSpPr>
              <a:cxnSpLocks noChangeShapeType="1"/>
            </p:cNvCxnSpPr>
            <p:nvPr/>
          </p:nvCxnSpPr>
          <p:spPr bwMode="auto">
            <a:xfrm>
              <a:off x="4003176" y="2909344"/>
              <a:ext cx="529543" cy="843822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59398" name="AutoShape 6"/>
            <p:cNvCxnSpPr>
              <a:cxnSpLocks noChangeShapeType="1"/>
            </p:cNvCxnSpPr>
            <p:nvPr/>
          </p:nvCxnSpPr>
          <p:spPr bwMode="auto">
            <a:xfrm>
              <a:off x="4003176" y="2909344"/>
              <a:ext cx="944392" cy="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59399" name="AutoShape 7"/>
            <p:cNvCxnSpPr>
              <a:cxnSpLocks noChangeShapeType="1"/>
            </p:cNvCxnSpPr>
            <p:nvPr/>
          </p:nvCxnSpPr>
          <p:spPr bwMode="auto">
            <a:xfrm>
              <a:off x="2515820" y="5033867"/>
              <a:ext cx="1222585" cy="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59400" name="AutoShape 8"/>
            <p:cNvCxnSpPr>
              <a:cxnSpLocks noChangeShapeType="1"/>
            </p:cNvCxnSpPr>
            <p:nvPr/>
          </p:nvCxnSpPr>
          <p:spPr bwMode="auto">
            <a:xfrm>
              <a:off x="3738405" y="5030541"/>
              <a:ext cx="1541043" cy="0"/>
            </a:xfrm>
            <a:prstGeom prst="straightConnector1">
              <a:avLst/>
            </a:prstGeom>
            <a:noFill/>
            <a:ln w="3175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59401" name="AutoShape 9"/>
            <p:cNvCxnSpPr>
              <a:cxnSpLocks noChangeShapeType="1"/>
            </p:cNvCxnSpPr>
            <p:nvPr/>
          </p:nvCxnSpPr>
          <p:spPr bwMode="auto">
            <a:xfrm>
              <a:off x="4532719" y="3749839"/>
              <a:ext cx="746729" cy="1280702"/>
            </a:xfrm>
            <a:prstGeom prst="straightConnector1">
              <a:avLst/>
            </a:prstGeom>
            <a:noFill/>
            <a:ln w="3175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sp>
          <p:nvSpPr>
            <p:cNvPr id="59402" name="Text Box 10"/>
            <p:cNvSpPr txBox="1">
              <a:spLocks noChangeArrowheads="1"/>
            </p:cNvSpPr>
            <p:nvPr/>
          </p:nvSpPr>
          <p:spPr bwMode="auto">
            <a:xfrm>
              <a:off x="4947568" y="2514600"/>
              <a:ext cx="2291432" cy="6253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  <a:r>
                <a:rPr kumimoji="0" lang="en-US" sz="1600" b="1" i="0" u="none" strike="noStrike" cap="none" normalizeH="0" baseline="-2500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BC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9403" name="Text Box 11"/>
            <p:cNvSpPr txBox="1">
              <a:spLocks noChangeArrowheads="1"/>
            </p:cNvSpPr>
            <p:nvPr/>
          </p:nvSpPr>
          <p:spPr bwMode="auto">
            <a:xfrm>
              <a:off x="2656137" y="5165818"/>
              <a:ext cx="2291432" cy="6253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  <a:r>
                <a:rPr kumimoji="0" lang="en-US" sz="1600" b="1" i="0" u="none" strike="noStrike" cap="none" normalizeH="0" baseline="-2500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2171700" y="5372100"/>
              <a:ext cx="685800" cy="158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2209800" y="5638800"/>
              <a:ext cx="2291432" cy="6253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sz="2000" b="1" baseline="-25000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20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= 72.5 kN</a:t>
              </a: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rot="5400000">
            <a:off x="5296694" y="570706"/>
            <a:ext cx="533400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2209800" y="5029200"/>
            <a:ext cx="56388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endParaRPr lang="en-US" sz="1200" b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200" b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1200" b="1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BC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(take moment about point E)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(ΣM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 0)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(72.5 x 3) – (40 x 1.5) +  (F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x2.59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 = 0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BC 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60.81 kN(Change the direction of arrow)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BC 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   60.81 kN (compressive)</a:t>
            </a:r>
          </a:p>
          <a:p>
            <a:pPr>
              <a:lnSpc>
                <a:spcPct val="120000"/>
              </a:lnSpc>
            </a:pP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2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5791200" y="6477000"/>
            <a:ext cx="838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following table list the forces, the magnitude and nature of the forces.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905000"/>
          <a:ext cx="7239000" cy="3200400"/>
        </p:xfrm>
        <a:graphic>
          <a:graphicData uri="http://schemas.openxmlformats.org/drawingml/2006/table">
            <a:tbl>
              <a:tblPr/>
              <a:tblGrid>
                <a:gridCol w="1143000"/>
                <a:gridCol w="1981200"/>
                <a:gridCol w="2057400"/>
                <a:gridCol w="2057400"/>
              </a:tblGrid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Sr. No.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Member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Force (kN)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Nature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83.71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7030A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COMPRESSIVE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60.61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7030A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COMPRESSIVE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89.48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7030A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COMPRESSIVE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44.74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TENSILE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31.75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TENSILE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37.52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TENSILE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41.85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TENSILE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6 - </a:t>
            </a:r>
            <a:fld id="{0E8FBD52-EA08-47A8-801C-8684A6FEE2B7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28600" y="914400"/>
            <a:ext cx="731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b="1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Determine </a:t>
            </a:r>
            <a:r>
              <a:rPr lang="en-US" altLang="ko-KR" sz="2400" b="1" dirty="0">
                <a:latin typeface="Times New Roman" pitchFamily="18" charset="0"/>
                <a:ea typeface="굴림" charset="-127"/>
                <a:cs typeface="Times New Roman" pitchFamily="18" charset="0"/>
              </a:rPr>
              <a:t>the force in </a:t>
            </a:r>
            <a:r>
              <a:rPr lang="en-US" altLang="ko-KR" sz="2400" b="1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the member BD and DE.</a:t>
            </a:r>
            <a:endParaRPr lang="en-US" altLang="ko-KR" sz="2400" b="1" dirty="0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pic>
        <p:nvPicPr>
          <p:cNvPr id="14352" name="Picture 16" descr="p15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00200" y="2210466"/>
            <a:ext cx="4930775" cy="3768059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6 - </a:t>
            </a:r>
            <a:fld id="{D4BE77FE-7564-4562-81B0-236ACA7E9BA0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3124200" y="838200"/>
            <a:ext cx="5638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7013" indent="-227013" algn="just">
              <a:spcBef>
                <a:spcPct val="50000"/>
              </a:spcBef>
              <a:buFontTx/>
              <a:buChar char="•"/>
            </a:pPr>
            <a:r>
              <a:rPr lang="en-US" altLang="ko-KR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Based </a:t>
            </a:r>
            <a:r>
              <a:rPr lang="en-US" altLang="ko-KR" dirty="0">
                <a:latin typeface="Times New Roman" pitchFamily="18" charset="0"/>
                <a:ea typeface="굴림" charset="-127"/>
                <a:cs typeface="Times New Roman" pitchFamily="18" charset="0"/>
              </a:rPr>
              <a:t>on a free-body diagram of the entire truss, solve the 3 equilibrium equations for the reactions at </a:t>
            </a:r>
            <a:r>
              <a:rPr lang="en-US" altLang="ko-KR" i="1" dirty="0">
                <a:latin typeface="Times New Roman" pitchFamily="18" charset="0"/>
                <a:ea typeface="굴림" charset="-127"/>
                <a:cs typeface="Times New Roman" pitchFamily="18" charset="0"/>
              </a:rPr>
              <a:t>E</a:t>
            </a:r>
            <a:r>
              <a:rPr lang="en-US" altLang="ko-KR" dirty="0">
                <a:latin typeface="Times New Roman" pitchFamily="18" charset="0"/>
                <a:ea typeface="굴림" charset="-127"/>
                <a:cs typeface="Times New Roman" pitchFamily="18" charset="0"/>
              </a:rPr>
              <a:t> and </a:t>
            </a:r>
            <a:r>
              <a:rPr lang="en-US" altLang="ko-KR" i="1" dirty="0">
                <a:latin typeface="Times New Roman" pitchFamily="18" charset="0"/>
                <a:ea typeface="굴림" charset="-127"/>
                <a:cs typeface="Times New Roman" pitchFamily="18" charset="0"/>
              </a:rPr>
              <a:t>C</a:t>
            </a:r>
            <a:r>
              <a:rPr lang="en-US" altLang="ko-KR" dirty="0">
                <a:latin typeface="Times New Roman" pitchFamily="18" charset="0"/>
                <a:ea typeface="굴림" charset="-127"/>
                <a:cs typeface="Times New Roman" pitchFamily="18" charset="0"/>
              </a:rPr>
              <a:t>.</a:t>
            </a:r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3765550" y="2590800"/>
          <a:ext cx="5207000" cy="685800"/>
        </p:xfrm>
        <a:graphic>
          <a:graphicData uri="http://schemas.openxmlformats.org/presentationml/2006/ole">
            <p:oleObj spid="_x0000_s26626" name="Equation" r:id="rId3" imgW="5206680" imgH="685800" progId="Equation.3">
              <p:embed/>
            </p:oleObj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7543800" y="3441700"/>
          <a:ext cx="1282700" cy="304800"/>
        </p:xfrm>
        <a:graphic>
          <a:graphicData uri="http://schemas.openxmlformats.org/presentationml/2006/ole">
            <p:oleObj spid="_x0000_s26627" name="Equation" r:id="rId4" imgW="1282680" imgH="304560" progId="Equation.3">
              <p:embed/>
            </p:oleObj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3810000" y="4038600"/>
          <a:ext cx="1536700" cy="330200"/>
        </p:xfrm>
        <a:graphic>
          <a:graphicData uri="http://schemas.openxmlformats.org/presentationml/2006/ole">
            <p:oleObj spid="_x0000_s26628" name="Equation" r:id="rId5" imgW="1536480" imgH="330120" progId="Equation.3">
              <p:embed/>
            </p:oleObj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7391400" y="4038600"/>
          <a:ext cx="736600" cy="330200"/>
        </p:xfrm>
        <a:graphic>
          <a:graphicData uri="http://schemas.openxmlformats.org/presentationml/2006/ole">
            <p:oleObj spid="_x0000_s26629" name="Equation" r:id="rId6" imgW="736560" imgH="330120" progId="Equation.3">
              <p:embed/>
            </p:oleObj>
          </a:graphicData>
        </a:graphic>
      </p:graphicFrame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4089400" y="4578350"/>
          <a:ext cx="4191000" cy="355600"/>
        </p:xfrm>
        <a:graphic>
          <a:graphicData uri="http://schemas.openxmlformats.org/presentationml/2006/ole">
            <p:oleObj spid="_x0000_s26630" name="Equation" r:id="rId7" imgW="4190760" imgH="355320" progId="Equation.3">
              <p:embed/>
            </p:oleObj>
          </a:graphicData>
        </a:graphic>
      </p:graphicFrame>
      <p:graphicFrame>
        <p:nvGraphicFramePr>
          <p:cNvPr id="25612" name="Object 12"/>
          <p:cNvGraphicFramePr>
            <a:graphicFrameLocks noChangeAspect="1"/>
          </p:cNvGraphicFramePr>
          <p:nvPr/>
        </p:nvGraphicFramePr>
        <p:xfrm>
          <a:off x="7385050" y="5035550"/>
          <a:ext cx="1574800" cy="381000"/>
        </p:xfrm>
        <a:graphic>
          <a:graphicData uri="http://schemas.openxmlformats.org/presentationml/2006/ole">
            <p:oleObj spid="_x0000_s26631" name="Equation" r:id="rId8" imgW="1574640" imgH="380880" progId="Equation.3">
              <p:embed/>
            </p:oleObj>
          </a:graphicData>
        </a:graphic>
      </p:graphicFrame>
      <p:pic>
        <p:nvPicPr>
          <p:cNvPr id="25621" name="Picture 21" descr="p154"/>
          <p:cNvPicPr>
            <a:picLocks noGrp="1" noChangeAspect="1" noChangeArrowheads="1"/>
          </p:cNvPicPr>
          <p:nvPr>
            <p:ph idx="1"/>
          </p:nvPr>
        </p:nvPicPr>
        <p:blipFill>
          <a:blip r:embed="rId9"/>
          <a:srcRect/>
          <a:stretch>
            <a:fillRect/>
          </a:stretch>
        </p:blipFill>
        <p:spPr>
          <a:xfrm>
            <a:off x="381000" y="1828800"/>
            <a:ext cx="2776538" cy="212566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6 - </a:t>
            </a:r>
            <a:fld id="{4C83E3D5-7767-4312-B0E4-85E54A31D82A}" type="slidenum">
              <a:rPr lang="en-US" altLang="ko-KR"/>
              <a:pPr/>
              <a:t>17</a:t>
            </a:fld>
            <a:endParaRPr lang="en-US" altLang="ko-KR"/>
          </a:p>
        </p:txBody>
      </p:sp>
      <p:pic>
        <p:nvPicPr>
          <p:cNvPr id="34838" name="Picture 22" descr="p15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98475" y="1228725"/>
            <a:ext cx="2862263" cy="2192338"/>
          </a:xfrm>
          <a:noFill/>
          <a:ln/>
        </p:spPr>
      </p:pic>
      <p:pic>
        <p:nvPicPr>
          <p:cNvPr id="34843" name="Picture 27" descr="p15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700088" y="3781425"/>
            <a:ext cx="2535237" cy="1303338"/>
          </a:xfrm>
          <a:noFill/>
          <a:ln/>
        </p:spPr>
      </p:pic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4027488" y="2668588"/>
            <a:ext cx="51165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7013" indent="-227013">
              <a:spcBef>
                <a:spcPct val="50000"/>
              </a:spcBef>
              <a:buFontTx/>
              <a:buChar char="•"/>
            </a:pPr>
            <a:r>
              <a:rPr lang="en-US" altLang="ko-KR" b="1" u="sng" dirty="0">
                <a:solidFill>
                  <a:srgbClr val="FF0000"/>
                </a:solidFill>
                <a:latin typeface="Times New Roman" pitchFamily="18" charset="0"/>
                <a:ea typeface="굴림" charset="-127"/>
                <a:cs typeface="Times New Roman" pitchFamily="18" charset="0"/>
              </a:rPr>
              <a:t>Joint </a:t>
            </a:r>
            <a:r>
              <a:rPr lang="en-US" altLang="ko-KR" b="1" i="1" u="sng" dirty="0">
                <a:solidFill>
                  <a:srgbClr val="FF0000"/>
                </a:solidFill>
                <a:latin typeface="Times New Roman" pitchFamily="18" charset="0"/>
                <a:ea typeface="굴림" charset="-127"/>
                <a:cs typeface="Times New Roman" pitchFamily="18" charset="0"/>
              </a:rPr>
              <a:t>A</a:t>
            </a:r>
            <a:r>
              <a:rPr lang="en-US" altLang="ko-KR" dirty="0">
                <a:ea typeface="굴림" charset="-127"/>
              </a:rPr>
              <a:t> is subjected to only two unknown member forces.  Determine these from the joint equilibrium requirements.</a:t>
            </a:r>
          </a:p>
        </p:txBody>
      </p:sp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4446588" y="3875088"/>
          <a:ext cx="2070100" cy="609600"/>
        </p:xfrm>
        <a:graphic>
          <a:graphicData uri="http://schemas.openxmlformats.org/presentationml/2006/ole">
            <p:oleObj spid="_x0000_s27650" name="Equation" r:id="rId5" imgW="2070000" imgH="609480" progId="Equation.3">
              <p:embed/>
            </p:oleObj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7248525" y="3905250"/>
          <a:ext cx="1600200" cy="698500"/>
        </p:xfrm>
        <a:graphic>
          <a:graphicData uri="http://schemas.openxmlformats.org/presentationml/2006/ole">
            <p:oleObj spid="_x0000_s27651" name="Equation" r:id="rId6" imgW="1600200" imgH="698400" progId="Equation.3">
              <p:embed/>
            </p:oleObj>
          </a:graphicData>
        </a:graphic>
      </p:graphicFrame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4035425" y="4879975"/>
            <a:ext cx="51085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7013" indent="-227013">
              <a:spcBef>
                <a:spcPct val="50000"/>
              </a:spcBef>
              <a:buFontTx/>
              <a:buChar char="•"/>
            </a:pPr>
            <a:r>
              <a:rPr lang="en-US" altLang="ko-KR">
                <a:ea typeface="굴림" charset="-127"/>
              </a:rPr>
              <a:t>There are now only two unknown member forces at joint D.</a:t>
            </a:r>
          </a:p>
        </p:txBody>
      </p:sp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4392613" y="5681663"/>
          <a:ext cx="1587500" cy="812800"/>
        </p:xfrm>
        <a:graphic>
          <a:graphicData uri="http://schemas.openxmlformats.org/presentationml/2006/ole">
            <p:oleObj spid="_x0000_s27652" name="Equation" r:id="rId7" imgW="1587240" imgH="812520" progId="Equation.3">
              <p:embed/>
            </p:oleObj>
          </a:graphicData>
        </a:graphic>
      </p:graphicFrame>
      <p:graphicFrame>
        <p:nvGraphicFramePr>
          <p:cNvPr id="34827" name="Object 11"/>
          <p:cNvGraphicFramePr>
            <a:graphicFrameLocks noChangeAspect="1"/>
          </p:cNvGraphicFramePr>
          <p:nvPr/>
        </p:nvGraphicFramePr>
        <p:xfrm>
          <a:off x="7273925" y="5741988"/>
          <a:ext cx="1587500" cy="698500"/>
        </p:xfrm>
        <a:graphic>
          <a:graphicData uri="http://schemas.openxmlformats.org/presentationml/2006/ole">
            <p:oleObj spid="_x0000_s27653" name="Equation" r:id="rId8" imgW="1587240" imgH="698400" progId="Equation.3">
              <p:embed/>
            </p:oleObj>
          </a:graphicData>
        </a:graphic>
      </p:graphicFrame>
      <p:pic>
        <p:nvPicPr>
          <p:cNvPr id="34846" name="Picture 30" descr="p155a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9"/>
          <a:srcRect/>
          <a:stretch>
            <a:fillRect/>
          </a:stretch>
        </p:blipFill>
        <p:spPr>
          <a:xfrm>
            <a:off x="603250" y="5532438"/>
            <a:ext cx="3108325" cy="976312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6 - </a:t>
            </a:r>
            <a:fld id="{DAD20BD3-11A0-401B-8624-8024EE79D9DA}" type="slidenum">
              <a:rPr lang="en-US" altLang="ko-KR"/>
              <a:pPr/>
              <a:t>18</a:t>
            </a:fld>
            <a:endParaRPr lang="en-US" altLang="ko-KR"/>
          </a:p>
        </p:txBody>
      </p:sp>
      <p:pic>
        <p:nvPicPr>
          <p:cNvPr id="27684" name="Picture 36" descr="p156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84225" y="3379788"/>
            <a:ext cx="2257425" cy="1377950"/>
          </a:xfrm>
          <a:noFill/>
          <a:ln/>
        </p:spPr>
      </p:pic>
      <p:pic>
        <p:nvPicPr>
          <p:cNvPr id="27681" name="Picture 33" descr="p15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852488" y="1258888"/>
            <a:ext cx="2473325" cy="1893887"/>
          </a:xfrm>
          <a:noFill/>
          <a:ln/>
        </p:spPr>
      </p:pic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3954463" y="1235075"/>
            <a:ext cx="51895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7013" indent="-227013">
              <a:spcBef>
                <a:spcPct val="50000"/>
              </a:spcBef>
              <a:buFontTx/>
              <a:buChar char="•"/>
            </a:pPr>
            <a:r>
              <a:rPr lang="en-US" altLang="ko-KR">
                <a:ea typeface="굴림" charset="-127"/>
              </a:rPr>
              <a:t>There are now only two unknown member forces at joint B.  Assume both are in tension.</a:t>
            </a:r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4589463" y="2019300"/>
          <a:ext cx="3327400" cy="749300"/>
        </p:xfrm>
        <a:graphic>
          <a:graphicData uri="http://schemas.openxmlformats.org/presentationml/2006/ole">
            <p:oleObj spid="_x0000_s28674" name="Equation" r:id="rId5" imgW="3327120" imgH="749160" progId="Equation.3">
              <p:embed/>
            </p:oleObj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7353300" y="2482850"/>
          <a:ext cx="1447800" cy="317500"/>
        </p:xfrm>
        <a:graphic>
          <a:graphicData uri="http://schemas.openxmlformats.org/presentationml/2006/ole">
            <p:oleObj spid="_x0000_s28675" name="Equation" r:id="rId6" imgW="1447560" imgH="317160" progId="Equation.3">
              <p:embed/>
            </p:oleObj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4627563" y="3076575"/>
          <a:ext cx="3975100" cy="723900"/>
        </p:xfrm>
        <a:graphic>
          <a:graphicData uri="http://schemas.openxmlformats.org/presentationml/2006/ole">
            <p:oleObj spid="_x0000_s28676" name="Equation" r:id="rId7" imgW="3974760" imgH="723600" progId="Equation.3">
              <p:embed/>
            </p:oleObj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7264400" y="3514725"/>
          <a:ext cx="1612900" cy="330200"/>
        </p:xfrm>
        <a:graphic>
          <a:graphicData uri="http://schemas.openxmlformats.org/presentationml/2006/ole">
            <p:oleObj spid="_x0000_s28677" name="Equation" r:id="rId8" imgW="1612800" imgH="330120" progId="Equation.3">
              <p:embed/>
            </p:oleObj>
          </a:graphicData>
        </a:graphic>
      </p:graphicFrame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3954463" y="4262438"/>
            <a:ext cx="4940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7013" indent="-227013">
              <a:spcBef>
                <a:spcPct val="50000"/>
              </a:spcBef>
              <a:buFontTx/>
              <a:buChar char="•"/>
            </a:pPr>
            <a:r>
              <a:rPr lang="en-US" altLang="ko-KR">
                <a:ea typeface="굴림" charset="-127"/>
              </a:rPr>
              <a:t>There is one unknown member force at joint </a:t>
            </a:r>
            <a:r>
              <a:rPr lang="en-US" altLang="ko-KR" i="1">
                <a:ea typeface="굴림" charset="-127"/>
              </a:rPr>
              <a:t>E</a:t>
            </a:r>
            <a:r>
              <a:rPr lang="en-US" altLang="ko-KR">
                <a:ea typeface="굴림" charset="-127"/>
              </a:rPr>
              <a:t>.  Assume the member is in tension.</a:t>
            </a:r>
          </a:p>
        </p:txBody>
      </p:sp>
      <p:graphicFrame>
        <p:nvGraphicFramePr>
          <p:cNvPr id="27664" name="Object 16"/>
          <p:cNvGraphicFramePr>
            <a:graphicFrameLocks noChangeAspect="1"/>
          </p:cNvGraphicFramePr>
          <p:nvPr/>
        </p:nvGraphicFramePr>
        <p:xfrm>
          <a:off x="4640263" y="5065713"/>
          <a:ext cx="3086100" cy="723900"/>
        </p:xfrm>
        <a:graphic>
          <a:graphicData uri="http://schemas.openxmlformats.org/presentationml/2006/ole">
            <p:oleObj spid="_x0000_s28678" name="Equation" r:id="rId9" imgW="3085920" imgH="723600" progId="Equation.3">
              <p:embed/>
            </p:oleObj>
          </a:graphicData>
        </a:graphic>
      </p:graphicFrame>
      <p:graphicFrame>
        <p:nvGraphicFramePr>
          <p:cNvPr id="27665" name="Object 17"/>
          <p:cNvGraphicFramePr>
            <a:graphicFrameLocks noChangeAspect="1"/>
          </p:cNvGraphicFramePr>
          <p:nvPr/>
        </p:nvGraphicFramePr>
        <p:xfrm>
          <a:off x="7334250" y="5503863"/>
          <a:ext cx="1485900" cy="330200"/>
        </p:xfrm>
        <a:graphic>
          <a:graphicData uri="http://schemas.openxmlformats.org/presentationml/2006/ole">
            <p:oleObj spid="_x0000_s28679" name="Equation" r:id="rId10" imgW="1485720" imgH="330120" progId="Equation.3">
              <p:embed/>
            </p:oleObj>
          </a:graphicData>
        </a:graphic>
      </p:graphicFrame>
      <p:pic>
        <p:nvPicPr>
          <p:cNvPr id="27687" name="Picture 39" descr="p156a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11"/>
          <a:srcRect/>
          <a:stretch>
            <a:fillRect/>
          </a:stretch>
        </p:blipFill>
        <p:spPr>
          <a:xfrm>
            <a:off x="1127125" y="5086350"/>
            <a:ext cx="1766888" cy="127793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6 - </a:t>
            </a:r>
            <a:fld id="{4EF1FF24-4441-4226-B186-89D9B735F977}" type="slidenum">
              <a:rPr lang="en-US" altLang="ko-KR"/>
              <a:pPr/>
              <a:t>19</a:t>
            </a:fld>
            <a:endParaRPr lang="en-US" altLang="ko-KR"/>
          </a:p>
        </p:txBody>
      </p:sp>
      <p:pic>
        <p:nvPicPr>
          <p:cNvPr id="35852" name="Picture 12" descr="p15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27038" y="1081088"/>
            <a:ext cx="2974975" cy="2278062"/>
          </a:xfrm>
          <a:noFill/>
          <a:ln/>
        </p:spPr>
      </p:pic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3494088" y="1065213"/>
            <a:ext cx="548481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7013" indent="-227013">
              <a:spcBef>
                <a:spcPct val="50000"/>
              </a:spcBef>
              <a:buFontTx/>
              <a:buChar char="•"/>
            </a:pPr>
            <a:r>
              <a:rPr lang="en-US" altLang="ko-KR">
                <a:ea typeface="굴림" charset="-127"/>
              </a:rPr>
              <a:t>All member forces and support reactions are known at joint </a:t>
            </a:r>
            <a:r>
              <a:rPr lang="en-US" altLang="ko-KR" i="1">
                <a:ea typeface="굴림" charset="-127"/>
              </a:rPr>
              <a:t>C</a:t>
            </a:r>
            <a:r>
              <a:rPr lang="en-US" altLang="ko-KR">
                <a:ea typeface="굴림" charset="-127"/>
              </a:rPr>
              <a:t>.  However, the joint equilibrium requirements may be applied to check the results.</a:t>
            </a:r>
          </a:p>
        </p:txBody>
      </p:sp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3800475" y="2276475"/>
          <a:ext cx="4203700" cy="762000"/>
        </p:xfrm>
        <a:graphic>
          <a:graphicData uri="http://schemas.openxmlformats.org/presentationml/2006/ole">
            <p:oleObj spid="_x0000_s29698" name="Equation" r:id="rId4" imgW="4203360" imgH="761760" progId="Equation.3">
              <p:embed/>
            </p:oleObj>
          </a:graphicData>
        </a:graphic>
      </p:graphicFrame>
      <p:pic>
        <p:nvPicPr>
          <p:cNvPr id="35855" name="Picture 15" descr="p157"/>
          <p:cNvPicPr>
            <a:picLocks noGrp="1" noChangeAspect="1" noChangeArrowheads="1"/>
          </p:cNvPicPr>
          <p:nvPr>
            <p:ph sz="half" idx="1"/>
          </p:nvPr>
        </p:nvPicPr>
        <p:blipFill>
          <a:blip r:embed="rId5"/>
          <a:srcRect/>
          <a:stretch>
            <a:fillRect/>
          </a:stretch>
        </p:blipFill>
        <p:spPr>
          <a:xfrm>
            <a:off x="893763" y="3616325"/>
            <a:ext cx="2346325" cy="169068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371600"/>
            <a:ext cx="6248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838200"/>
            <a:ext cx="5806786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209800"/>
            <a:ext cx="5791200" cy="3816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762000" y="838200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Determine the force in members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CD and DF of the truss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shown.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219200"/>
            <a:ext cx="401955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1000" y="6096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Determine the force in members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DG and FI of the truss shown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219200"/>
            <a:ext cx="401955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1000" y="6096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Determine the force in members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GJ and IK of the truss shown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838200"/>
            <a:ext cx="3886200" cy="525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57400"/>
            <a:ext cx="8362156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990600" y="914400"/>
            <a:ext cx="7239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Determine the force in members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EH and GI of the truss shown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371600"/>
            <a:ext cx="6172200" cy="4084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371600"/>
            <a:ext cx="5943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ANALYSIS OF TRUSS BY METHOD OF SECTIONS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447800"/>
            <a:ext cx="592198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4114800"/>
            <a:ext cx="31623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609600"/>
            <a:ext cx="535256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90600" y="4038600"/>
            <a:ext cx="7162800" cy="236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BD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(take moment about point E)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CE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(take moment about point B)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BE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ΣFy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= 0)</a:t>
            </a:r>
          </a:p>
          <a:p>
            <a:pPr>
              <a:lnSpc>
                <a:spcPct val="150000"/>
              </a:lnSpc>
            </a:pPr>
            <a:endParaRPr lang="en-US" sz="2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04800"/>
            <a:ext cx="4876800" cy="364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5562600"/>
            <a:ext cx="3581400" cy="7620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= 72.5 kN</a:t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= 77.5 kN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371600" y="838200"/>
            <a:ext cx="6400800" cy="4419600"/>
            <a:chOff x="2215" y="2420"/>
            <a:chExt cx="6500" cy="4621"/>
          </a:xfrm>
        </p:grpSpPr>
        <p:sp>
          <p:nvSpPr>
            <p:cNvPr id="3075" name="Text Box 3"/>
            <p:cNvSpPr txBox="1">
              <a:spLocks noChangeArrowheads="1"/>
            </p:cNvSpPr>
            <p:nvPr/>
          </p:nvSpPr>
          <p:spPr bwMode="auto">
            <a:xfrm>
              <a:off x="8198" y="5612"/>
              <a:ext cx="517" cy="5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76" name="Text Box 4"/>
            <p:cNvSpPr txBox="1">
              <a:spLocks noChangeArrowheads="1"/>
            </p:cNvSpPr>
            <p:nvPr/>
          </p:nvSpPr>
          <p:spPr bwMode="auto">
            <a:xfrm>
              <a:off x="5425" y="5826"/>
              <a:ext cx="448" cy="5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77" name="Text Box 5"/>
            <p:cNvSpPr txBox="1">
              <a:spLocks noChangeArrowheads="1"/>
            </p:cNvSpPr>
            <p:nvPr/>
          </p:nvSpPr>
          <p:spPr bwMode="auto">
            <a:xfrm>
              <a:off x="2215" y="5435"/>
              <a:ext cx="376" cy="3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215" y="2420"/>
              <a:ext cx="6173" cy="4621"/>
              <a:chOff x="2317" y="2420"/>
              <a:chExt cx="6173" cy="4621"/>
            </a:xfrm>
          </p:grpSpPr>
          <p:grpSp>
            <p:nvGrpSpPr>
              <p:cNvPr id="5" name="Group 7"/>
              <p:cNvGrpSpPr>
                <a:grpSpLocks/>
              </p:cNvGrpSpPr>
              <p:nvPr/>
            </p:nvGrpSpPr>
            <p:grpSpPr bwMode="auto">
              <a:xfrm>
                <a:off x="2317" y="2580"/>
                <a:ext cx="6173" cy="3985"/>
                <a:chOff x="2317" y="2580"/>
                <a:chExt cx="6173" cy="3985"/>
              </a:xfrm>
            </p:grpSpPr>
            <p:sp>
              <p:nvSpPr>
                <p:cNvPr id="3080" name="AutoShape 8"/>
                <p:cNvSpPr>
                  <a:spLocks noChangeArrowheads="1"/>
                </p:cNvSpPr>
                <p:nvPr/>
              </p:nvSpPr>
              <p:spPr bwMode="auto">
                <a:xfrm>
                  <a:off x="2717" y="3406"/>
                  <a:ext cx="2705" cy="241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1" name="AutoShape 9"/>
                <p:cNvSpPr>
                  <a:spLocks noChangeArrowheads="1"/>
                </p:cNvSpPr>
                <p:nvPr/>
              </p:nvSpPr>
              <p:spPr bwMode="auto">
                <a:xfrm>
                  <a:off x="5429" y="3409"/>
                  <a:ext cx="2705" cy="241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3082" name="AutoShape 10"/>
                <p:cNvCxnSpPr>
                  <a:cxnSpLocks noChangeShapeType="1"/>
                </p:cNvCxnSpPr>
                <p:nvPr/>
              </p:nvCxnSpPr>
              <p:spPr bwMode="auto">
                <a:xfrm>
                  <a:off x="4082" y="3406"/>
                  <a:ext cx="2692" cy="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083" name="AutoShape 11"/>
                <p:cNvCxnSpPr>
                  <a:cxnSpLocks noChangeShapeType="1"/>
                </p:cNvCxnSpPr>
                <p:nvPr/>
              </p:nvCxnSpPr>
              <p:spPr bwMode="auto">
                <a:xfrm>
                  <a:off x="4082" y="2580"/>
                  <a:ext cx="1" cy="79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084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6761" y="2631"/>
                  <a:ext cx="1" cy="739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085" name="AutoShape 13"/>
                <p:cNvCxnSpPr>
                  <a:cxnSpLocks noChangeShapeType="1"/>
                </p:cNvCxnSpPr>
                <p:nvPr/>
              </p:nvCxnSpPr>
              <p:spPr bwMode="auto">
                <a:xfrm>
                  <a:off x="5422" y="5826"/>
                  <a:ext cx="1" cy="739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3086" name="AutoShape 14"/>
                <p:cNvSpPr>
                  <a:spLocks noChangeArrowheads="1"/>
                </p:cNvSpPr>
                <p:nvPr/>
              </p:nvSpPr>
              <p:spPr bwMode="auto">
                <a:xfrm>
                  <a:off x="2440" y="5810"/>
                  <a:ext cx="576" cy="36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7" name="Oval 15"/>
                <p:cNvSpPr>
                  <a:spLocks noChangeArrowheads="1"/>
                </p:cNvSpPr>
                <p:nvPr/>
              </p:nvSpPr>
              <p:spPr bwMode="auto">
                <a:xfrm>
                  <a:off x="7973" y="5826"/>
                  <a:ext cx="327" cy="43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8" name="Rectangle 16" descr="Wide upward diagonal"/>
                <p:cNvSpPr>
                  <a:spLocks noChangeArrowheads="1"/>
                </p:cNvSpPr>
                <p:nvPr/>
              </p:nvSpPr>
              <p:spPr bwMode="auto">
                <a:xfrm>
                  <a:off x="2317" y="6173"/>
                  <a:ext cx="763" cy="163"/>
                </a:xfrm>
                <a:prstGeom prst="rect">
                  <a:avLst/>
                </a:prstGeom>
                <a:pattFill prst="wdUpDiag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9" name="Rectangle 17" descr="Wide upward diagonal"/>
                <p:cNvSpPr>
                  <a:spLocks noChangeArrowheads="1"/>
                </p:cNvSpPr>
                <p:nvPr/>
              </p:nvSpPr>
              <p:spPr bwMode="auto">
                <a:xfrm>
                  <a:off x="7727" y="6238"/>
                  <a:ext cx="763" cy="163"/>
                </a:xfrm>
                <a:prstGeom prst="rect">
                  <a:avLst/>
                </a:prstGeom>
                <a:pattFill prst="wdUpDiag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090" name="Text Box 18"/>
              <p:cNvSpPr txBox="1">
                <a:spLocks noChangeArrowheads="1"/>
              </p:cNvSpPr>
              <p:nvPr/>
            </p:nvSpPr>
            <p:spPr bwMode="auto">
              <a:xfrm>
                <a:off x="3557" y="2420"/>
                <a:ext cx="1089" cy="4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40 kN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091" name="Text Box 19"/>
              <p:cNvSpPr txBox="1">
                <a:spLocks noChangeArrowheads="1"/>
              </p:cNvSpPr>
              <p:nvPr/>
            </p:nvSpPr>
            <p:spPr bwMode="auto">
              <a:xfrm>
                <a:off x="6185" y="2420"/>
                <a:ext cx="1089" cy="4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50 kN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092" name="Text Box 20"/>
              <p:cNvSpPr txBox="1">
                <a:spLocks noChangeArrowheads="1"/>
              </p:cNvSpPr>
              <p:nvPr/>
            </p:nvSpPr>
            <p:spPr bwMode="auto">
              <a:xfrm>
                <a:off x="4814" y="6565"/>
                <a:ext cx="1089" cy="4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60 kN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3093" name="Text Box 21"/>
            <p:cNvSpPr txBox="1">
              <a:spLocks noChangeArrowheads="1"/>
            </p:cNvSpPr>
            <p:nvPr/>
          </p:nvSpPr>
          <p:spPr bwMode="auto">
            <a:xfrm>
              <a:off x="3455" y="3256"/>
              <a:ext cx="376" cy="4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94" name="Text Box 22"/>
            <p:cNvSpPr txBox="1">
              <a:spLocks noChangeArrowheads="1"/>
            </p:cNvSpPr>
            <p:nvPr/>
          </p:nvSpPr>
          <p:spPr bwMode="auto">
            <a:xfrm>
              <a:off x="6965" y="3146"/>
              <a:ext cx="376" cy="4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0B1DB23EA99346A9C014E87C12BA98" ma:contentTypeVersion="2" ma:contentTypeDescription="Create a new document." ma:contentTypeScope="" ma:versionID="b66c17caa13dbb8a2e152fa4131a6c67">
  <xsd:schema xmlns:xsd="http://www.w3.org/2001/XMLSchema" xmlns:xs="http://www.w3.org/2001/XMLSchema" xmlns:p="http://schemas.microsoft.com/office/2006/metadata/properties" xmlns:ns2="ae5a9903-00d5-4189-8803-275988394bde" targetNamespace="http://schemas.microsoft.com/office/2006/metadata/properties" ma:root="true" ma:fieldsID="b5d5fe3a131580cf8ed28a6fd1f655fb" ns2:_="">
    <xsd:import namespace="ae5a9903-00d5-4189-8803-275988394b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5a9903-00d5-4189-8803-275988394b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C1850E-5248-40A4-8776-02364DF78879}"/>
</file>

<file path=customXml/itemProps2.xml><?xml version="1.0" encoding="utf-8"?>
<ds:datastoreItem xmlns:ds="http://schemas.openxmlformats.org/officeDocument/2006/customXml" ds:itemID="{BE854751-21EC-4D83-92E4-BD3EF33F2FEF}"/>
</file>

<file path=customXml/itemProps3.xml><?xml version="1.0" encoding="utf-8"?>
<ds:datastoreItem xmlns:ds="http://schemas.openxmlformats.org/officeDocument/2006/customXml" ds:itemID="{192EA7AD-7E39-4329-AEE2-0E08D5A58E2B}"/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465</Words>
  <Application>Microsoft Office PowerPoint</Application>
  <PresentationFormat>On-screen Show (4:3)</PresentationFormat>
  <Paragraphs>124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Equation</vt:lpstr>
      <vt:lpstr>Slide 1</vt:lpstr>
      <vt:lpstr>Slide 2</vt:lpstr>
      <vt:lpstr>Slide 3</vt:lpstr>
      <vt:lpstr>Slide 4</vt:lpstr>
      <vt:lpstr>ANALYSIS OF TRUSS BY METHOD OF SECTIONS</vt:lpstr>
      <vt:lpstr>Slide 6</vt:lpstr>
      <vt:lpstr>Slide 7</vt:lpstr>
      <vt:lpstr>Slide 8</vt:lpstr>
      <vt:lpstr>VA = 72.5 kN VD = 77.5 kN </vt:lpstr>
      <vt:lpstr>VA = 72.5 kN VD = 77.5 kN 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AMD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Jignesh</dc:creator>
  <cp:lastModifiedBy>admin</cp:lastModifiedBy>
  <cp:revision>86</cp:revision>
  <dcterms:created xsi:type="dcterms:W3CDTF">2011-03-28T20:40:25Z</dcterms:created>
  <dcterms:modified xsi:type="dcterms:W3CDTF">2018-04-05T04:31:18Z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0x0101009E0B1DB23EA99346A9C014E87C12BA98</vt:lpwstr>
  </property>
</Properties>
</file>