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5.xml" ContentType="application/inkml+xml"/>
  <Override PartName="/ppt/ink/ink4.xml" ContentType="application/inkml+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452" r:id="rId2"/>
    <p:sldId id="604" r:id="rId3"/>
    <p:sldId id="573" r:id="rId4"/>
    <p:sldId id="607" r:id="rId5"/>
    <p:sldId id="608" r:id="rId6"/>
    <p:sldId id="609" r:id="rId7"/>
    <p:sldId id="605" r:id="rId8"/>
    <p:sldId id="606" r:id="rId9"/>
    <p:sldId id="618" r:id="rId10"/>
    <p:sldId id="620" r:id="rId11"/>
    <p:sldId id="612" r:id="rId12"/>
    <p:sldId id="610" r:id="rId13"/>
    <p:sldId id="611" r:id="rId14"/>
    <p:sldId id="613" r:id="rId15"/>
    <p:sldId id="614" r:id="rId16"/>
    <p:sldId id="615" r:id="rId17"/>
    <p:sldId id="646" r:id="rId18"/>
    <p:sldId id="647" r:id="rId19"/>
    <p:sldId id="648" r:id="rId20"/>
    <p:sldId id="649" r:id="rId21"/>
    <p:sldId id="650" r:id="rId22"/>
    <p:sldId id="651" r:id="rId23"/>
    <p:sldId id="616" r:id="rId24"/>
    <p:sldId id="617" r:id="rId25"/>
    <p:sldId id="621" r:id="rId26"/>
    <p:sldId id="622" r:id="rId27"/>
    <p:sldId id="623" r:id="rId28"/>
    <p:sldId id="624" r:id="rId29"/>
    <p:sldId id="625" r:id="rId30"/>
    <p:sldId id="626" r:id="rId31"/>
    <p:sldId id="627" r:id="rId32"/>
    <p:sldId id="628" r:id="rId33"/>
    <p:sldId id="653" r:id="rId34"/>
    <p:sldId id="654" r:id="rId35"/>
    <p:sldId id="659" r:id="rId36"/>
    <p:sldId id="655" r:id="rId37"/>
    <p:sldId id="656" r:id="rId38"/>
    <p:sldId id="642" r:id="rId39"/>
    <p:sldId id="643" r:id="rId40"/>
    <p:sldId id="660" r:id="rId41"/>
    <p:sldId id="661" r:id="rId42"/>
    <p:sldId id="662" r:id="rId43"/>
    <p:sldId id="633" r:id="rId44"/>
  </p:sldIdLst>
  <p:sldSz cx="9144000" cy="6858000" type="overhead"/>
  <p:notesSz cx="7102475" cy="10234613"/>
  <p:defaultTextStyle>
    <a:defPPr>
      <a:defRPr lang="th-TH"/>
    </a:defPPr>
    <a:lvl1pPr algn="ctr" rtl="0" fontAlgn="base">
      <a:spcBef>
        <a:spcPct val="0"/>
      </a:spcBef>
      <a:spcAft>
        <a:spcPct val="0"/>
      </a:spcAft>
      <a:defRPr sz="2800" b="1" kern="1200">
        <a:solidFill>
          <a:schemeClr val="tx1"/>
        </a:solidFill>
        <a:latin typeface="Times New Roman" pitchFamily="18" charset="0"/>
        <a:ea typeface="+mn-ea"/>
        <a:cs typeface="Times New Roman" pitchFamily="18" charset="0"/>
      </a:defRPr>
    </a:lvl1pPr>
    <a:lvl2pPr marL="457200" algn="ctr" rtl="0" fontAlgn="base">
      <a:spcBef>
        <a:spcPct val="0"/>
      </a:spcBef>
      <a:spcAft>
        <a:spcPct val="0"/>
      </a:spcAft>
      <a:defRPr sz="2800" b="1" kern="1200">
        <a:solidFill>
          <a:schemeClr val="tx1"/>
        </a:solidFill>
        <a:latin typeface="Times New Roman" pitchFamily="18" charset="0"/>
        <a:ea typeface="+mn-ea"/>
        <a:cs typeface="Times New Roman" pitchFamily="18" charset="0"/>
      </a:defRPr>
    </a:lvl2pPr>
    <a:lvl3pPr marL="914400" algn="ctr" rtl="0" fontAlgn="base">
      <a:spcBef>
        <a:spcPct val="0"/>
      </a:spcBef>
      <a:spcAft>
        <a:spcPct val="0"/>
      </a:spcAft>
      <a:defRPr sz="2800" b="1" kern="1200">
        <a:solidFill>
          <a:schemeClr val="tx1"/>
        </a:solidFill>
        <a:latin typeface="Times New Roman" pitchFamily="18" charset="0"/>
        <a:ea typeface="+mn-ea"/>
        <a:cs typeface="Times New Roman" pitchFamily="18" charset="0"/>
      </a:defRPr>
    </a:lvl3pPr>
    <a:lvl4pPr marL="1371600" algn="ctr" rtl="0" fontAlgn="base">
      <a:spcBef>
        <a:spcPct val="0"/>
      </a:spcBef>
      <a:spcAft>
        <a:spcPct val="0"/>
      </a:spcAft>
      <a:defRPr sz="2800" b="1" kern="1200">
        <a:solidFill>
          <a:schemeClr val="tx1"/>
        </a:solidFill>
        <a:latin typeface="Times New Roman" pitchFamily="18" charset="0"/>
        <a:ea typeface="+mn-ea"/>
        <a:cs typeface="Times New Roman" pitchFamily="18" charset="0"/>
      </a:defRPr>
    </a:lvl4pPr>
    <a:lvl5pPr marL="1828800" algn="ctr" rtl="0" fontAlgn="base">
      <a:spcBef>
        <a:spcPct val="0"/>
      </a:spcBef>
      <a:spcAft>
        <a:spcPct val="0"/>
      </a:spcAft>
      <a:defRPr sz="28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8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8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8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8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251"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CC99"/>
    <a:srgbClr val="996633"/>
    <a:srgbClr val="FF9900"/>
    <a:srgbClr val="FFCCCC"/>
    <a:srgbClr val="CCFFCC"/>
    <a:srgbClr val="33660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625" autoAdjust="0"/>
  </p:normalViewPr>
  <p:slideViewPr>
    <p:cSldViewPr snapToGrid="0">
      <p:cViewPr varScale="1">
        <p:scale>
          <a:sx n="68" d="100"/>
          <a:sy n="68" d="100"/>
        </p:scale>
        <p:origin x="1386" y="72"/>
      </p:cViewPr>
      <p:guideLst>
        <p:guide orient="horz" pos="2251"/>
        <p:guide pos="29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4787" tIns="47393" rIns="94787" bIns="47393" numCol="1" anchor="t" anchorCtr="0" compatLnSpc="1">
            <a:prstTxWarp prst="textNoShape">
              <a:avLst/>
            </a:prstTxWarp>
          </a:bodyPr>
          <a:lstStyle>
            <a:lvl1pPr algn="l" defTabSz="947738">
              <a:defRPr sz="1200" b="0">
                <a:cs typeface="Angsana New" pitchFamily="18" charset="-34"/>
              </a:defRPr>
            </a:lvl1pPr>
          </a:lstStyle>
          <a:p>
            <a:pPr>
              <a:defRPr/>
            </a:pPr>
            <a:endParaRPr lang="ja-JP" altLang="th-TH"/>
          </a:p>
        </p:txBody>
      </p:sp>
      <p:sp>
        <p:nvSpPr>
          <p:cNvPr id="63491" name="Rectangle 3"/>
          <p:cNvSpPr>
            <a:spLocks noGrp="1" noChangeArrowheads="1"/>
          </p:cNvSpPr>
          <p:nvPr>
            <p:ph type="dt" sz="quarter" idx="1"/>
          </p:nvPr>
        </p:nvSpPr>
        <p:spPr bwMode="auto">
          <a:xfrm>
            <a:off x="4022725" y="0"/>
            <a:ext cx="3078163" cy="512763"/>
          </a:xfrm>
          <a:prstGeom prst="rect">
            <a:avLst/>
          </a:prstGeom>
          <a:noFill/>
          <a:ln w="9525">
            <a:noFill/>
            <a:miter lim="800000"/>
            <a:headEnd/>
            <a:tailEnd/>
          </a:ln>
          <a:effectLst/>
        </p:spPr>
        <p:txBody>
          <a:bodyPr vert="horz" wrap="square" lIns="94787" tIns="47393" rIns="94787" bIns="47393" numCol="1" anchor="t" anchorCtr="0" compatLnSpc="1">
            <a:prstTxWarp prst="textNoShape">
              <a:avLst/>
            </a:prstTxWarp>
          </a:bodyPr>
          <a:lstStyle>
            <a:lvl1pPr algn="r" defTabSz="947738">
              <a:defRPr sz="1200" b="0">
                <a:cs typeface="Angsana New" pitchFamily="18" charset="-34"/>
              </a:defRPr>
            </a:lvl1pPr>
          </a:lstStyle>
          <a:p>
            <a:pPr>
              <a:defRPr/>
            </a:pPr>
            <a:endParaRPr lang="th-TH" altLang="ja-JP"/>
          </a:p>
        </p:txBody>
      </p:sp>
      <p:sp>
        <p:nvSpPr>
          <p:cNvPr id="63492" name="Rectangle 4"/>
          <p:cNvSpPr>
            <a:spLocks noGrp="1" noChangeArrowheads="1"/>
          </p:cNvSpPr>
          <p:nvPr>
            <p:ph type="ftr" sz="quarter" idx="2"/>
          </p:nvPr>
        </p:nvSpPr>
        <p:spPr bwMode="auto">
          <a:xfrm>
            <a:off x="0" y="9720263"/>
            <a:ext cx="3078163" cy="512762"/>
          </a:xfrm>
          <a:prstGeom prst="rect">
            <a:avLst/>
          </a:prstGeom>
          <a:noFill/>
          <a:ln w="9525">
            <a:noFill/>
            <a:miter lim="800000"/>
            <a:headEnd/>
            <a:tailEnd/>
          </a:ln>
          <a:effectLst/>
        </p:spPr>
        <p:txBody>
          <a:bodyPr vert="horz" wrap="square" lIns="94787" tIns="47393" rIns="94787" bIns="47393" numCol="1" anchor="b" anchorCtr="0" compatLnSpc="1">
            <a:prstTxWarp prst="textNoShape">
              <a:avLst/>
            </a:prstTxWarp>
          </a:bodyPr>
          <a:lstStyle>
            <a:lvl1pPr algn="l" defTabSz="947738">
              <a:defRPr sz="1200" b="0">
                <a:cs typeface="Angsana New" pitchFamily="18" charset="-34"/>
              </a:defRPr>
            </a:lvl1pPr>
          </a:lstStyle>
          <a:p>
            <a:pPr>
              <a:defRPr/>
            </a:pPr>
            <a:endParaRPr lang="ja-JP" altLang="th-TH"/>
          </a:p>
        </p:txBody>
      </p:sp>
      <p:sp>
        <p:nvSpPr>
          <p:cNvPr id="63493" name="Rectangle 5"/>
          <p:cNvSpPr>
            <a:spLocks noGrp="1" noChangeArrowheads="1"/>
          </p:cNvSpPr>
          <p:nvPr>
            <p:ph type="sldNum" sz="quarter" idx="3"/>
          </p:nvPr>
        </p:nvSpPr>
        <p:spPr bwMode="auto">
          <a:xfrm>
            <a:off x="4022725" y="9720263"/>
            <a:ext cx="3078163" cy="512762"/>
          </a:xfrm>
          <a:prstGeom prst="rect">
            <a:avLst/>
          </a:prstGeom>
          <a:noFill/>
          <a:ln w="9525">
            <a:noFill/>
            <a:miter lim="800000"/>
            <a:headEnd/>
            <a:tailEnd/>
          </a:ln>
          <a:effectLst/>
        </p:spPr>
        <p:txBody>
          <a:bodyPr vert="horz" wrap="square" lIns="94787" tIns="47393" rIns="94787" bIns="47393" numCol="1" anchor="b" anchorCtr="0" compatLnSpc="1">
            <a:prstTxWarp prst="textNoShape">
              <a:avLst/>
            </a:prstTxWarp>
          </a:bodyPr>
          <a:lstStyle>
            <a:lvl1pPr algn="r" defTabSz="947738">
              <a:defRPr sz="1200" b="0">
                <a:cs typeface="Angsana New" pitchFamily="18" charset="-34"/>
              </a:defRPr>
            </a:lvl1pPr>
          </a:lstStyle>
          <a:p>
            <a:pPr>
              <a:defRPr/>
            </a:pPr>
            <a:fld id="{8073C81E-8BAA-4470-8B7B-191560561D9B}" type="slidenum">
              <a:rPr lang="en-US"/>
              <a:pPr>
                <a:defRPr/>
              </a:pPr>
              <a:t>‹#›</a:t>
            </a:fld>
            <a:endParaRPr lang="ja-JP" altLang="th-TH"/>
          </a:p>
        </p:txBody>
      </p:sp>
    </p:spTree>
    <p:extLst>
      <p:ext uri="{BB962C8B-B14F-4D97-AF65-F5344CB8AC3E}">
        <p14:creationId xmlns:p14="http://schemas.microsoft.com/office/powerpoint/2010/main" val="29100764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02T22:19:29.971"/>
    </inkml:context>
    <inkml:brush xml:id="br0">
      <inkml:brushProperty name="width" value="0.07639" units="cm"/>
      <inkml:brushProperty name="height" value="0.07639" units="cm"/>
      <inkml:brushProperty name="color" value="#ED1C24"/>
      <inkml:brushProperty name="fitToCurve" value="1"/>
    </inkml:brush>
  </inkml:definitions>
  <inkml:traceGroup>
    <inkml:annotationXML>
      <emma:emma xmlns:emma="http://www.w3.org/2003/04/emma" version="1.0">
        <emma:interpretation id="{617B4686-7E44-437B-9D5B-68D7034283BF}" emma:medium="tactile" emma:mode="ink">
          <msink:context xmlns:msink="http://schemas.microsoft.com/ink/2010/main" type="writingRegion" rotatedBoundingBox="5878,14949 5986,14949 5986,15131 5878,15131"/>
        </emma:interpretation>
      </emma:emma>
    </inkml:annotationXML>
    <inkml:traceGroup>
      <inkml:annotationXML>
        <emma:emma xmlns:emma="http://www.w3.org/2003/04/emma" version="1.0">
          <emma:interpretation id="{DB09B690-1FF4-4D19-8E16-6707468CB6E1}" emma:medium="tactile" emma:mode="ink">
            <msink:context xmlns:msink="http://schemas.microsoft.com/ink/2010/main" type="paragraph" rotatedBoundingBox="5878,14949 5986,14949 5986,15131 5878,15131" alignmentLevel="1"/>
          </emma:interpretation>
        </emma:emma>
      </inkml:annotationXML>
      <inkml:traceGroup>
        <inkml:annotationXML>
          <emma:emma xmlns:emma="http://www.w3.org/2003/04/emma" version="1.0">
            <emma:interpretation id="{8A3CF932-2E87-4A85-B720-4B240E0DBFF5}" emma:medium="tactile" emma:mode="ink">
              <msink:context xmlns:msink="http://schemas.microsoft.com/ink/2010/main" type="line" rotatedBoundingBox="5878,14949 5986,14949 5986,15131 5878,15131"/>
            </emma:interpretation>
          </emma:emma>
        </inkml:annotationXML>
        <inkml:traceGroup>
          <inkml:annotationXML>
            <emma:emma xmlns:emma="http://www.w3.org/2003/04/emma" version="1.0">
              <emma:interpretation id="{6E0E0628-7BF6-45C8-9E2A-395DD9F2A4E2}" emma:medium="tactile" emma:mode="ink">
                <msink:context xmlns:msink="http://schemas.microsoft.com/ink/2010/main" type="inkWord" rotatedBoundingBox="5878,14949 5986,14949 5986,15131 5878,15131"/>
              </emma:interpretation>
              <emma:one-of disjunction-type="recognition" id="oneOf0">
                <emma:interpretation id="interp0" emma:lang="en-IN" emma:confidence="0">
                  <emma:literal>d</emma:literal>
                </emma:interpretation>
                <emma:interpretation id="interp1" emma:lang="en-IN" emma:confidence="0">
                  <emma:literal>o</emma:literal>
                </emma:interpretation>
                <emma:interpretation id="interp2" emma:lang="en-IN" emma:confidence="0">
                  <emma:literal>O</emma:literal>
                </emma:interpretation>
                <emma:interpretation id="interp3" emma:lang="en-IN" emma:confidence="0">
                  <emma:literal>0</emma:literal>
                </emma:interpretation>
                <emma:interpretation id="interp4" emma:lang="en-IN" emma:confidence="0">
                  <emma:literal>a</emma:literal>
                </emma:interpretation>
              </emma:one-of>
            </emma:emma>
          </inkml:annotationXML>
          <inkml:trace contextRef="#ctx0" brushRef="#br0">72 109 0,'36'0'890,"-72"0"-218,0 0-578,0 0 140,36 73-124,36-73 249,0 0-328,0 0 16,-36-37 188,0 1-189,0 0 79,0 0 157,0-1-282,-36 37 140,0 0-108,0 0 139</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05T09:58:16.177"/>
    </inkml:context>
    <inkml:brush xml:id="br0">
      <inkml:brushProperty name="width" value="0.05347" units="cm"/>
      <inkml:brushProperty name="height" value="0.05347" units="cm"/>
      <inkml:brushProperty name="fitToCurve" value="1"/>
    </inkml:brush>
  </inkml:definitions>
  <inkml:trace contextRef="#ctx0" brushRef="#br0">50 0 0,'0'38'94,"-38"39"-47,38 0-32,0-38-15,0 38 16,0-39-16,0 1 31,0-1-15,0 39-16,0-39 15,0 1 1,0-1 0,0 1-1,0 38 1,0-39-16,38 1 16,-38-1-1,39 1 1,-39 76-1,0-76 17,38-1-32,1 1 15,-39-1 17,0 1-17,0-1-15,0 1 16,0-1-1,0 1 1,0-1 0,0 1-1,0-1 17,0 1-1,0-1-31,0 1 31,0-1-31,0 1 31,0-1-15,0 0 0,0 1-1,0-1 32,0 1-31,0-1-16,0 1 15,0-1 1,0 1 0,0-1 30,0 39-30,0-38 0,0-1 109,0 1-110,38-1 1,-38 39 46,0-38-15,0-1-15,0 39-17,0-38 1,0-1-16,0 1 140,0-1 32,0 1-172,39-39 360,-39 38-345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05T09:58:18.746"/>
    </inkml:context>
    <inkml:brush xml:id="br0">
      <inkml:brushProperty name="width" value="0.05347" units="cm"/>
      <inkml:brushProperty name="height" value="0.05347" units="cm"/>
      <inkml:brushProperty name="fitToCurve" value="1"/>
    </inkml:brush>
  </inkml:definitions>
  <inkml:trace contextRef="#ctx0" brushRef="#br0">0 77 0,'0'-38'94,"38"38"-63,39 38 1,-77 1-17,77-1 1,-38 1-16,38-39 16,-77 38 30,0 1-30,38-39 0,1 38-16,-1-38 515,1-38-499,-39-1-16,0 1 16,38-1-16,1 39 15,-39-77 126,0 39-110,0-1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05T09:58:19.765"/>
    </inkml:context>
    <inkml:brush xml:id="br0">
      <inkml:brushProperty name="width" value="0.05347" units="cm"/>
      <inkml:brushProperty name="height" value="0.05347" units="cm"/>
      <inkml:brushProperty name="fitToCurve" value="1"/>
    </inkml:brush>
  </inkml:definitions>
  <inkml:trace contextRef="#ctx0" brushRef="#br0">0 0 0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6-05T09:58:25.307"/>
    </inkml:context>
    <inkml:brush xml:id="br0">
      <inkml:brushProperty name="width" value="0.05347" units="cm"/>
      <inkml:brushProperty name="height" value="0.0534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cs typeface="Angsana New" pitchFamily="18" charset="-34"/>
              </a:defRPr>
            </a:lvl1pPr>
          </a:lstStyle>
          <a:p>
            <a:pPr>
              <a:defRPr/>
            </a:pPr>
            <a:endParaRPr lang="ja-JP" altLang="th-TH"/>
          </a:p>
        </p:txBody>
      </p:sp>
      <p:sp>
        <p:nvSpPr>
          <p:cNvPr id="95235"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cs typeface="Angsana New" pitchFamily="18" charset="-34"/>
              </a:defRPr>
            </a:lvl1pPr>
          </a:lstStyle>
          <a:p>
            <a:pPr>
              <a:defRPr/>
            </a:pPr>
            <a:endParaRPr lang="th-TH" altLang="ja-JP"/>
          </a:p>
        </p:txBody>
      </p:sp>
      <p:sp>
        <p:nvSpPr>
          <p:cNvPr id="150532"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p:spPr>
      </p:sp>
      <p:sp>
        <p:nvSpPr>
          <p:cNvPr id="95237"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h-TH" altLang="ja-JP" noProof="0"/>
              <a:t>คลิกเพื่อแก้ไขลักษณะของข้อความต้นแบบ</a:t>
            </a:r>
          </a:p>
          <a:p>
            <a:pPr lvl="1"/>
            <a:r>
              <a:rPr lang="th-TH" altLang="ja-JP" noProof="0"/>
              <a:t>ระดับที่สอง</a:t>
            </a:r>
          </a:p>
          <a:p>
            <a:pPr lvl="2"/>
            <a:r>
              <a:rPr lang="th-TH" altLang="ja-JP" noProof="0"/>
              <a:t>ระดับที่สาม</a:t>
            </a:r>
          </a:p>
          <a:p>
            <a:pPr lvl="3"/>
            <a:r>
              <a:rPr lang="th-TH" altLang="ja-JP" noProof="0"/>
              <a:t>ระดับที่สี่</a:t>
            </a:r>
          </a:p>
          <a:p>
            <a:pPr lvl="4"/>
            <a:r>
              <a:rPr lang="th-TH" altLang="ja-JP" noProof="0"/>
              <a:t>ระดับที่ห้า</a:t>
            </a:r>
          </a:p>
        </p:txBody>
      </p:sp>
      <p:sp>
        <p:nvSpPr>
          <p:cNvPr id="95238"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cs typeface="Angsana New" pitchFamily="18" charset="-34"/>
              </a:defRPr>
            </a:lvl1pPr>
          </a:lstStyle>
          <a:p>
            <a:pPr>
              <a:defRPr/>
            </a:pPr>
            <a:endParaRPr lang="ja-JP" altLang="th-TH"/>
          </a:p>
        </p:txBody>
      </p:sp>
      <p:sp>
        <p:nvSpPr>
          <p:cNvPr id="95239" name="Rectangle 7"/>
          <p:cNvSpPr>
            <a:spLocks noGrp="1" noChangeArrowheads="1"/>
          </p:cNvSpPr>
          <p:nvPr>
            <p:ph type="sldNum" sz="quarter" idx="5"/>
          </p:nvPr>
        </p:nvSpPr>
        <p:spPr bwMode="auto">
          <a:xfrm>
            <a:off x="4022725" y="9721850"/>
            <a:ext cx="3078163"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cs typeface="Angsana New" pitchFamily="18" charset="-34"/>
              </a:defRPr>
            </a:lvl1pPr>
          </a:lstStyle>
          <a:p>
            <a:pPr>
              <a:defRPr/>
            </a:pPr>
            <a:fld id="{F8AF7BCF-B8D4-4CB9-9D35-FCD3AE718A4F}" type="slidenum">
              <a:rPr lang="en-US"/>
              <a:pPr>
                <a:defRPr/>
              </a:pPr>
              <a:t>‹#›</a:t>
            </a:fld>
            <a:endParaRPr lang="ja-JP" altLang="th-TH"/>
          </a:p>
        </p:txBody>
      </p:sp>
    </p:spTree>
    <p:extLst>
      <p:ext uri="{BB962C8B-B14F-4D97-AF65-F5344CB8AC3E}">
        <p14:creationId xmlns:p14="http://schemas.microsoft.com/office/powerpoint/2010/main" val="29544071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D7730814-7915-4C67-8A71-7AEA66262E4C}" type="slidenum">
              <a:rPr lang="en-US" smtClean="0"/>
              <a:pPr/>
              <a:t>1</a:t>
            </a:fld>
            <a:endParaRPr lang="ja-JP" altLang="th-TH"/>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ja-JP" altLang="en-US" sz="1800"/>
          </a:p>
        </p:txBody>
      </p:sp>
    </p:spTree>
    <p:extLst>
      <p:ext uri="{BB962C8B-B14F-4D97-AF65-F5344CB8AC3E}">
        <p14:creationId xmlns:p14="http://schemas.microsoft.com/office/powerpoint/2010/main" val="3421911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5"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6" name="Rectangle 6"/>
          <p:cNvSpPr>
            <a:spLocks noGrp="1" noChangeArrowheads="1"/>
          </p:cNvSpPr>
          <p:nvPr>
            <p:ph type="sldNum" sz="quarter" idx="12"/>
          </p:nvPr>
        </p:nvSpPr>
        <p:spPr>
          <a:ln/>
        </p:spPr>
        <p:txBody>
          <a:bodyPr/>
          <a:lstStyle>
            <a:lvl1pPr>
              <a:defRPr/>
            </a:lvl1pPr>
          </a:lstStyle>
          <a:p>
            <a:pPr>
              <a:defRPr/>
            </a:pPr>
            <a:fld id="{C701BEBA-E764-4713-8E36-67E8FE5D814F}" type="slidenum">
              <a:rPr lang="en-US"/>
              <a:pPr>
                <a:defRPr/>
              </a:pPr>
              <a:t>‹#›</a:t>
            </a:fld>
            <a:endParaRPr lang="ja-JP" altLang="th-TH">
              <a:ea typeface="MS PGothic"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5"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6" name="Rectangle 6"/>
          <p:cNvSpPr>
            <a:spLocks noGrp="1" noChangeArrowheads="1"/>
          </p:cNvSpPr>
          <p:nvPr>
            <p:ph type="sldNum" sz="quarter" idx="12"/>
          </p:nvPr>
        </p:nvSpPr>
        <p:spPr>
          <a:ln/>
        </p:spPr>
        <p:txBody>
          <a:bodyPr/>
          <a:lstStyle>
            <a:lvl1pPr>
              <a:defRPr/>
            </a:lvl1pPr>
          </a:lstStyle>
          <a:p>
            <a:pPr>
              <a:defRPr/>
            </a:pPr>
            <a:fld id="{38948AC5-3282-4523-AAA5-BF79940F74BD}" type="slidenum">
              <a:rPr lang="en-US"/>
              <a:pPr>
                <a:defRPr/>
              </a:pPr>
              <a:t>‹#›</a:t>
            </a:fld>
            <a:endParaRPr lang="ja-JP" altLang="th-TH">
              <a:ea typeface="MS PGothic" pitchFamily="34"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5"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6" name="Rectangle 6"/>
          <p:cNvSpPr>
            <a:spLocks noGrp="1" noChangeArrowheads="1"/>
          </p:cNvSpPr>
          <p:nvPr>
            <p:ph type="sldNum" sz="quarter" idx="12"/>
          </p:nvPr>
        </p:nvSpPr>
        <p:spPr>
          <a:ln/>
        </p:spPr>
        <p:txBody>
          <a:bodyPr/>
          <a:lstStyle>
            <a:lvl1pPr>
              <a:defRPr/>
            </a:lvl1pPr>
          </a:lstStyle>
          <a:p>
            <a:pPr>
              <a:defRPr/>
            </a:pPr>
            <a:fld id="{1AC4366E-3554-48E7-8917-2825DC60BADE}" type="slidenum">
              <a:rPr lang="en-US"/>
              <a:pPr>
                <a:defRPr/>
              </a:pPr>
              <a:t>‹#›</a:t>
            </a:fld>
            <a:endParaRPr lang="ja-JP" altLang="th-TH">
              <a:ea typeface="MS PGothic" pitchFamily="34"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5"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6" name="Rectangle 6"/>
          <p:cNvSpPr>
            <a:spLocks noGrp="1" noChangeArrowheads="1"/>
          </p:cNvSpPr>
          <p:nvPr>
            <p:ph type="sldNum" sz="quarter" idx="12"/>
          </p:nvPr>
        </p:nvSpPr>
        <p:spPr>
          <a:ln/>
        </p:spPr>
        <p:txBody>
          <a:bodyPr/>
          <a:lstStyle>
            <a:lvl1pPr>
              <a:defRPr/>
            </a:lvl1pPr>
          </a:lstStyle>
          <a:p>
            <a:pPr>
              <a:defRPr/>
            </a:pPr>
            <a:fld id="{1B409A35-101C-4F1F-9592-921CF745C825}" type="slidenum">
              <a:rPr lang="en-US"/>
              <a:pPr>
                <a:defRPr/>
              </a:pPr>
              <a:t>‹#›</a:t>
            </a:fld>
            <a:endParaRPr lang="ja-JP" altLang="th-TH">
              <a:ea typeface="MS PGothic" pitchFamily="34"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5"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6" name="Rectangle 6"/>
          <p:cNvSpPr>
            <a:spLocks noGrp="1" noChangeArrowheads="1"/>
          </p:cNvSpPr>
          <p:nvPr>
            <p:ph type="sldNum" sz="quarter" idx="12"/>
          </p:nvPr>
        </p:nvSpPr>
        <p:spPr>
          <a:ln/>
        </p:spPr>
        <p:txBody>
          <a:bodyPr/>
          <a:lstStyle>
            <a:lvl1pPr>
              <a:defRPr/>
            </a:lvl1pPr>
          </a:lstStyle>
          <a:p>
            <a:pPr>
              <a:defRPr/>
            </a:pPr>
            <a:fld id="{A0E5C69F-3334-4810-8E42-E749F2E9C9B5}" type="slidenum">
              <a:rPr lang="en-US"/>
              <a:pPr>
                <a:defRPr/>
              </a:pPr>
              <a:t>‹#›</a:t>
            </a:fld>
            <a:endParaRPr lang="ja-JP" altLang="th-TH">
              <a:ea typeface="MS PGothic" pitchFamily="34"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5"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6" name="Rectangle 6"/>
          <p:cNvSpPr>
            <a:spLocks noGrp="1" noChangeArrowheads="1"/>
          </p:cNvSpPr>
          <p:nvPr>
            <p:ph type="sldNum" sz="quarter" idx="12"/>
          </p:nvPr>
        </p:nvSpPr>
        <p:spPr>
          <a:ln/>
        </p:spPr>
        <p:txBody>
          <a:bodyPr/>
          <a:lstStyle>
            <a:lvl1pPr>
              <a:defRPr/>
            </a:lvl1pPr>
          </a:lstStyle>
          <a:p>
            <a:pPr>
              <a:defRPr/>
            </a:pPr>
            <a:fld id="{082006D9-D34E-41FB-9D3F-347E0BE77737}" type="slidenum">
              <a:rPr lang="en-US"/>
              <a:pPr>
                <a:defRPr/>
              </a:pPr>
              <a:t>‹#›</a:t>
            </a:fld>
            <a:endParaRPr lang="ja-JP" altLang="th-TH">
              <a:ea typeface="MS PGothic" pitchFamily="34"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6"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7" name="Rectangle 6"/>
          <p:cNvSpPr>
            <a:spLocks noGrp="1" noChangeArrowheads="1"/>
          </p:cNvSpPr>
          <p:nvPr>
            <p:ph type="sldNum" sz="quarter" idx="12"/>
          </p:nvPr>
        </p:nvSpPr>
        <p:spPr>
          <a:ln/>
        </p:spPr>
        <p:txBody>
          <a:bodyPr/>
          <a:lstStyle>
            <a:lvl1pPr>
              <a:defRPr/>
            </a:lvl1pPr>
          </a:lstStyle>
          <a:p>
            <a:pPr>
              <a:defRPr/>
            </a:pPr>
            <a:fld id="{8C559170-8D07-4C09-AF5F-F9FC20121FC7}" type="slidenum">
              <a:rPr lang="en-US"/>
              <a:pPr>
                <a:defRPr/>
              </a:pPr>
              <a:t>‹#›</a:t>
            </a:fld>
            <a:endParaRPr lang="ja-JP" altLang="th-TH">
              <a:ea typeface="MS PGothic" pitchFamily="34"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8"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9" name="Rectangle 6"/>
          <p:cNvSpPr>
            <a:spLocks noGrp="1" noChangeArrowheads="1"/>
          </p:cNvSpPr>
          <p:nvPr>
            <p:ph type="sldNum" sz="quarter" idx="12"/>
          </p:nvPr>
        </p:nvSpPr>
        <p:spPr>
          <a:ln/>
        </p:spPr>
        <p:txBody>
          <a:bodyPr/>
          <a:lstStyle>
            <a:lvl1pPr>
              <a:defRPr/>
            </a:lvl1pPr>
          </a:lstStyle>
          <a:p>
            <a:pPr>
              <a:defRPr/>
            </a:pPr>
            <a:fld id="{C81C33FC-65A4-4A92-BDDD-C064D4B4074A}" type="slidenum">
              <a:rPr lang="en-US"/>
              <a:pPr>
                <a:defRPr/>
              </a:pPr>
              <a:t>‹#›</a:t>
            </a:fld>
            <a:endParaRPr lang="ja-JP" altLang="th-TH">
              <a:ea typeface="MS PGothic" pitchFamily="34"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4"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5" name="Rectangle 6"/>
          <p:cNvSpPr>
            <a:spLocks noGrp="1" noChangeArrowheads="1"/>
          </p:cNvSpPr>
          <p:nvPr>
            <p:ph type="sldNum" sz="quarter" idx="12"/>
          </p:nvPr>
        </p:nvSpPr>
        <p:spPr>
          <a:ln/>
        </p:spPr>
        <p:txBody>
          <a:bodyPr/>
          <a:lstStyle>
            <a:lvl1pPr>
              <a:defRPr/>
            </a:lvl1pPr>
          </a:lstStyle>
          <a:p>
            <a:pPr>
              <a:defRPr/>
            </a:pPr>
            <a:fld id="{F692984C-0A38-4D66-9E0F-7B08DA7475E0}" type="slidenum">
              <a:rPr lang="en-US"/>
              <a:pPr>
                <a:defRPr/>
              </a:pPr>
              <a:t>‹#›</a:t>
            </a:fld>
            <a:endParaRPr lang="ja-JP" altLang="th-TH">
              <a:ea typeface="MS PGothic" pitchFamily="34"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3"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4" name="Rectangle 6"/>
          <p:cNvSpPr>
            <a:spLocks noGrp="1" noChangeArrowheads="1"/>
          </p:cNvSpPr>
          <p:nvPr>
            <p:ph type="sldNum" sz="quarter" idx="12"/>
          </p:nvPr>
        </p:nvSpPr>
        <p:spPr>
          <a:ln/>
        </p:spPr>
        <p:txBody>
          <a:bodyPr/>
          <a:lstStyle>
            <a:lvl1pPr>
              <a:defRPr/>
            </a:lvl1pPr>
          </a:lstStyle>
          <a:p>
            <a:pPr>
              <a:defRPr/>
            </a:pPr>
            <a:fld id="{F6E1DFF3-BEF7-4060-BFD3-9539AB61F29F}" type="slidenum">
              <a:rPr lang="en-US"/>
              <a:pPr>
                <a:defRPr/>
              </a:pPr>
              <a:t>‹#›</a:t>
            </a:fld>
            <a:endParaRPr lang="ja-JP" altLang="th-TH">
              <a:ea typeface="MS PGothic" pitchFamily="34"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6"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7" name="Rectangle 6"/>
          <p:cNvSpPr>
            <a:spLocks noGrp="1" noChangeArrowheads="1"/>
          </p:cNvSpPr>
          <p:nvPr>
            <p:ph type="sldNum" sz="quarter" idx="12"/>
          </p:nvPr>
        </p:nvSpPr>
        <p:spPr>
          <a:ln/>
        </p:spPr>
        <p:txBody>
          <a:bodyPr/>
          <a:lstStyle>
            <a:lvl1pPr>
              <a:defRPr/>
            </a:lvl1pPr>
          </a:lstStyle>
          <a:p>
            <a:pPr>
              <a:defRPr/>
            </a:pPr>
            <a:fld id="{168D3B03-F774-43D2-AB55-950153624889}" type="slidenum">
              <a:rPr lang="en-US"/>
              <a:pPr>
                <a:defRPr/>
              </a:pPr>
              <a:t>‹#›</a:t>
            </a:fld>
            <a:endParaRPr lang="ja-JP" altLang="th-TH">
              <a:ea typeface="MS PGothic"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ja-JP" altLang="th-TH"/>
          </a:p>
        </p:txBody>
      </p:sp>
      <p:sp>
        <p:nvSpPr>
          <p:cNvPr id="6" name="Rectangle 5"/>
          <p:cNvSpPr>
            <a:spLocks noGrp="1" noChangeArrowheads="1"/>
          </p:cNvSpPr>
          <p:nvPr>
            <p:ph type="ftr" sz="quarter" idx="11"/>
          </p:nvPr>
        </p:nvSpPr>
        <p:spPr>
          <a:ln/>
        </p:spPr>
        <p:txBody>
          <a:bodyPr/>
          <a:lstStyle>
            <a:lvl1pPr>
              <a:defRPr/>
            </a:lvl1pPr>
          </a:lstStyle>
          <a:p>
            <a:pPr>
              <a:defRPr/>
            </a:pPr>
            <a:endParaRPr lang="ja-JP" altLang="th-TH"/>
          </a:p>
        </p:txBody>
      </p:sp>
      <p:sp>
        <p:nvSpPr>
          <p:cNvPr id="7" name="Rectangle 6"/>
          <p:cNvSpPr>
            <a:spLocks noGrp="1" noChangeArrowheads="1"/>
          </p:cNvSpPr>
          <p:nvPr>
            <p:ph type="sldNum" sz="quarter" idx="12"/>
          </p:nvPr>
        </p:nvSpPr>
        <p:spPr>
          <a:ln/>
        </p:spPr>
        <p:txBody>
          <a:bodyPr/>
          <a:lstStyle>
            <a:lvl1pPr>
              <a:defRPr/>
            </a:lvl1pPr>
          </a:lstStyle>
          <a:p>
            <a:pPr>
              <a:defRPr/>
            </a:pPr>
            <a:fld id="{AB7D6EC9-0B09-4C01-B611-6FA618AC244E}" type="slidenum">
              <a:rPr lang="en-US"/>
              <a:pPr>
                <a:defRPr/>
              </a:pPr>
              <a:t>‹#›</a:t>
            </a:fld>
            <a:endParaRPr lang="ja-JP" altLang="th-TH">
              <a:ea typeface="MS PGothic"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728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ea typeface="MS PGothic" pitchFamily="34" charset="-128"/>
                <a:cs typeface="+mn-cs"/>
              </a:defRPr>
            </a:lvl1pPr>
          </a:lstStyle>
          <a:p>
            <a:pPr>
              <a:defRPr/>
            </a:pPr>
            <a:endParaRPr lang="ja-JP" altLang="th-TH"/>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S PGothic" pitchFamily="34" charset="-128"/>
                <a:cs typeface="+mn-cs"/>
              </a:defRPr>
            </a:lvl1pPr>
          </a:lstStyle>
          <a:p>
            <a:pPr>
              <a:defRPr/>
            </a:pPr>
            <a:endParaRPr lang="ja-JP" altLang="th-TH"/>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cs typeface="+mn-cs"/>
              </a:defRPr>
            </a:lvl1pPr>
          </a:lstStyle>
          <a:p>
            <a:pPr>
              <a:defRPr/>
            </a:pPr>
            <a:fld id="{DF35616B-5B93-4024-9E8A-FDB756188D83}" type="slidenum">
              <a:rPr lang="en-US"/>
              <a:pPr>
                <a:defRPr/>
              </a:pPr>
              <a:t>‹#›</a:t>
            </a:fld>
            <a:endParaRPr lang="ja-JP" altLang="th-TH">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2pPr>
      <a:lvl3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3pPr>
      <a:lvl4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4pPr>
      <a:lvl5pPr algn="ctr" rtl="0" eaLnBrk="0" fontAlgn="base" hangingPunct="0">
        <a:spcBef>
          <a:spcPct val="0"/>
        </a:spcBef>
        <a:spcAft>
          <a:spcPct val="0"/>
        </a:spcAft>
        <a:defRPr sz="4400">
          <a:solidFill>
            <a:schemeClr val="tx2"/>
          </a:solidFill>
          <a:latin typeface="Times New Roman" pitchFamily="18" charset="0"/>
          <a:cs typeface="Angsana New" pitchFamily="18" charset="-34"/>
        </a:defRPr>
      </a:lvl5pPr>
      <a:lvl6pPr marL="457200" algn="ctr" rtl="0" fontAlgn="base">
        <a:spcBef>
          <a:spcPct val="0"/>
        </a:spcBef>
        <a:spcAft>
          <a:spcPct val="0"/>
        </a:spcAft>
        <a:defRPr sz="4400">
          <a:solidFill>
            <a:schemeClr val="tx2"/>
          </a:solidFill>
          <a:latin typeface="Times New Roman" pitchFamily="18" charset="0"/>
          <a:cs typeface="Angsana New" pitchFamily="18" charset="-34"/>
        </a:defRPr>
      </a:lvl6pPr>
      <a:lvl7pPr marL="914400" algn="ctr" rtl="0" fontAlgn="base">
        <a:spcBef>
          <a:spcPct val="0"/>
        </a:spcBef>
        <a:spcAft>
          <a:spcPct val="0"/>
        </a:spcAft>
        <a:defRPr sz="4400">
          <a:solidFill>
            <a:schemeClr val="tx2"/>
          </a:solidFill>
          <a:latin typeface="Times New Roman" pitchFamily="18" charset="0"/>
          <a:cs typeface="Angsana New" pitchFamily="18" charset="-34"/>
        </a:defRPr>
      </a:lvl7pPr>
      <a:lvl8pPr marL="1371600" algn="ctr" rtl="0" fontAlgn="base">
        <a:spcBef>
          <a:spcPct val="0"/>
        </a:spcBef>
        <a:spcAft>
          <a:spcPct val="0"/>
        </a:spcAft>
        <a:defRPr sz="4400">
          <a:solidFill>
            <a:schemeClr val="tx2"/>
          </a:solidFill>
          <a:latin typeface="Times New Roman" pitchFamily="18" charset="0"/>
          <a:cs typeface="Angsana New" pitchFamily="18" charset="-34"/>
        </a:defRPr>
      </a:lvl8pPr>
      <a:lvl9pPr marL="1828800" algn="ctr" rtl="0" fontAlgn="base">
        <a:spcBef>
          <a:spcPct val="0"/>
        </a:spcBef>
        <a:spcAft>
          <a:spcPct val="0"/>
        </a:spcAft>
        <a:defRPr sz="4400">
          <a:solidFill>
            <a:schemeClr val="tx2"/>
          </a:solidFill>
          <a:latin typeface="Times New Roman" pitchFamily="18" charset="0"/>
          <a:cs typeface="Angsana New" pitchFamily="18" charset="-34"/>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image" Target="../media/image4.wmf"/><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oleObject" Target="../embeddings/oleObject5.bin"/><Relationship Id="rId2" Type="http://schemas.openxmlformats.org/officeDocument/2006/relationships/slideLayout" Target="../slideLayouts/slideLayout7.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image" Target="../media/image5.wmf"/><Relationship Id="rId10" Type="http://schemas.openxmlformats.org/officeDocument/2006/relationships/image" Target="../media/image3.png"/><Relationship Id="rId4" Type="http://schemas.openxmlformats.org/officeDocument/2006/relationships/image" Target="../media/image6.jpeg"/><Relationship Id="rId9" Type="http://schemas.openxmlformats.org/officeDocument/2006/relationships/oleObject" Target="../embeddings/oleObject3.bin"/><Relationship Id="rId1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0.emf"/><Relationship Id="rId7" Type="http://schemas.openxmlformats.org/officeDocument/2006/relationships/image" Target="../media/image52.emf"/><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1.emf"/><Relationship Id="rId10" Type="http://schemas.openxmlformats.org/officeDocument/2006/relationships/image" Target="../media/image54.png"/><Relationship Id="rId4" Type="http://schemas.openxmlformats.org/officeDocument/2006/relationships/customXml" Target="../ink/ink3.xml"/><Relationship Id="rId9" Type="http://schemas.openxmlformats.org/officeDocument/2006/relationships/image" Target="../media/image53.emf"/></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2.emf"/><Relationship Id="rId4" Type="http://schemas.openxmlformats.org/officeDocument/2006/relationships/image" Target="../media/image26.png"/><Relationship Id="rId9" Type="http://schemas.openxmlformats.org/officeDocument/2006/relationships/customXml" Target="../ink/ink1.xml"/><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ext Box 3"/>
          <p:cNvSpPr txBox="1">
            <a:spLocks noChangeArrowheads="1"/>
          </p:cNvSpPr>
          <p:nvPr/>
        </p:nvSpPr>
        <p:spPr bwMode="auto">
          <a:xfrm>
            <a:off x="1" y="450850"/>
            <a:ext cx="9144000" cy="646331"/>
          </a:xfrm>
          <a:prstGeom prst="rect">
            <a:avLst/>
          </a:prstGeom>
          <a:solidFill>
            <a:schemeClr val="accent1">
              <a:lumMod val="20000"/>
              <a:lumOff val="80000"/>
            </a:schemeClr>
          </a:solidFill>
          <a:ln w="9525">
            <a:noFill/>
            <a:miter lim="800000"/>
            <a:headEnd/>
            <a:tailEnd/>
          </a:ln>
        </p:spPr>
        <p:txBody>
          <a:bodyPr wrap="square">
            <a:spAutoFit/>
          </a:bodyPr>
          <a:lstStyle/>
          <a:p>
            <a:r>
              <a:rPr lang="en-US" sz="3600" dirty="0">
                <a:cs typeface="Angsana New" pitchFamily="18" charset="-34"/>
              </a:rPr>
              <a:t>AM 108  Engineering Mechanics </a:t>
            </a:r>
          </a:p>
        </p:txBody>
      </p:sp>
      <p:sp>
        <p:nvSpPr>
          <p:cNvPr id="1034" name="Text Box 4"/>
          <p:cNvSpPr txBox="1">
            <a:spLocks noChangeArrowheads="1"/>
          </p:cNvSpPr>
          <p:nvPr/>
        </p:nvSpPr>
        <p:spPr bwMode="auto">
          <a:xfrm>
            <a:off x="1674018" y="4852988"/>
            <a:ext cx="5945188" cy="1631216"/>
          </a:xfrm>
          <a:prstGeom prst="rect">
            <a:avLst/>
          </a:prstGeom>
          <a:noFill/>
          <a:ln w="9525">
            <a:noFill/>
            <a:miter lim="800000"/>
            <a:headEnd/>
            <a:tailEnd/>
          </a:ln>
        </p:spPr>
        <p:txBody>
          <a:bodyPr>
            <a:spAutoFit/>
          </a:bodyPr>
          <a:lstStyle/>
          <a:p>
            <a:r>
              <a:rPr lang="en-US" altLang="ja-JP" sz="2500" b="0" dirty="0">
                <a:solidFill>
                  <a:srgbClr val="0000CC"/>
                </a:solidFill>
                <a:latin typeface="Angsana New" pitchFamily="18" charset="-34"/>
                <a:ea typeface="MS PGothic" pitchFamily="34" charset="-128"/>
                <a:cs typeface="Angsana New" pitchFamily="18" charset="-34"/>
              </a:rPr>
              <a:t>Dr. Vishisht Bhaiya</a:t>
            </a:r>
          </a:p>
          <a:p>
            <a:r>
              <a:rPr lang="en-US" altLang="ja-JP" sz="2500" b="0" dirty="0">
                <a:solidFill>
                  <a:srgbClr val="0000CC"/>
                </a:solidFill>
                <a:latin typeface="Angsana New" pitchFamily="18" charset="-34"/>
                <a:ea typeface="MS PGothic" pitchFamily="34" charset="-128"/>
                <a:cs typeface="Angsana New" pitchFamily="18" charset="-34"/>
              </a:rPr>
              <a:t>Assistant Professor</a:t>
            </a:r>
          </a:p>
          <a:p>
            <a:r>
              <a:rPr lang="en-US" altLang="ja-JP" sz="2500" b="0" dirty="0">
                <a:solidFill>
                  <a:srgbClr val="0000CC"/>
                </a:solidFill>
                <a:latin typeface="Angsana New" pitchFamily="18" charset="-34"/>
                <a:ea typeface="MS PGothic" pitchFamily="34" charset="-128"/>
                <a:cs typeface="Angsana New" pitchFamily="18" charset="-34"/>
              </a:rPr>
              <a:t>Department of Civil Engineering</a:t>
            </a:r>
          </a:p>
          <a:p>
            <a:r>
              <a:rPr lang="en-US" altLang="ja-JP" sz="2500" b="0" dirty="0">
                <a:solidFill>
                  <a:srgbClr val="0000CC"/>
                </a:solidFill>
                <a:latin typeface="Angsana New" pitchFamily="18" charset="-34"/>
                <a:ea typeface="MS PGothic" pitchFamily="34" charset="-128"/>
                <a:cs typeface="Angsana New" pitchFamily="18" charset="-34"/>
              </a:rPr>
              <a:t>Email:- </a:t>
            </a:r>
            <a:r>
              <a:rPr lang="en-US" altLang="ja-JP" sz="2500" b="0" dirty="0">
                <a:solidFill>
                  <a:schemeClr val="accent2"/>
                </a:solidFill>
                <a:latin typeface="Angsana New" pitchFamily="18" charset="-34"/>
                <a:ea typeface="MS PGothic" pitchFamily="34" charset="-128"/>
                <a:cs typeface="Angsana New" pitchFamily="18" charset="-34"/>
              </a:rPr>
              <a:t>vishisht@amd.svnit.ac.in</a:t>
            </a:r>
          </a:p>
        </p:txBody>
      </p:sp>
      <p:pic>
        <p:nvPicPr>
          <p:cNvPr id="1035" name="Picture 5" descr="P3-90"/>
          <p:cNvPicPr>
            <a:picLocks noChangeAspect="1" noChangeArrowheads="1"/>
          </p:cNvPicPr>
          <p:nvPr/>
        </p:nvPicPr>
        <p:blipFill>
          <a:blip r:embed="rId4" cstate="print"/>
          <a:srcRect/>
          <a:stretch>
            <a:fillRect/>
          </a:stretch>
        </p:blipFill>
        <p:spPr bwMode="auto">
          <a:xfrm>
            <a:off x="625475" y="1769625"/>
            <a:ext cx="2732088" cy="2976563"/>
          </a:xfrm>
          <a:prstGeom prst="rect">
            <a:avLst/>
          </a:prstGeom>
          <a:noFill/>
          <a:ln w="9525">
            <a:noFill/>
            <a:miter lim="800000"/>
            <a:headEnd/>
            <a:tailEnd/>
          </a:ln>
        </p:spPr>
      </p:pic>
      <p:sp>
        <p:nvSpPr>
          <p:cNvPr id="1036" name="Rectangle 6"/>
          <p:cNvSpPr>
            <a:spLocks noChangeArrowheads="1"/>
          </p:cNvSpPr>
          <p:nvPr/>
        </p:nvSpPr>
        <p:spPr bwMode="auto">
          <a:xfrm rot="1885669">
            <a:off x="4889500" y="3197225"/>
            <a:ext cx="3694113" cy="196850"/>
          </a:xfrm>
          <a:prstGeom prst="rect">
            <a:avLst/>
          </a:prstGeom>
          <a:solidFill>
            <a:schemeClr val="accent1"/>
          </a:solidFill>
          <a:ln w="9525" algn="ctr">
            <a:solidFill>
              <a:schemeClr val="tx2"/>
            </a:solidFill>
            <a:miter lim="800000"/>
            <a:headEnd/>
            <a:tailEnd/>
          </a:ln>
        </p:spPr>
        <p:txBody>
          <a:bodyPr wrap="none" anchor="ctr"/>
          <a:lstStyle/>
          <a:p>
            <a:endParaRPr lang="en-US"/>
          </a:p>
        </p:txBody>
      </p:sp>
      <p:sp>
        <p:nvSpPr>
          <p:cNvPr id="1037" name="AutoShape 7"/>
          <p:cNvSpPr>
            <a:spLocks noChangeArrowheads="1"/>
          </p:cNvSpPr>
          <p:nvPr/>
        </p:nvSpPr>
        <p:spPr bwMode="auto">
          <a:xfrm rot="2837773">
            <a:off x="5244306" y="2185195"/>
            <a:ext cx="2473325" cy="2036762"/>
          </a:xfrm>
          <a:prstGeom prst="parallelogram">
            <a:avLst>
              <a:gd name="adj" fmla="val 30359"/>
            </a:avLst>
          </a:prstGeom>
          <a:solidFill>
            <a:srgbClr val="CCFFCC">
              <a:alpha val="63921"/>
            </a:srgbClr>
          </a:solidFill>
          <a:ln w="9525" algn="ctr">
            <a:solidFill>
              <a:schemeClr val="tx1"/>
            </a:solidFill>
            <a:miter lim="800000"/>
            <a:headEnd/>
            <a:tailEnd/>
          </a:ln>
        </p:spPr>
        <p:txBody>
          <a:bodyPr wrap="none" anchor="ctr"/>
          <a:lstStyle/>
          <a:p>
            <a:endParaRPr lang="en-US"/>
          </a:p>
        </p:txBody>
      </p:sp>
      <p:sp>
        <p:nvSpPr>
          <p:cNvPr id="1038" name="AutoShape 8"/>
          <p:cNvSpPr>
            <a:spLocks noChangeArrowheads="1"/>
          </p:cNvSpPr>
          <p:nvPr/>
        </p:nvSpPr>
        <p:spPr bwMode="auto">
          <a:xfrm rot="7073015">
            <a:off x="4062412" y="666751"/>
            <a:ext cx="2600325" cy="3784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5100 w 21600"/>
              <a:gd name="T13" fmla="*/ 0 h 21600"/>
              <a:gd name="T14" fmla="*/ 16500 w 21600"/>
              <a:gd name="T15" fmla="*/ 2562 h 21600"/>
            </a:gdLst>
            <a:ahLst/>
            <a:cxnLst>
              <a:cxn ang="T8">
                <a:pos x="T0" y="T1"/>
              </a:cxn>
              <a:cxn ang="T9">
                <a:pos x="T2" y="T3"/>
              </a:cxn>
              <a:cxn ang="T10">
                <a:pos x="T4" y="T5"/>
              </a:cxn>
              <a:cxn ang="T11">
                <a:pos x="T6" y="T7"/>
              </a:cxn>
            </a:cxnLst>
            <a:rect l="T12" t="T13" r="T14" b="T15"/>
            <a:pathLst>
              <a:path w="21600" h="21600">
                <a:moveTo>
                  <a:pt x="7235" y="1779"/>
                </a:moveTo>
                <a:cubicBezTo>
                  <a:pt x="8370" y="1331"/>
                  <a:pt x="9579" y="1100"/>
                  <a:pt x="10800" y="1101"/>
                </a:cubicBezTo>
                <a:cubicBezTo>
                  <a:pt x="12020" y="1101"/>
                  <a:pt x="13229" y="1331"/>
                  <a:pt x="14364" y="1779"/>
                </a:cubicBezTo>
                <a:lnTo>
                  <a:pt x="14769" y="755"/>
                </a:lnTo>
                <a:cubicBezTo>
                  <a:pt x="13505" y="256"/>
                  <a:pt x="12158" y="-1"/>
                  <a:pt x="10799" y="0"/>
                </a:cubicBezTo>
                <a:cubicBezTo>
                  <a:pt x="9441" y="0"/>
                  <a:pt x="8094" y="256"/>
                  <a:pt x="6830" y="755"/>
                </a:cubicBezTo>
                <a:close/>
              </a:path>
            </a:pathLst>
          </a:custGeom>
          <a:solidFill>
            <a:schemeClr val="bg1">
              <a:alpha val="59999"/>
            </a:schemeClr>
          </a:solidFill>
          <a:ln w="9525" algn="ctr">
            <a:solidFill>
              <a:schemeClr val="tx1"/>
            </a:solidFill>
            <a:miter lim="800000"/>
            <a:headEnd/>
            <a:tailEnd/>
          </a:ln>
        </p:spPr>
        <p:txBody>
          <a:bodyPr wrap="none" anchor="ctr"/>
          <a:lstStyle/>
          <a:p>
            <a:endParaRPr lang="en-US"/>
          </a:p>
        </p:txBody>
      </p:sp>
      <p:sp>
        <p:nvSpPr>
          <p:cNvPr id="1039" name="Oval 9"/>
          <p:cNvSpPr>
            <a:spLocks noChangeArrowheads="1"/>
          </p:cNvSpPr>
          <p:nvPr/>
        </p:nvSpPr>
        <p:spPr bwMode="auto">
          <a:xfrm>
            <a:off x="6872288" y="3322638"/>
            <a:ext cx="139700" cy="150812"/>
          </a:xfrm>
          <a:prstGeom prst="ellipse">
            <a:avLst/>
          </a:prstGeom>
          <a:solidFill>
            <a:schemeClr val="accent1"/>
          </a:solidFill>
          <a:ln w="9525" algn="ctr">
            <a:solidFill>
              <a:schemeClr val="tx1"/>
            </a:solidFill>
            <a:round/>
            <a:headEnd/>
            <a:tailEnd/>
          </a:ln>
        </p:spPr>
        <p:txBody>
          <a:bodyPr wrap="none" anchor="ctr"/>
          <a:lstStyle/>
          <a:p>
            <a:endParaRPr lang="en-US"/>
          </a:p>
        </p:txBody>
      </p:sp>
      <p:sp>
        <p:nvSpPr>
          <p:cNvPr id="1040" name="Text Box 10"/>
          <p:cNvSpPr txBox="1">
            <a:spLocks noChangeArrowheads="1"/>
          </p:cNvSpPr>
          <p:nvPr/>
        </p:nvSpPr>
        <p:spPr bwMode="auto">
          <a:xfrm>
            <a:off x="7007225" y="3200400"/>
            <a:ext cx="319088" cy="336550"/>
          </a:xfrm>
          <a:prstGeom prst="rect">
            <a:avLst/>
          </a:prstGeom>
          <a:noFill/>
          <a:ln w="9525" algn="ctr">
            <a:noFill/>
            <a:miter lim="800000"/>
            <a:headEnd/>
            <a:tailEnd/>
          </a:ln>
        </p:spPr>
        <p:txBody>
          <a:bodyPr>
            <a:spAutoFit/>
          </a:bodyPr>
          <a:lstStyle/>
          <a:p>
            <a:r>
              <a:rPr lang="en-US" altLang="ja-JP" sz="1600">
                <a:solidFill>
                  <a:srgbClr val="336699"/>
                </a:solidFill>
                <a:ea typeface="MS PGothic" pitchFamily="34" charset="-128"/>
                <a:cs typeface="Arial" charset="0"/>
              </a:rPr>
              <a:t>C</a:t>
            </a:r>
          </a:p>
        </p:txBody>
      </p:sp>
      <p:graphicFrame>
        <p:nvGraphicFramePr>
          <p:cNvPr id="1026" name="Object 11"/>
          <p:cNvGraphicFramePr>
            <a:graphicFrameLocks noChangeAspect="1"/>
          </p:cNvGraphicFramePr>
          <p:nvPr/>
        </p:nvGraphicFramePr>
        <p:xfrm>
          <a:off x="6699250" y="2692400"/>
          <a:ext cx="236538" cy="265113"/>
        </p:xfrm>
        <a:graphic>
          <a:graphicData uri="http://schemas.openxmlformats.org/presentationml/2006/ole">
            <mc:AlternateContent xmlns:mc="http://schemas.openxmlformats.org/markup-compatibility/2006">
              <mc:Choice xmlns:v="urn:schemas-microsoft-com:vml" Requires="v">
                <p:oleObj spid="_x0000_s1608" name="Equation" r:id="rId5" imgW="34683700" imgH="12954000" progId="Equation.DSMT4">
                  <p:embed/>
                </p:oleObj>
              </mc:Choice>
              <mc:Fallback>
                <p:oleObj name="Equation" r:id="rId5" imgW="34683700" imgH="129540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250" y="2692400"/>
                        <a:ext cx="236538" cy="26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2"/>
          <p:cNvGraphicFramePr>
            <a:graphicFrameLocks noChangeAspect="1"/>
          </p:cNvGraphicFramePr>
          <p:nvPr/>
        </p:nvGraphicFramePr>
        <p:xfrm>
          <a:off x="7505700" y="3983038"/>
          <a:ext cx="227013" cy="290512"/>
        </p:xfrm>
        <a:graphic>
          <a:graphicData uri="http://schemas.openxmlformats.org/presentationml/2006/ole">
            <mc:AlternateContent xmlns:mc="http://schemas.openxmlformats.org/markup-compatibility/2006">
              <mc:Choice xmlns:v="urn:schemas-microsoft-com:vml" Requires="v">
                <p:oleObj spid="_x0000_s1609" name="Equation" r:id="rId7" imgW="28384500" imgH="10248900" progId="Equation.DSMT4">
                  <p:embed/>
                </p:oleObj>
              </mc:Choice>
              <mc:Fallback>
                <p:oleObj name="Equation" r:id="rId7" imgW="28384500" imgH="102489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5700" y="3983038"/>
                        <a:ext cx="2270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 name="Text Box 13"/>
          <p:cNvSpPr txBox="1">
            <a:spLocks noChangeArrowheads="1"/>
          </p:cNvSpPr>
          <p:nvPr/>
        </p:nvSpPr>
        <p:spPr bwMode="auto">
          <a:xfrm>
            <a:off x="6215063" y="2638425"/>
            <a:ext cx="457200" cy="366713"/>
          </a:xfrm>
          <a:prstGeom prst="rect">
            <a:avLst/>
          </a:prstGeom>
          <a:noFill/>
          <a:ln w="12700">
            <a:noFill/>
            <a:miter lim="800000"/>
            <a:headEnd/>
            <a:tailEnd/>
          </a:ln>
        </p:spPr>
        <p:txBody>
          <a:bodyPr>
            <a:spAutoFit/>
          </a:bodyPr>
          <a:lstStyle/>
          <a:p>
            <a:pPr algn="l">
              <a:spcBef>
                <a:spcPct val="50000"/>
              </a:spcBef>
            </a:pPr>
            <a:r>
              <a:rPr lang="en-US" altLang="ja-JP" sz="1800" b="0" i="1">
                <a:solidFill>
                  <a:schemeClr val="tx2"/>
                </a:solidFill>
                <a:ea typeface="MS PGothic" pitchFamily="34" charset="-128"/>
              </a:rPr>
              <a:t>O</a:t>
            </a:r>
          </a:p>
        </p:txBody>
      </p:sp>
      <p:sp>
        <p:nvSpPr>
          <p:cNvPr id="1042" name="Line 14"/>
          <p:cNvSpPr>
            <a:spLocks noChangeShapeType="1"/>
          </p:cNvSpPr>
          <p:nvPr/>
        </p:nvSpPr>
        <p:spPr bwMode="auto">
          <a:xfrm>
            <a:off x="6294438" y="3019425"/>
            <a:ext cx="762000" cy="52388"/>
          </a:xfrm>
          <a:prstGeom prst="line">
            <a:avLst/>
          </a:prstGeom>
          <a:noFill/>
          <a:ln w="38100" cap="rnd">
            <a:solidFill>
              <a:srgbClr val="FF00FF"/>
            </a:solidFill>
            <a:prstDash val="sysDot"/>
            <a:round/>
            <a:headEnd/>
            <a:tailEnd type="triangle" w="med" len="med"/>
          </a:ln>
        </p:spPr>
        <p:txBody>
          <a:bodyPr/>
          <a:lstStyle/>
          <a:p>
            <a:endParaRPr lang="en-US"/>
          </a:p>
        </p:txBody>
      </p:sp>
      <p:sp>
        <p:nvSpPr>
          <p:cNvPr id="1043" name="Oval 15"/>
          <p:cNvSpPr>
            <a:spLocks noChangeArrowheads="1"/>
          </p:cNvSpPr>
          <p:nvPr/>
        </p:nvSpPr>
        <p:spPr bwMode="auto">
          <a:xfrm>
            <a:off x="6281738" y="2986088"/>
            <a:ext cx="76200" cy="76200"/>
          </a:xfrm>
          <a:prstGeom prst="ellipse">
            <a:avLst/>
          </a:prstGeom>
          <a:solidFill>
            <a:schemeClr val="tx2"/>
          </a:solidFill>
          <a:ln w="12700">
            <a:solidFill>
              <a:schemeClr val="tx2"/>
            </a:solidFill>
            <a:round/>
            <a:headEnd/>
            <a:tailEnd/>
          </a:ln>
        </p:spPr>
        <p:txBody>
          <a:bodyPr wrap="none" anchor="ctr"/>
          <a:lstStyle/>
          <a:p>
            <a:endParaRPr lang="ja-JP" altLang="en-US" sz="1600" b="0">
              <a:solidFill>
                <a:schemeClr val="tx2"/>
              </a:solidFill>
              <a:latin typeface="Arial" charset="0"/>
              <a:ea typeface="MS PGothic" pitchFamily="34" charset="-128"/>
              <a:cs typeface="Arial" charset="0"/>
            </a:endParaRPr>
          </a:p>
        </p:txBody>
      </p:sp>
      <p:graphicFrame>
        <p:nvGraphicFramePr>
          <p:cNvPr id="1028" name="Object 16"/>
          <p:cNvGraphicFramePr>
            <a:graphicFrameLocks noChangeAspect="1"/>
          </p:cNvGraphicFramePr>
          <p:nvPr/>
        </p:nvGraphicFramePr>
        <p:xfrm>
          <a:off x="8077200" y="4179888"/>
          <a:ext cx="452438" cy="352425"/>
        </p:xfrm>
        <a:graphic>
          <a:graphicData uri="http://schemas.openxmlformats.org/presentationml/2006/ole">
            <mc:AlternateContent xmlns:mc="http://schemas.openxmlformats.org/markup-compatibility/2006">
              <mc:Choice xmlns:v="urn:schemas-microsoft-com:vml" Requires="v">
                <p:oleObj spid="_x0000_s1610" name="Image" r:id="rId9" imgW="1257143" imgH="977778" progId="">
                  <p:embed/>
                </p:oleObj>
              </mc:Choice>
              <mc:Fallback>
                <p:oleObj name="Image" r:id="rId9" imgW="1257143" imgH="977778" progId="">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7200" y="4179888"/>
                        <a:ext cx="45243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17"/>
          <p:cNvGraphicFramePr>
            <a:graphicFrameLocks noChangeAspect="1"/>
          </p:cNvGraphicFramePr>
          <p:nvPr/>
        </p:nvGraphicFramePr>
        <p:xfrm>
          <a:off x="5989638" y="4245675"/>
          <a:ext cx="452437" cy="352425"/>
        </p:xfrm>
        <a:graphic>
          <a:graphicData uri="http://schemas.openxmlformats.org/presentationml/2006/ole">
            <mc:AlternateContent xmlns:mc="http://schemas.openxmlformats.org/markup-compatibility/2006">
              <mc:Choice xmlns:v="urn:schemas-microsoft-com:vml" Requires="v">
                <p:oleObj spid="_x0000_s1611" name="Image" r:id="rId11" imgW="1257143" imgH="977778" progId="">
                  <p:embed/>
                </p:oleObj>
              </mc:Choice>
              <mc:Fallback>
                <p:oleObj name="Image" r:id="rId11" imgW="1257143" imgH="977778" progId="">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9638" y="4245675"/>
                        <a:ext cx="452437"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 name="Text Box 18"/>
          <p:cNvSpPr txBox="1">
            <a:spLocks noChangeArrowheads="1"/>
          </p:cNvSpPr>
          <p:nvPr/>
        </p:nvSpPr>
        <p:spPr bwMode="auto">
          <a:xfrm>
            <a:off x="5581650" y="4164013"/>
            <a:ext cx="395288" cy="336550"/>
          </a:xfrm>
          <a:prstGeom prst="rect">
            <a:avLst/>
          </a:prstGeom>
          <a:solidFill>
            <a:schemeClr val="bg1"/>
          </a:solidFill>
          <a:ln w="9525" algn="ctr">
            <a:noFill/>
            <a:miter lim="800000"/>
            <a:headEnd/>
            <a:tailEnd/>
          </a:ln>
        </p:spPr>
        <p:txBody>
          <a:bodyPr>
            <a:spAutoFit/>
          </a:bodyPr>
          <a:lstStyle/>
          <a:p>
            <a:pPr algn="l"/>
            <a:r>
              <a:rPr lang="en-US" altLang="ja-JP" sz="1600" b="0">
                <a:latin typeface="Arial" charset="0"/>
                <a:ea typeface="MS PGothic" pitchFamily="34" charset="-128"/>
                <a:cs typeface="Arial" charset="0"/>
              </a:rPr>
              <a:t>A  </a:t>
            </a:r>
          </a:p>
        </p:txBody>
      </p:sp>
      <p:sp>
        <p:nvSpPr>
          <p:cNvPr id="1045" name="Text Box 19"/>
          <p:cNvSpPr txBox="1">
            <a:spLocks noChangeArrowheads="1"/>
          </p:cNvSpPr>
          <p:nvPr/>
        </p:nvSpPr>
        <p:spPr bwMode="auto">
          <a:xfrm>
            <a:off x="8507413" y="4103688"/>
            <a:ext cx="395287" cy="336550"/>
          </a:xfrm>
          <a:prstGeom prst="rect">
            <a:avLst/>
          </a:prstGeom>
          <a:solidFill>
            <a:schemeClr val="bg1"/>
          </a:solidFill>
          <a:ln w="9525" algn="ctr">
            <a:noFill/>
            <a:miter lim="800000"/>
            <a:headEnd/>
            <a:tailEnd/>
          </a:ln>
        </p:spPr>
        <p:txBody>
          <a:bodyPr>
            <a:spAutoFit/>
          </a:bodyPr>
          <a:lstStyle/>
          <a:p>
            <a:pPr algn="l"/>
            <a:r>
              <a:rPr lang="en-US" altLang="ja-JP" sz="1600" b="0">
                <a:latin typeface="Arial" charset="0"/>
                <a:ea typeface="MS PGothic" pitchFamily="34" charset="-128"/>
                <a:cs typeface="Arial" charset="0"/>
              </a:rPr>
              <a:t>B  </a:t>
            </a:r>
          </a:p>
        </p:txBody>
      </p:sp>
      <p:sp>
        <p:nvSpPr>
          <p:cNvPr id="1046" name="Text Box 20"/>
          <p:cNvSpPr txBox="1">
            <a:spLocks noChangeArrowheads="1"/>
          </p:cNvSpPr>
          <p:nvPr/>
        </p:nvSpPr>
        <p:spPr bwMode="auto">
          <a:xfrm>
            <a:off x="4821238" y="2046288"/>
            <a:ext cx="395287" cy="336550"/>
          </a:xfrm>
          <a:prstGeom prst="rect">
            <a:avLst/>
          </a:prstGeom>
          <a:noFill/>
          <a:ln w="9525" algn="ctr">
            <a:noFill/>
            <a:miter lim="800000"/>
            <a:headEnd/>
            <a:tailEnd/>
          </a:ln>
        </p:spPr>
        <p:txBody>
          <a:bodyPr>
            <a:spAutoFit/>
          </a:bodyPr>
          <a:lstStyle/>
          <a:p>
            <a:pPr algn="l"/>
            <a:r>
              <a:rPr lang="en-US" altLang="ja-JP" sz="1600" b="0">
                <a:latin typeface="Arial" charset="0"/>
                <a:ea typeface="MS PGothic" pitchFamily="34" charset="-128"/>
                <a:cs typeface="Arial" charset="0"/>
              </a:rPr>
              <a:t>D </a:t>
            </a:r>
          </a:p>
        </p:txBody>
      </p:sp>
      <p:sp>
        <p:nvSpPr>
          <p:cNvPr id="1047" name="Line 21"/>
          <p:cNvSpPr>
            <a:spLocks noChangeShapeType="1"/>
          </p:cNvSpPr>
          <p:nvPr/>
        </p:nvSpPr>
        <p:spPr bwMode="auto">
          <a:xfrm>
            <a:off x="5221288" y="2373313"/>
            <a:ext cx="3108325" cy="1887537"/>
          </a:xfrm>
          <a:prstGeom prst="line">
            <a:avLst/>
          </a:prstGeom>
          <a:noFill/>
          <a:ln w="9525">
            <a:solidFill>
              <a:schemeClr val="tx1"/>
            </a:solidFill>
            <a:prstDash val="dashDot"/>
            <a:round/>
            <a:headEnd/>
            <a:tailEnd/>
          </a:ln>
        </p:spPr>
        <p:txBody>
          <a:bodyPr/>
          <a:lstStyle/>
          <a:p>
            <a:endParaRPr lang="en-US"/>
          </a:p>
        </p:txBody>
      </p:sp>
      <p:sp>
        <p:nvSpPr>
          <p:cNvPr id="1048" name="Line 22"/>
          <p:cNvSpPr>
            <a:spLocks noChangeShapeType="1"/>
          </p:cNvSpPr>
          <p:nvPr/>
        </p:nvSpPr>
        <p:spPr bwMode="auto">
          <a:xfrm flipV="1">
            <a:off x="6242050" y="4641850"/>
            <a:ext cx="2011363" cy="0"/>
          </a:xfrm>
          <a:prstGeom prst="line">
            <a:avLst/>
          </a:prstGeom>
          <a:noFill/>
          <a:ln w="6350">
            <a:solidFill>
              <a:schemeClr val="tx1"/>
            </a:solidFill>
            <a:round/>
            <a:headEnd type="triangle" w="med" len="med"/>
            <a:tailEnd type="triangle" w="med" len="med"/>
          </a:ln>
        </p:spPr>
        <p:txBody>
          <a:bodyPr/>
          <a:lstStyle/>
          <a:p>
            <a:endParaRPr lang="en-US"/>
          </a:p>
        </p:txBody>
      </p:sp>
      <p:sp>
        <p:nvSpPr>
          <p:cNvPr id="1049" name="Text Box 23"/>
          <p:cNvSpPr txBox="1">
            <a:spLocks noChangeArrowheads="1"/>
          </p:cNvSpPr>
          <p:nvPr/>
        </p:nvSpPr>
        <p:spPr bwMode="auto">
          <a:xfrm>
            <a:off x="5275263" y="3011488"/>
            <a:ext cx="319087" cy="336550"/>
          </a:xfrm>
          <a:prstGeom prst="rect">
            <a:avLst/>
          </a:prstGeom>
          <a:noFill/>
          <a:ln w="9525" algn="ctr">
            <a:noFill/>
            <a:prstDash val="dashDot"/>
            <a:miter lim="800000"/>
            <a:headEnd/>
            <a:tailEnd/>
          </a:ln>
        </p:spPr>
        <p:txBody>
          <a:bodyPr wrap="none">
            <a:spAutoFit/>
          </a:bodyPr>
          <a:lstStyle/>
          <a:p>
            <a:r>
              <a:rPr lang="en-US" altLang="ja-JP" sz="1600" b="0" i="1">
                <a:latin typeface="Arial" charset="0"/>
                <a:ea typeface="MS PGothic" pitchFamily="34" charset="-128"/>
                <a:cs typeface="Arial" charset="0"/>
              </a:rPr>
              <a:t>K</a:t>
            </a:r>
          </a:p>
        </p:txBody>
      </p:sp>
      <p:sp>
        <p:nvSpPr>
          <p:cNvPr id="1050" name="Line 24"/>
          <p:cNvSpPr>
            <a:spLocks noChangeShapeType="1"/>
          </p:cNvSpPr>
          <p:nvPr/>
        </p:nvSpPr>
        <p:spPr bwMode="auto">
          <a:xfrm>
            <a:off x="7158038" y="3132138"/>
            <a:ext cx="1400175" cy="882650"/>
          </a:xfrm>
          <a:prstGeom prst="line">
            <a:avLst/>
          </a:prstGeom>
          <a:noFill/>
          <a:ln w="3175">
            <a:solidFill>
              <a:schemeClr val="tx1"/>
            </a:solidFill>
            <a:round/>
            <a:headEnd type="triangle" w="med" len="med"/>
            <a:tailEnd type="triangle" w="med" len="med"/>
          </a:ln>
        </p:spPr>
        <p:txBody>
          <a:bodyPr/>
          <a:lstStyle/>
          <a:p>
            <a:endParaRPr lang="en-US"/>
          </a:p>
        </p:txBody>
      </p:sp>
      <p:graphicFrame>
        <p:nvGraphicFramePr>
          <p:cNvPr id="1030" name="Object 25"/>
          <p:cNvGraphicFramePr>
            <a:graphicFrameLocks noChangeAspect="1"/>
          </p:cNvGraphicFramePr>
          <p:nvPr/>
        </p:nvGraphicFramePr>
        <p:xfrm>
          <a:off x="7939088" y="3503613"/>
          <a:ext cx="284162" cy="285750"/>
        </p:xfrm>
        <a:graphic>
          <a:graphicData uri="http://schemas.openxmlformats.org/presentationml/2006/ole">
            <mc:AlternateContent xmlns:mc="http://schemas.openxmlformats.org/markup-compatibility/2006">
              <mc:Choice xmlns:v="urn:schemas-microsoft-com:vml" Requires="v">
                <p:oleObj spid="_x0000_s1612" name="Equation" r:id="rId12" imgW="26238200" imgH="10795000" progId="Equation.DSMT4">
                  <p:embed/>
                </p:oleObj>
              </mc:Choice>
              <mc:Fallback>
                <p:oleObj name="Equation" r:id="rId12" imgW="26238200" imgH="10795000"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9088" y="3503613"/>
                        <a:ext cx="284162" cy="285750"/>
                      </a:xfrm>
                      <a:prstGeom prst="rect">
                        <a:avLst/>
                      </a:prstGeom>
                      <a:solidFill>
                        <a:schemeClr val="bg1"/>
                      </a:solidFill>
                    </p:spPr>
                  </p:pic>
                </p:oleObj>
              </mc:Fallback>
            </mc:AlternateContent>
          </a:graphicData>
        </a:graphic>
      </p:graphicFrame>
      <p:sp>
        <p:nvSpPr>
          <p:cNvPr id="1051" name="Line 26"/>
          <p:cNvSpPr>
            <a:spLocks noChangeShapeType="1"/>
          </p:cNvSpPr>
          <p:nvPr/>
        </p:nvSpPr>
        <p:spPr bwMode="auto">
          <a:xfrm flipV="1">
            <a:off x="6972300" y="3027363"/>
            <a:ext cx="244475" cy="381000"/>
          </a:xfrm>
          <a:prstGeom prst="line">
            <a:avLst/>
          </a:prstGeom>
          <a:noFill/>
          <a:ln w="3175">
            <a:solidFill>
              <a:schemeClr val="tx1"/>
            </a:solidFill>
            <a:round/>
            <a:headEnd/>
            <a:tailEnd/>
          </a:ln>
        </p:spPr>
        <p:txBody>
          <a:bodyPr/>
          <a:lstStyle/>
          <a:p>
            <a:endParaRPr lang="en-US"/>
          </a:p>
        </p:txBody>
      </p:sp>
      <p:sp>
        <p:nvSpPr>
          <p:cNvPr id="1052" name="Line 27"/>
          <p:cNvSpPr>
            <a:spLocks noChangeShapeType="1"/>
          </p:cNvSpPr>
          <p:nvPr/>
        </p:nvSpPr>
        <p:spPr bwMode="auto">
          <a:xfrm flipV="1">
            <a:off x="8328025" y="3925888"/>
            <a:ext cx="290513" cy="396875"/>
          </a:xfrm>
          <a:prstGeom prst="line">
            <a:avLst/>
          </a:prstGeom>
          <a:noFill/>
          <a:ln w="3175">
            <a:solidFill>
              <a:schemeClr val="tx1"/>
            </a:solidFill>
            <a:round/>
            <a:headEnd/>
            <a:tailEnd/>
          </a:ln>
        </p:spPr>
        <p:txBody>
          <a:bodyPr/>
          <a:lstStyle/>
          <a:p>
            <a:endParaRPr lang="en-US"/>
          </a:p>
        </p:txBody>
      </p:sp>
      <p:sp>
        <p:nvSpPr>
          <p:cNvPr id="1053" name="Line 28"/>
          <p:cNvSpPr>
            <a:spLocks noChangeShapeType="1"/>
          </p:cNvSpPr>
          <p:nvPr/>
        </p:nvSpPr>
        <p:spPr bwMode="auto">
          <a:xfrm>
            <a:off x="6210300" y="4367213"/>
            <a:ext cx="0" cy="412750"/>
          </a:xfrm>
          <a:prstGeom prst="line">
            <a:avLst/>
          </a:prstGeom>
          <a:noFill/>
          <a:ln w="9525">
            <a:solidFill>
              <a:schemeClr val="tx1"/>
            </a:solidFill>
            <a:prstDash val="dashDot"/>
            <a:round/>
            <a:headEnd/>
            <a:tailEnd/>
          </a:ln>
        </p:spPr>
        <p:txBody>
          <a:bodyPr/>
          <a:lstStyle/>
          <a:p>
            <a:endParaRPr lang="en-US"/>
          </a:p>
        </p:txBody>
      </p:sp>
      <p:sp>
        <p:nvSpPr>
          <p:cNvPr id="1054" name="Line 29"/>
          <p:cNvSpPr>
            <a:spLocks noChangeShapeType="1"/>
          </p:cNvSpPr>
          <p:nvPr/>
        </p:nvSpPr>
        <p:spPr bwMode="auto">
          <a:xfrm>
            <a:off x="8297863" y="4337050"/>
            <a:ext cx="0" cy="412750"/>
          </a:xfrm>
          <a:prstGeom prst="line">
            <a:avLst/>
          </a:prstGeom>
          <a:noFill/>
          <a:ln w="9525">
            <a:solidFill>
              <a:schemeClr val="tx1"/>
            </a:solidFill>
            <a:prstDash val="dashDot"/>
            <a:round/>
            <a:headEnd/>
            <a:tailEnd/>
          </a:ln>
        </p:spPr>
        <p:txBody>
          <a:bodyPr/>
          <a:lstStyle/>
          <a:p>
            <a:endParaRPr lang="en-US"/>
          </a:p>
        </p:txBody>
      </p:sp>
      <p:graphicFrame>
        <p:nvGraphicFramePr>
          <p:cNvPr id="1031" name="Object 30"/>
          <p:cNvGraphicFramePr>
            <a:graphicFrameLocks noChangeAspect="1"/>
          </p:cNvGraphicFramePr>
          <p:nvPr/>
        </p:nvGraphicFramePr>
        <p:xfrm>
          <a:off x="7051675" y="4435475"/>
          <a:ext cx="290513" cy="317500"/>
        </p:xfrm>
        <a:graphic>
          <a:graphicData uri="http://schemas.openxmlformats.org/presentationml/2006/ole">
            <mc:AlternateContent xmlns:mc="http://schemas.openxmlformats.org/markup-compatibility/2006">
              <mc:Choice xmlns:v="urn:schemas-microsoft-com:vml" Requires="v">
                <p:oleObj spid="_x0000_s1613" name="Equation" r:id="rId14" imgW="28689300" imgH="10795000" progId="Equation.DSMT4">
                  <p:embed/>
                </p:oleObj>
              </mc:Choice>
              <mc:Fallback>
                <p:oleObj name="Equation" r:id="rId14" imgW="28689300" imgH="10795000" progId="Equation.DSMT4">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51675" y="4435475"/>
                        <a:ext cx="290513" cy="317500"/>
                      </a:xfrm>
                      <a:prstGeom prst="rect">
                        <a:avLst/>
                      </a:prstGeom>
                      <a:solidFill>
                        <a:schemeClr val="bg1"/>
                      </a:solidFill>
                    </p:spPr>
                  </p:pic>
                </p:oleObj>
              </mc:Fallback>
            </mc:AlternateContent>
          </a:graphicData>
        </a:graphic>
      </p:graphicFrame>
      <p:pic>
        <p:nvPicPr>
          <p:cNvPr id="30" name="Picture 2" descr="C:\Users\Acer\Desktop\download.png">
            <a:extLst>
              <a:ext uri="{FF2B5EF4-FFF2-40B4-BE49-F238E27FC236}">
                <a16:creationId xmlns:a16="http://schemas.microsoft.com/office/drawing/2014/main" id="{9815A282-6D8F-4E0F-9E52-3B912FE81C7B}"/>
              </a:ext>
            </a:extLst>
          </p:cNvPr>
          <p:cNvPicPr>
            <a:picLocks noChangeAspect="1" noChangeArrowheads="1"/>
          </p:cNvPicPr>
          <p:nvPr/>
        </p:nvPicPr>
        <p:blipFill>
          <a:blip r:embed="rId16" cstate="print"/>
          <a:srcRect/>
          <a:stretch>
            <a:fillRect/>
          </a:stretch>
        </p:blipFill>
        <p:spPr bwMode="auto">
          <a:xfrm>
            <a:off x="896092" y="4945062"/>
            <a:ext cx="1603718" cy="155448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8" name="Group 7"/>
          <p:cNvGrpSpPr/>
          <p:nvPr/>
        </p:nvGrpSpPr>
        <p:grpSpPr>
          <a:xfrm>
            <a:off x="694781" y="1652045"/>
            <a:ext cx="8153400" cy="2622550"/>
            <a:chOff x="304800" y="1447800"/>
            <a:chExt cx="8153400" cy="2622550"/>
          </a:xfrm>
        </p:grpSpPr>
        <p:sp>
          <p:nvSpPr>
            <p:cNvPr id="9" name="AutoShape 7"/>
            <p:cNvSpPr>
              <a:spLocks noChangeArrowheads="1"/>
            </p:cNvSpPr>
            <p:nvPr/>
          </p:nvSpPr>
          <p:spPr bwMode="auto">
            <a:xfrm rot="5400000">
              <a:off x="342900" y="1562100"/>
              <a:ext cx="2286000" cy="2209800"/>
            </a:xfrm>
            <a:custGeom>
              <a:avLst/>
              <a:gdLst>
                <a:gd name="G0" fmla="+- 9078 0 0"/>
                <a:gd name="G1" fmla="+- 11040671 0 0"/>
                <a:gd name="G2" fmla="+- 0 0 11040671"/>
                <a:gd name="T0" fmla="*/ 0 256 1"/>
                <a:gd name="T1" fmla="*/ 180 256 1"/>
                <a:gd name="G3" fmla="+- 11040671 T0 T1"/>
                <a:gd name="T2" fmla="*/ 0 256 1"/>
                <a:gd name="T3" fmla="*/ 90 256 1"/>
                <a:gd name="G4" fmla="+- 11040671 T2 T3"/>
                <a:gd name="G5" fmla="*/ G4 2 1"/>
                <a:gd name="T4" fmla="*/ 90 256 1"/>
                <a:gd name="T5" fmla="*/ 0 256 1"/>
                <a:gd name="G6" fmla="+- 11040671 T4 T5"/>
                <a:gd name="G7" fmla="*/ G6 2 1"/>
                <a:gd name="G8" fmla="abs 1104067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078"/>
                <a:gd name="G18" fmla="*/ 9078 1 2"/>
                <a:gd name="G19" fmla="+- G18 5400 0"/>
                <a:gd name="G20" fmla="cos G19 11040671"/>
                <a:gd name="G21" fmla="sin G19 11040671"/>
                <a:gd name="G22" fmla="+- G20 10800 0"/>
                <a:gd name="G23" fmla="+- G21 10800 0"/>
                <a:gd name="G24" fmla="+- 10800 0 G20"/>
                <a:gd name="G25" fmla="+- 9078 10800 0"/>
                <a:gd name="G26" fmla="?: G9 G17 G25"/>
                <a:gd name="G27" fmla="?: G9 0 21600"/>
                <a:gd name="G28" fmla="cos 10800 11040671"/>
                <a:gd name="G29" fmla="sin 10800 11040671"/>
                <a:gd name="G30" fmla="sin 9078 11040671"/>
                <a:gd name="G31" fmla="+- G28 10800 0"/>
                <a:gd name="G32" fmla="+- G29 10800 0"/>
                <a:gd name="G33" fmla="+- G30 10800 0"/>
                <a:gd name="G34" fmla="?: G4 0 G31"/>
                <a:gd name="G35" fmla="?: 11040671 G34 0"/>
                <a:gd name="G36" fmla="?: G6 G35 G31"/>
                <a:gd name="G37" fmla="+- 21600 0 G36"/>
                <a:gd name="G38" fmla="?: G4 0 G33"/>
                <a:gd name="G39" fmla="?: 11040671 G38 G32"/>
                <a:gd name="G40" fmla="?: G6 G39 0"/>
                <a:gd name="G41" fmla="?: G4 G32 21600"/>
                <a:gd name="G42" fmla="?: G6 G41 G33"/>
                <a:gd name="T12" fmla="*/ 10800 w 21600"/>
                <a:gd name="T13" fmla="*/ 0 h 21600"/>
                <a:gd name="T14" fmla="*/ 1061 w 21600"/>
                <a:gd name="T15" fmla="*/ 12787 h 21600"/>
                <a:gd name="T16" fmla="*/ 10800 w 21600"/>
                <a:gd name="T17" fmla="*/ 1722 h 21600"/>
                <a:gd name="T18" fmla="*/ 20539 w 21600"/>
                <a:gd name="T19" fmla="*/ 1278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905" y="12614"/>
                  </a:moveTo>
                  <a:cubicBezTo>
                    <a:pt x="1783" y="12017"/>
                    <a:pt x="1722" y="11409"/>
                    <a:pt x="1722" y="10800"/>
                  </a:cubicBezTo>
                  <a:cubicBezTo>
                    <a:pt x="1722" y="5786"/>
                    <a:pt x="5786" y="1722"/>
                    <a:pt x="10800" y="1722"/>
                  </a:cubicBezTo>
                  <a:cubicBezTo>
                    <a:pt x="15813" y="1722"/>
                    <a:pt x="19878" y="5786"/>
                    <a:pt x="19878" y="10800"/>
                  </a:cubicBezTo>
                  <a:cubicBezTo>
                    <a:pt x="19878" y="11409"/>
                    <a:pt x="19816" y="12017"/>
                    <a:pt x="19694" y="12614"/>
                  </a:cubicBezTo>
                  <a:lnTo>
                    <a:pt x="21381" y="12959"/>
                  </a:lnTo>
                  <a:cubicBezTo>
                    <a:pt x="21526" y="12248"/>
                    <a:pt x="21600" y="11525"/>
                    <a:pt x="21600" y="10800"/>
                  </a:cubicBezTo>
                  <a:cubicBezTo>
                    <a:pt x="21600" y="4835"/>
                    <a:pt x="16764" y="0"/>
                    <a:pt x="10800" y="0"/>
                  </a:cubicBezTo>
                  <a:cubicBezTo>
                    <a:pt x="4835" y="0"/>
                    <a:pt x="0" y="4835"/>
                    <a:pt x="0" y="10800"/>
                  </a:cubicBezTo>
                  <a:cubicBezTo>
                    <a:pt x="0" y="11525"/>
                    <a:pt x="73" y="12248"/>
                    <a:pt x="218" y="12959"/>
                  </a:cubicBezTo>
                  <a:close/>
                </a:path>
              </a:pathLst>
            </a:cu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nvGrpSpPr>
            <p:cNvPr id="10" name="Group 8"/>
            <p:cNvGrpSpPr>
              <a:grpSpLocks/>
            </p:cNvGrpSpPr>
            <p:nvPr/>
          </p:nvGrpSpPr>
          <p:grpSpPr bwMode="auto">
            <a:xfrm>
              <a:off x="2209800" y="2438400"/>
              <a:ext cx="533400" cy="685800"/>
              <a:chOff x="1392" y="1536"/>
              <a:chExt cx="336" cy="432"/>
            </a:xfrm>
          </p:grpSpPr>
          <p:sp>
            <p:nvSpPr>
              <p:cNvPr id="35" name="Rectangle 9"/>
              <p:cNvSpPr>
                <a:spLocks noChangeArrowheads="1"/>
              </p:cNvSpPr>
              <p:nvPr/>
            </p:nvSpPr>
            <p:spPr bwMode="auto">
              <a:xfrm>
                <a:off x="1440" y="1536"/>
                <a:ext cx="240" cy="384"/>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nvGrpSpPr>
              <p:cNvPr id="36" name="Group 10"/>
              <p:cNvGrpSpPr>
                <a:grpSpLocks/>
              </p:cNvGrpSpPr>
              <p:nvPr/>
            </p:nvGrpSpPr>
            <p:grpSpPr bwMode="auto">
              <a:xfrm>
                <a:off x="1392" y="1584"/>
                <a:ext cx="336" cy="336"/>
                <a:chOff x="1392" y="1584"/>
                <a:chExt cx="336" cy="336"/>
              </a:xfrm>
            </p:grpSpPr>
            <p:sp>
              <p:nvSpPr>
                <p:cNvPr id="39" name="Oval 11"/>
                <p:cNvSpPr>
                  <a:spLocks noChangeArrowheads="1"/>
                </p:cNvSpPr>
                <p:nvPr/>
              </p:nvSpPr>
              <p:spPr bwMode="auto">
                <a:xfrm>
                  <a:off x="1392" y="1584"/>
                  <a:ext cx="48" cy="14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0" name="Oval 12"/>
                <p:cNvSpPr>
                  <a:spLocks noChangeArrowheads="1"/>
                </p:cNvSpPr>
                <p:nvPr/>
              </p:nvSpPr>
              <p:spPr bwMode="auto">
                <a:xfrm>
                  <a:off x="1680" y="1584"/>
                  <a:ext cx="48" cy="14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1" name="Oval 13"/>
                <p:cNvSpPr>
                  <a:spLocks noChangeArrowheads="1"/>
                </p:cNvSpPr>
                <p:nvPr/>
              </p:nvSpPr>
              <p:spPr bwMode="auto">
                <a:xfrm>
                  <a:off x="1392" y="1776"/>
                  <a:ext cx="48" cy="14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sp>
            <p:nvSpPr>
              <p:cNvPr id="37" name="Oval 14"/>
              <p:cNvSpPr>
                <a:spLocks noChangeArrowheads="1"/>
              </p:cNvSpPr>
              <p:nvPr/>
            </p:nvSpPr>
            <p:spPr bwMode="auto">
              <a:xfrm>
                <a:off x="1680" y="1776"/>
                <a:ext cx="48" cy="144"/>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8" name="Rectangle 15"/>
              <p:cNvSpPr>
                <a:spLocks noChangeArrowheads="1"/>
              </p:cNvSpPr>
              <p:nvPr/>
            </p:nvSpPr>
            <p:spPr bwMode="auto">
              <a:xfrm>
                <a:off x="1488" y="1920"/>
                <a:ext cx="144" cy="48"/>
              </a:xfrm>
              <a:prstGeom prst="rect">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sp>
          <p:nvSpPr>
            <p:cNvPr id="11" name="Line 16"/>
            <p:cNvSpPr>
              <a:spLocks noChangeShapeType="1"/>
            </p:cNvSpPr>
            <p:nvPr/>
          </p:nvSpPr>
          <p:spPr bwMode="auto">
            <a:xfrm flipV="1">
              <a:off x="1371600" y="1981200"/>
              <a:ext cx="762000" cy="685800"/>
            </a:xfrm>
            <a:prstGeom prst="line">
              <a:avLst/>
            </a:prstGeom>
            <a:noFill/>
            <a:ln w="222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2" name="Text Box 17"/>
            <p:cNvSpPr txBox="1">
              <a:spLocks noChangeArrowheads="1"/>
            </p:cNvSpPr>
            <p:nvPr/>
          </p:nvSpPr>
          <p:spPr bwMode="auto">
            <a:xfrm>
              <a:off x="304800" y="2057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panose="020B0604020202020204" pitchFamily="34" charset="0"/>
                  <a:cs typeface="+mn-cs"/>
                </a:rPr>
                <a:t>Radius</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 r</a:t>
              </a:r>
            </a:p>
          </p:txBody>
        </p:sp>
        <p:sp>
          <p:nvSpPr>
            <p:cNvPr id="13" name="Text Box 18"/>
            <p:cNvSpPr txBox="1">
              <a:spLocks noChangeArrowheads="1"/>
            </p:cNvSpPr>
            <p:nvPr/>
          </p:nvSpPr>
          <p:spPr bwMode="auto">
            <a:xfrm>
              <a:off x="2514600" y="16002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Velocity V</a:t>
              </a:r>
            </a:p>
          </p:txBody>
        </p:sp>
        <p:graphicFrame>
          <p:nvGraphicFramePr>
            <p:cNvPr id="14" name="Object 19"/>
            <p:cNvGraphicFramePr>
              <a:graphicFrameLocks noGrp="1" noChangeAspect="1"/>
            </p:cNvGraphicFramePr>
            <p:nvPr>
              <p:ph sz="quarter" idx="2"/>
              <p:extLst>
                <p:ext uri="{D42A27DB-BD31-4B8C-83A1-F6EECF244321}">
                  <p14:modId xmlns:p14="http://schemas.microsoft.com/office/powerpoint/2010/main" val="316257661"/>
                </p:ext>
              </p:extLst>
            </p:nvPr>
          </p:nvGraphicFramePr>
          <p:xfrm>
            <a:off x="7567613" y="2590800"/>
            <a:ext cx="635000" cy="762000"/>
          </p:xfrm>
          <a:graphic>
            <a:graphicData uri="http://schemas.openxmlformats.org/presentationml/2006/ole">
              <mc:AlternateContent xmlns:mc="http://schemas.openxmlformats.org/markup-compatibility/2006">
                <mc:Choice xmlns:v="urn:schemas-microsoft-com:vml" Requires="v">
                  <p:oleObj spid="_x0000_s24600" name="Equation" r:id="rId3" imgW="380880" imgH="457200" progId="Equation.3">
                    <p:embed/>
                  </p:oleObj>
                </mc:Choice>
                <mc:Fallback>
                  <p:oleObj name="Equation" r:id="rId3" imgW="380880" imgH="457200" progId="Equation.3">
                    <p:embed/>
                    <p:pic>
                      <p:nvPicPr>
                        <p:cNvPr id="0" name=""/>
                        <p:cNvPicPr>
                          <a:picLocks noChangeAspect="1" noChangeArrowheads="1"/>
                        </p:cNvPicPr>
                        <p:nvPr/>
                      </p:nvPicPr>
                      <p:blipFill>
                        <a:blip r:embed="rId4"/>
                        <a:srcRect/>
                        <a:stretch>
                          <a:fillRect/>
                        </a:stretch>
                      </p:blipFill>
                      <p:spPr bwMode="auto">
                        <a:xfrm>
                          <a:off x="7567613" y="2590800"/>
                          <a:ext cx="635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20"/>
            <p:cNvSpPr>
              <a:spLocks noChangeShapeType="1"/>
            </p:cNvSpPr>
            <p:nvPr/>
          </p:nvSpPr>
          <p:spPr bwMode="auto">
            <a:xfrm>
              <a:off x="5943600" y="3200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6" name="Line 21"/>
            <p:cNvSpPr>
              <a:spLocks noChangeShapeType="1"/>
            </p:cNvSpPr>
            <p:nvPr/>
          </p:nvSpPr>
          <p:spPr bwMode="auto">
            <a:xfrm>
              <a:off x="5943600" y="3581400"/>
              <a:ext cx="228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7" name="Line 22"/>
            <p:cNvSpPr>
              <a:spLocks noChangeShapeType="1"/>
            </p:cNvSpPr>
            <p:nvPr/>
          </p:nvSpPr>
          <p:spPr bwMode="auto">
            <a:xfrm>
              <a:off x="6172200" y="3200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8" name="Line 23"/>
            <p:cNvSpPr>
              <a:spLocks noChangeShapeType="1"/>
            </p:cNvSpPr>
            <p:nvPr/>
          </p:nvSpPr>
          <p:spPr bwMode="auto">
            <a:xfrm flipH="1">
              <a:off x="5562600" y="3733800"/>
              <a:ext cx="1143000" cy="0"/>
            </a:xfrm>
            <a:prstGeom prst="line">
              <a:avLst/>
            </a:prstGeom>
            <a:noFill/>
            <a:ln w="222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9" name="Text Box 24"/>
            <p:cNvSpPr txBox="1">
              <a:spLocks noChangeArrowheads="1"/>
            </p:cNvSpPr>
            <p:nvPr/>
          </p:nvSpPr>
          <p:spPr bwMode="auto">
            <a:xfrm>
              <a:off x="6096000" y="1447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W</a:t>
              </a:r>
            </a:p>
          </p:txBody>
        </p:sp>
        <p:sp>
          <p:nvSpPr>
            <p:cNvPr id="20" name="Text Box 25"/>
            <p:cNvSpPr txBox="1">
              <a:spLocks noChangeArrowheads="1"/>
            </p:cNvSpPr>
            <p:nvPr/>
          </p:nvSpPr>
          <p:spPr bwMode="auto">
            <a:xfrm>
              <a:off x="3124200" y="2971800"/>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2000" noProof="0" dirty="0">
                  <a:ln>
                    <a:noFill/>
                  </a:ln>
                  <a:solidFill>
                    <a:srgbClr val="000000"/>
                  </a:solidFill>
                  <a:effectLst/>
                  <a:uLnTx/>
                  <a:uFillTx/>
                  <a:latin typeface="Arial" panose="020B0604020202020204" pitchFamily="34" charset="0"/>
                  <a:cs typeface="+mn-cs"/>
                </a:rPr>
                <a:t>Centrifugal force</a:t>
              </a:r>
            </a:p>
          </p:txBody>
        </p:sp>
        <p:grpSp>
          <p:nvGrpSpPr>
            <p:cNvPr id="21" name="Group 26"/>
            <p:cNvGrpSpPr>
              <a:grpSpLocks/>
            </p:cNvGrpSpPr>
            <p:nvPr/>
          </p:nvGrpSpPr>
          <p:grpSpPr bwMode="auto">
            <a:xfrm>
              <a:off x="5638800" y="1981200"/>
              <a:ext cx="838200" cy="1676400"/>
              <a:chOff x="3552" y="1248"/>
              <a:chExt cx="528" cy="1056"/>
            </a:xfrm>
          </p:grpSpPr>
          <p:sp>
            <p:nvSpPr>
              <p:cNvPr id="31" name="Rectangle 27"/>
              <p:cNvSpPr>
                <a:spLocks noChangeArrowheads="1"/>
              </p:cNvSpPr>
              <p:nvPr/>
            </p:nvSpPr>
            <p:spPr bwMode="auto">
              <a:xfrm>
                <a:off x="3552" y="1248"/>
                <a:ext cx="528" cy="768"/>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2" name="Rectangle 28"/>
              <p:cNvSpPr>
                <a:spLocks noChangeArrowheads="1"/>
              </p:cNvSpPr>
              <p:nvPr/>
            </p:nvSpPr>
            <p:spPr bwMode="auto">
              <a:xfrm>
                <a:off x="3744" y="2016"/>
                <a:ext cx="144" cy="24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3" name="Rectangle 29"/>
              <p:cNvSpPr>
                <a:spLocks noChangeArrowheads="1"/>
              </p:cNvSpPr>
              <p:nvPr/>
            </p:nvSpPr>
            <p:spPr bwMode="auto">
              <a:xfrm>
                <a:off x="3936" y="2064"/>
                <a:ext cx="144" cy="240"/>
              </a:xfrm>
              <a:prstGeom prst="rect">
                <a:avLst/>
              </a:prstGeom>
              <a:solidFill>
                <a:srgbClr val="808080"/>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4" name="Rectangle 30"/>
              <p:cNvSpPr>
                <a:spLocks noChangeArrowheads="1"/>
              </p:cNvSpPr>
              <p:nvPr/>
            </p:nvSpPr>
            <p:spPr bwMode="auto">
              <a:xfrm>
                <a:off x="3552" y="2064"/>
                <a:ext cx="144" cy="24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sp>
          <p:nvSpPr>
            <p:cNvPr id="22" name="Line 31"/>
            <p:cNvSpPr>
              <a:spLocks noChangeShapeType="1"/>
            </p:cNvSpPr>
            <p:nvPr/>
          </p:nvSpPr>
          <p:spPr bwMode="auto">
            <a:xfrm>
              <a:off x="5943600" y="3200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3" name="AutoShape 32"/>
            <p:cNvSpPr>
              <a:spLocks noChangeArrowheads="1"/>
            </p:cNvSpPr>
            <p:nvPr/>
          </p:nvSpPr>
          <p:spPr bwMode="auto">
            <a:xfrm>
              <a:off x="6019800" y="1524000"/>
              <a:ext cx="152400" cy="1219200"/>
            </a:xfrm>
            <a:prstGeom prst="downArrow">
              <a:avLst>
                <a:gd name="adj1" fmla="val 50000"/>
                <a:gd name="adj2" fmla="val 2000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4" name="AutoShape 33"/>
            <p:cNvSpPr>
              <a:spLocks noChangeArrowheads="1"/>
            </p:cNvSpPr>
            <p:nvPr/>
          </p:nvSpPr>
          <p:spPr bwMode="auto">
            <a:xfrm>
              <a:off x="6019800" y="2667000"/>
              <a:ext cx="1219200" cy="152400"/>
            </a:xfrm>
            <a:prstGeom prst="rightArrow">
              <a:avLst>
                <a:gd name="adj1" fmla="val 50000"/>
                <a:gd name="adj2" fmla="val 200000"/>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5" name="Line 34"/>
            <p:cNvSpPr>
              <a:spLocks noChangeShapeType="1"/>
            </p:cNvSpPr>
            <p:nvPr/>
          </p:nvSpPr>
          <p:spPr bwMode="auto">
            <a:xfrm flipH="1">
              <a:off x="1371600" y="2743200"/>
              <a:ext cx="990600" cy="0"/>
            </a:xfrm>
            <a:prstGeom prst="line">
              <a:avLst/>
            </a:prstGeom>
            <a:noFill/>
            <a:ln w="222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6" name="Text Box 35"/>
            <p:cNvSpPr txBox="1">
              <a:spLocks noChangeArrowheads="1"/>
            </p:cNvSpPr>
            <p:nvPr/>
          </p:nvSpPr>
          <p:spPr bwMode="auto">
            <a:xfrm>
              <a:off x="457200" y="2743200"/>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panose="020B0604020202020204" pitchFamily="34" charset="0"/>
                  <a:cs typeface="+mn-cs"/>
                </a:rPr>
                <a:t>Centripetal acceleration</a:t>
              </a:r>
            </a:p>
          </p:txBody>
        </p:sp>
        <p:sp>
          <p:nvSpPr>
            <p:cNvPr id="27" name="Line 36"/>
            <p:cNvSpPr>
              <a:spLocks noChangeShapeType="1"/>
            </p:cNvSpPr>
            <p:nvPr/>
          </p:nvSpPr>
          <p:spPr bwMode="auto">
            <a:xfrm flipV="1">
              <a:off x="2438400" y="1447800"/>
              <a:ext cx="0" cy="1219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8" name="AutoShape 37"/>
            <p:cNvSpPr>
              <a:spLocks noChangeArrowheads="1"/>
            </p:cNvSpPr>
            <p:nvPr/>
          </p:nvSpPr>
          <p:spPr bwMode="auto">
            <a:xfrm>
              <a:off x="2590800" y="2743200"/>
              <a:ext cx="1219200" cy="152400"/>
            </a:xfrm>
            <a:prstGeom prst="rightArrow">
              <a:avLst>
                <a:gd name="adj1" fmla="val 50000"/>
                <a:gd name="adj2" fmla="val 200000"/>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9" name="Text Box 38"/>
            <p:cNvSpPr txBox="1">
              <a:spLocks noChangeArrowheads="1"/>
            </p:cNvSpPr>
            <p:nvPr/>
          </p:nvSpPr>
          <p:spPr bwMode="auto">
            <a:xfrm>
              <a:off x="5943600" y="37338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2000" noProof="0">
                  <a:ln>
                    <a:noFill/>
                  </a:ln>
                  <a:solidFill>
                    <a:srgbClr val="000000"/>
                  </a:solidFill>
                  <a:effectLst/>
                  <a:uLnTx/>
                  <a:uFillTx/>
                  <a:latin typeface="Arial" panose="020B0604020202020204" pitchFamily="34" charset="0"/>
                  <a:cs typeface="+mn-cs"/>
                </a:rPr>
                <a:t>Friction force</a:t>
              </a:r>
            </a:p>
          </p:txBody>
        </p:sp>
        <p:sp>
          <p:nvSpPr>
            <p:cNvPr id="30" name="Text Box 39"/>
            <p:cNvSpPr txBox="1">
              <a:spLocks noChangeArrowheads="1"/>
            </p:cNvSpPr>
            <p:nvPr/>
          </p:nvSpPr>
          <p:spPr bwMode="auto">
            <a:xfrm>
              <a:off x="7010400" y="2057400"/>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2000" noProof="0">
                  <a:ln>
                    <a:noFill/>
                  </a:ln>
                  <a:solidFill>
                    <a:srgbClr val="000000"/>
                  </a:solidFill>
                  <a:effectLst/>
                  <a:uLnTx/>
                  <a:uFillTx/>
                  <a:latin typeface="Arial" panose="020B0604020202020204" pitchFamily="34" charset="0"/>
                  <a:cs typeface="+mn-cs"/>
                </a:rPr>
                <a:t>Centrifugal force =</a:t>
              </a:r>
            </a:p>
          </p:txBody>
        </p:sp>
      </p:grpSp>
      <p:sp>
        <p:nvSpPr>
          <p:cNvPr id="42" name="Rectangle 5"/>
          <p:cNvSpPr>
            <a:spLocks noChangeArrowheads="1"/>
          </p:cNvSpPr>
          <p:nvPr/>
        </p:nvSpPr>
        <p:spPr bwMode="auto">
          <a:xfrm>
            <a:off x="545058" y="4762501"/>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If the friction is not enough to negate the Centrifugal force, then the body tends to skid outwards. This friction causes a lot of wear and tear of </a:t>
            </a:r>
            <a:r>
              <a:rPr kumimoji="0" lang="en-US" altLang="en-US" sz="2400" b="0" i="0" u="none" strike="noStrike" kern="0" cap="none" spc="0" normalizeH="0" baseline="0" noProof="0" dirty="0" err="1">
                <a:ln>
                  <a:noFill/>
                </a:ln>
                <a:solidFill>
                  <a:srgbClr val="000000"/>
                </a:solidFill>
                <a:effectLst/>
                <a:uLnTx/>
                <a:uFillTx/>
                <a:cs typeface="+mn-cs"/>
              </a:rPr>
              <a:t>tyre</a:t>
            </a:r>
            <a:r>
              <a:rPr kumimoji="0" lang="en-US" altLang="en-US" sz="2400" b="0" i="0" u="none" strike="noStrike" kern="0" cap="none" spc="0" normalizeH="0" baseline="0" noProof="0" dirty="0">
                <a:ln>
                  <a:noFill/>
                </a:ln>
                <a:solidFill>
                  <a:srgbClr val="000000"/>
                </a:solidFill>
                <a:effectLst/>
                <a:uLnTx/>
                <a:uFillTx/>
                <a:cs typeface="+mn-cs"/>
              </a:rPr>
              <a:t> too. Therefore ‘Banking’ is provided to prevent skidding.</a:t>
            </a:r>
          </a:p>
        </p:txBody>
      </p:sp>
      <p:sp>
        <p:nvSpPr>
          <p:cNvPr id="43" name="Rectangle 4"/>
          <p:cNvSpPr>
            <a:spLocks noChangeArrowheads="1"/>
          </p:cNvSpPr>
          <p:nvPr/>
        </p:nvSpPr>
        <p:spPr bwMode="auto">
          <a:xfrm>
            <a:off x="36513" y="840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u="sng" dirty="0">
                <a:latin typeface="Bookman Old Style" panose="02050604050505020204" pitchFamily="18" charset="0"/>
                <a:cs typeface="+mn-cs"/>
              </a:rPr>
              <a:t>Motion with a Constant speed in a Circular path</a:t>
            </a:r>
          </a:p>
        </p:txBody>
      </p:sp>
    </p:spTree>
    <p:extLst>
      <p:ext uri="{BB962C8B-B14F-4D97-AF65-F5344CB8AC3E}">
        <p14:creationId xmlns:p14="http://schemas.microsoft.com/office/powerpoint/2010/main" val="87206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6"/>
          <p:cNvSpPr>
            <a:spLocks noChangeArrowheads="1"/>
          </p:cNvSpPr>
          <p:nvPr/>
        </p:nvSpPr>
        <p:spPr bwMode="auto">
          <a:xfrm>
            <a:off x="437606" y="714375"/>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en-US" b="0" i="0" u="none" strike="noStrike" kern="0" cap="none" spc="0" normalizeH="0" baseline="0" noProof="0" dirty="0">
                <a:ln>
                  <a:noFill/>
                </a:ln>
                <a:solidFill>
                  <a:srgbClr val="000000"/>
                </a:solidFill>
                <a:effectLst/>
                <a:uLnTx/>
                <a:uFillTx/>
              </a:rPr>
              <a:t>Newton’s second law may also be expressed by considering a force vector of magnitude ‘ma’ but of sense opposite to that of the acceleration. This vector is denoted by (ma)</a:t>
            </a:r>
            <a:r>
              <a:rPr kumimoji="0" lang="en-US" altLang="en-US" b="0" i="0" u="none" strike="noStrike" kern="0" cap="none" spc="0" normalizeH="0" baseline="-16000" noProof="0" dirty="0">
                <a:ln>
                  <a:noFill/>
                </a:ln>
                <a:solidFill>
                  <a:srgbClr val="000000"/>
                </a:solidFill>
                <a:effectLst/>
                <a:uLnTx/>
                <a:uFillTx/>
              </a:rPr>
              <a:t>rev</a:t>
            </a:r>
            <a:r>
              <a:rPr kumimoji="0" lang="en-US" altLang="en-US" b="0" i="0" u="none" strike="noStrike" kern="0" cap="none" spc="0" normalizeH="0" baseline="0" noProof="0" dirty="0">
                <a:ln>
                  <a:noFill/>
                </a:ln>
                <a:solidFill>
                  <a:srgbClr val="000000"/>
                </a:solidFill>
                <a:effectLst/>
                <a:uLnTx/>
                <a:uFillTx/>
              </a:rPr>
              <a:t>. The subscript indicates that the sense of acceleration has been reversed and is called the inertia force vector.</a:t>
            </a:r>
          </a:p>
        </p:txBody>
      </p:sp>
      <p:sp>
        <p:nvSpPr>
          <p:cNvPr id="6" name="Text Box 2"/>
          <p:cNvSpPr txBox="1">
            <a:spLocks noChangeArrowheads="1"/>
          </p:cNvSpPr>
          <p:nvPr/>
        </p:nvSpPr>
        <p:spPr bwMode="auto">
          <a:xfrm>
            <a:off x="437606" y="3608388"/>
            <a:ext cx="80010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en-US" b="0" i="0" u="none" strike="noStrike" kern="0" cap="none" spc="0" normalizeH="0" baseline="0" noProof="0" dirty="0">
                <a:ln>
                  <a:noFill/>
                </a:ln>
                <a:solidFill>
                  <a:srgbClr val="000000"/>
                </a:solidFill>
                <a:effectLst/>
                <a:uLnTx/>
                <a:uFillTx/>
                <a:cs typeface="+mn-cs"/>
              </a:rPr>
              <a:t>It was pointed out by </a:t>
            </a:r>
            <a:r>
              <a:rPr kumimoji="0" lang="en-US" altLang="en-US" b="0" i="0" u="none" strike="noStrike" kern="0" cap="none" spc="0" normalizeH="0" baseline="0" noProof="0" dirty="0" err="1">
                <a:ln>
                  <a:noFill/>
                </a:ln>
                <a:solidFill>
                  <a:srgbClr val="000000"/>
                </a:solidFill>
                <a:effectLst/>
                <a:uLnTx/>
                <a:uFillTx/>
                <a:cs typeface="+mn-cs"/>
              </a:rPr>
              <a:t>D’Alembert</a:t>
            </a:r>
            <a:r>
              <a:rPr kumimoji="0" lang="en-US" altLang="en-US" b="0" i="0" u="none" strike="noStrike" kern="0" cap="none" spc="0" normalizeH="0" baseline="0" noProof="0" dirty="0">
                <a:ln>
                  <a:noFill/>
                </a:ln>
                <a:solidFill>
                  <a:srgbClr val="000000"/>
                </a:solidFill>
                <a:effectLst/>
                <a:uLnTx/>
                <a:uFillTx/>
                <a:cs typeface="+mn-cs"/>
              </a:rPr>
              <a:t>   (Alembert, Jean le </a:t>
            </a:r>
            <a:r>
              <a:rPr kumimoji="0" lang="en-US" altLang="en-US" b="0" i="0" u="none" strike="noStrike" kern="0" cap="none" spc="0" normalizeH="0" baseline="0" noProof="0" dirty="0" err="1">
                <a:ln>
                  <a:noFill/>
                </a:ln>
                <a:solidFill>
                  <a:srgbClr val="000000"/>
                </a:solidFill>
                <a:effectLst/>
                <a:uLnTx/>
                <a:uFillTx/>
                <a:cs typeface="+mn-cs"/>
              </a:rPr>
              <a:t>Rond</a:t>
            </a:r>
            <a:r>
              <a:rPr kumimoji="0" lang="en-US" altLang="en-US" b="0" i="0" u="none" strike="noStrike" kern="0" cap="none" spc="0" normalizeH="0" baseline="0" noProof="0" dirty="0">
                <a:ln>
                  <a:noFill/>
                </a:ln>
                <a:solidFill>
                  <a:srgbClr val="000000"/>
                </a:solidFill>
                <a:effectLst/>
                <a:uLnTx/>
                <a:uFillTx/>
                <a:cs typeface="+mn-cs"/>
              </a:rPr>
              <a:t> d’ (1717-1783), French mathematician and philosopher) that problems of kinetics can be solved by using the principles of statics only (the equations of equilibrium) by considering an inertia force in a direction directly opposite to the acceleration in addition to the real forces acting on the system</a:t>
            </a:r>
          </a:p>
        </p:txBody>
      </p:sp>
    </p:spTree>
    <p:extLst>
      <p:ext uri="{BB962C8B-B14F-4D97-AF65-F5344CB8AC3E}">
        <p14:creationId xmlns:p14="http://schemas.microsoft.com/office/powerpoint/2010/main" val="401570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8" name="Oval 5"/>
          <p:cNvSpPr>
            <a:spLocks noChangeArrowheads="1"/>
          </p:cNvSpPr>
          <p:nvPr/>
        </p:nvSpPr>
        <p:spPr bwMode="auto">
          <a:xfrm>
            <a:off x="2253345" y="4513224"/>
            <a:ext cx="228600" cy="228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9" name="Text Box 6"/>
          <p:cNvSpPr txBox="1">
            <a:spLocks noChangeArrowheads="1"/>
          </p:cNvSpPr>
          <p:nvPr/>
        </p:nvSpPr>
        <p:spPr bwMode="auto">
          <a:xfrm>
            <a:off x="3320145" y="4665624"/>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F</a:t>
            </a:r>
            <a:r>
              <a:rPr kumimoji="0" lang="en-US" altLang="en-US" sz="1800" b="0" i="0" u="none" strike="noStrike" kern="0" cap="none" spc="0" normalizeH="0" baseline="-25000" noProof="0">
                <a:ln>
                  <a:noFill/>
                </a:ln>
                <a:solidFill>
                  <a:srgbClr val="000000"/>
                </a:solidFill>
                <a:effectLst/>
                <a:uLnTx/>
                <a:uFillTx/>
                <a:cs typeface="+mn-cs"/>
              </a:rPr>
              <a:t>1</a:t>
            </a:r>
          </a:p>
        </p:txBody>
      </p:sp>
      <p:sp>
        <p:nvSpPr>
          <p:cNvPr id="10" name="Text Box 7"/>
          <p:cNvSpPr txBox="1">
            <a:spLocks noChangeArrowheads="1"/>
          </p:cNvSpPr>
          <p:nvPr/>
        </p:nvSpPr>
        <p:spPr bwMode="auto">
          <a:xfrm>
            <a:off x="1034145" y="3827424"/>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cs typeface="+mn-cs"/>
              </a:rPr>
              <a:t>F</a:t>
            </a:r>
            <a:r>
              <a:rPr kumimoji="0" lang="en-US" altLang="en-US" sz="1800" b="0" i="0" u="none" strike="noStrike" kern="0" cap="none" spc="0" normalizeH="0" baseline="-25000" noProof="0" dirty="0">
                <a:ln>
                  <a:noFill/>
                </a:ln>
                <a:solidFill>
                  <a:srgbClr val="000000"/>
                </a:solidFill>
                <a:effectLst/>
                <a:uLnTx/>
                <a:uFillTx/>
                <a:cs typeface="+mn-cs"/>
              </a:rPr>
              <a:t>2</a:t>
            </a:r>
          </a:p>
        </p:txBody>
      </p:sp>
      <p:sp>
        <p:nvSpPr>
          <p:cNvPr id="11" name="Text Box 8"/>
          <p:cNvSpPr txBox="1">
            <a:spLocks noChangeArrowheads="1"/>
          </p:cNvSpPr>
          <p:nvPr/>
        </p:nvSpPr>
        <p:spPr bwMode="auto">
          <a:xfrm>
            <a:off x="2862945" y="3217824"/>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effectLst/>
                <a:uLnTx/>
                <a:uFillTx/>
                <a:cs typeface="+mn-cs"/>
              </a:rPr>
              <a:t>R</a:t>
            </a:r>
          </a:p>
        </p:txBody>
      </p:sp>
      <p:sp>
        <p:nvSpPr>
          <p:cNvPr id="12" name="AutoShape 12"/>
          <p:cNvSpPr>
            <a:spLocks noChangeArrowheads="1"/>
          </p:cNvSpPr>
          <p:nvPr/>
        </p:nvSpPr>
        <p:spPr bwMode="auto">
          <a:xfrm>
            <a:off x="2481945" y="4513224"/>
            <a:ext cx="1600200" cy="228600"/>
          </a:xfrm>
          <a:prstGeom prst="rightArrow">
            <a:avLst>
              <a:gd name="adj1" fmla="val 50000"/>
              <a:gd name="adj2" fmla="val 175000"/>
            </a:avLst>
          </a:prstGeom>
          <a:solidFill>
            <a:srgbClr val="FF99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3" name="AutoShape 13"/>
          <p:cNvSpPr>
            <a:spLocks noChangeArrowheads="1"/>
          </p:cNvSpPr>
          <p:nvPr/>
        </p:nvSpPr>
        <p:spPr bwMode="auto">
          <a:xfrm rot="2700000">
            <a:off x="1051608" y="3886161"/>
            <a:ext cx="1447800" cy="263525"/>
          </a:xfrm>
          <a:prstGeom prst="leftArrow">
            <a:avLst>
              <a:gd name="adj1" fmla="val 50000"/>
              <a:gd name="adj2" fmla="val 137349"/>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4" name="AutoShape 14"/>
          <p:cNvSpPr>
            <a:spLocks noChangeArrowheads="1"/>
          </p:cNvSpPr>
          <p:nvPr/>
        </p:nvSpPr>
        <p:spPr bwMode="auto">
          <a:xfrm rot="18900000">
            <a:off x="2177145" y="3827424"/>
            <a:ext cx="1828800" cy="228600"/>
          </a:xfrm>
          <a:prstGeom prst="rightArrow">
            <a:avLst>
              <a:gd name="adj1" fmla="val 50000"/>
              <a:gd name="adj2" fmla="val 200000"/>
            </a:avLst>
          </a:prstGeom>
          <a:solidFill>
            <a:schemeClr val="bg1">
              <a:lumMod val="75000"/>
              <a:alpha val="42000"/>
            </a:schemeClr>
          </a:solidFill>
          <a:ln w="9525">
            <a:solidFill>
              <a:srgbClr val="000000"/>
            </a:solidFill>
            <a:prstDash val="sysDot"/>
            <a:miter lim="800000"/>
            <a:headEnd/>
            <a:tailEnd/>
          </a:ln>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5" name="Text Box 15"/>
          <p:cNvSpPr txBox="1">
            <a:spLocks noChangeArrowheads="1"/>
          </p:cNvSpPr>
          <p:nvPr/>
        </p:nvSpPr>
        <p:spPr bwMode="auto">
          <a:xfrm>
            <a:off x="6139545" y="329402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m a</a:t>
            </a:r>
          </a:p>
        </p:txBody>
      </p:sp>
      <p:sp>
        <p:nvSpPr>
          <p:cNvPr id="16" name="Text Box 16"/>
          <p:cNvSpPr txBox="1">
            <a:spLocks noChangeArrowheads="1"/>
          </p:cNvSpPr>
          <p:nvPr/>
        </p:nvSpPr>
        <p:spPr bwMode="auto">
          <a:xfrm>
            <a:off x="7511145" y="3979824"/>
            <a:ext cx="161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sz="1800" b="0">
              <a:solidFill>
                <a:srgbClr val="000000"/>
              </a:solidFill>
              <a:latin typeface="Arial" panose="020B0604020202020204" pitchFamily="34" charset="0"/>
              <a:cs typeface="+mn-cs"/>
            </a:endParaRPr>
          </a:p>
        </p:txBody>
      </p:sp>
      <p:sp>
        <p:nvSpPr>
          <p:cNvPr id="17" name="Text Box 17"/>
          <p:cNvSpPr txBox="1">
            <a:spLocks noChangeArrowheads="1"/>
          </p:cNvSpPr>
          <p:nvPr/>
        </p:nvSpPr>
        <p:spPr bwMode="auto">
          <a:xfrm>
            <a:off x="7663545" y="3903624"/>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R= ma</a:t>
            </a:r>
          </a:p>
        </p:txBody>
      </p:sp>
      <p:sp>
        <p:nvSpPr>
          <p:cNvPr id="18" name="Text Box 18"/>
          <p:cNvSpPr txBox="1">
            <a:spLocks noChangeArrowheads="1"/>
          </p:cNvSpPr>
          <p:nvPr/>
        </p:nvSpPr>
        <p:spPr bwMode="auto">
          <a:xfrm>
            <a:off x="4310745" y="3675024"/>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b="0">
                <a:solidFill>
                  <a:srgbClr val="000000"/>
                </a:solidFill>
                <a:latin typeface="Arial" panose="020B0604020202020204" pitchFamily="34" charset="0"/>
                <a:cs typeface="+mn-cs"/>
              </a:rPr>
              <a:t>=</a:t>
            </a:r>
          </a:p>
        </p:txBody>
      </p:sp>
      <p:sp>
        <p:nvSpPr>
          <p:cNvPr id="19" name="AutoShape 19"/>
          <p:cNvSpPr>
            <a:spLocks noChangeArrowheads="1"/>
          </p:cNvSpPr>
          <p:nvPr/>
        </p:nvSpPr>
        <p:spPr bwMode="auto">
          <a:xfrm rot="18900000">
            <a:off x="4615545" y="3903624"/>
            <a:ext cx="1676400" cy="228600"/>
          </a:xfrm>
          <a:prstGeom prst="rightArrow">
            <a:avLst>
              <a:gd name="adj1" fmla="val 50000"/>
              <a:gd name="adj2" fmla="val 183333"/>
            </a:avLst>
          </a:prstGeom>
          <a:solidFill>
            <a:schemeClr val="tx1">
              <a:alpha val="42000"/>
            </a:schemeClr>
          </a:solidFill>
          <a:ln w="9525">
            <a:solidFill>
              <a:srgbClr val="FFFFFF"/>
            </a:solidFill>
            <a:prstDash val="sysDot"/>
            <a:miter lim="800000"/>
            <a:headEnd/>
            <a:tailEnd/>
          </a:ln>
          <a:effec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0" name="Rectangle 4"/>
          <p:cNvSpPr>
            <a:spLocks noChangeArrowheads="1"/>
          </p:cNvSpPr>
          <p:nvPr/>
        </p:nvSpPr>
        <p:spPr bwMode="auto">
          <a:xfrm>
            <a:off x="653145" y="1693824"/>
            <a:ext cx="79248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600" b="0" i="0" u="sng" strike="noStrike" kern="0" cap="none" spc="0" normalizeH="0" baseline="0" noProof="0" dirty="0">
                <a:ln>
                  <a:noFill/>
                </a:ln>
                <a:solidFill>
                  <a:srgbClr val="000000"/>
                </a:solidFill>
                <a:effectLst/>
                <a:uLnTx/>
                <a:uFillTx/>
              </a:rPr>
              <a:t>EQUATION OF MOTION</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600" b="0" i="0" u="sng" strike="noStrike" kern="0" cap="none" spc="0" normalizeH="0" baseline="0" noProof="0" dirty="0">
                <a:ln>
                  <a:noFill/>
                </a:ln>
                <a:solidFill>
                  <a:srgbClr val="000000"/>
                </a:solidFill>
                <a:effectLst/>
                <a:uLnTx/>
                <a:uFillTx/>
              </a:rPr>
              <a:t>(DYNAMIC EQUILIBRIUM)</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600" b="0" i="0" u="none" strike="noStrike" kern="0" cap="none" spc="0" normalizeH="0" baseline="0" noProof="0" dirty="0">
                <a:ln>
                  <a:noFill/>
                </a:ln>
                <a:solidFill>
                  <a:srgbClr val="000000"/>
                </a:solidFill>
                <a:effectLst/>
                <a:uLnTx/>
                <a:uFillTx/>
              </a:rPr>
              <a:t>Consider a particle of mass m acted upon by forces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600" b="0" i="0" u="none" strike="noStrike" kern="0" cap="none" spc="0" normalizeH="0" baseline="0" noProof="0" dirty="0">
                <a:ln>
                  <a:noFill/>
                </a:ln>
                <a:solidFill>
                  <a:srgbClr val="000000"/>
                </a:solidFill>
                <a:effectLst/>
                <a:uLnTx/>
                <a:uFillTx/>
              </a:rPr>
              <a:t>F</a:t>
            </a:r>
            <a:r>
              <a:rPr kumimoji="0" lang="en-US" altLang="en-US" sz="2600" b="0" i="0" u="none" strike="noStrike" kern="0" cap="none" spc="0" normalizeH="0" baseline="-25000" noProof="0" dirty="0">
                <a:ln>
                  <a:noFill/>
                </a:ln>
                <a:solidFill>
                  <a:srgbClr val="000000"/>
                </a:solidFill>
                <a:effectLst/>
                <a:uLnTx/>
                <a:uFillTx/>
              </a:rPr>
              <a:t>1</a:t>
            </a:r>
            <a:r>
              <a:rPr kumimoji="0" lang="en-US" altLang="en-US" sz="2600" b="0" i="0" u="none" strike="noStrike" kern="0" cap="none" spc="0" normalizeH="0" baseline="0" noProof="0" dirty="0">
                <a:ln>
                  <a:noFill/>
                </a:ln>
                <a:solidFill>
                  <a:srgbClr val="000000"/>
                </a:solidFill>
                <a:effectLst/>
                <a:uLnTx/>
                <a:uFillTx/>
              </a:rPr>
              <a:t> and F</a:t>
            </a:r>
            <a:r>
              <a:rPr kumimoji="0" lang="en-US" altLang="en-US" sz="2600" b="0" i="0" u="none" strike="noStrike" kern="0" cap="none" spc="0" normalizeH="0" baseline="-25000" noProof="0" dirty="0">
                <a:ln>
                  <a:noFill/>
                </a:ln>
                <a:solidFill>
                  <a:srgbClr val="000000"/>
                </a:solidFill>
                <a:effectLst/>
                <a:uLnTx/>
                <a:uFillTx/>
              </a:rPr>
              <a:t>2</a:t>
            </a:r>
            <a:r>
              <a:rPr kumimoji="0" lang="en-US" altLang="en-US" sz="2600" b="0" i="0" u="none" strike="noStrike" kern="0" cap="none" spc="0" normalizeH="0" baseline="0" noProof="0" dirty="0">
                <a:ln>
                  <a:noFill/>
                </a:ln>
                <a:solidFill>
                  <a:srgbClr val="000000"/>
                </a:solidFill>
                <a:effectLst/>
                <a:uLnTx/>
                <a:uFillTx/>
              </a:rPr>
              <a:t>.</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600" b="0" i="0" u="none" strike="noStrike" kern="0" cap="none" spc="0" normalizeH="0" baseline="0" noProof="0" dirty="0">
                <a:ln>
                  <a:noFill/>
                </a:ln>
                <a:solidFill>
                  <a:srgbClr val="000000"/>
                </a:solidFill>
                <a:effectLst/>
                <a:uLnTx/>
                <a:uFillTx/>
              </a:rPr>
              <a:t>By Newton’s Second law of motion we have the resultant force must be equal to the vector ‘m a’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600" b="0" i="0" u="none" strike="noStrike" kern="0" cap="none" spc="0" normalizeH="0" baseline="0" noProof="0" dirty="0">
                <a:ln>
                  <a:noFill/>
                </a:ln>
                <a:solidFill>
                  <a:srgbClr val="000000"/>
                </a:solidFill>
                <a:effectLst/>
                <a:uLnTx/>
                <a:uFillTx/>
              </a:rPr>
              <a:t>Thus the given force must be equivalent to the vector ma.</a:t>
            </a:r>
          </a:p>
        </p:txBody>
      </p:sp>
      <p:sp>
        <p:nvSpPr>
          <p:cNvPr id="21" name="Text Box 11"/>
          <p:cNvSpPr txBox="1">
            <a:spLocks noChangeArrowheads="1"/>
          </p:cNvSpPr>
          <p:nvPr/>
        </p:nvSpPr>
        <p:spPr bwMode="auto">
          <a:xfrm>
            <a:off x="1212666" y="800669"/>
            <a:ext cx="678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i="0" u="sng" dirty="0" err="1">
                <a:solidFill>
                  <a:srgbClr val="FF0000"/>
                </a:solidFill>
                <a:latin typeface="Bookman Old Style" panose="02050604050505020204" pitchFamily="18" charset="0"/>
              </a:rPr>
              <a:t>D’Alembert’s</a:t>
            </a:r>
            <a:r>
              <a:rPr lang="en-US" altLang="en-US" sz="3200" u="sng" dirty="0">
                <a:solidFill>
                  <a:srgbClr val="FF0000"/>
                </a:solidFill>
                <a:latin typeface="Bookman Old Style" panose="02050604050505020204" pitchFamily="18" charset="0"/>
              </a:rPr>
              <a:t> Principle</a:t>
            </a:r>
          </a:p>
        </p:txBody>
      </p:sp>
    </p:spTree>
    <p:extLst>
      <p:ext uri="{BB962C8B-B14F-4D97-AF65-F5344CB8AC3E}">
        <p14:creationId xmlns:p14="http://schemas.microsoft.com/office/powerpoint/2010/main" val="3072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3" grpId="0" animBg="1"/>
      <p:bldP spid="14" grpId="0" animBg="1"/>
      <p:bldP spid="15" grpId="0"/>
      <p:bldP spid="17" grpId="0"/>
      <p:bldP spid="18"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3" name="Group 2"/>
          <p:cNvGrpSpPr/>
          <p:nvPr/>
        </p:nvGrpSpPr>
        <p:grpSpPr>
          <a:xfrm>
            <a:off x="1828800" y="2590800"/>
            <a:ext cx="6400800" cy="2214265"/>
            <a:chOff x="1828800" y="2590800"/>
            <a:chExt cx="6400800" cy="2214265"/>
          </a:xfrm>
        </p:grpSpPr>
        <p:sp>
          <p:nvSpPr>
            <p:cNvPr id="4" name="Text Box 6"/>
            <p:cNvSpPr txBox="1">
              <a:spLocks noChangeArrowheads="1"/>
            </p:cNvSpPr>
            <p:nvPr/>
          </p:nvSpPr>
          <p:spPr bwMode="auto">
            <a:xfrm>
              <a:off x="4038600" y="2743200"/>
              <a:ext cx="419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R   (resultant of F</a:t>
              </a:r>
              <a:r>
                <a:rPr kumimoji="0" lang="en-US" altLang="en-US" sz="2400" b="0" i="0" u="none" strike="noStrike" kern="0" cap="none" spc="0" normalizeH="0" baseline="-25000" noProof="0" dirty="0">
                  <a:ln>
                    <a:noFill/>
                  </a:ln>
                  <a:solidFill>
                    <a:srgbClr val="000000"/>
                  </a:solidFill>
                  <a:effectLst/>
                  <a:uLnTx/>
                  <a:uFillTx/>
                  <a:cs typeface="+mn-cs"/>
                </a:rPr>
                <a:t>1</a:t>
              </a:r>
              <a:r>
                <a:rPr kumimoji="0" lang="en-US" altLang="en-US" sz="2400" b="0" i="0" u="none" strike="noStrike" kern="0" cap="none" spc="0" normalizeH="0" baseline="0" noProof="0" dirty="0">
                  <a:ln>
                    <a:noFill/>
                  </a:ln>
                  <a:solidFill>
                    <a:srgbClr val="000000"/>
                  </a:solidFill>
                  <a:effectLst/>
                  <a:uLnTx/>
                  <a:uFillTx/>
                  <a:cs typeface="+mn-cs"/>
                </a:rPr>
                <a:t> and F</a:t>
              </a:r>
              <a:r>
                <a:rPr kumimoji="0" lang="en-US" altLang="en-US" sz="2400" b="0" i="0" u="none" strike="noStrike" kern="0" cap="none" spc="0" normalizeH="0" baseline="-25000" noProof="0" dirty="0">
                  <a:ln>
                    <a:noFill/>
                  </a:ln>
                  <a:solidFill>
                    <a:srgbClr val="000000"/>
                  </a:solidFill>
                  <a:effectLst/>
                  <a:uLnTx/>
                  <a:uFillTx/>
                  <a:cs typeface="+mn-cs"/>
                </a:rPr>
                <a:t>2</a:t>
              </a:r>
              <a:r>
                <a:rPr kumimoji="0" lang="en-US" altLang="en-US" sz="2400" b="0" i="0" u="none" strike="noStrike" kern="0" cap="none" spc="0" normalizeH="0" baseline="0" noProof="0" dirty="0">
                  <a:ln>
                    <a:noFill/>
                  </a:ln>
                  <a:solidFill>
                    <a:srgbClr val="000000"/>
                  </a:solidFill>
                  <a:effectLst/>
                  <a:uLnTx/>
                  <a:uFillTx/>
                  <a:cs typeface="+mn-cs"/>
                </a:rPr>
                <a:t>)</a:t>
              </a:r>
              <a:endParaRPr kumimoji="0" lang="en-US" altLang="en-US" sz="2400" b="0" i="0" u="none" strike="noStrike" kern="0" cap="none" spc="0" normalizeH="0" baseline="-25000" noProof="0" dirty="0">
                <a:ln>
                  <a:noFill/>
                </a:ln>
                <a:solidFill>
                  <a:srgbClr val="000000"/>
                </a:solidFill>
                <a:effectLst/>
                <a:uLnTx/>
                <a:uFillTx/>
                <a:cs typeface="+mn-cs"/>
              </a:endParaRPr>
            </a:p>
          </p:txBody>
        </p:sp>
        <p:sp>
          <p:nvSpPr>
            <p:cNvPr id="6" name="Text Box 7"/>
            <p:cNvSpPr txBox="1">
              <a:spLocks noChangeArrowheads="1"/>
            </p:cNvSpPr>
            <p:nvPr/>
          </p:nvSpPr>
          <p:spPr bwMode="auto">
            <a:xfrm>
              <a:off x="1828800" y="2590800"/>
              <a:ext cx="68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cs typeface="+mn-cs"/>
                </a:rPr>
                <a:t>F</a:t>
              </a:r>
              <a:r>
                <a:rPr kumimoji="0" lang="en-US" altLang="en-US" sz="2400" b="0" i="0" u="none" strike="noStrike" kern="0" cap="none" spc="0" normalizeH="0" baseline="-25000" noProof="0">
                  <a:ln>
                    <a:noFill/>
                  </a:ln>
                  <a:solidFill>
                    <a:srgbClr val="000000"/>
                  </a:solidFill>
                  <a:effectLst/>
                  <a:uLnTx/>
                  <a:uFillTx/>
                  <a:cs typeface="+mn-cs"/>
                </a:rPr>
                <a:t>2</a:t>
              </a:r>
            </a:p>
          </p:txBody>
        </p:sp>
        <p:sp>
          <p:nvSpPr>
            <p:cNvPr id="7" name="Text Box 8"/>
            <p:cNvSpPr txBox="1">
              <a:spLocks noChangeArrowheads="1"/>
            </p:cNvSpPr>
            <p:nvPr/>
          </p:nvSpPr>
          <p:spPr bwMode="auto">
            <a:xfrm>
              <a:off x="2743200" y="4343400"/>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cs typeface="+mn-cs"/>
                </a:rPr>
                <a:t>ma(</a:t>
              </a:r>
              <a:r>
                <a:rPr kumimoji="0" lang="en-US" altLang="en-US" sz="2400" b="0" i="0" u="none" strike="noStrike" kern="0" cap="none" spc="0" normalizeH="0" baseline="-25000" noProof="0">
                  <a:ln>
                    <a:noFill/>
                  </a:ln>
                  <a:solidFill>
                    <a:srgbClr val="000000"/>
                  </a:solidFill>
                  <a:effectLst/>
                  <a:uLnTx/>
                  <a:uFillTx/>
                  <a:cs typeface="+mn-cs"/>
                </a:rPr>
                <a:t>rev</a:t>
              </a:r>
              <a:r>
                <a:rPr kumimoji="0" lang="en-US" altLang="en-US" sz="2400" b="0" i="0" u="none" strike="noStrike" kern="0" cap="none" spc="0" normalizeH="0" baseline="0" noProof="0">
                  <a:ln>
                    <a:noFill/>
                  </a:ln>
                  <a:solidFill>
                    <a:srgbClr val="000000"/>
                  </a:solidFill>
                  <a:effectLst/>
                  <a:uLnTx/>
                  <a:uFillTx/>
                  <a:cs typeface="+mn-cs"/>
                </a:rPr>
                <a:t>)</a:t>
              </a:r>
            </a:p>
          </p:txBody>
        </p:sp>
        <p:sp>
          <p:nvSpPr>
            <p:cNvPr id="8" name="Text Box 12"/>
            <p:cNvSpPr txBox="1">
              <a:spLocks noChangeArrowheads="1"/>
            </p:cNvSpPr>
            <p:nvPr/>
          </p:nvSpPr>
          <p:spPr bwMode="auto">
            <a:xfrm>
              <a:off x="4419600" y="3962400"/>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cs typeface="+mn-cs"/>
                </a:rPr>
                <a:t>F</a:t>
              </a:r>
              <a:r>
                <a:rPr kumimoji="0" lang="en-US" altLang="en-US" sz="2400" b="0" i="0" u="none" strike="noStrike" kern="0" cap="none" spc="0" normalizeH="0" baseline="-25000" noProof="0">
                  <a:ln>
                    <a:noFill/>
                  </a:ln>
                  <a:solidFill>
                    <a:srgbClr val="000000"/>
                  </a:solidFill>
                  <a:effectLst/>
                  <a:uLnTx/>
                  <a:uFillTx/>
                  <a:cs typeface="+mn-cs"/>
                </a:rPr>
                <a:t>1</a:t>
              </a:r>
            </a:p>
          </p:txBody>
        </p:sp>
        <p:sp>
          <p:nvSpPr>
            <p:cNvPr id="9" name="AutoShape 13"/>
            <p:cNvSpPr>
              <a:spLocks noChangeArrowheads="1"/>
            </p:cNvSpPr>
            <p:nvPr/>
          </p:nvSpPr>
          <p:spPr bwMode="auto">
            <a:xfrm>
              <a:off x="3124200" y="3810000"/>
              <a:ext cx="1524000" cy="228600"/>
            </a:xfrm>
            <a:prstGeom prst="rightArrow">
              <a:avLst>
                <a:gd name="adj1" fmla="val 50000"/>
                <a:gd name="adj2" fmla="val 166667"/>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2400" b="0" i="1" u="none" strike="noStrike" kern="0" cap="none" spc="0" normalizeH="0" baseline="0" noProof="0">
                <a:ln>
                  <a:noFill/>
                </a:ln>
                <a:solidFill>
                  <a:srgbClr val="669900"/>
                </a:solidFill>
                <a:effectLst/>
                <a:uLnTx/>
                <a:uFillTx/>
                <a:cs typeface="+mn-cs"/>
              </a:endParaRPr>
            </a:p>
          </p:txBody>
        </p:sp>
        <p:sp>
          <p:nvSpPr>
            <p:cNvPr id="10" name="AutoShape 14"/>
            <p:cNvSpPr>
              <a:spLocks noChangeArrowheads="1"/>
            </p:cNvSpPr>
            <p:nvPr/>
          </p:nvSpPr>
          <p:spPr bwMode="auto">
            <a:xfrm rot="8100000">
              <a:off x="2570163" y="2825750"/>
              <a:ext cx="174625" cy="1219200"/>
            </a:xfrm>
            <a:prstGeom prst="downArrow">
              <a:avLst>
                <a:gd name="adj1" fmla="val 50000"/>
                <a:gd name="adj2" fmla="val 174545"/>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2400" b="0" i="1" u="none" strike="noStrike" kern="0" cap="none" spc="0" normalizeH="0" baseline="0" noProof="0">
                <a:ln>
                  <a:noFill/>
                </a:ln>
                <a:solidFill>
                  <a:srgbClr val="669900"/>
                </a:solidFill>
                <a:effectLst/>
                <a:uLnTx/>
                <a:uFillTx/>
                <a:cs typeface="+mn-cs"/>
              </a:endParaRPr>
            </a:p>
          </p:txBody>
        </p:sp>
        <p:sp>
          <p:nvSpPr>
            <p:cNvPr id="11" name="AutoShape 15"/>
            <p:cNvSpPr>
              <a:spLocks noChangeArrowheads="1"/>
            </p:cNvSpPr>
            <p:nvPr/>
          </p:nvSpPr>
          <p:spPr bwMode="auto">
            <a:xfrm rot="2700000">
              <a:off x="2590800" y="3657600"/>
              <a:ext cx="304800" cy="1371600"/>
            </a:xfrm>
            <a:prstGeom prst="downArrow">
              <a:avLst>
                <a:gd name="adj1" fmla="val 50000"/>
                <a:gd name="adj2" fmla="val 112500"/>
              </a:avLst>
            </a:prstGeom>
            <a:solidFill>
              <a:srgbClr val="00CC99">
                <a:alpha val="47000"/>
              </a:srgbClr>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2400" b="0" i="1" u="none" strike="noStrike" kern="0" cap="none" spc="0" normalizeH="0" baseline="0" noProof="0">
                <a:ln>
                  <a:noFill/>
                </a:ln>
                <a:solidFill>
                  <a:srgbClr val="669900"/>
                </a:solidFill>
                <a:effectLst/>
                <a:uLnTx/>
                <a:uFillTx/>
                <a:cs typeface="+mn-cs"/>
              </a:endParaRPr>
            </a:p>
          </p:txBody>
        </p:sp>
        <p:sp>
          <p:nvSpPr>
            <p:cNvPr id="12" name="AutoShape 16"/>
            <p:cNvSpPr>
              <a:spLocks noChangeArrowheads="1"/>
            </p:cNvSpPr>
            <p:nvPr/>
          </p:nvSpPr>
          <p:spPr bwMode="auto">
            <a:xfrm rot="2700000">
              <a:off x="3543300" y="2705100"/>
              <a:ext cx="228600" cy="1371600"/>
            </a:xfrm>
            <a:prstGeom prst="upArrow">
              <a:avLst>
                <a:gd name="adj1" fmla="val 50000"/>
                <a:gd name="adj2" fmla="val 150000"/>
              </a:avLst>
            </a:prstGeom>
            <a:solidFill>
              <a:srgbClr val="FFCC00">
                <a:alpha val="44000"/>
              </a:srgbClr>
            </a:solidFill>
            <a:ln w="9525" algn="ctr">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2400" b="0" i="1" u="none" strike="noStrike" kern="0" cap="none" spc="0" normalizeH="0" baseline="0" noProof="0">
                <a:ln>
                  <a:noFill/>
                </a:ln>
                <a:solidFill>
                  <a:srgbClr val="669900"/>
                </a:solidFill>
                <a:effectLst/>
                <a:uLnTx/>
                <a:uFillTx/>
                <a:cs typeface="+mn-cs"/>
              </a:endParaRPr>
            </a:p>
          </p:txBody>
        </p:sp>
        <p:sp>
          <p:nvSpPr>
            <p:cNvPr id="13" name="Oval 17"/>
            <p:cNvSpPr>
              <a:spLocks noChangeArrowheads="1"/>
            </p:cNvSpPr>
            <p:nvPr/>
          </p:nvSpPr>
          <p:spPr bwMode="auto">
            <a:xfrm>
              <a:off x="3048000" y="3733800"/>
              <a:ext cx="228600" cy="3810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2400" b="0" i="1" u="none" strike="noStrike" kern="0" cap="none" spc="0" normalizeH="0" baseline="0" noProof="0">
                <a:ln>
                  <a:noFill/>
                </a:ln>
                <a:solidFill>
                  <a:srgbClr val="669900"/>
                </a:solidFill>
                <a:effectLst/>
                <a:uLnTx/>
                <a:uFillTx/>
                <a:cs typeface="+mn-cs"/>
              </a:endParaRPr>
            </a:p>
          </p:txBody>
        </p:sp>
      </p:grpSp>
      <p:sp>
        <p:nvSpPr>
          <p:cNvPr id="14" name="Rectangle 5"/>
          <p:cNvSpPr>
            <a:spLocks noChangeArrowheads="1"/>
          </p:cNvSpPr>
          <p:nvPr/>
        </p:nvSpPr>
        <p:spPr bwMode="auto">
          <a:xfrm>
            <a:off x="685800" y="1371600"/>
            <a:ext cx="792480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600" b="0" i="0" u="none" strike="noStrike" kern="0" cap="none" spc="0" normalizeH="0" baseline="0" noProof="0" dirty="0">
                <a:ln>
                  <a:noFill/>
                </a:ln>
                <a:solidFill>
                  <a:srgbClr val="000000"/>
                </a:solidFill>
                <a:effectLst/>
                <a:uLnTx/>
                <a:uFillTx/>
                <a:cs typeface="+mn-cs"/>
              </a:rPr>
              <a:t>If the inertia force vector is added to the forces acting on the particle we obtain a system of forces whose resultant is zero.</a:t>
            </a:r>
          </a:p>
          <a:p>
            <a:pPr marL="0" marR="0" lvl="0" indent="0" algn="l" defTabSz="914400" eaLnBrk="1" fontAlgn="auto" latinLnBrk="0" hangingPunct="1">
              <a:lnSpc>
                <a:spcPct val="100000"/>
              </a:lnSpc>
              <a:spcBef>
                <a:spcPct val="5000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ct val="5000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ct val="5000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ct val="50000"/>
              </a:spcBef>
              <a:spcAft>
                <a:spcPts val="0"/>
              </a:spcAft>
              <a:buClrTx/>
              <a:buSzTx/>
              <a:buFontTx/>
              <a:buNone/>
              <a:tabLst/>
              <a:defRPr/>
            </a:pPr>
            <a:endParaRPr kumimoji="0" lang="en-US" altLang="en-US" sz="26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600" b="0" i="0" u="none" strike="noStrike" kern="0" cap="none" spc="0" normalizeH="0" baseline="0" noProof="0" dirty="0">
                <a:ln>
                  <a:noFill/>
                </a:ln>
                <a:solidFill>
                  <a:srgbClr val="000000"/>
                </a:solidFill>
                <a:effectLst/>
                <a:uLnTx/>
                <a:uFillTx/>
                <a:cs typeface="+mn-cs"/>
              </a:rPr>
              <a:t>The particle may thus be considered to be in equilibrium. (THIS IS DYNAMIC EQUILIBRIUM) </a:t>
            </a:r>
            <a:endParaRPr kumimoji="0" lang="en-US" altLang="en-US" sz="26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55959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7"/>
          <p:cNvSpPr>
            <a:spLocks noChangeArrowheads="1"/>
          </p:cNvSpPr>
          <p:nvPr/>
        </p:nvSpPr>
        <p:spPr bwMode="auto">
          <a:xfrm>
            <a:off x="531222" y="1249677"/>
            <a:ext cx="822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b="0" i="0" u="none" strike="noStrike" kern="0" cap="none" spc="0" normalizeH="0" baseline="0" noProof="0" dirty="0">
                <a:ln>
                  <a:noFill/>
                </a:ln>
                <a:solidFill>
                  <a:srgbClr val="000000"/>
                </a:solidFill>
                <a:effectLst/>
                <a:uLnTx/>
                <a:uFillTx/>
                <a:cs typeface="+mn-cs"/>
              </a:rPr>
              <a:t>The problem under consideration may be solved by using the method developed earlier in statics. The particle is said to be in dynamic equilibrium.</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b="0" i="0" u="none" strike="noStrike" kern="0" cap="none" spc="0" normalizeH="0" baseline="0" noProof="0" dirty="0">
                <a:ln>
                  <a:noFill/>
                </a:ln>
                <a:solidFill>
                  <a:srgbClr val="000000"/>
                </a:solidFill>
                <a:effectLst/>
                <a:uLnTx/>
                <a:uFillTx/>
                <a:cs typeface="+mn-cs"/>
              </a:rPr>
              <a:t>If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l-GR" altLang="en-US" b="0" i="0" u="none" strike="noStrike" kern="0" cap="none" spc="0" normalizeH="0" baseline="0" noProof="0" dirty="0">
                <a:ln>
                  <a:noFill/>
                </a:ln>
                <a:solidFill>
                  <a:srgbClr val="000000"/>
                </a:solidFill>
                <a:effectLst/>
                <a:uLnTx/>
                <a:uFillTx/>
              </a:rPr>
              <a:t>Σ</a:t>
            </a:r>
            <a:r>
              <a:rPr kumimoji="0" lang="en-US" altLang="en-US" b="0" i="0" u="none" strike="noStrike" kern="0" cap="none" spc="0" normalizeH="0" baseline="0" noProof="0" dirty="0" err="1">
                <a:ln>
                  <a:noFill/>
                </a:ln>
                <a:solidFill>
                  <a:srgbClr val="000000"/>
                </a:solidFill>
                <a:effectLst/>
                <a:uLnTx/>
                <a:uFillTx/>
              </a:rPr>
              <a:t>F</a:t>
            </a:r>
            <a:r>
              <a:rPr kumimoji="0" lang="en-US" altLang="en-US" b="0" i="0" u="none" strike="noStrike" kern="0" cap="none" spc="0" normalizeH="0" baseline="-25000" noProof="0" dirty="0" err="1">
                <a:ln>
                  <a:noFill/>
                </a:ln>
                <a:solidFill>
                  <a:srgbClr val="000000"/>
                </a:solidFill>
                <a:effectLst/>
                <a:uLnTx/>
                <a:uFillTx/>
              </a:rPr>
              <a:t>x</a:t>
            </a:r>
            <a:r>
              <a:rPr kumimoji="0" lang="en-US" altLang="en-US" b="0" i="0" u="none" strike="noStrike" kern="0" cap="none" spc="0" normalizeH="0" baseline="0" noProof="0" dirty="0">
                <a:ln>
                  <a:noFill/>
                </a:ln>
                <a:solidFill>
                  <a:srgbClr val="000000"/>
                </a:solidFill>
                <a:effectLst/>
                <a:uLnTx/>
                <a:uFillTx/>
              </a:rPr>
              <a:t> = 0</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l-GR" altLang="en-US" b="0" i="0" u="none" strike="noStrike" kern="0" cap="none" spc="0" normalizeH="0" baseline="0" noProof="0" dirty="0">
                <a:ln>
                  <a:noFill/>
                </a:ln>
                <a:solidFill>
                  <a:srgbClr val="000000"/>
                </a:solidFill>
                <a:effectLst/>
                <a:uLnTx/>
                <a:uFillTx/>
              </a:rPr>
              <a:t>Σ</a:t>
            </a:r>
            <a:r>
              <a:rPr kumimoji="0" lang="en-US" altLang="en-US" b="0" i="0" u="none" strike="noStrike" kern="0" cap="none" spc="0" normalizeH="0" baseline="0" noProof="0" dirty="0" err="1">
                <a:ln>
                  <a:noFill/>
                </a:ln>
                <a:solidFill>
                  <a:srgbClr val="000000"/>
                </a:solidFill>
                <a:effectLst/>
                <a:uLnTx/>
                <a:uFillTx/>
              </a:rPr>
              <a:t>F</a:t>
            </a:r>
            <a:r>
              <a:rPr kumimoji="0" lang="en-US" altLang="en-US" b="0" i="0" u="none" strike="noStrike" kern="0" cap="none" spc="0" normalizeH="0" baseline="-25000" noProof="0" dirty="0" err="1">
                <a:ln>
                  <a:noFill/>
                </a:ln>
                <a:solidFill>
                  <a:srgbClr val="000000"/>
                </a:solidFill>
                <a:effectLst/>
                <a:uLnTx/>
                <a:uFillTx/>
              </a:rPr>
              <a:t>y</a:t>
            </a:r>
            <a:r>
              <a:rPr kumimoji="0" lang="en-US" altLang="en-US" b="0" i="0" u="none" strike="noStrike" kern="0" cap="none" spc="0" normalizeH="0" baseline="0" noProof="0" dirty="0">
                <a:ln>
                  <a:noFill/>
                </a:ln>
                <a:solidFill>
                  <a:srgbClr val="000000"/>
                </a:solidFill>
                <a:effectLst/>
                <a:uLnTx/>
                <a:uFillTx/>
              </a:rPr>
              <a:t>= 0                    </a:t>
            </a:r>
            <a:r>
              <a:rPr kumimoji="0" lang="en-US" altLang="en-US" sz="2400" b="0" i="0" u="none" strike="noStrike" kern="0" cap="none" spc="0" normalizeH="0" baseline="0" noProof="0" dirty="0">
                <a:ln>
                  <a:noFill/>
                </a:ln>
                <a:solidFill>
                  <a:srgbClr val="000000"/>
                </a:solidFill>
                <a:effectLst/>
                <a:uLnTx/>
                <a:uFillTx/>
              </a:rPr>
              <a:t>including inertia force vector component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l-GR" altLang="en-US" b="0" i="0" u="none" strike="noStrike" kern="0" cap="none" spc="0" normalizeH="0" baseline="0" noProof="0" dirty="0">
                <a:ln>
                  <a:noFill/>
                </a:ln>
                <a:solidFill>
                  <a:srgbClr val="000000"/>
                </a:solidFill>
                <a:effectLst/>
                <a:uLnTx/>
                <a:uFillTx/>
              </a:rPr>
              <a:t>Σ</a:t>
            </a:r>
            <a:r>
              <a:rPr kumimoji="0" lang="en-US" altLang="en-US" b="0" i="0" u="none" strike="noStrike" kern="0" cap="none" spc="0" normalizeH="0" baseline="0" noProof="0" dirty="0" err="1">
                <a:ln>
                  <a:noFill/>
                </a:ln>
                <a:solidFill>
                  <a:srgbClr val="000000"/>
                </a:solidFill>
                <a:effectLst/>
                <a:uLnTx/>
                <a:uFillTx/>
              </a:rPr>
              <a:t>F</a:t>
            </a:r>
            <a:r>
              <a:rPr kumimoji="0" lang="en-US" altLang="en-US" b="0" i="0" u="none" strike="noStrike" kern="0" cap="none" spc="0" normalizeH="0" baseline="-25000" noProof="0" dirty="0" err="1">
                <a:ln>
                  <a:noFill/>
                </a:ln>
                <a:solidFill>
                  <a:srgbClr val="000000"/>
                </a:solidFill>
                <a:effectLst/>
                <a:uLnTx/>
                <a:uFillTx/>
              </a:rPr>
              <a:t>z</a:t>
            </a:r>
            <a:r>
              <a:rPr kumimoji="0" lang="en-US" altLang="en-US" b="0" i="0" u="none" strike="noStrike" kern="0" cap="none" spc="0" normalizeH="0" baseline="0" noProof="0" dirty="0">
                <a:ln>
                  <a:noFill/>
                </a:ln>
                <a:solidFill>
                  <a:srgbClr val="000000"/>
                </a:solidFill>
                <a:effectLst/>
                <a:uLnTx/>
                <a:uFillTx/>
              </a:rPr>
              <a:t> = 0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b="0" i="0" u="none" strike="noStrike" kern="0" cap="none" spc="0" normalizeH="0" baseline="0" noProof="0" dirty="0">
                <a:ln>
                  <a:noFill/>
                </a:ln>
                <a:solidFill>
                  <a:srgbClr val="000000"/>
                </a:solidFill>
                <a:effectLst/>
                <a:uLnTx/>
                <a:uFillTx/>
              </a:rPr>
              <a:t>This principle is known as </a:t>
            </a:r>
            <a:r>
              <a:rPr kumimoji="0" lang="en-US" altLang="en-US" b="0" i="0" u="none" strike="noStrike" kern="0" cap="none" spc="0" normalizeH="0" baseline="0" noProof="0" dirty="0" err="1">
                <a:ln>
                  <a:noFill/>
                </a:ln>
                <a:solidFill>
                  <a:srgbClr val="000000"/>
                </a:solidFill>
                <a:effectLst/>
                <a:uLnTx/>
                <a:uFillTx/>
              </a:rPr>
              <a:t>D’Alembert’s</a:t>
            </a:r>
            <a:r>
              <a:rPr kumimoji="0" lang="en-US" altLang="en-US" b="0" i="0" u="none" strike="noStrike" kern="0" cap="none" spc="0" normalizeH="0" baseline="0" noProof="0" dirty="0">
                <a:ln>
                  <a:noFill/>
                </a:ln>
                <a:solidFill>
                  <a:srgbClr val="000000"/>
                </a:solidFill>
                <a:effectLst/>
                <a:uLnTx/>
                <a:uFillTx/>
              </a:rPr>
              <a:t> principle</a:t>
            </a:r>
            <a:endParaRPr kumimoji="0" lang="el-GR" altLang="en-US" b="0" i="0" u="none" strike="noStrike" kern="0" cap="none" spc="0" normalizeH="0" baseline="0" noProof="0" dirty="0">
              <a:ln>
                <a:noFill/>
              </a:ln>
              <a:solidFill>
                <a:srgbClr val="000000"/>
              </a:solidFill>
              <a:effectLst/>
              <a:uLnTx/>
              <a:uFillTx/>
            </a:endParaRPr>
          </a:p>
        </p:txBody>
      </p:sp>
      <p:sp>
        <p:nvSpPr>
          <p:cNvPr id="4" name="AutoShape 8"/>
          <p:cNvSpPr>
            <a:spLocks/>
          </p:cNvSpPr>
          <p:nvPr/>
        </p:nvSpPr>
        <p:spPr bwMode="auto">
          <a:xfrm>
            <a:off x="1979022" y="3764277"/>
            <a:ext cx="838200" cy="1371600"/>
          </a:xfrm>
          <a:prstGeom prst="rightBrace">
            <a:avLst>
              <a:gd name="adj1" fmla="val 1363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000000"/>
              </a:solidFill>
              <a:effectLst/>
              <a:uLnTx/>
              <a:uFillTx/>
              <a:cs typeface="+mn-cs"/>
            </a:endParaRPr>
          </a:p>
        </p:txBody>
      </p:sp>
    </p:spTree>
    <p:extLst>
      <p:ext uri="{BB962C8B-B14F-4D97-AF65-F5344CB8AC3E}">
        <p14:creationId xmlns:p14="http://schemas.microsoft.com/office/powerpoint/2010/main" val="135069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2"/>
          <p:cNvSpPr txBox="1">
            <a:spLocks noChangeArrowheads="1"/>
          </p:cNvSpPr>
          <p:nvPr/>
        </p:nvSpPr>
        <p:spPr bwMode="auto">
          <a:xfrm>
            <a:off x="457200" y="1600200"/>
            <a:ext cx="8229600" cy="4525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just">
              <a:buFontTx/>
              <a:buNone/>
            </a:pPr>
            <a:r>
              <a:rPr lang="en-US" altLang="en-US" sz="2800" b="0" kern="0">
                <a:solidFill>
                  <a:srgbClr val="669900"/>
                </a:solidFill>
              </a:rPr>
              <a:t>D’Alembert’s principle states that</a:t>
            </a:r>
          </a:p>
          <a:p>
            <a:pPr algn="just"/>
            <a:r>
              <a:rPr lang="en-US" altLang="en-US" sz="2800" b="0" kern="0">
                <a:solidFill>
                  <a:schemeClr val="accent2"/>
                </a:solidFill>
              </a:rPr>
              <a:t>When different forces act on a system such that it is in motion with an acceleration  in a particular direction, the vectorial  sum of all the forces acting on the system including the inertia force (‘ma’ taken in the opposite direction to the direction of the acceleration) is zero</a:t>
            </a:r>
            <a:r>
              <a:rPr lang="en-US" altLang="en-US" sz="2800" b="0" kern="0">
                <a:solidFill>
                  <a:schemeClr val="accent1"/>
                </a:solidFill>
              </a:rPr>
              <a:t>.</a:t>
            </a:r>
            <a:endParaRPr lang="en-US" altLang="en-US" sz="2800" b="0" kern="0" dirty="0">
              <a:solidFill>
                <a:schemeClr val="accent1"/>
              </a:solidFill>
            </a:endParaRPr>
          </a:p>
        </p:txBody>
      </p:sp>
    </p:spTree>
    <p:extLst>
      <p:ext uri="{BB962C8B-B14F-4D97-AF65-F5344CB8AC3E}">
        <p14:creationId xmlns:p14="http://schemas.microsoft.com/office/powerpoint/2010/main" val="419844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1000" autoRev="1" fill="hold"/>
                                        <p:tgtEl>
                                          <p:spTgt spid="3">
                                            <p:txEl>
                                              <p:pRg st="1" end="1"/>
                                            </p:txEl>
                                          </p:spTgt>
                                        </p:tgtEl>
                                        <p:attrNameLst>
                                          <p:attrName>style.color</p:attrName>
                                        </p:attrNameLst>
                                      </p:cBhvr>
                                      <p:to>
                                        <p:clrVal>
                                          <a:srgbClr val="669900"/>
                                        </p:clrVal>
                                      </p:to>
                                    </p:set>
                                    <p:set>
                                      <p:cBhvr>
                                        <p:cTn id="7" dur="1000" autoRev="1" fill="hold"/>
                                        <p:tgtEl>
                                          <p:spTgt spid="3">
                                            <p:txEl>
                                              <p:pRg st="1" end="1"/>
                                            </p:txEl>
                                          </p:spTgt>
                                        </p:tgtEl>
                                        <p:attrNameLst>
                                          <p:attrName>fillcolor</p:attrName>
                                        </p:attrNameLst>
                                      </p:cBhvr>
                                      <p:to>
                                        <p:clrVal>
                                          <a:srgbClr val="669900"/>
                                        </p:clrVal>
                                      </p:to>
                                    </p:set>
                                    <p:set>
                                      <p:cBhvr>
                                        <p:cTn id="8" dur="1000" autoRev="1"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3" name="Group 2"/>
          <p:cNvGrpSpPr/>
          <p:nvPr/>
        </p:nvGrpSpPr>
        <p:grpSpPr>
          <a:xfrm>
            <a:off x="228600" y="1219200"/>
            <a:ext cx="8610600" cy="5410200"/>
            <a:chOff x="228600" y="1219200"/>
            <a:chExt cx="8610600" cy="5410200"/>
          </a:xfrm>
        </p:grpSpPr>
        <p:sp>
          <p:nvSpPr>
            <p:cNvPr id="4" name="Rectangle 2"/>
            <p:cNvSpPr>
              <a:spLocks noChangeArrowheads="1"/>
            </p:cNvSpPr>
            <p:nvPr/>
          </p:nvSpPr>
          <p:spPr bwMode="auto">
            <a:xfrm>
              <a:off x="228600" y="1219200"/>
              <a:ext cx="8610600" cy="54102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nvGrpSpPr>
            <p:cNvPr id="6" name="Group 3"/>
            <p:cNvGrpSpPr>
              <a:grpSpLocks/>
            </p:cNvGrpSpPr>
            <p:nvPr/>
          </p:nvGrpSpPr>
          <p:grpSpPr bwMode="auto">
            <a:xfrm>
              <a:off x="457200" y="1905000"/>
              <a:ext cx="3048000" cy="2347913"/>
              <a:chOff x="288" y="1200"/>
              <a:chExt cx="1920" cy="1479"/>
            </a:xfrm>
          </p:grpSpPr>
          <p:sp>
            <p:nvSpPr>
              <p:cNvPr id="32" name="Oval 4"/>
              <p:cNvSpPr>
                <a:spLocks noChangeArrowheads="1"/>
              </p:cNvSpPr>
              <p:nvPr/>
            </p:nvSpPr>
            <p:spPr bwMode="auto">
              <a:xfrm>
                <a:off x="816" y="1296"/>
                <a:ext cx="864" cy="912"/>
              </a:xfrm>
              <a:prstGeom prst="ellipse">
                <a:avLst/>
              </a:prstGeom>
              <a:solidFill>
                <a:srgbClr val="0000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3" name="Line 5"/>
              <p:cNvSpPr>
                <a:spLocks noChangeShapeType="1"/>
              </p:cNvSpPr>
              <p:nvPr/>
            </p:nvSpPr>
            <p:spPr bwMode="auto">
              <a:xfrm flipH="1">
                <a:off x="1584" y="1200"/>
                <a:ext cx="288"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4" name="Line 6"/>
              <p:cNvSpPr>
                <a:spLocks noChangeShapeType="1"/>
              </p:cNvSpPr>
              <p:nvPr/>
            </p:nvSpPr>
            <p:spPr bwMode="auto">
              <a:xfrm flipV="1">
                <a:off x="672" y="2112"/>
                <a:ext cx="288"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5" name="Line 7"/>
              <p:cNvSpPr>
                <a:spLocks noChangeShapeType="1"/>
              </p:cNvSpPr>
              <p:nvPr/>
            </p:nvSpPr>
            <p:spPr bwMode="auto">
              <a:xfrm>
                <a:off x="288" y="1728"/>
                <a:ext cx="52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6" name="Text Box 8"/>
              <p:cNvSpPr txBox="1">
                <a:spLocks noChangeArrowheads="1"/>
              </p:cNvSpPr>
              <p:nvPr/>
            </p:nvSpPr>
            <p:spPr bwMode="auto">
              <a:xfrm>
                <a:off x="1728" y="139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F</a:t>
                </a:r>
                <a:r>
                  <a:rPr kumimoji="0" lang="en-US" altLang="en-US" sz="1800" b="0" i="0" u="none" strike="noStrike" kern="0" cap="none" spc="0" normalizeH="0" baseline="-25000" noProof="0">
                    <a:ln>
                      <a:noFill/>
                    </a:ln>
                    <a:solidFill>
                      <a:srgbClr val="000000"/>
                    </a:solidFill>
                    <a:effectLst/>
                    <a:uLnTx/>
                    <a:uFillTx/>
                    <a:cs typeface="+mn-cs"/>
                  </a:rPr>
                  <a:t>3</a:t>
                </a:r>
              </a:p>
            </p:txBody>
          </p:sp>
          <p:sp>
            <p:nvSpPr>
              <p:cNvPr id="37" name="Text Box 9"/>
              <p:cNvSpPr txBox="1">
                <a:spLocks noChangeArrowheads="1"/>
              </p:cNvSpPr>
              <p:nvPr/>
            </p:nvSpPr>
            <p:spPr bwMode="auto">
              <a:xfrm>
                <a:off x="816" y="244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F</a:t>
                </a:r>
                <a:r>
                  <a:rPr kumimoji="0" lang="en-US" altLang="en-US" sz="1800" b="0" i="0" u="none" strike="noStrike" kern="0" cap="none" spc="0" normalizeH="0" baseline="-16000" noProof="0">
                    <a:ln>
                      <a:noFill/>
                    </a:ln>
                    <a:solidFill>
                      <a:srgbClr val="000000"/>
                    </a:solidFill>
                    <a:effectLst/>
                    <a:uLnTx/>
                    <a:uFillTx/>
                    <a:cs typeface="+mn-cs"/>
                  </a:rPr>
                  <a:t>2</a:t>
                </a:r>
              </a:p>
            </p:txBody>
          </p:sp>
          <p:sp>
            <p:nvSpPr>
              <p:cNvPr id="38" name="Text Box 10"/>
              <p:cNvSpPr txBox="1">
                <a:spLocks noChangeArrowheads="1"/>
              </p:cNvSpPr>
              <p:nvPr/>
            </p:nvSpPr>
            <p:spPr bwMode="auto">
              <a:xfrm>
                <a:off x="336" y="148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F</a:t>
                </a:r>
                <a:r>
                  <a:rPr kumimoji="0" lang="en-US" altLang="en-US" sz="1800" b="0" i="0" u="none" strike="noStrike" kern="0" cap="none" spc="0" normalizeH="0" baseline="-16000" noProof="0">
                    <a:ln>
                      <a:noFill/>
                    </a:ln>
                    <a:solidFill>
                      <a:srgbClr val="000000"/>
                    </a:solidFill>
                    <a:effectLst/>
                    <a:uLnTx/>
                    <a:uFillTx/>
                    <a:cs typeface="+mn-cs"/>
                  </a:rPr>
                  <a:t>1</a:t>
                </a:r>
              </a:p>
            </p:txBody>
          </p:sp>
        </p:grpSp>
        <p:sp>
          <p:nvSpPr>
            <p:cNvPr id="7" name="Text Box 11"/>
            <p:cNvSpPr txBox="1">
              <a:spLocks noChangeArrowheads="1"/>
            </p:cNvSpPr>
            <p:nvPr/>
          </p:nvSpPr>
          <p:spPr bwMode="auto">
            <a:xfrm>
              <a:off x="5715000" y="5486400"/>
              <a:ext cx="2286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l-GR"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Σ</a:t>
              </a: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F</a:t>
              </a:r>
              <a:r>
                <a:rPr kumimoji="0" lang="en-US" altLang="en-US" sz="2400" b="0" i="0" u="none" strike="noStrike" kern="0" cap="none" spc="0" normalizeH="0" baseline="-16000" noProof="0">
                  <a:ln>
                    <a:noFill/>
                  </a:ln>
                  <a:solidFill>
                    <a:srgbClr val="000000"/>
                  </a:solidFill>
                  <a:effectLst/>
                  <a:uLnTx/>
                  <a:uFillTx/>
                  <a:latin typeface="Arial" panose="020B0604020202020204" pitchFamily="34" charset="0"/>
                  <a:cs typeface="Arial" panose="020B0604020202020204" pitchFamily="34" charset="0"/>
                </a:rPr>
                <a:t>x</a:t>
              </a: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  -ma</a:t>
              </a:r>
              <a:r>
                <a:rPr kumimoji="0" lang="en-US" altLang="en-US" sz="2400" b="0" i="0" u="none" strike="noStrike" kern="0" cap="none" spc="0" normalizeH="0" baseline="-16000" noProof="0">
                  <a:ln>
                    <a:noFill/>
                  </a:ln>
                  <a:solidFill>
                    <a:srgbClr val="000000"/>
                  </a:solidFill>
                  <a:effectLst/>
                  <a:uLnTx/>
                  <a:uFillTx/>
                  <a:latin typeface="Arial" panose="020B0604020202020204" pitchFamily="34" charset="0"/>
                  <a:cs typeface="Arial" panose="020B0604020202020204" pitchFamily="34" charset="0"/>
                </a:rPr>
                <a:t>x</a:t>
              </a: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 = 0</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 </a:t>
              </a:r>
              <a:r>
                <a:rPr kumimoji="0" lang="el-GR" altLang="en-US" sz="2400" b="0" i="0" u="none" strike="noStrike" kern="0" cap="none" spc="0" normalizeH="0" baseline="0" noProof="0">
                  <a:ln>
                    <a:noFill/>
                  </a:ln>
                  <a:solidFill>
                    <a:srgbClr val="000000"/>
                  </a:solidFill>
                  <a:effectLst/>
                  <a:uLnTx/>
                  <a:uFillTx/>
                  <a:latin typeface="Arial" panose="020B0604020202020204" pitchFamily="34" charset="0"/>
                  <a:cs typeface="+mn-cs"/>
                </a:rPr>
                <a:t>Σ</a:t>
              </a: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mn-cs"/>
                </a:rPr>
                <a:t>F</a:t>
              </a:r>
              <a:r>
                <a:rPr kumimoji="0" lang="en-US" altLang="en-US" sz="2400" b="0" i="0" u="none" strike="noStrike" kern="0" cap="none" spc="0" normalizeH="0" baseline="-16000" noProof="0">
                  <a:ln>
                    <a:noFill/>
                  </a:ln>
                  <a:solidFill>
                    <a:srgbClr val="000000"/>
                  </a:solidFill>
                  <a:effectLst/>
                  <a:uLnTx/>
                  <a:uFillTx/>
                  <a:latin typeface="Arial" panose="020B0604020202020204" pitchFamily="34" charset="0"/>
                  <a:cs typeface="+mn-cs"/>
                </a:rPr>
                <a:t>y</a:t>
              </a: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mn-cs"/>
                </a:rPr>
                <a:t> -ma</a:t>
              </a:r>
              <a:r>
                <a:rPr kumimoji="0" lang="en-US" altLang="en-US" sz="2400" b="0" i="0" u="none" strike="noStrike" kern="0" cap="none" spc="0" normalizeH="0" baseline="-16000" noProof="0">
                  <a:ln>
                    <a:noFill/>
                  </a:ln>
                  <a:solidFill>
                    <a:srgbClr val="000000"/>
                  </a:solidFill>
                  <a:effectLst/>
                  <a:uLnTx/>
                  <a:uFillTx/>
                  <a:latin typeface="Arial" panose="020B0604020202020204" pitchFamily="34" charset="0"/>
                  <a:cs typeface="+mn-cs"/>
                </a:rPr>
                <a:t>y</a:t>
              </a: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mn-cs"/>
                </a:rPr>
                <a:t> = 0</a:t>
              </a:r>
              <a:endParaRPr kumimoji="0" lang="el-GR" altLang="en-US" sz="2400" b="0" i="0" u="none" strike="noStrike" kern="0" cap="none" spc="0" normalizeH="0" baseline="0" noProof="0">
                <a:ln>
                  <a:noFill/>
                </a:ln>
                <a:solidFill>
                  <a:srgbClr val="000000"/>
                </a:solidFill>
                <a:effectLst/>
                <a:uLnTx/>
                <a:uFillTx/>
                <a:latin typeface="Arial" panose="020B0604020202020204" pitchFamily="34" charset="0"/>
                <a:cs typeface="+mn-cs"/>
              </a:endParaRPr>
            </a:p>
          </p:txBody>
        </p:sp>
        <p:sp>
          <p:nvSpPr>
            <p:cNvPr id="8" name="Text Box 12"/>
            <p:cNvSpPr txBox="1">
              <a:spLocks noChangeArrowheads="1"/>
            </p:cNvSpPr>
            <p:nvPr/>
          </p:nvSpPr>
          <p:spPr bwMode="auto">
            <a:xfrm>
              <a:off x="6781800" y="2514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endParaRPr>
            </a:p>
          </p:txBody>
        </p:sp>
        <p:sp>
          <p:nvSpPr>
            <p:cNvPr id="9" name="Text Box 13"/>
            <p:cNvSpPr txBox="1">
              <a:spLocks noChangeArrowheads="1"/>
            </p:cNvSpPr>
            <p:nvPr/>
          </p:nvSpPr>
          <p:spPr bwMode="auto">
            <a:xfrm>
              <a:off x="6705600" y="4038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m a</a:t>
              </a:r>
              <a:r>
                <a:rPr kumimoji="0" lang="en-US" altLang="en-US" sz="1800" b="0" i="0" u="none" strike="noStrike" kern="0" cap="none" spc="0" normalizeH="0" baseline="-25000" noProof="0">
                  <a:ln>
                    <a:noFill/>
                  </a:ln>
                  <a:solidFill>
                    <a:srgbClr val="000000"/>
                  </a:solidFill>
                  <a:effectLst/>
                  <a:uLnTx/>
                  <a:uFillTx/>
                  <a:cs typeface="+mn-cs"/>
                </a:rPr>
                <a:t>x </a:t>
              </a:r>
            </a:p>
          </p:txBody>
        </p:sp>
        <p:sp>
          <p:nvSpPr>
            <p:cNvPr id="10" name="Text Box 14"/>
            <p:cNvSpPr txBox="1">
              <a:spLocks noChangeArrowheads="1"/>
            </p:cNvSpPr>
            <p:nvPr/>
          </p:nvSpPr>
          <p:spPr bwMode="auto">
            <a:xfrm>
              <a:off x="6172200" y="17526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Direction of motion</a:t>
              </a:r>
            </a:p>
          </p:txBody>
        </p:sp>
        <p:sp>
          <p:nvSpPr>
            <p:cNvPr id="11" name="Oval 15"/>
            <p:cNvSpPr>
              <a:spLocks noChangeArrowheads="1"/>
            </p:cNvSpPr>
            <p:nvPr/>
          </p:nvSpPr>
          <p:spPr bwMode="auto">
            <a:xfrm>
              <a:off x="4495800" y="3200400"/>
              <a:ext cx="1371600" cy="1447800"/>
            </a:xfrm>
            <a:prstGeom prst="ellipse">
              <a:avLst/>
            </a:prstGeom>
            <a:solidFill>
              <a:srgbClr val="0000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2" name="AutoShape 16"/>
            <p:cNvSpPr>
              <a:spLocks noChangeArrowheads="1"/>
            </p:cNvSpPr>
            <p:nvPr/>
          </p:nvSpPr>
          <p:spPr bwMode="auto">
            <a:xfrm>
              <a:off x="6019800" y="3886200"/>
              <a:ext cx="1676400" cy="228600"/>
            </a:xfrm>
            <a:prstGeom prst="leftArrow">
              <a:avLst>
                <a:gd name="adj1" fmla="val 50000"/>
                <a:gd name="adj2" fmla="val 183333"/>
              </a:avLst>
            </a:prstGeom>
            <a:solidFill>
              <a:srgbClr val="00CC99"/>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3" name="AutoShape 17"/>
            <p:cNvSpPr>
              <a:spLocks noChangeArrowheads="1"/>
            </p:cNvSpPr>
            <p:nvPr/>
          </p:nvSpPr>
          <p:spPr bwMode="auto">
            <a:xfrm>
              <a:off x="4953000" y="2057400"/>
              <a:ext cx="228600" cy="1143000"/>
            </a:xfrm>
            <a:prstGeom prst="downArrow">
              <a:avLst>
                <a:gd name="adj1" fmla="val 50000"/>
                <a:gd name="adj2" fmla="val 125000"/>
              </a:avLst>
            </a:prstGeom>
            <a:solidFill>
              <a:srgbClr val="00CC99"/>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4" name="Text Box 18"/>
            <p:cNvSpPr txBox="1">
              <a:spLocks noChangeArrowheads="1"/>
            </p:cNvSpPr>
            <p:nvPr/>
          </p:nvSpPr>
          <p:spPr bwMode="auto">
            <a:xfrm>
              <a:off x="5257800" y="510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OR</a:t>
              </a:r>
              <a:endParaRPr kumimoji="0" lang="en-US" altLang="en-US" sz="1800" b="0" i="0" u="none" strike="noStrike" kern="0" cap="none" spc="0" normalizeH="0" baseline="-16000" noProof="0">
                <a:ln>
                  <a:noFill/>
                </a:ln>
                <a:solidFill>
                  <a:srgbClr val="000000"/>
                </a:solidFill>
                <a:effectLst/>
                <a:uLnTx/>
                <a:uFillTx/>
                <a:latin typeface="Arial" panose="020B0604020202020204" pitchFamily="34" charset="0"/>
                <a:cs typeface="+mn-cs"/>
              </a:endParaRPr>
            </a:p>
          </p:txBody>
        </p:sp>
        <p:sp>
          <p:nvSpPr>
            <p:cNvPr id="15" name="Line 19"/>
            <p:cNvSpPr>
              <a:spLocks noChangeShapeType="1"/>
            </p:cNvSpPr>
            <p:nvPr/>
          </p:nvSpPr>
          <p:spPr bwMode="auto">
            <a:xfrm flipV="1">
              <a:off x="5181600" y="2819400"/>
              <a:ext cx="1295400" cy="1066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6" name="Text Box 20"/>
            <p:cNvSpPr txBox="1">
              <a:spLocks noChangeArrowheads="1"/>
            </p:cNvSpPr>
            <p:nvPr/>
          </p:nvSpPr>
          <p:spPr bwMode="auto">
            <a:xfrm>
              <a:off x="5791200" y="2667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R</a:t>
              </a:r>
            </a:p>
          </p:txBody>
        </p:sp>
        <p:sp>
          <p:nvSpPr>
            <p:cNvPr id="17" name="Line 21"/>
            <p:cNvSpPr>
              <a:spLocks noChangeShapeType="1"/>
            </p:cNvSpPr>
            <p:nvPr/>
          </p:nvSpPr>
          <p:spPr bwMode="auto">
            <a:xfrm flipV="1">
              <a:off x="6629400" y="1676400"/>
              <a:ext cx="1295400" cy="1066800"/>
            </a:xfrm>
            <a:prstGeom prst="line">
              <a:avLst/>
            </a:prstGeom>
            <a:noFill/>
            <a:ln w="9525"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8" name="AutoShape 22"/>
            <p:cNvSpPr>
              <a:spLocks noChangeArrowheads="1"/>
            </p:cNvSpPr>
            <p:nvPr/>
          </p:nvSpPr>
          <p:spPr bwMode="auto">
            <a:xfrm rot="19200000">
              <a:off x="6477000" y="2362200"/>
              <a:ext cx="1676400" cy="228600"/>
            </a:xfrm>
            <a:prstGeom prst="leftArrow">
              <a:avLst>
                <a:gd name="adj1" fmla="val 50000"/>
                <a:gd name="adj2" fmla="val 183333"/>
              </a:avLst>
            </a:prstGeom>
            <a:solidFill>
              <a:srgbClr val="00CC99"/>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9" name="Text Box 23"/>
            <p:cNvSpPr txBox="1">
              <a:spLocks noChangeArrowheads="1"/>
            </p:cNvSpPr>
            <p:nvPr/>
          </p:nvSpPr>
          <p:spPr bwMode="auto">
            <a:xfrm>
              <a:off x="7239000" y="2590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m a</a:t>
              </a:r>
              <a:endParaRPr kumimoji="0" lang="en-US" altLang="en-US" sz="1800" b="0" i="0" u="none" strike="noStrike" kern="0" cap="none" spc="0" normalizeH="0" baseline="-16000" noProof="0">
                <a:ln>
                  <a:noFill/>
                </a:ln>
                <a:solidFill>
                  <a:srgbClr val="000000"/>
                </a:solidFill>
                <a:effectLst/>
                <a:uLnTx/>
                <a:uFillTx/>
                <a:cs typeface="+mn-cs"/>
              </a:endParaRPr>
            </a:p>
          </p:txBody>
        </p:sp>
        <p:sp>
          <p:nvSpPr>
            <p:cNvPr id="20" name="Text Box 24"/>
            <p:cNvSpPr txBox="1">
              <a:spLocks noChangeArrowheads="1"/>
            </p:cNvSpPr>
            <p:nvPr/>
          </p:nvSpPr>
          <p:spPr bwMode="auto">
            <a:xfrm>
              <a:off x="609600" y="4343400"/>
              <a:ext cx="4191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m = mass of the body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a  = acceleration of the mass</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a</a:t>
              </a:r>
              <a:r>
                <a:rPr kumimoji="0" lang="en-US" altLang="en-US" sz="1800" b="0" i="0" u="none" strike="noStrike" kern="0" cap="none" spc="0" normalizeH="0" baseline="-25000" noProof="0">
                  <a:ln>
                    <a:noFill/>
                  </a:ln>
                  <a:solidFill>
                    <a:srgbClr val="000000"/>
                  </a:solidFill>
                  <a:effectLst/>
                  <a:uLnTx/>
                  <a:uFillTx/>
                  <a:cs typeface="+mn-cs"/>
                </a:rPr>
                <a:t>y</a:t>
              </a:r>
              <a:r>
                <a:rPr kumimoji="0" lang="en-US" altLang="en-US" sz="1800" b="0" i="0" u="none" strike="noStrike" kern="0" cap="none" spc="0" normalizeH="0" baseline="0" noProof="0">
                  <a:ln>
                    <a:noFill/>
                  </a:ln>
                  <a:solidFill>
                    <a:srgbClr val="000000"/>
                  </a:solidFill>
                  <a:effectLst/>
                  <a:uLnTx/>
                  <a:uFillTx/>
                  <a:cs typeface="+mn-cs"/>
                </a:rPr>
                <a:t> = component of accn. in y direction</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a</a:t>
              </a:r>
              <a:r>
                <a:rPr kumimoji="0" lang="en-US" altLang="en-US" sz="1800" b="0" i="0" u="none" strike="noStrike" kern="0" cap="none" spc="0" normalizeH="0" baseline="-25000" noProof="0">
                  <a:ln>
                    <a:noFill/>
                  </a:ln>
                  <a:solidFill>
                    <a:srgbClr val="000000"/>
                  </a:solidFill>
                  <a:effectLst/>
                  <a:uLnTx/>
                  <a:uFillTx/>
                  <a:cs typeface="+mn-cs"/>
                </a:rPr>
                <a:t>x </a:t>
              </a:r>
              <a:r>
                <a:rPr kumimoji="0" lang="en-US" altLang="en-US" sz="1800" b="0" i="0" u="none" strike="noStrike" kern="0" cap="none" spc="0" normalizeH="0" baseline="0" noProof="0">
                  <a:ln>
                    <a:noFill/>
                  </a:ln>
                  <a:solidFill>
                    <a:srgbClr val="000000"/>
                  </a:solidFill>
                  <a:effectLst/>
                  <a:uLnTx/>
                  <a:uFillTx/>
                  <a:cs typeface="+mn-cs"/>
                </a:rPr>
                <a:t>= component of accn. in x direction</a:t>
              </a:r>
            </a:p>
          </p:txBody>
        </p:sp>
        <p:sp>
          <p:nvSpPr>
            <p:cNvPr id="21" name="Line 25"/>
            <p:cNvSpPr>
              <a:spLocks noChangeShapeType="1"/>
            </p:cNvSpPr>
            <p:nvPr/>
          </p:nvSpPr>
          <p:spPr bwMode="auto">
            <a:xfrm flipV="1">
              <a:off x="5181600" y="1524000"/>
              <a:ext cx="0" cy="2362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2" name="Line 26"/>
            <p:cNvSpPr>
              <a:spLocks noChangeShapeType="1"/>
            </p:cNvSpPr>
            <p:nvPr/>
          </p:nvSpPr>
          <p:spPr bwMode="auto">
            <a:xfrm>
              <a:off x="5181600" y="3886200"/>
              <a:ext cx="2514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3" name="Text Box 27"/>
            <p:cNvSpPr txBox="1">
              <a:spLocks noChangeArrowheads="1"/>
            </p:cNvSpPr>
            <p:nvPr/>
          </p:nvSpPr>
          <p:spPr bwMode="auto">
            <a:xfrm>
              <a:off x="5181600" y="1676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y</a:t>
              </a:r>
              <a:endParaRPr kumimoji="0" lang="en-US" altLang="en-US" sz="1800" b="0" i="0" u="none" strike="noStrike" kern="0" cap="none" spc="0" normalizeH="0" baseline="-16000" noProof="0">
                <a:ln>
                  <a:noFill/>
                </a:ln>
                <a:solidFill>
                  <a:srgbClr val="000000"/>
                </a:solidFill>
                <a:effectLst/>
                <a:uLnTx/>
                <a:uFillTx/>
                <a:latin typeface="Arial" panose="020B0604020202020204" pitchFamily="34" charset="0"/>
                <a:cs typeface="+mn-cs"/>
              </a:endParaRPr>
            </a:p>
          </p:txBody>
        </p:sp>
        <p:sp>
          <p:nvSpPr>
            <p:cNvPr id="24" name="Text Box 28"/>
            <p:cNvSpPr txBox="1">
              <a:spLocks noChangeArrowheads="1"/>
            </p:cNvSpPr>
            <p:nvPr/>
          </p:nvSpPr>
          <p:spPr bwMode="auto">
            <a:xfrm>
              <a:off x="7391400" y="3505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x</a:t>
              </a:r>
              <a:endParaRPr kumimoji="0" lang="en-US" altLang="en-US" sz="1800" b="0" i="0" u="none" strike="noStrike" kern="0" cap="none" spc="0" normalizeH="0" baseline="-16000" noProof="0">
                <a:ln>
                  <a:noFill/>
                </a:ln>
                <a:solidFill>
                  <a:srgbClr val="000000"/>
                </a:solidFill>
                <a:effectLst/>
                <a:uLnTx/>
                <a:uFillTx/>
                <a:latin typeface="Arial" panose="020B0604020202020204" pitchFamily="34" charset="0"/>
                <a:cs typeface="+mn-cs"/>
              </a:endParaRPr>
            </a:p>
          </p:txBody>
        </p:sp>
        <p:sp>
          <p:nvSpPr>
            <p:cNvPr id="25" name="Text Box 29"/>
            <p:cNvSpPr txBox="1">
              <a:spLocks noChangeArrowheads="1"/>
            </p:cNvSpPr>
            <p:nvPr/>
          </p:nvSpPr>
          <p:spPr bwMode="auto">
            <a:xfrm>
              <a:off x="5791200" y="4648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mn-cs"/>
                </a:rPr>
                <a:t>R – m a =0</a:t>
              </a:r>
              <a:endParaRPr kumimoji="0" lang="el-GR" altLang="en-US" sz="2400" b="0" i="0" u="none" strike="noStrike" kern="0" cap="none" spc="0" normalizeH="0" baseline="0" noProof="0">
                <a:ln>
                  <a:noFill/>
                </a:ln>
                <a:solidFill>
                  <a:srgbClr val="000000"/>
                </a:solidFill>
                <a:effectLst/>
                <a:uLnTx/>
                <a:uFillTx/>
                <a:latin typeface="Arial" panose="020B0604020202020204" pitchFamily="34" charset="0"/>
                <a:cs typeface="+mn-cs"/>
              </a:endParaRPr>
            </a:p>
          </p:txBody>
        </p:sp>
        <p:sp>
          <p:nvSpPr>
            <p:cNvPr id="26" name="Text Box 30"/>
            <p:cNvSpPr txBox="1">
              <a:spLocks noChangeArrowheads="1"/>
            </p:cNvSpPr>
            <p:nvPr/>
          </p:nvSpPr>
          <p:spPr bwMode="auto">
            <a:xfrm>
              <a:off x="4419600" y="2743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m a</a:t>
              </a:r>
              <a:r>
                <a:rPr kumimoji="0" lang="en-US" altLang="en-US" sz="1800" b="0" i="0" u="none" strike="noStrike" kern="0" cap="none" spc="0" normalizeH="0" baseline="-25000" noProof="0">
                  <a:ln>
                    <a:noFill/>
                  </a:ln>
                  <a:solidFill>
                    <a:srgbClr val="000000"/>
                  </a:solidFill>
                  <a:effectLst/>
                  <a:uLnTx/>
                  <a:uFillTx/>
                  <a:cs typeface="+mn-cs"/>
                </a:rPr>
                <a:t>y</a:t>
              </a:r>
              <a:endParaRPr kumimoji="0" lang="en-US" altLang="en-US" sz="1800" b="0" i="0" u="none" strike="noStrike" kern="0" cap="none" spc="0" normalizeH="0" baseline="-16000" noProof="0">
                <a:ln>
                  <a:noFill/>
                </a:ln>
                <a:solidFill>
                  <a:srgbClr val="000000"/>
                </a:solidFill>
                <a:effectLst/>
                <a:uLnTx/>
                <a:uFillTx/>
                <a:cs typeface="+mn-cs"/>
              </a:endParaRPr>
            </a:p>
          </p:txBody>
        </p:sp>
        <p:sp>
          <p:nvSpPr>
            <p:cNvPr id="27" name="Rectangle 31"/>
            <p:cNvSpPr>
              <a:spLocks noChangeArrowheads="1"/>
            </p:cNvSpPr>
            <p:nvPr/>
          </p:nvSpPr>
          <p:spPr bwMode="auto">
            <a:xfrm>
              <a:off x="5715000" y="4648200"/>
              <a:ext cx="2133600" cy="533400"/>
            </a:xfrm>
            <a:prstGeom prst="rect">
              <a:avLst/>
            </a:prstGeom>
            <a:solidFill>
              <a:srgbClr val="00CC99">
                <a:alpha val="0"/>
              </a:srgb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1" u="none" strike="noStrike" kern="0" cap="none" spc="0" normalizeH="0" baseline="0" noProof="0">
                <a:ln>
                  <a:noFill/>
                </a:ln>
                <a:solidFill>
                  <a:srgbClr val="669900"/>
                </a:solidFill>
                <a:effectLst/>
                <a:uLnTx/>
                <a:uFillTx/>
                <a:cs typeface="+mn-cs"/>
              </a:endParaRPr>
            </a:p>
          </p:txBody>
        </p:sp>
        <p:sp>
          <p:nvSpPr>
            <p:cNvPr id="28" name="Rectangle 32"/>
            <p:cNvSpPr>
              <a:spLocks noChangeArrowheads="1"/>
            </p:cNvSpPr>
            <p:nvPr/>
          </p:nvSpPr>
          <p:spPr bwMode="auto">
            <a:xfrm>
              <a:off x="5638800" y="5486400"/>
              <a:ext cx="2286000" cy="1066800"/>
            </a:xfrm>
            <a:prstGeom prst="rect">
              <a:avLst/>
            </a:prstGeom>
            <a:solidFill>
              <a:srgbClr val="00CC99">
                <a:alpha val="0"/>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1" u="none" strike="noStrike" kern="0" cap="none" spc="0" normalizeH="0" baseline="0" noProof="0">
                <a:ln>
                  <a:noFill/>
                </a:ln>
                <a:solidFill>
                  <a:srgbClr val="669900"/>
                </a:solidFill>
                <a:effectLst/>
                <a:uLnTx/>
                <a:uFillTx/>
                <a:cs typeface="+mn-cs"/>
              </a:endParaRPr>
            </a:p>
          </p:txBody>
        </p:sp>
        <p:sp>
          <p:nvSpPr>
            <p:cNvPr id="29" name="Text Box 33"/>
            <p:cNvSpPr txBox="1">
              <a:spLocks noChangeArrowheads="1"/>
            </p:cNvSpPr>
            <p:nvPr/>
          </p:nvSpPr>
          <p:spPr bwMode="auto">
            <a:xfrm>
              <a:off x="17526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m</a:t>
              </a:r>
              <a:endParaRPr kumimoji="0" lang="en-US" altLang="en-US" sz="1800" b="0" i="0" u="none" strike="noStrike" kern="0" cap="none" spc="0" normalizeH="0" baseline="-16000" noProof="0">
                <a:ln>
                  <a:noFill/>
                </a:ln>
                <a:solidFill>
                  <a:srgbClr val="000000"/>
                </a:solidFill>
                <a:effectLst/>
                <a:uLnTx/>
                <a:uFillTx/>
                <a:latin typeface="Arial" panose="020B0604020202020204" pitchFamily="34" charset="0"/>
                <a:cs typeface="+mn-cs"/>
              </a:endParaRPr>
            </a:p>
          </p:txBody>
        </p:sp>
        <p:sp>
          <p:nvSpPr>
            <p:cNvPr id="30" name="Text Box 34"/>
            <p:cNvSpPr txBox="1">
              <a:spLocks noChangeArrowheads="1"/>
            </p:cNvSpPr>
            <p:nvPr/>
          </p:nvSpPr>
          <p:spPr bwMode="auto">
            <a:xfrm>
              <a:off x="4648200" y="3886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m</a:t>
              </a:r>
              <a:endParaRPr kumimoji="0" lang="en-US" altLang="en-US" sz="1800" b="0" i="0" u="none" strike="noStrike" kern="0" cap="none" spc="0" normalizeH="0" baseline="-16000" noProof="0">
                <a:ln>
                  <a:noFill/>
                </a:ln>
                <a:solidFill>
                  <a:srgbClr val="000000"/>
                </a:solidFill>
                <a:effectLst/>
                <a:uLnTx/>
                <a:uFillTx/>
                <a:latin typeface="Arial" panose="020B0604020202020204" pitchFamily="34" charset="0"/>
                <a:cs typeface="+mn-cs"/>
              </a:endParaRPr>
            </a:p>
          </p:txBody>
        </p:sp>
        <p:sp>
          <p:nvSpPr>
            <p:cNvPr id="31" name="Text Box 36"/>
            <p:cNvSpPr txBox="1">
              <a:spLocks noChangeArrowheads="1"/>
            </p:cNvSpPr>
            <p:nvPr/>
          </p:nvSpPr>
          <p:spPr bwMode="auto">
            <a:xfrm>
              <a:off x="381000" y="13716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In coplanar force system</a:t>
              </a:r>
            </a:p>
          </p:txBody>
        </p:sp>
      </p:grpSp>
    </p:spTree>
    <p:extLst>
      <p:ext uri="{BB962C8B-B14F-4D97-AF65-F5344CB8AC3E}">
        <p14:creationId xmlns:p14="http://schemas.microsoft.com/office/powerpoint/2010/main" val="361990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2" name="TextBox 1"/>
          <p:cNvSpPr txBox="1"/>
          <p:nvPr/>
        </p:nvSpPr>
        <p:spPr>
          <a:xfrm>
            <a:off x="2732326" y="900545"/>
            <a:ext cx="3752374" cy="523220"/>
          </a:xfrm>
          <a:prstGeom prst="rect">
            <a:avLst/>
          </a:prstGeom>
          <a:noFill/>
        </p:spPr>
        <p:txBody>
          <a:bodyPr wrap="none" rtlCol="0">
            <a:spAutoFit/>
          </a:bodyPr>
          <a:lstStyle/>
          <a:p>
            <a:r>
              <a:rPr lang="en-IN" dirty="0"/>
              <a:t>Work Energy Principle</a:t>
            </a:r>
          </a:p>
        </p:txBody>
      </p:sp>
      <p:sp>
        <p:nvSpPr>
          <p:cNvPr id="4" name="Rectangle 22"/>
          <p:cNvSpPr>
            <a:spLocks noChangeArrowheads="1"/>
          </p:cNvSpPr>
          <p:nvPr/>
        </p:nvSpPr>
        <p:spPr bwMode="auto">
          <a:xfrm>
            <a:off x="547254" y="1609935"/>
            <a:ext cx="8458200"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000" b="1" dirty="0"/>
              <a:t>     (</a:t>
            </a:r>
            <a:r>
              <a:rPr lang="en-US" altLang="en-US" sz="2000" b="1" dirty="0" err="1"/>
              <a:t>i</a:t>
            </a:r>
            <a:r>
              <a:rPr lang="en-US" altLang="en-US" sz="2000" b="1" dirty="0"/>
              <a:t>)</a:t>
            </a:r>
            <a:r>
              <a:rPr lang="en-US" altLang="en-US" sz="2000" b="1" u="sng" dirty="0"/>
              <a:t>   WORK</a:t>
            </a:r>
            <a:r>
              <a:rPr lang="en-US" altLang="en-US" sz="2000" b="1" u="sng" dirty="0">
                <a:latin typeface="Arial" panose="020B0604020202020204" pitchFamily="34" charset="0"/>
              </a:rPr>
              <a:t>:-</a:t>
            </a:r>
          </a:p>
          <a:p>
            <a:pPr algn="just"/>
            <a:endParaRPr lang="en-US" altLang="en-US" sz="2000" b="1" u="sng" dirty="0"/>
          </a:p>
          <a:p>
            <a:pPr algn="just" eaLnBrk="0" hangingPunct="0">
              <a:lnSpc>
                <a:spcPct val="115000"/>
              </a:lnSpc>
            </a:pPr>
            <a:r>
              <a:rPr lang="en-US" altLang="en-US" sz="2000" dirty="0"/>
              <a:t> 	Work done by a force is the product of the force and the distance moved by the point of application in the direction of the force.  It is a scalar quantity.</a:t>
            </a:r>
          </a:p>
          <a:p>
            <a:pPr algn="just" eaLnBrk="0" hangingPunct="0"/>
            <a:r>
              <a:rPr lang="en-US" altLang="en-US" sz="2000" dirty="0"/>
              <a:t> </a:t>
            </a:r>
          </a:p>
        </p:txBody>
      </p:sp>
      <p:grpSp>
        <p:nvGrpSpPr>
          <p:cNvPr id="6" name="Group 5"/>
          <p:cNvGrpSpPr/>
          <p:nvPr/>
        </p:nvGrpSpPr>
        <p:grpSpPr>
          <a:xfrm>
            <a:off x="1995054" y="3140075"/>
            <a:ext cx="5562600" cy="1630363"/>
            <a:chOff x="-76200" y="3597275"/>
            <a:chExt cx="5562600" cy="1630363"/>
          </a:xfrm>
        </p:grpSpPr>
        <p:sp>
          <p:nvSpPr>
            <p:cNvPr id="7" name="Line 24"/>
            <p:cNvSpPr>
              <a:spLocks noChangeShapeType="1"/>
            </p:cNvSpPr>
            <p:nvPr/>
          </p:nvSpPr>
          <p:spPr bwMode="auto">
            <a:xfrm>
              <a:off x="76200" y="4708525"/>
              <a:ext cx="41910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8" name="Rectangle 25"/>
            <p:cNvSpPr>
              <a:spLocks noChangeArrowheads="1"/>
            </p:cNvSpPr>
            <p:nvPr/>
          </p:nvSpPr>
          <p:spPr bwMode="auto">
            <a:xfrm>
              <a:off x="228600" y="4251325"/>
              <a:ext cx="914400" cy="4572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9" name="Rectangle 27"/>
            <p:cNvSpPr>
              <a:spLocks noChangeArrowheads="1"/>
            </p:cNvSpPr>
            <p:nvPr/>
          </p:nvSpPr>
          <p:spPr bwMode="auto">
            <a:xfrm>
              <a:off x="2895600" y="4251325"/>
              <a:ext cx="914400" cy="457200"/>
            </a:xfrm>
            <a:prstGeom prst="rect">
              <a:avLst/>
            </a:prstGeom>
            <a:noFill/>
            <a:ln w="19050">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0" name="Line 28"/>
            <p:cNvSpPr>
              <a:spLocks noChangeShapeType="1"/>
            </p:cNvSpPr>
            <p:nvPr/>
          </p:nvSpPr>
          <p:spPr bwMode="auto">
            <a:xfrm>
              <a:off x="609600" y="4479925"/>
              <a:ext cx="365760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1" name="Line 29"/>
            <p:cNvSpPr>
              <a:spLocks noChangeShapeType="1"/>
            </p:cNvSpPr>
            <p:nvPr/>
          </p:nvSpPr>
          <p:spPr bwMode="auto">
            <a:xfrm flipV="1">
              <a:off x="609600" y="3870325"/>
              <a:ext cx="914400" cy="6096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2" name="Line 30"/>
            <p:cNvSpPr>
              <a:spLocks noChangeShapeType="1"/>
            </p:cNvSpPr>
            <p:nvPr/>
          </p:nvSpPr>
          <p:spPr bwMode="auto">
            <a:xfrm flipV="1">
              <a:off x="3276600" y="3870325"/>
              <a:ext cx="914400" cy="6096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3" name="Arc 32"/>
            <p:cNvSpPr>
              <a:spLocks/>
            </p:cNvSpPr>
            <p:nvPr/>
          </p:nvSpPr>
          <p:spPr bwMode="auto">
            <a:xfrm>
              <a:off x="1143000" y="4098925"/>
              <a:ext cx="1524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4" name="Arc 33"/>
            <p:cNvSpPr>
              <a:spLocks/>
            </p:cNvSpPr>
            <p:nvPr/>
          </p:nvSpPr>
          <p:spPr bwMode="auto">
            <a:xfrm>
              <a:off x="3810000" y="4098925"/>
              <a:ext cx="2286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5" name="Line 38"/>
            <p:cNvSpPr>
              <a:spLocks noChangeShapeType="1"/>
            </p:cNvSpPr>
            <p:nvPr/>
          </p:nvSpPr>
          <p:spPr bwMode="auto">
            <a:xfrm>
              <a:off x="609600" y="4860925"/>
              <a:ext cx="0" cy="3048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6" name="Line 39"/>
            <p:cNvSpPr>
              <a:spLocks noChangeShapeType="1"/>
            </p:cNvSpPr>
            <p:nvPr/>
          </p:nvSpPr>
          <p:spPr bwMode="auto">
            <a:xfrm>
              <a:off x="3276600" y="4860925"/>
              <a:ext cx="0" cy="3048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7" name="Line 40"/>
            <p:cNvSpPr>
              <a:spLocks noChangeShapeType="1"/>
            </p:cNvSpPr>
            <p:nvPr/>
          </p:nvSpPr>
          <p:spPr bwMode="auto">
            <a:xfrm flipH="1">
              <a:off x="609600" y="5029200"/>
              <a:ext cx="7620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8" name="Line 44"/>
            <p:cNvSpPr>
              <a:spLocks noChangeShapeType="1"/>
            </p:cNvSpPr>
            <p:nvPr/>
          </p:nvSpPr>
          <p:spPr bwMode="auto">
            <a:xfrm>
              <a:off x="2514600" y="5013325"/>
              <a:ext cx="7620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9" name="Text Box 50"/>
            <p:cNvSpPr txBox="1">
              <a:spLocks noChangeArrowheads="1"/>
            </p:cNvSpPr>
            <p:nvPr/>
          </p:nvSpPr>
          <p:spPr bwMode="auto">
            <a:xfrm>
              <a:off x="1219200" y="3597275"/>
              <a:ext cx="1295400" cy="427038"/>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rPr>
                <a:t>F</a:t>
              </a:r>
            </a:p>
          </p:txBody>
        </p:sp>
        <p:sp>
          <p:nvSpPr>
            <p:cNvPr id="20" name="Text Box 51"/>
            <p:cNvSpPr txBox="1">
              <a:spLocks noChangeArrowheads="1"/>
            </p:cNvSpPr>
            <p:nvPr/>
          </p:nvSpPr>
          <p:spPr bwMode="auto">
            <a:xfrm>
              <a:off x="4038600" y="3657600"/>
              <a:ext cx="914400" cy="427038"/>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rPr>
                <a:t>F</a:t>
              </a:r>
            </a:p>
          </p:txBody>
        </p:sp>
        <p:sp>
          <p:nvSpPr>
            <p:cNvPr id="21" name="Text Box 52"/>
            <p:cNvSpPr txBox="1">
              <a:spLocks noChangeArrowheads="1"/>
            </p:cNvSpPr>
            <p:nvPr/>
          </p:nvSpPr>
          <p:spPr bwMode="auto">
            <a:xfrm>
              <a:off x="1028700" y="4800600"/>
              <a:ext cx="1447800" cy="427038"/>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rPr>
                <a:t>     s</a:t>
              </a:r>
            </a:p>
          </p:txBody>
        </p:sp>
        <p:sp>
          <p:nvSpPr>
            <p:cNvPr id="22" name="Text Box 53"/>
            <p:cNvSpPr txBox="1">
              <a:spLocks noChangeArrowheads="1"/>
            </p:cNvSpPr>
            <p:nvPr/>
          </p:nvSpPr>
          <p:spPr bwMode="auto">
            <a:xfrm>
              <a:off x="762000" y="4054475"/>
              <a:ext cx="1752600" cy="427038"/>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l-GR" altLang="en-US" sz="2800" b="0" i="0" u="none" strike="noStrike" kern="0" cap="none" spc="0" normalizeH="0" baseline="0" noProof="0" dirty="0">
                  <a:ln>
                    <a:noFill/>
                  </a:ln>
                  <a:solidFill>
                    <a:srgbClr val="000000"/>
                  </a:solidFill>
                  <a:effectLst/>
                  <a:uLnTx/>
                  <a:uFillTx/>
                  <a:latin typeface="Times New Roman" panose="02020603050405020304" pitchFamily="18" charset="0"/>
                </a:rPr>
                <a:t>α</a:t>
              </a:r>
            </a:p>
          </p:txBody>
        </p:sp>
        <p:sp>
          <p:nvSpPr>
            <p:cNvPr id="23" name="Text Box 54"/>
            <p:cNvSpPr txBox="1">
              <a:spLocks noChangeArrowheads="1"/>
            </p:cNvSpPr>
            <p:nvPr/>
          </p:nvSpPr>
          <p:spPr bwMode="auto">
            <a:xfrm>
              <a:off x="3276600" y="4054475"/>
              <a:ext cx="2209800" cy="427038"/>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rPr>
                <a:t>  </a:t>
              </a:r>
              <a:r>
                <a:rPr kumimoji="0" lang="el-GR" altLang="en-US" sz="2800" b="0" i="0" u="none" strike="noStrike" kern="0" cap="none" spc="0" normalizeH="0" baseline="0" noProof="0">
                  <a:ln>
                    <a:noFill/>
                  </a:ln>
                  <a:solidFill>
                    <a:srgbClr val="000000"/>
                  </a:solidFill>
                  <a:effectLst/>
                  <a:uLnTx/>
                  <a:uFillTx/>
                  <a:latin typeface="Times New Roman" panose="02020603050405020304" pitchFamily="18" charset="0"/>
                </a:rPr>
                <a:t>α</a:t>
              </a:r>
            </a:p>
          </p:txBody>
        </p:sp>
        <p:sp>
          <p:nvSpPr>
            <p:cNvPr id="24" name="Text Box 55"/>
            <p:cNvSpPr txBox="1">
              <a:spLocks noChangeArrowheads="1"/>
            </p:cNvSpPr>
            <p:nvPr/>
          </p:nvSpPr>
          <p:spPr bwMode="auto">
            <a:xfrm>
              <a:off x="-76200" y="4343400"/>
              <a:ext cx="1447800" cy="427038"/>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rPr>
                <a:t>  A</a:t>
              </a:r>
            </a:p>
          </p:txBody>
        </p:sp>
        <p:sp>
          <p:nvSpPr>
            <p:cNvPr id="25" name="Text Box 56"/>
            <p:cNvSpPr txBox="1">
              <a:spLocks noChangeArrowheads="1"/>
            </p:cNvSpPr>
            <p:nvPr/>
          </p:nvSpPr>
          <p:spPr bwMode="auto">
            <a:xfrm>
              <a:off x="2971800" y="4373563"/>
              <a:ext cx="609600" cy="427037"/>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800" b="0" i="0" u="none" strike="noStrike" kern="0" cap="none" spc="0" normalizeH="0" baseline="0" noProof="0">
                  <a:ln>
                    <a:noFill/>
                  </a:ln>
                  <a:solidFill>
                    <a:srgbClr val="000000"/>
                  </a:solidFill>
                  <a:effectLst/>
                  <a:uLnTx/>
                  <a:uFillTx/>
                  <a:latin typeface="Times New Roman" panose="02020603050405020304" pitchFamily="18" charset="0"/>
                </a:rPr>
                <a:t>B</a:t>
              </a:r>
            </a:p>
          </p:txBody>
        </p:sp>
      </p:grpSp>
      <p:sp>
        <p:nvSpPr>
          <p:cNvPr id="26" name="Text Box 46"/>
          <p:cNvSpPr txBox="1">
            <a:spLocks noChangeArrowheads="1"/>
          </p:cNvSpPr>
          <p:nvPr/>
        </p:nvSpPr>
        <p:spPr bwMode="auto">
          <a:xfrm>
            <a:off x="1291935" y="4967287"/>
            <a:ext cx="6968837" cy="13542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rPr>
              <a:t>Work done = F </a:t>
            </a:r>
            <a:r>
              <a:rPr kumimoji="0" lang="en-US" altLang="en-US" sz="2200" b="0" i="0" u="none" strike="noStrike" kern="0" cap="none" spc="0" normalizeH="0" baseline="0" noProof="0" dirty="0">
                <a:ln>
                  <a:noFill/>
                </a:ln>
                <a:solidFill>
                  <a:srgbClr val="000000"/>
                </a:solidFill>
                <a:effectLst/>
                <a:uLnTx/>
                <a:uFillTx/>
                <a:latin typeface="Arial Unicode MS" panose="020B0604020202020204" pitchFamily="34" charset="-128"/>
                <a:ea typeface="Arial Unicode MS" panose="020B0604020202020204" pitchFamily="34" charset="-128"/>
                <a:cs typeface="Arial Unicode MS" panose="020B0604020202020204" pitchFamily="34" charset="-128"/>
              </a:rPr>
              <a:t>× </a:t>
            </a:r>
            <a:r>
              <a:rPr kumimoji="0" lang="en-US" altLang="en-US" sz="2200" b="0" i="0" u="none" strike="noStrike" kern="0" cap="none" spc="0" normalizeH="0" baseline="0" noProof="0" dirty="0">
                <a:ln>
                  <a:noFill/>
                </a:ln>
                <a:solidFill>
                  <a:srgbClr val="000000"/>
                </a:solidFill>
                <a:effectLst/>
                <a:uLnTx/>
                <a:uFillTx/>
              </a:rPr>
              <a:t>cos</a:t>
            </a:r>
            <a:r>
              <a:rPr kumimoji="0" lang="el-GR" altLang="en-US" sz="2200" b="0" i="0" u="none" strike="noStrike" kern="0" cap="none" spc="0" normalizeH="0" baseline="0" noProof="0" dirty="0">
                <a:ln>
                  <a:noFill/>
                </a:ln>
                <a:solidFill>
                  <a:srgbClr val="000000"/>
                </a:solidFill>
                <a:effectLst/>
                <a:uLnTx/>
                <a:uFillTx/>
              </a:rPr>
              <a:t>α</a:t>
            </a:r>
            <a:r>
              <a:rPr kumimoji="0" lang="en-US" altLang="en-US" sz="2200" b="0" i="0" u="none" strike="noStrike" kern="0" cap="none" spc="0" normalizeH="0" baseline="0" noProof="0" dirty="0">
                <a:ln>
                  <a:noFill/>
                </a:ln>
                <a:solidFill>
                  <a:srgbClr val="000000"/>
                </a:solidFill>
                <a:effectLst/>
                <a:uLnTx/>
                <a:uFillTx/>
              </a:rPr>
              <a:t> </a:t>
            </a:r>
            <a:r>
              <a:rPr kumimoji="0" lang="en-US" altLang="en-US" sz="2200" b="0" i="0" u="none" strike="noStrike" kern="0" cap="none" spc="0" normalizeH="0" baseline="0" noProof="0" dirty="0">
                <a:ln>
                  <a:noFill/>
                </a:ln>
                <a:solidFill>
                  <a:srgbClr val="000000"/>
                </a:solidFill>
                <a:effectLst/>
                <a:uLnTx/>
                <a:uFillTx/>
                <a:latin typeface="Arial Unicode MS" panose="020B0604020202020204" pitchFamily="34" charset="-128"/>
                <a:ea typeface="Arial Unicode MS" panose="020B0604020202020204" pitchFamily="34" charset="-128"/>
                <a:cs typeface="Arial Unicode MS" panose="020B0604020202020204" pitchFamily="34" charset="-128"/>
              </a:rPr>
              <a:t>×</a:t>
            </a:r>
            <a:r>
              <a:rPr kumimoji="0" lang="en-US" altLang="en-US" sz="2200" b="0" i="0" u="none" strike="noStrike" kern="0" cap="none" spc="0" normalizeH="0" baseline="0" noProof="0" dirty="0">
                <a:ln>
                  <a:noFill/>
                </a:ln>
                <a:solidFill>
                  <a:srgbClr val="000000"/>
                </a:solidFill>
                <a:effectLst/>
                <a:uLnTx/>
                <a:uFillTx/>
              </a:rPr>
              <a:t> s                          </a:t>
            </a:r>
          </a:p>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rPr>
              <a:t> </a:t>
            </a:r>
            <a:r>
              <a:rPr kumimoji="0" lang="el-GR" altLang="en-US" sz="2200" b="0" i="0" u="none" strike="noStrike" kern="0" cap="none" spc="0" normalizeH="0" baseline="0" noProof="0" dirty="0">
                <a:ln>
                  <a:noFill/>
                </a:ln>
                <a:solidFill>
                  <a:srgbClr val="000000"/>
                </a:solidFill>
                <a:effectLst/>
                <a:uLnTx/>
                <a:uFillTx/>
              </a:rPr>
              <a:t>α</a:t>
            </a:r>
            <a:r>
              <a:rPr kumimoji="0" lang="en-IN" altLang="en-US" sz="2200" b="0" i="0" u="none" strike="noStrike" kern="0" cap="none" spc="0" normalizeH="0" baseline="0" noProof="0" dirty="0">
                <a:ln>
                  <a:noFill/>
                </a:ln>
                <a:solidFill>
                  <a:srgbClr val="000000"/>
                </a:solidFill>
                <a:effectLst/>
                <a:uLnTx/>
                <a:uFillTx/>
              </a:rPr>
              <a:t> </a:t>
            </a:r>
            <a:r>
              <a:rPr kumimoji="0" lang="en-US" altLang="en-US" sz="2200" b="0" i="0" u="none" strike="noStrike" kern="0" cap="none" spc="0" normalizeH="0" baseline="0" noProof="0" dirty="0">
                <a:ln>
                  <a:noFill/>
                </a:ln>
                <a:solidFill>
                  <a:srgbClr val="000000"/>
                </a:solidFill>
                <a:effectLst/>
                <a:uLnTx/>
                <a:uFillTx/>
              </a:rPr>
              <a:t>= angle of inclination of force with the direction of motion</a:t>
            </a:r>
          </a:p>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rPr>
              <a:t>S = displacement of force from A to B                 </a:t>
            </a:r>
            <a:endParaRPr kumimoji="0" lang="el-GR" altLang="en-US" sz="2200" b="0" i="0" u="none" strike="noStrike" kern="0" cap="none" spc="0" normalizeH="0" baseline="0" noProof="0" dirty="0">
              <a:ln>
                <a:noFill/>
              </a:ln>
              <a:solidFill>
                <a:srgbClr val="000000"/>
              </a:solidFill>
              <a:effectLst/>
              <a:uLnTx/>
              <a:uFillTx/>
            </a:endParaRPr>
          </a:p>
        </p:txBody>
      </p:sp>
      <p:sp>
        <p:nvSpPr>
          <p:cNvPr id="27" name="Text Box 47"/>
          <p:cNvSpPr txBox="1">
            <a:spLocks noChangeArrowheads="1"/>
          </p:cNvSpPr>
          <p:nvPr/>
        </p:nvSpPr>
        <p:spPr bwMode="auto">
          <a:xfrm>
            <a:off x="3023754" y="6321504"/>
            <a:ext cx="3048000" cy="33855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lgn="ctr">
              <a:spcBef>
                <a:spcPct val="50000"/>
              </a:spcBef>
            </a:pPr>
            <a:r>
              <a:rPr lang="en-US" altLang="en-US" sz="2200" b="1" dirty="0"/>
              <a:t>Unit:</a:t>
            </a:r>
            <a:r>
              <a:rPr lang="en-US" altLang="en-US" sz="2200" dirty="0"/>
              <a:t> Nm ( Joule )</a:t>
            </a:r>
          </a:p>
        </p:txBody>
      </p:sp>
      <p:sp>
        <p:nvSpPr>
          <p:cNvPr id="3" name="TextBox 2"/>
          <p:cNvSpPr txBox="1"/>
          <p:nvPr/>
        </p:nvSpPr>
        <p:spPr>
          <a:xfrm>
            <a:off x="7024254" y="3627438"/>
            <a:ext cx="1981200" cy="1107996"/>
          </a:xfrm>
          <a:prstGeom prst="rect">
            <a:avLst/>
          </a:prstGeom>
          <a:noFill/>
        </p:spPr>
        <p:txBody>
          <a:bodyPr wrap="square" rtlCol="0">
            <a:spAutoFit/>
          </a:bodyPr>
          <a:lstStyle/>
          <a:p>
            <a:r>
              <a:rPr lang="en-IN" sz="2200" dirty="0"/>
              <a:t>Force, Velocity,</a:t>
            </a:r>
          </a:p>
          <a:p>
            <a:r>
              <a:rPr lang="en-IN" sz="2200" dirty="0"/>
              <a:t>Displacement</a:t>
            </a:r>
          </a:p>
        </p:txBody>
      </p:sp>
      <p:grpSp>
        <p:nvGrpSpPr>
          <p:cNvPr id="53" name="Group 52"/>
          <p:cNvGrpSpPr/>
          <p:nvPr/>
        </p:nvGrpSpPr>
        <p:grpSpPr>
          <a:xfrm>
            <a:off x="219943" y="3294500"/>
            <a:ext cx="1950022" cy="1677610"/>
            <a:chOff x="219943" y="3294500"/>
            <a:chExt cx="1950022" cy="1677610"/>
          </a:xfrm>
        </p:grpSpPr>
        <p:cxnSp>
          <p:nvCxnSpPr>
            <p:cNvPr id="42" name="Straight Arrow Connector 41"/>
            <p:cNvCxnSpPr/>
            <p:nvPr/>
          </p:nvCxnSpPr>
          <p:spPr bwMode="auto">
            <a:xfrm flipH="1">
              <a:off x="360055" y="4556125"/>
              <a:ext cx="72072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a:off x="1291935" y="4556125"/>
              <a:ext cx="855519" cy="15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TextBox 44"/>
            <p:cNvSpPr txBox="1"/>
            <p:nvPr/>
          </p:nvSpPr>
          <p:spPr>
            <a:xfrm>
              <a:off x="578891" y="4209413"/>
              <a:ext cx="341760" cy="400110"/>
            </a:xfrm>
            <a:prstGeom prst="rect">
              <a:avLst/>
            </a:prstGeom>
            <a:noFill/>
          </p:spPr>
          <p:txBody>
            <a:bodyPr wrap="none" rtlCol="0">
              <a:spAutoFit/>
            </a:bodyPr>
            <a:lstStyle/>
            <a:p>
              <a:r>
                <a:rPr lang="en-IN" sz="2000" dirty="0"/>
                <a:t>F</a:t>
              </a:r>
            </a:p>
          </p:txBody>
        </p:sp>
        <p:sp>
          <p:nvSpPr>
            <p:cNvPr id="46" name="TextBox 45"/>
            <p:cNvSpPr txBox="1"/>
            <p:nvPr/>
          </p:nvSpPr>
          <p:spPr>
            <a:xfrm>
              <a:off x="1554787" y="4197783"/>
              <a:ext cx="327334" cy="400110"/>
            </a:xfrm>
            <a:prstGeom prst="rect">
              <a:avLst/>
            </a:prstGeom>
            <a:noFill/>
          </p:spPr>
          <p:txBody>
            <a:bodyPr wrap="none" rtlCol="0">
              <a:spAutoFit/>
            </a:bodyPr>
            <a:lstStyle/>
            <a:p>
              <a:r>
                <a:rPr lang="en-IN" sz="2000" dirty="0"/>
                <a:t>S</a:t>
              </a:r>
            </a:p>
          </p:txBody>
        </p:sp>
        <p:sp>
          <p:nvSpPr>
            <p:cNvPr id="47" name="TextBox 46"/>
            <p:cNvSpPr txBox="1"/>
            <p:nvPr/>
          </p:nvSpPr>
          <p:spPr>
            <a:xfrm>
              <a:off x="249397" y="4572000"/>
              <a:ext cx="1889108" cy="400110"/>
            </a:xfrm>
            <a:prstGeom prst="rect">
              <a:avLst/>
            </a:prstGeom>
            <a:noFill/>
          </p:spPr>
          <p:txBody>
            <a:bodyPr wrap="none" rtlCol="0">
              <a:spAutoFit/>
            </a:bodyPr>
            <a:lstStyle/>
            <a:p>
              <a:r>
                <a:rPr lang="en-IN" sz="2000" dirty="0"/>
                <a:t>( - ) Work Done</a:t>
              </a:r>
            </a:p>
          </p:txBody>
        </p:sp>
        <p:sp>
          <p:nvSpPr>
            <p:cNvPr id="48" name="TextBox 47"/>
            <p:cNvSpPr txBox="1"/>
            <p:nvPr/>
          </p:nvSpPr>
          <p:spPr>
            <a:xfrm>
              <a:off x="219943" y="3809303"/>
              <a:ext cx="1950022" cy="400110"/>
            </a:xfrm>
            <a:prstGeom prst="rect">
              <a:avLst/>
            </a:prstGeom>
            <a:noFill/>
          </p:spPr>
          <p:txBody>
            <a:bodyPr wrap="none" rtlCol="0">
              <a:spAutoFit/>
            </a:bodyPr>
            <a:lstStyle/>
            <a:p>
              <a:r>
                <a:rPr lang="en-IN" sz="2000" dirty="0"/>
                <a:t>( + ) Work Done</a:t>
              </a:r>
            </a:p>
          </p:txBody>
        </p:sp>
        <p:cxnSp>
          <p:nvCxnSpPr>
            <p:cNvPr id="49" name="Straight Arrow Connector 48"/>
            <p:cNvCxnSpPr/>
            <p:nvPr/>
          </p:nvCxnSpPr>
          <p:spPr bwMode="auto">
            <a:xfrm>
              <a:off x="1220640" y="3695226"/>
              <a:ext cx="855519" cy="15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0" name="Straight Arrow Connector 49"/>
            <p:cNvCxnSpPr/>
            <p:nvPr/>
          </p:nvCxnSpPr>
          <p:spPr bwMode="auto">
            <a:xfrm>
              <a:off x="250821" y="3670797"/>
              <a:ext cx="855519" cy="158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1" name="TextBox 50"/>
            <p:cNvSpPr txBox="1"/>
            <p:nvPr/>
          </p:nvSpPr>
          <p:spPr>
            <a:xfrm>
              <a:off x="549535" y="3294500"/>
              <a:ext cx="341760" cy="400110"/>
            </a:xfrm>
            <a:prstGeom prst="rect">
              <a:avLst/>
            </a:prstGeom>
            <a:noFill/>
          </p:spPr>
          <p:txBody>
            <a:bodyPr wrap="none" rtlCol="0">
              <a:spAutoFit/>
            </a:bodyPr>
            <a:lstStyle/>
            <a:p>
              <a:r>
                <a:rPr lang="en-IN" sz="2000" dirty="0"/>
                <a:t>F</a:t>
              </a:r>
            </a:p>
          </p:txBody>
        </p:sp>
        <p:sp>
          <p:nvSpPr>
            <p:cNvPr id="52" name="TextBox 51"/>
            <p:cNvSpPr txBox="1"/>
            <p:nvPr/>
          </p:nvSpPr>
          <p:spPr>
            <a:xfrm>
              <a:off x="1526587" y="3308632"/>
              <a:ext cx="327334" cy="400110"/>
            </a:xfrm>
            <a:prstGeom prst="rect">
              <a:avLst/>
            </a:prstGeom>
            <a:noFill/>
          </p:spPr>
          <p:txBody>
            <a:bodyPr wrap="none" rtlCol="0">
              <a:spAutoFit/>
            </a:bodyPr>
            <a:lstStyle/>
            <a:p>
              <a:r>
                <a:rPr lang="en-IN" sz="2000" dirty="0"/>
                <a:t>S</a:t>
              </a:r>
            </a:p>
          </p:txBody>
        </p:sp>
      </p:grpSp>
    </p:spTree>
    <p:extLst>
      <p:ext uri="{BB962C8B-B14F-4D97-AF65-F5344CB8AC3E}">
        <p14:creationId xmlns:p14="http://schemas.microsoft.com/office/powerpoint/2010/main" val="15194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10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10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10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blinds(horizontal)">
                                      <p:cBhvr>
                                        <p:cTn id="18" dur="1000"/>
                                        <p:tgtEl>
                                          <p:spTgt spid="2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xEl>
                                              <p:pRg st="1" end="1"/>
                                            </p:txEl>
                                          </p:spTgt>
                                        </p:tgtEl>
                                        <p:attrNameLst>
                                          <p:attrName>style.visibility</p:attrName>
                                        </p:attrNameLst>
                                      </p:cBhvr>
                                      <p:to>
                                        <p:strVal val="visible"/>
                                      </p:to>
                                    </p:set>
                                    <p:animEffect transition="in" filter="blinds(horizontal)">
                                      <p:cBhvr>
                                        <p:cTn id="23" dur="1000"/>
                                        <p:tgtEl>
                                          <p:spTgt spid="2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blinds(horizontal)">
                                      <p:cBhvr>
                                        <p:cTn id="28" dur="1000"/>
                                        <p:tgtEl>
                                          <p:spTgt spid="2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blinds(horizontal)">
                                      <p:cBhvr>
                                        <p:cTn id="33" dur="10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120"/>
          <p:cNvSpPr>
            <a:spLocks noChangeArrowheads="1"/>
          </p:cNvSpPr>
          <p:nvPr/>
        </p:nvSpPr>
        <p:spPr bwMode="auto">
          <a:xfrm>
            <a:off x="374069" y="907473"/>
            <a:ext cx="84582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marL="0" marR="0" lvl="0" indent="-22860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(ii)</a:t>
            </a:r>
            <a:r>
              <a:rPr kumimoji="0" lang="en-US" altLang="en-US" sz="2000" b="0" i="0" u="sng" strike="noStrike" kern="0" cap="none" spc="0" normalizeH="0" baseline="0" noProof="0" dirty="0">
                <a:ln>
                  <a:noFill/>
                </a:ln>
                <a:solidFill>
                  <a:srgbClr val="000000"/>
                </a:solidFill>
                <a:effectLst/>
                <a:uLnTx/>
                <a:uFillTx/>
              </a:rPr>
              <a:t> POWER:-</a:t>
            </a:r>
          </a:p>
          <a:p>
            <a:pPr marL="0" marR="0" lvl="0" indent="-228600" algn="l" defTabSz="914400" eaLnBrk="1" fontAlgn="auto" latinLnBrk="0" hangingPunct="1">
              <a:lnSpc>
                <a:spcPct val="100000"/>
              </a:lnSpc>
              <a:spcBef>
                <a:spcPts val="0"/>
              </a:spcBef>
              <a:spcAft>
                <a:spcPts val="0"/>
              </a:spcAft>
              <a:buClrTx/>
              <a:buSzTx/>
              <a:buFontTx/>
              <a:buNone/>
              <a:tabLst/>
              <a:defRPr/>
            </a:pPr>
            <a:endParaRPr kumimoji="0" lang="en-US" altLang="en-US" sz="2000" b="0" i="0" u="sng" strike="noStrike" kern="0" cap="none" spc="0" normalizeH="0" baseline="0" noProof="0" dirty="0">
              <a:ln>
                <a:noFill/>
              </a:ln>
              <a:solidFill>
                <a:srgbClr val="000000"/>
              </a:solidFill>
              <a:effectLst/>
              <a:uLnTx/>
              <a:uFillTx/>
            </a:endParaRP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It is defined as the time rate of doing work.</a:t>
            </a: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a:t>
            </a: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Power = work done /Time= (force </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 distance) /Time</a:t>
            </a:r>
          </a:p>
          <a:p>
            <a:pPr marL="0" marR="0" lvl="0" indent="-228600" algn="l" defTabSz="914400" eaLnBrk="0" fontAlgn="auto" latinLnBrk="0" hangingPunct="0">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endParaRP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 force </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 velocity</a:t>
            </a:r>
          </a:p>
          <a:p>
            <a:pPr marL="0" marR="0" lvl="0" indent="-228600" algn="l" defTabSz="914400" eaLnBrk="0" fontAlgn="auto" latinLnBrk="0" hangingPunct="0">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endParaRP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Unit: (Nm)/s [watt]  </a:t>
            </a: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a:t>
            </a:r>
            <a:r>
              <a:rPr kumimoji="0" lang="en-US" altLang="en-US" sz="2000" b="0" i="0" u="none" strike="noStrike" kern="0" cap="none" spc="0" normalizeH="0" baseline="0" noProof="0" dirty="0" err="1">
                <a:ln>
                  <a:noFill/>
                </a:ln>
                <a:solidFill>
                  <a:srgbClr val="000000"/>
                </a:solidFill>
                <a:effectLst/>
                <a:uLnTx/>
                <a:uFillTx/>
              </a:rPr>
              <a:t>kN</a:t>
            </a:r>
            <a:r>
              <a:rPr kumimoji="0" lang="en-US" altLang="en-US" sz="2000" b="0" i="0" u="none" strike="noStrike" kern="0" cap="none" spc="0" normalizeH="0" baseline="0" noProof="0" dirty="0">
                <a:ln>
                  <a:noFill/>
                </a:ln>
                <a:solidFill>
                  <a:srgbClr val="000000"/>
                </a:solidFill>
                <a:effectLst/>
                <a:uLnTx/>
                <a:uFillTx/>
              </a:rPr>
              <a:t> m)/s [kilo watt]</a:t>
            </a:r>
          </a:p>
          <a:p>
            <a:pPr marL="0" marR="0" lvl="0" indent="-228600" algn="l" defTabSz="914400" eaLnBrk="0" fontAlgn="auto" latinLnBrk="0" hangingPunct="0">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endParaRPr>
          </a:p>
          <a:p>
            <a:pPr marL="0" marR="0" lvl="0" indent="-2286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rPr>
              <a:t>    1 metric H.P=735.75 watts.</a:t>
            </a:r>
          </a:p>
        </p:txBody>
      </p:sp>
      <p:sp>
        <p:nvSpPr>
          <p:cNvPr id="4" name="Rectangle 11"/>
          <p:cNvSpPr>
            <a:spLocks noChangeArrowheads="1"/>
          </p:cNvSpPr>
          <p:nvPr/>
        </p:nvSpPr>
        <p:spPr bwMode="auto">
          <a:xfrm>
            <a:off x="277096" y="4793890"/>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95300" indent="-495300" algn="l">
              <a:defRPr sz="2400">
                <a:solidFill>
                  <a:schemeClr val="tx1"/>
                </a:solidFill>
                <a:latin typeface="Times New Roman" panose="02020603050405020304" pitchFamily="18" charset="0"/>
              </a:defRPr>
            </a:lvl1pPr>
            <a:lvl2pPr marL="952500" indent="-495300" algn="l">
              <a:defRPr sz="2400">
                <a:solidFill>
                  <a:schemeClr val="tx1"/>
                </a:solidFill>
                <a:latin typeface="Times New Roman" panose="02020603050405020304" pitchFamily="18" charset="0"/>
              </a:defRPr>
            </a:lvl2pPr>
            <a:lvl3pPr marL="1409700" indent="-495300" algn="l">
              <a:defRPr sz="2400">
                <a:solidFill>
                  <a:schemeClr val="tx1"/>
                </a:solidFill>
                <a:latin typeface="Times New Roman" panose="02020603050405020304" pitchFamily="18" charset="0"/>
              </a:defRPr>
            </a:lvl3pPr>
            <a:lvl4pPr marL="1866900" indent="-495300" algn="l">
              <a:defRPr sz="2400">
                <a:solidFill>
                  <a:schemeClr val="tx1"/>
                </a:solidFill>
                <a:latin typeface="Times New Roman" panose="02020603050405020304" pitchFamily="18" charset="0"/>
              </a:defRPr>
            </a:lvl4pPr>
            <a:lvl5pPr marL="2324100" indent="-495300" algn="l">
              <a:defRPr sz="2400">
                <a:solidFill>
                  <a:schemeClr val="tx1"/>
                </a:solidFill>
                <a:latin typeface="Times New Roman" panose="02020603050405020304" pitchFamily="18" charset="0"/>
              </a:defRPr>
            </a:lvl5pPr>
            <a:lvl6pPr marL="2781300" indent="-495300" fontAlgn="base">
              <a:spcBef>
                <a:spcPct val="0"/>
              </a:spcBef>
              <a:spcAft>
                <a:spcPct val="0"/>
              </a:spcAft>
              <a:defRPr sz="2400">
                <a:solidFill>
                  <a:schemeClr val="tx1"/>
                </a:solidFill>
                <a:latin typeface="Times New Roman" panose="02020603050405020304" pitchFamily="18" charset="0"/>
              </a:defRPr>
            </a:lvl6pPr>
            <a:lvl7pPr marL="3238500" indent="-495300" fontAlgn="base">
              <a:spcBef>
                <a:spcPct val="0"/>
              </a:spcBef>
              <a:spcAft>
                <a:spcPct val="0"/>
              </a:spcAft>
              <a:defRPr sz="2400">
                <a:solidFill>
                  <a:schemeClr val="tx1"/>
                </a:solidFill>
                <a:latin typeface="Times New Roman" panose="02020603050405020304" pitchFamily="18" charset="0"/>
              </a:defRPr>
            </a:lvl7pPr>
            <a:lvl8pPr marL="3695700" indent="-495300" fontAlgn="base">
              <a:spcBef>
                <a:spcPct val="0"/>
              </a:spcBef>
              <a:spcAft>
                <a:spcPct val="0"/>
              </a:spcAft>
              <a:defRPr sz="2400">
                <a:solidFill>
                  <a:schemeClr val="tx1"/>
                </a:solidFill>
                <a:latin typeface="Times New Roman" panose="02020603050405020304" pitchFamily="18" charset="0"/>
              </a:defRPr>
            </a:lvl8pPr>
            <a:lvl9pPr marL="4152900" indent="-495300" fontAlgn="base">
              <a:spcBef>
                <a:spcPct val="0"/>
              </a:spcBef>
              <a:spcAft>
                <a:spcPct val="0"/>
              </a:spcAft>
              <a:defRPr sz="2400">
                <a:solidFill>
                  <a:schemeClr val="tx1"/>
                </a:solidFill>
                <a:latin typeface="Times New Roman" panose="02020603050405020304" pitchFamily="18" charset="0"/>
              </a:defRPr>
            </a:lvl9pPr>
          </a:lstStyle>
          <a:p>
            <a:pPr marL="495300" marR="0" lvl="0" indent="-495300" algn="l" defTabSz="914400" eaLnBrk="1" fontAlgn="auto" latinLnBrk="0" hangingPunct="1">
              <a:lnSpc>
                <a:spcPct val="100000"/>
              </a:lnSpc>
              <a:spcBef>
                <a:spcPts val="0"/>
              </a:spcBef>
              <a:spcAft>
                <a:spcPts val="0"/>
              </a:spcAft>
              <a:buClrTx/>
              <a:buSzTx/>
              <a:buFontTx/>
              <a:buAutoNum type="romanLcParenR" startAt="3"/>
              <a:tabLst/>
              <a:defRPr/>
            </a:pPr>
            <a:r>
              <a:rPr kumimoji="0" lang="en-US" altLang="en-US" sz="2000" b="0" i="0" u="sng" strike="noStrike" kern="0" cap="none" spc="0" normalizeH="0" baseline="0" noProof="0" dirty="0">
                <a:ln>
                  <a:noFill/>
                </a:ln>
                <a:solidFill>
                  <a:srgbClr val="000000"/>
                </a:solidFill>
                <a:effectLst/>
                <a:uLnTx/>
                <a:uFillTx/>
                <a:latin typeface="Times New Roman" panose="02020603050405020304" pitchFamily="18" charset="0"/>
              </a:rPr>
              <a:t>Energy:-</a:t>
            </a:r>
          </a:p>
          <a:p>
            <a:pPr marL="495300" marR="0" lvl="0" indent="-49530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endParaRPr>
          </a:p>
          <a:p>
            <a:pPr marL="495300" marR="0" lvl="0" indent="-495300" algn="l" defTabSz="914400" eaLnBrk="0" fontAlgn="auto" latinLnBrk="0" hangingPunct="0">
              <a:lnSpc>
                <a:spcPct val="115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	It is defined as the capacity to do work. It is a scalar quantity.</a:t>
            </a:r>
          </a:p>
          <a:p>
            <a:pPr marL="495300" marR="0" lvl="0" indent="-495300" algn="l" defTabSz="914400" eaLnBrk="0" fontAlgn="auto" latinLnBrk="0" hangingPunct="0">
              <a:lnSpc>
                <a:spcPct val="115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 </a:t>
            </a:r>
          </a:p>
          <a:p>
            <a:pPr marL="495300" marR="0" lvl="0" indent="-49530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	Unit :-   N m (Joule)</a:t>
            </a:r>
          </a:p>
          <a:p>
            <a:pPr marL="495300" marR="0" lvl="0" indent="-495300" algn="l" defTabSz="914400" eaLnBrk="0" fontAlgn="auto" latinLnBrk="0" hangingPunct="0">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spTree>
    <p:extLst>
      <p:ext uri="{BB962C8B-B14F-4D97-AF65-F5344CB8AC3E}">
        <p14:creationId xmlns:p14="http://schemas.microsoft.com/office/powerpoint/2010/main" val="399972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6" name="Rectangle 18"/>
          <p:cNvSpPr>
            <a:spLocks noChangeArrowheads="1"/>
          </p:cNvSpPr>
          <p:nvPr/>
        </p:nvSpPr>
        <p:spPr bwMode="auto">
          <a:xfrm>
            <a:off x="270165" y="1468588"/>
            <a:ext cx="8686800" cy="504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2400" b="0" i="0" u="none" strike="noStrike" kern="0" cap="none" spc="0" normalizeH="0" baseline="0" noProof="0" dirty="0">
                <a:ln>
                  <a:noFill/>
                </a:ln>
                <a:solidFill>
                  <a:srgbClr val="000000"/>
                </a:solidFill>
                <a:effectLst/>
                <a:uLnTx/>
                <a:uFillTx/>
              </a:rPr>
              <a:t>From Newton’s second law of motion</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F =(W/g)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Symbol" panose="05050102010706020507" pitchFamily="18" charset="2"/>
              </a:rPr>
              <a:t>×</a:t>
            </a: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a  -----------(1)</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Also    a = dv/</a:t>
            </a:r>
            <a:r>
              <a:rPr kumimoji="0" lang="en-US" altLang="en-US" sz="2400" b="0" i="0" u="none" strike="noStrike" kern="0" cap="none" spc="0" normalizeH="0" baseline="0" noProof="0" dirty="0" err="1">
                <a:ln>
                  <a:noFill/>
                </a:ln>
                <a:solidFill>
                  <a:srgbClr val="000000"/>
                </a:solidFill>
                <a:effectLst/>
                <a:uLnTx/>
                <a:uFillTx/>
              </a:rPr>
              <a:t>dt</a:t>
            </a:r>
            <a:r>
              <a:rPr kumimoji="0" lang="en-US" altLang="en-US" sz="2400" b="0" i="0" u="none" strike="noStrike" kern="0" cap="none" spc="0" normalizeH="0" baseline="0" noProof="0" dirty="0">
                <a:ln>
                  <a:noFill/>
                </a:ln>
                <a:solidFill>
                  <a:srgbClr val="000000"/>
                </a:solidFill>
                <a:effectLst/>
                <a:uLnTx/>
                <a:uFillTx/>
              </a:rPr>
              <a:t> =( dv/ds)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400" b="0" i="0" u="none" strike="noStrike" kern="0" cap="none" spc="0" normalizeH="0" baseline="0" noProof="0" dirty="0">
                <a:ln>
                  <a:noFill/>
                </a:ln>
                <a:solidFill>
                  <a:srgbClr val="000000"/>
                </a:solidFill>
                <a:effectLst/>
                <a:uLnTx/>
                <a:uFillTx/>
              </a:rPr>
              <a:t> ds/</a:t>
            </a:r>
            <a:r>
              <a:rPr kumimoji="0" lang="en-US" altLang="en-US" sz="2400" b="0" i="0" u="none" strike="noStrike" kern="0" cap="none" spc="0" normalizeH="0" baseline="0" noProof="0" dirty="0" err="1">
                <a:ln>
                  <a:noFill/>
                </a:ln>
                <a:solidFill>
                  <a:srgbClr val="000000"/>
                </a:solidFill>
                <a:effectLst/>
                <a:uLnTx/>
                <a:uFillTx/>
              </a:rPr>
              <a:t>dt</a:t>
            </a:r>
            <a:r>
              <a:rPr kumimoji="0" lang="en-US" altLang="en-US" sz="2400" b="0" i="0" u="none" strike="noStrike" kern="0" cap="none" spc="0" normalizeH="0" baseline="0" noProof="0" dirty="0">
                <a:ln>
                  <a:noFill/>
                </a:ln>
                <a:solidFill>
                  <a:srgbClr val="000000"/>
                </a:solidFill>
                <a:effectLst/>
                <a:uLnTx/>
                <a:uFillTx/>
              </a:rPr>
              <a:t>) = v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2400" b="0" i="0" u="none" strike="noStrike" kern="0" cap="none" spc="0" normalizeH="0" baseline="0" noProof="0" dirty="0">
                <a:ln>
                  <a:noFill/>
                </a:ln>
                <a:solidFill>
                  <a:srgbClr val="000000"/>
                </a:solidFill>
                <a:effectLst/>
                <a:uLnTx/>
                <a:uFillTx/>
              </a:rPr>
              <a:t>dv/ds</a:t>
            </a:r>
          </a:p>
          <a:p>
            <a:pPr marL="0" marR="0" lvl="0" indent="0" algn="l" defTabSz="914400" eaLnBrk="0" fontAlgn="auto" latinLnBrk="0" hangingPunct="0">
              <a:lnSpc>
                <a:spcPct val="100000"/>
              </a:lnSpc>
              <a:spcBef>
                <a:spcPts val="0"/>
              </a:spcBef>
              <a:spcAft>
                <a:spcPts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endParaRP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sub  in (1)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 F=( W/g )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Symbol" panose="05050102010706020507" pitchFamily="18" charset="2"/>
              </a:rPr>
              <a:t>×</a:t>
            </a: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v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Symbol" panose="05050102010706020507" pitchFamily="18" charset="2"/>
              </a:rPr>
              <a:t>×</a:t>
            </a: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dv/ds</a:t>
            </a:r>
          </a:p>
          <a:p>
            <a:pPr marL="0" marR="0" lvl="0" indent="0" algn="l" defTabSz="914400" eaLnBrk="0" fontAlgn="auto" latinLnBrk="0" hangingPunct="0">
              <a:lnSpc>
                <a:spcPct val="100000"/>
              </a:lnSpc>
              <a:spcBef>
                <a:spcPts val="0"/>
              </a:spcBef>
              <a:spcAft>
                <a:spcPts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endParaRPr>
          </a:p>
          <a:p>
            <a:pPr marL="0" marR="0" lvl="0" indent="0" algn="l" defTabSz="914400" eaLnBrk="0" fontAlgn="auto" latinLnBrk="0" hangingPunct="0">
              <a:lnSpc>
                <a:spcPct val="100000"/>
              </a:lnSpc>
              <a:spcBef>
                <a:spcPts val="0"/>
              </a:spcBef>
              <a:spcAft>
                <a:spcPts val="0"/>
              </a:spcAft>
              <a:buClrTx/>
              <a:buSzTx/>
              <a:buFont typeface="Symbol" panose="05050102010706020507" pitchFamily="18" charset="2"/>
              <a:buChar char="å"/>
              <a:tabLst/>
              <a:defRPr/>
            </a:pPr>
            <a:r>
              <a:rPr kumimoji="0" lang="en-US" altLang="en-US" sz="2400" b="0" i="0" u="none" strike="noStrike" kern="0" cap="none" spc="0" normalizeH="0" baseline="0" noProof="0" dirty="0">
                <a:ln>
                  <a:noFill/>
                </a:ln>
                <a:solidFill>
                  <a:srgbClr val="000000"/>
                </a:solidFill>
                <a:effectLst/>
                <a:uLnTx/>
                <a:uFillTx/>
              </a:rPr>
              <a:t>F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altLang="en-US" sz="2400" b="0" i="0" u="none" strike="noStrike" kern="0" cap="none" spc="0" normalizeH="0" baseline="0" noProof="0" dirty="0">
                <a:ln>
                  <a:noFill/>
                </a:ln>
                <a:solidFill>
                  <a:srgbClr val="000000"/>
                </a:solidFill>
                <a:effectLst/>
                <a:uLnTx/>
                <a:uFillTx/>
              </a:rPr>
              <a:t>ds</a:t>
            </a: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 (W/g )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Symbol" panose="05050102010706020507" pitchFamily="18" charset="2"/>
              </a:rPr>
              <a:t>×</a:t>
            </a: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v </a:t>
            </a: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Symbol" panose="05050102010706020507" pitchFamily="18" charset="2"/>
              </a:rPr>
              <a:t>×</a:t>
            </a: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dv  ------------------(2)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          </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sym typeface="Symbol" panose="05050102010706020507" pitchFamily="18" charset="2"/>
              </a:rPr>
              <a:t>Let the initial velocity be u and the final velocity after it moves through a distance ‘ s’ be v     </a:t>
            </a:r>
          </a:p>
        </p:txBody>
      </p:sp>
      <p:sp>
        <p:nvSpPr>
          <p:cNvPr id="7" name="Rectangle 25"/>
          <p:cNvSpPr>
            <a:spLocks noChangeArrowheads="1"/>
          </p:cNvSpPr>
          <p:nvPr/>
        </p:nvSpPr>
        <p:spPr bwMode="auto">
          <a:xfrm>
            <a:off x="1434867" y="782788"/>
            <a:ext cx="651556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3200" b="0" i="0" u="sng" strike="noStrike" kern="0" cap="none" spc="0" normalizeH="0" baseline="0" noProof="0" dirty="0">
                <a:ln>
                  <a:noFill/>
                </a:ln>
                <a:solidFill>
                  <a:srgbClr val="000000"/>
                </a:solidFill>
                <a:effectLst/>
                <a:uLnTx/>
                <a:uFillTx/>
              </a:rPr>
              <a:t>Work-Energy relation for translation</a:t>
            </a:r>
          </a:p>
        </p:txBody>
      </p:sp>
    </p:spTree>
    <p:extLst>
      <p:ext uri="{BB962C8B-B14F-4D97-AF65-F5344CB8AC3E}">
        <p14:creationId xmlns:p14="http://schemas.microsoft.com/office/powerpoint/2010/main" val="358321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143000"/>
          </a:xfrm>
        </p:spPr>
        <p:txBody>
          <a:bodyPr/>
          <a:lstStyle/>
          <a:p>
            <a:r>
              <a:rPr lang="en-IN" sz="3600" b="1" dirty="0"/>
              <a:t>Classification of Mechanics</a:t>
            </a:r>
          </a:p>
        </p:txBody>
      </p:sp>
      <p:pic>
        <p:nvPicPr>
          <p:cNvPr id="65540" name="Picture 4" descr="C:\Users\Ankesh\Desktop\engineering mechanics\classification of engineering mechanics.png"/>
          <p:cNvPicPr>
            <a:picLocks noChangeAspect="1" noChangeArrowheads="1"/>
          </p:cNvPicPr>
          <p:nvPr/>
        </p:nvPicPr>
        <p:blipFill>
          <a:blip r:embed="rId2"/>
          <a:srcRect/>
          <a:stretch>
            <a:fillRect/>
          </a:stretch>
        </p:blipFill>
        <p:spPr bwMode="auto">
          <a:xfrm>
            <a:off x="62147" y="1129016"/>
            <a:ext cx="9000000" cy="5203827"/>
          </a:xfrm>
          <a:prstGeom prst="rect">
            <a:avLst/>
          </a:prstGeom>
          <a:noFill/>
        </p:spPr>
      </p:pic>
      <p:sp>
        <p:nvSpPr>
          <p:cNvPr id="4" name="Rectangle 3"/>
          <p:cNvSpPr/>
          <p:nvPr/>
        </p:nvSpPr>
        <p:spPr bwMode="auto">
          <a:xfrm>
            <a:off x="3521123" y="2661313"/>
            <a:ext cx="2524836" cy="3193577"/>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3" name="TextBox 2"/>
          <p:cNvSpPr txBox="1"/>
          <p:nvPr/>
        </p:nvSpPr>
        <p:spPr>
          <a:xfrm>
            <a:off x="209006" y="5961688"/>
            <a:ext cx="2403566" cy="830997"/>
          </a:xfrm>
          <a:prstGeom prst="rect">
            <a:avLst/>
          </a:prstGeom>
          <a:noFill/>
        </p:spPr>
        <p:txBody>
          <a:bodyPr wrap="square" rtlCol="0">
            <a:spAutoFit/>
          </a:bodyPr>
          <a:lstStyle/>
          <a:p>
            <a:r>
              <a:rPr lang="en-IN" sz="1600" b="0" dirty="0">
                <a:ln w="0"/>
                <a:effectLst>
                  <a:outerShdw blurRad="38100" dist="19050" dir="2700000" algn="tl" rotWithShape="0">
                    <a:schemeClr val="dk1">
                      <a:alpha val="40000"/>
                    </a:schemeClr>
                  </a:outerShdw>
                </a:effectLst>
              </a:rPr>
              <a:t>Study of geometry of motion without reference to the cause of motion</a:t>
            </a:r>
          </a:p>
        </p:txBody>
      </p:sp>
      <p:sp>
        <p:nvSpPr>
          <p:cNvPr id="6" name="TextBox 5"/>
          <p:cNvSpPr txBox="1"/>
          <p:nvPr/>
        </p:nvSpPr>
        <p:spPr>
          <a:xfrm>
            <a:off x="6278413" y="5930407"/>
            <a:ext cx="2271885" cy="923330"/>
          </a:xfrm>
          <a:prstGeom prst="rect">
            <a:avLst/>
          </a:prstGeom>
          <a:noFill/>
        </p:spPr>
        <p:txBody>
          <a:bodyPr wrap="square" rtlCol="0">
            <a:spAutoFit/>
          </a:bodyPr>
          <a:lstStyle/>
          <a:p>
            <a:r>
              <a:rPr lang="en-IN" sz="1800" b="0" dirty="0">
                <a:ln w="0"/>
                <a:solidFill>
                  <a:srgbClr val="00B050"/>
                </a:solidFill>
                <a:effectLst>
                  <a:outerShdw blurRad="38100" dist="19050" dir="2700000" algn="tl" rotWithShape="0">
                    <a:schemeClr val="dk1">
                      <a:alpha val="40000"/>
                    </a:schemeClr>
                  </a:outerShdw>
                </a:effectLst>
              </a:rPr>
              <a:t>Study of geometry of motion with reference to the cause of motion</a:t>
            </a:r>
          </a:p>
        </p:txBody>
      </p:sp>
      <p:cxnSp>
        <p:nvCxnSpPr>
          <p:cNvPr id="7" name="Straight Arrow Connector 6"/>
          <p:cNvCxnSpPr/>
          <p:nvPr/>
        </p:nvCxnSpPr>
        <p:spPr bwMode="auto">
          <a:xfrm flipH="1">
            <a:off x="1685109" y="5538651"/>
            <a:ext cx="2272937" cy="488352"/>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9" name="Straight Arrow Connector 8"/>
          <p:cNvCxnSpPr/>
          <p:nvPr/>
        </p:nvCxnSpPr>
        <p:spPr bwMode="auto">
          <a:xfrm>
            <a:off x="5408023" y="5617029"/>
            <a:ext cx="1737360" cy="409974"/>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Tree>
    <p:extLst>
      <p:ext uri="{BB962C8B-B14F-4D97-AF65-F5344CB8AC3E}">
        <p14:creationId xmlns:p14="http://schemas.microsoft.com/office/powerpoint/2010/main" val="28133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9"/>
          <p:cNvSpPr>
            <a:spLocks noChangeArrowheads="1"/>
          </p:cNvSpPr>
          <p:nvPr/>
        </p:nvSpPr>
        <p:spPr bwMode="auto">
          <a:xfrm>
            <a:off x="1260765" y="898372"/>
            <a:ext cx="6691746" cy="2831544"/>
          </a:xfrm>
          <a:prstGeom prst="rect">
            <a:avLst/>
          </a:prstGeom>
          <a:noFill/>
          <a:ln>
            <a:noFill/>
          </a:ln>
          <a:effectLst/>
          <a:extLst>
            <a:ext uri="{909E8E84-426E-40DD-AFC4-6F175D3DCCD1}">
              <a14:hiddenFill xmlns:a14="http://schemas.microsoft.com/office/drawing/2010/main">
                <a:solidFill>
                  <a:srgbClr val="E8AB00"/>
                </a:solidFill>
              </a14:hiddenFill>
            </a:ext>
            <a:ext uri="{91240B29-F687-4F45-9708-019B960494DF}">
              <a14:hiddenLine xmlns:a14="http://schemas.microsoft.com/office/drawing/2010/main" w="9525">
                <a:solidFill>
                  <a:srgbClr val="E8AB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flatTx/>
          </a:bodyPr>
          <a:lstStyle/>
          <a:p>
            <a:pPr eaLnBrk="0" hangingPunct="0"/>
            <a:r>
              <a:rPr lang="en-US" altLang="en-US" sz="2400" b="0" dirty="0">
                <a:solidFill>
                  <a:schemeClr val="tx1"/>
                </a:solidFill>
                <a:sym typeface="Symbol" panose="05050102010706020507" pitchFamily="18" charset="2"/>
              </a:rPr>
              <a:t>Integrating both sides, we get</a:t>
            </a:r>
          </a:p>
          <a:p>
            <a:pPr eaLnBrk="0" hangingPunct="0"/>
            <a:r>
              <a:rPr lang="en-US" altLang="en-US" sz="2400" b="0" dirty="0">
                <a:solidFill>
                  <a:schemeClr val="tx1"/>
                </a:solidFill>
                <a:sym typeface="Symbol" panose="05050102010706020507" pitchFamily="18" charset="2"/>
              </a:rPr>
              <a:t>          s                      v</a:t>
            </a:r>
          </a:p>
          <a:p>
            <a:pPr eaLnBrk="0" hangingPunct="0"/>
            <a:r>
              <a:rPr lang="en-US" altLang="en-US" sz="2400" b="0" dirty="0">
                <a:solidFill>
                  <a:schemeClr val="tx1"/>
                </a:solidFill>
                <a:sym typeface="Symbol" panose="05050102010706020507" pitchFamily="18" charset="2"/>
              </a:rPr>
              <a:t> </a:t>
            </a:r>
            <a:r>
              <a:rPr lang="en-US" altLang="en-US" sz="2400" b="0" dirty="0">
                <a:solidFill>
                  <a:schemeClr val="tx1"/>
                </a:solidFill>
              </a:rPr>
              <a:t> F</a:t>
            </a:r>
            <a:r>
              <a:rPr lang="en-US" altLang="en-US" sz="2400" b="0" dirty="0">
                <a:solidFill>
                  <a:schemeClr val="tx1"/>
                </a:solidFill>
                <a:sym typeface="Symbol" panose="05050102010706020507" pitchFamily="18" charset="2"/>
              </a:rPr>
              <a:t>  </a:t>
            </a:r>
            <a:r>
              <a:rPr lang="en-US" altLang="en-US" sz="2400" b="0" dirty="0">
                <a:solidFill>
                  <a:schemeClr val="tx1"/>
                </a:solidFill>
              </a:rPr>
              <a:t> ds</a:t>
            </a:r>
            <a:r>
              <a:rPr lang="en-US" altLang="en-US" sz="2400" b="0" dirty="0">
                <a:solidFill>
                  <a:schemeClr val="tx1"/>
                </a:solidFill>
                <a:sym typeface="Symbol" panose="05050102010706020507" pitchFamily="18" charset="2"/>
              </a:rPr>
              <a:t>  =  (W/g)   </a:t>
            </a:r>
            <a:r>
              <a:rPr lang="en-US" altLang="en-US" sz="2400" b="0" dirty="0">
                <a:solidFill>
                  <a:schemeClr val="tx1"/>
                </a:solidFill>
                <a:latin typeface="Arial" panose="020B0604020202020204" pitchFamily="34" charset="0"/>
              </a:rPr>
              <a:t>    </a:t>
            </a:r>
            <a:r>
              <a:rPr lang="en-US" altLang="en-US" sz="2400" b="0" dirty="0">
                <a:solidFill>
                  <a:schemeClr val="tx1"/>
                </a:solidFill>
                <a:sym typeface="Symbol" panose="05050102010706020507" pitchFamily="18" charset="2"/>
              </a:rPr>
              <a:t>v dv</a:t>
            </a:r>
          </a:p>
          <a:p>
            <a:pPr eaLnBrk="0" hangingPunct="0"/>
            <a:r>
              <a:rPr lang="en-US" altLang="en-US" sz="2400" b="0" dirty="0">
                <a:solidFill>
                  <a:schemeClr val="tx1"/>
                </a:solidFill>
                <a:sym typeface="Symbol" panose="05050102010706020507" pitchFamily="18" charset="2"/>
              </a:rPr>
              <a:t>         </a:t>
            </a:r>
            <a:r>
              <a:rPr lang="en-US" altLang="en-US" sz="2400" b="0" baseline="30000" dirty="0">
                <a:solidFill>
                  <a:schemeClr val="tx1"/>
                </a:solidFill>
                <a:sym typeface="Symbol" panose="05050102010706020507" pitchFamily="18" charset="2"/>
              </a:rPr>
              <a:t> 0  </a:t>
            </a:r>
            <a:r>
              <a:rPr lang="en-US" altLang="en-US" sz="2400" b="0" dirty="0">
                <a:solidFill>
                  <a:schemeClr val="tx1"/>
                </a:solidFill>
                <a:sym typeface="Symbol" panose="05050102010706020507" pitchFamily="18" charset="2"/>
              </a:rPr>
              <a:t>                     u</a:t>
            </a:r>
          </a:p>
          <a:p>
            <a:pPr eaLnBrk="0" hangingPunct="0"/>
            <a:r>
              <a:rPr lang="en-US" altLang="en-US" sz="2400" b="0" baseline="30000" dirty="0">
                <a:solidFill>
                  <a:schemeClr val="tx1"/>
                </a:solidFill>
                <a:sym typeface="Symbol" panose="05050102010706020507" pitchFamily="18" charset="2"/>
              </a:rPr>
              <a:t>                                                       </a:t>
            </a:r>
            <a:r>
              <a:rPr lang="en-US" altLang="en-US" sz="2400" b="0" baseline="-25000" dirty="0">
                <a:solidFill>
                  <a:schemeClr val="tx1"/>
                </a:solidFill>
                <a:sym typeface="Symbol" panose="05050102010706020507" pitchFamily="18" charset="2"/>
              </a:rPr>
              <a:t>V</a:t>
            </a:r>
          </a:p>
          <a:p>
            <a:pPr eaLnBrk="0" hangingPunct="0"/>
            <a:r>
              <a:rPr lang="en-US" altLang="en-US" sz="2400" b="0" dirty="0">
                <a:solidFill>
                  <a:schemeClr val="tx1"/>
                </a:solidFill>
                <a:sym typeface="Symbol" panose="05050102010706020507" pitchFamily="18" charset="2"/>
              </a:rPr>
              <a:t></a:t>
            </a:r>
            <a:r>
              <a:rPr lang="en-US" altLang="en-US" sz="2400" b="0" dirty="0">
                <a:solidFill>
                  <a:schemeClr val="tx1"/>
                </a:solidFill>
                <a:latin typeface="Arial" panose="020B0604020202020204" pitchFamily="34" charset="0"/>
              </a:rPr>
              <a:t> </a:t>
            </a:r>
            <a:r>
              <a:rPr lang="en-US" altLang="en-US" sz="2400" b="0" dirty="0">
                <a:solidFill>
                  <a:schemeClr val="tx1"/>
                </a:solidFill>
                <a:sym typeface="Symbol" panose="05050102010706020507" pitchFamily="18" charset="2"/>
              </a:rPr>
              <a:t>F </a:t>
            </a:r>
            <a:r>
              <a:rPr lang="en-US" altLang="en-US" sz="2400" b="0" dirty="0">
                <a:solidFill>
                  <a:schemeClr val="tx1"/>
                </a:solidFill>
                <a:latin typeface="Arial" panose="020B0604020202020204" pitchFamily="34" charset="0"/>
                <a:cs typeface="Arial" panose="020B0604020202020204" pitchFamily="34" charset="0"/>
                <a:sym typeface="Symbol" panose="05050102010706020507" pitchFamily="18" charset="2"/>
              </a:rPr>
              <a:t>×</a:t>
            </a:r>
            <a:r>
              <a:rPr lang="en-US" altLang="en-US" sz="2400" b="0" dirty="0">
                <a:solidFill>
                  <a:schemeClr val="tx1"/>
                </a:solidFill>
                <a:sym typeface="Symbol" panose="05050102010706020507" pitchFamily="18" charset="2"/>
              </a:rPr>
              <a:t> s  =  ( W/g ) v</a:t>
            </a:r>
            <a:r>
              <a:rPr lang="en-US" altLang="en-US" sz="2400" b="0" baseline="30000" dirty="0">
                <a:solidFill>
                  <a:schemeClr val="tx1"/>
                </a:solidFill>
                <a:sym typeface="Symbol" panose="05050102010706020507" pitchFamily="18" charset="2"/>
              </a:rPr>
              <a:t>2</a:t>
            </a:r>
            <a:r>
              <a:rPr lang="en-US" altLang="en-US" sz="2400" b="0" dirty="0">
                <a:solidFill>
                  <a:schemeClr val="tx1"/>
                </a:solidFill>
                <a:sym typeface="Symbol" panose="05050102010706020507" pitchFamily="18" charset="2"/>
              </a:rPr>
              <a:t>/2</a:t>
            </a:r>
            <a:r>
              <a:rPr lang="en-US" altLang="en-US" sz="2400" b="0" baseline="30000" dirty="0">
                <a:solidFill>
                  <a:schemeClr val="tx1"/>
                </a:solidFill>
                <a:sym typeface="Symbol" panose="05050102010706020507" pitchFamily="18" charset="2"/>
              </a:rPr>
              <a:t> </a:t>
            </a:r>
            <a:r>
              <a:rPr lang="en-US" altLang="en-US" sz="2400" b="0" dirty="0">
                <a:solidFill>
                  <a:schemeClr val="tx1"/>
                </a:solidFill>
                <a:sym typeface="Symbol" panose="05050102010706020507" pitchFamily="18" charset="2"/>
              </a:rPr>
              <a:t>]</a:t>
            </a:r>
          </a:p>
          <a:p>
            <a:pPr eaLnBrk="0" hangingPunct="0"/>
            <a:r>
              <a:rPr lang="en-US" altLang="en-US" sz="2400" b="0" dirty="0">
                <a:solidFill>
                  <a:schemeClr val="tx1"/>
                </a:solidFill>
                <a:sym typeface="Symbol" panose="05050102010706020507" pitchFamily="18" charset="2"/>
              </a:rPr>
              <a:t>                                      u                              </a:t>
            </a:r>
          </a:p>
          <a:p>
            <a:pPr eaLnBrk="0" hangingPunct="0"/>
            <a:endParaRPr lang="en-US" altLang="en-US" sz="2400" b="0" dirty="0">
              <a:solidFill>
                <a:schemeClr val="tx1"/>
              </a:solidFill>
              <a:latin typeface="Arial" panose="020B0604020202020204" pitchFamily="34" charset="0"/>
            </a:endParaRPr>
          </a:p>
        </p:txBody>
      </p:sp>
      <p:sp>
        <p:nvSpPr>
          <p:cNvPr id="4" name="Rectangle 16"/>
          <p:cNvSpPr>
            <a:spLocks noChangeArrowheads="1"/>
          </p:cNvSpPr>
          <p:nvPr/>
        </p:nvSpPr>
        <p:spPr bwMode="auto">
          <a:xfrm>
            <a:off x="228600" y="5056914"/>
            <a:ext cx="8686800" cy="124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lnSpc>
                <a:spcPct val="115000"/>
              </a:lnSpc>
            </a:pPr>
            <a:r>
              <a:rPr lang="en-US" altLang="en-US" sz="2400" b="0" dirty="0">
                <a:solidFill>
                  <a:schemeClr val="tx1"/>
                </a:solidFill>
              </a:rPr>
              <a:t>Therefore work done by a system of forces acting on a body while causing a displacement is equal to the change in kinetic energy of the body during the displacement.</a:t>
            </a:r>
          </a:p>
        </p:txBody>
      </p:sp>
      <p:sp>
        <p:nvSpPr>
          <p:cNvPr id="6" name="Text Box 17"/>
          <p:cNvSpPr txBox="1">
            <a:spLocks noChangeArrowheads="1"/>
          </p:cNvSpPr>
          <p:nvPr/>
        </p:nvSpPr>
        <p:spPr bwMode="auto">
          <a:xfrm>
            <a:off x="2493822" y="3729916"/>
            <a:ext cx="411480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lgn="ctr">
              <a:spcBef>
                <a:spcPct val="50000"/>
              </a:spcBef>
            </a:pPr>
            <a:r>
              <a:rPr lang="en-US" altLang="en-US" b="0" dirty="0"/>
              <a:t> ∑ F </a:t>
            </a:r>
            <a:r>
              <a:rPr lang="en-US" altLang="en-US" b="0" dirty="0">
                <a:latin typeface="Arial" panose="020B0604020202020204" pitchFamily="34" charset="0"/>
                <a:cs typeface="Arial" panose="020B0604020202020204" pitchFamily="34" charset="0"/>
              </a:rPr>
              <a:t>×</a:t>
            </a:r>
            <a:r>
              <a:rPr lang="en-US" altLang="en-US" b="0" dirty="0"/>
              <a:t> s = (W/2g)  [v</a:t>
            </a:r>
            <a:r>
              <a:rPr lang="en-US" altLang="en-US" b="0" baseline="30000" dirty="0"/>
              <a:t>2</a:t>
            </a:r>
            <a:r>
              <a:rPr lang="en-US" altLang="en-US" b="0" dirty="0"/>
              <a:t>-u</a:t>
            </a:r>
            <a:r>
              <a:rPr lang="en-US" altLang="en-US" b="0" baseline="30000" dirty="0"/>
              <a:t>2</a:t>
            </a:r>
            <a:r>
              <a:rPr lang="en-US" altLang="en-US" b="0" dirty="0"/>
              <a:t>]</a:t>
            </a:r>
          </a:p>
          <a:p>
            <a:pPr algn="ctr">
              <a:spcBef>
                <a:spcPct val="50000"/>
              </a:spcBef>
            </a:pPr>
            <a:endParaRPr lang="en-US" altLang="en-US" b="0" dirty="0"/>
          </a:p>
        </p:txBody>
      </p:sp>
    </p:spTree>
    <p:extLst>
      <p:ext uri="{BB962C8B-B14F-4D97-AF65-F5344CB8AC3E}">
        <p14:creationId xmlns:p14="http://schemas.microsoft.com/office/powerpoint/2010/main" val="312947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Text Box 7"/>
          <p:cNvSpPr txBox="1">
            <a:spLocks noChangeArrowheads="1"/>
          </p:cNvSpPr>
          <p:nvPr/>
        </p:nvSpPr>
        <p:spPr bwMode="auto">
          <a:xfrm>
            <a:off x="990600" y="914400"/>
            <a:ext cx="685800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sng" strike="noStrike" kern="0" cap="none" spc="0" normalizeH="0" baseline="0" noProof="0" dirty="0">
                <a:ln>
                  <a:noFill/>
                </a:ln>
                <a:solidFill>
                  <a:srgbClr val="000000"/>
                </a:solidFill>
                <a:effectLst/>
                <a:uLnTx/>
                <a:uFillTx/>
                <a:latin typeface="Times New Roman" panose="02020603050405020304" pitchFamily="18" charset="0"/>
              </a:rPr>
              <a:t>Work done by a spring</a:t>
            </a:r>
          </a:p>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endParaRPr kumimoji="0" lang="en-US" altLang="en-US" sz="2400" b="0" i="0" u="sng" strike="noStrike" kern="0" cap="none" spc="0" normalizeH="0" baseline="0" noProof="0" dirty="0">
              <a:ln>
                <a:noFill/>
              </a:ln>
              <a:solidFill>
                <a:srgbClr val="000000"/>
              </a:solidFill>
              <a:effectLst/>
              <a:uLnTx/>
              <a:uFillTx/>
              <a:latin typeface="Times New Roman" panose="02020603050405020304" pitchFamily="18" charset="0"/>
            </a:endParaRPr>
          </a:p>
        </p:txBody>
      </p:sp>
      <p:sp>
        <p:nvSpPr>
          <p:cNvPr id="4" name="Text Box 57"/>
          <p:cNvSpPr txBox="1">
            <a:spLocks noChangeArrowheads="1"/>
          </p:cNvSpPr>
          <p:nvPr/>
        </p:nvSpPr>
        <p:spPr bwMode="auto">
          <a:xfrm>
            <a:off x="152400" y="3962400"/>
            <a:ext cx="8915400" cy="2954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The force required to cause unit deformation of the spring is called the spring modulus denoted by the symbol k. The force required to deform        a spring is given by F=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rPr>
              <a:t>ks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Work done by the force on a spring is the product of the average force and the deformation s.</a:t>
            </a:r>
          </a:p>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W= -ks</a:t>
            </a:r>
            <a:r>
              <a:rPr kumimoji="0" lang="en-US" altLang="en-US" sz="2400" b="0" i="0" u="none" strike="noStrike" kern="0" cap="none" spc="0" normalizeH="0" baseline="30000" noProof="0" dirty="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/2. [ The negative sign indicates that whenever spring is deformed the force of spring is in the opposite direction of deformation.]</a:t>
            </a:r>
            <a:r>
              <a:rPr kumimoji="0" lang="en-US" altLang="en-US" sz="2400" b="0" i="0" u="sng" strike="noStrike" kern="0" cap="none" spc="0" normalizeH="0" baseline="30000" noProof="0" dirty="0">
                <a:ln>
                  <a:noFill/>
                </a:ln>
                <a:solidFill>
                  <a:srgbClr val="000000"/>
                </a:solidFill>
                <a:effectLst/>
                <a:uLnTx/>
                <a:uFillTx/>
                <a:latin typeface="Times New Roman" panose="02020603050405020304" pitchFamily="18" charset="0"/>
              </a:rPr>
              <a:t>                                                                                                                                                                                                                                                                                                                                                   </a:t>
            </a:r>
          </a:p>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ndParaRPr>
          </a:p>
        </p:txBody>
      </p:sp>
      <p:grpSp>
        <p:nvGrpSpPr>
          <p:cNvPr id="6" name="Group 5"/>
          <p:cNvGrpSpPr/>
          <p:nvPr/>
        </p:nvGrpSpPr>
        <p:grpSpPr>
          <a:xfrm>
            <a:off x="2971800" y="1837730"/>
            <a:ext cx="2895600" cy="1905000"/>
            <a:chOff x="1600200" y="1905000"/>
            <a:chExt cx="2895600" cy="1905000"/>
          </a:xfrm>
        </p:grpSpPr>
        <p:sp>
          <p:nvSpPr>
            <p:cNvPr id="7" name="Line 8"/>
            <p:cNvSpPr>
              <a:spLocks noChangeShapeType="1"/>
            </p:cNvSpPr>
            <p:nvPr/>
          </p:nvSpPr>
          <p:spPr bwMode="auto">
            <a:xfrm>
              <a:off x="1676400" y="19050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8" name="Line 9"/>
            <p:cNvSpPr>
              <a:spLocks noChangeShapeType="1"/>
            </p:cNvSpPr>
            <p:nvPr/>
          </p:nvSpPr>
          <p:spPr bwMode="auto">
            <a:xfrm>
              <a:off x="1676400" y="2133600"/>
              <a:ext cx="1524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9" name="Line 10"/>
            <p:cNvSpPr>
              <a:spLocks noChangeShapeType="1"/>
            </p:cNvSpPr>
            <p:nvPr/>
          </p:nvSpPr>
          <p:spPr bwMode="auto">
            <a:xfrm flipV="1">
              <a:off x="18288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0" name="Line 11"/>
            <p:cNvSpPr>
              <a:spLocks noChangeShapeType="1"/>
            </p:cNvSpPr>
            <p:nvPr/>
          </p:nvSpPr>
          <p:spPr bwMode="auto">
            <a:xfrm>
              <a:off x="19812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1" name="Line 12"/>
            <p:cNvSpPr>
              <a:spLocks noChangeShapeType="1"/>
            </p:cNvSpPr>
            <p:nvPr/>
          </p:nvSpPr>
          <p:spPr bwMode="auto">
            <a:xfrm flipV="1">
              <a:off x="21336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2" name="Line 13"/>
            <p:cNvSpPr>
              <a:spLocks noChangeShapeType="1"/>
            </p:cNvSpPr>
            <p:nvPr/>
          </p:nvSpPr>
          <p:spPr bwMode="auto">
            <a:xfrm>
              <a:off x="22860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3" name="Line 14"/>
            <p:cNvSpPr>
              <a:spLocks noChangeShapeType="1"/>
            </p:cNvSpPr>
            <p:nvPr/>
          </p:nvSpPr>
          <p:spPr bwMode="auto">
            <a:xfrm flipV="1">
              <a:off x="24384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4" name="Line 15"/>
            <p:cNvSpPr>
              <a:spLocks noChangeShapeType="1"/>
            </p:cNvSpPr>
            <p:nvPr/>
          </p:nvSpPr>
          <p:spPr bwMode="auto">
            <a:xfrm>
              <a:off x="25908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5" name="Line 16"/>
            <p:cNvSpPr>
              <a:spLocks noChangeShapeType="1"/>
            </p:cNvSpPr>
            <p:nvPr/>
          </p:nvSpPr>
          <p:spPr bwMode="auto">
            <a:xfrm flipV="1">
              <a:off x="27432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6" name="Line 17"/>
            <p:cNvSpPr>
              <a:spLocks noChangeShapeType="1"/>
            </p:cNvSpPr>
            <p:nvPr/>
          </p:nvSpPr>
          <p:spPr bwMode="auto">
            <a:xfrm>
              <a:off x="2895600" y="19812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7" name="Line 18"/>
            <p:cNvSpPr>
              <a:spLocks noChangeShapeType="1"/>
            </p:cNvSpPr>
            <p:nvPr/>
          </p:nvSpPr>
          <p:spPr bwMode="auto">
            <a:xfrm flipV="1">
              <a:off x="3048000" y="21336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8" name="Rectangle 19"/>
            <p:cNvSpPr>
              <a:spLocks noChangeArrowheads="1"/>
            </p:cNvSpPr>
            <p:nvPr/>
          </p:nvSpPr>
          <p:spPr bwMode="auto">
            <a:xfrm>
              <a:off x="3124200" y="1981200"/>
              <a:ext cx="381000" cy="3810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9" name="Line 20"/>
            <p:cNvSpPr>
              <a:spLocks noChangeShapeType="1"/>
            </p:cNvSpPr>
            <p:nvPr/>
          </p:nvSpPr>
          <p:spPr bwMode="auto">
            <a:xfrm>
              <a:off x="1676400" y="25908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0" name="Line 21"/>
            <p:cNvSpPr>
              <a:spLocks noChangeShapeType="1"/>
            </p:cNvSpPr>
            <p:nvPr/>
          </p:nvSpPr>
          <p:spPr bwMode="auto">
            <a:xfrm>
              <a:off x="1676400" y="2743200"/>
              <a:ext cx="1524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1" name="Line 22"/>
            <p:cNvSpPr>
              <a:spLocks noChangeShapeType="1"/>
            </p:cNvSpPr>
            <p:nvPr/>
          </p:nvSpPr>
          <p:spPr bwMode="auto">
            <a:xfrm flipV="1">
              <a:off x="18288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2" name="Line 23"/>
            <p:cNvSpPr>
              <a:spLocks noChangeShapeType="1"/>
            </p:cNvSpPr>
            <p:nvPr/>
          </p:nvSpPr>
          <p:spPr bwMode="auto">
            <a:xfrm>
              <a:off x="19812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3" name="Line 24"/>
            <p:cNvSpPr>
              <a:spLocks noChangeShapeType="1"/>
            </p:cNvSpPr>
            <p:nvPr/>
          </p:nvSpPr>
          <p:spPr bwMode="auto">
            <a:xfrm flipV="1">
              <a:off x="21336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4" name="Line 25"/>
            <p:cNvSpPr>
              <a:spLocks noChangeShapeType="1"/>
            </p:cNvSpPr>
            <p:nvPr/>
          </p:nvSpPr>
          <p:spPr bwMode="auto">
            <a:xfrm>
              <a:off x="22860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5" name="Line 26"/>
            <p:cNvSpPr>
              <a:spLocks noChangeShapeType="1"/>
            </p:cNvSpPr>
            <p:nvPr/>
          </p:nvSpPr>
          <p:spPr bwMode="auto">
            <a:xfrm flipV="1">
              <a:off x="24384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6" name="Line 27"/>
            <p:cNvSpPr>
              <a:spLocks noChangeShapeType="1"/>
            </p:cNvSpPr>
            <p:nvPr/>
          </p:nvSpPr>
          <p:spPr bwMode="auto">
            <a:xfrm>
              <a:off x="25908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7" name="Line 28"/>
            <p:cNvSpPr>
              <a:spLocks noChangeShapeType="1"/>
            </p:cNvSpPr>
            <p:nvPr/>
          </p:nvSpPr>
          <p:spPr bwMode="auto">
            <a:xfrm flipV="1">
              <a:off x="27432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8" name="Line 29"/>
            <p:cNvSpPr>
              <a:spLocks noChangeShapeType="1"/>
            </p:cNvSpPr>
            <p:nvPr/>
          </p:nvSpPr>
          <p:spPr bwMode="auto">
            <a:xfrm>
              <a:off x="28956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9" name="Line 30"/>
            <p:cNvSpPr>
              <a:spLocks noChangeShapeType="1"/>
            </p:cNvSpPr>
            <p:nvPr/>
          </p:nvSpPr>
          <p:spPr bwMode="auto">
            <a:xfrm flipV="1">
              <a:off x="30480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0" name="Line 31"/>
            <p:cNvSpPr>
              <a:spLocks noChangeShapeType="1"/>
            </p:cNvSpPr>
            <p:nvPr/>
          </p:nvSpPr>
          <p:spPr bwMode="auto">
            <a:xfrm>
              <a:off x="32004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1" name="Line 32"/>
            <p:cNvSpPr>
              <a:spLocks noChangeShapeType="1"/>
            </p:cNvSpPr>
            <p:nvPr/>
          </p:nvSpPr>
          <p:spPr bwMode="auto">
            <a:xfrm flipV="1">
              <a:off x="33528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2" name="Line 33"/>
            <p:cNvSpPr>
              <a:spLocks noChangeShapeType="1"/>
            </p:cNvSpPr>
            <p:nvPr/>
          </p:nvSpPr>
          <p:spPr bwMode="auto">
            <a:xfrm>
              <a:off x="35052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3" name="Line 34"/>
            <p:cNvSpPr>
              <a:spLocks noChangeShapeType="1"/>
            </p:cNvSpPr>
            <p:nvPr/>
          </p:nvSpPr>
          <p:spPr bwMode="auto">
            <a:xfrm flipV="1">
              <a:off x="36576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4" name="Line 35"/>
            <p:cNvSpPr>
              <a:spLocks noChangeShapeType="1"/>
            </p:cNvSpPr>
            <p:nvPr/>
          </p:nvSpPr>
          <p:spPr bwMode="auto">
            <a:xfrm>
              <a:off x="3810000" y="2590800"/>
              <a:ext cx="152400" cy="228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5" name="Line 36"/>
            <p:cNvSpPr>
              <a:spLocks noChangeShapeType="1"/>
            </p:cNvSpPr>
            <p:nvPr/>
          </p:nvSpPr>
          <p:spPr bwMode="auto">
            <a:xfrm flipV="1">
              <a:off x="3962400" y="27432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6" name="Rectangle 37"/>
            <p:cNvSpPr>
              <a:spLocks noChangeArrowheads="1"/>
            </p:cNvSpPr>
            <p:nvPr/>
          </p:nvSpPr>
          <p:spPr bwMode="auto">
            <a:xfrm>
              <a:off x="4038600" y="2514600"/>
              <a:ext cx="381000" cy="3810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7" name="Rectangle 38"/>
            <p:cNvSpPr>
              <a:spLocks noChangeArrowheads="1"/>
            </p:cNvSpPr>
            <p:nvPr/>
          </p:nvSpPr>
          <p:spPr bwMode="auto">
            <a:xfrm>
              <a:off x="4038600" y="3429000"/>
              <a:ext cx="381000" cy="3810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8" name="Line 39"/>
            <p:cNvSpPr>
              <a:spLocks noChangeShapeType="1"/>
            </p:cNvSpPr>
            <p:nvPr/>
          </p:nvSpPr>
          <p:spPr bwMode="auto">
            <a:xfrm>
              <a:off x="3276600" y="2133600"/>
              <a:ext cx="0" cy="1295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9" name="Line 40"/>
            <p:cNvSpPr>
              <a:spLocks noChangeShapeType="1"/>
            </p:cNvSpPr>
            <p:nvPr/>
          </p:nvSpPr>
          <p:spPr bwMode="auto">
            <a:xfrm>
              <a:off x="4191000" y="2667000"/>
              <a:ext cx="0" cy="45720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0" name="Line 41"/>
            <p:cNvSpPr>
              <a:spLocks noChangeShapeType="1"/>
            </p:cNvSpPr>
            <p:nvPr/>
          </p:nvSpPr>
          <p:spPr bwMode="auto">
            <a:xfrm>
              <a:off x="3886200" y="3048000"/>
              <a:ext cx="3048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1" name="Line 42"/>
            <p:cNvSpPr>
              <a:spLocks noChangeShapeType="1"/>
            </p:cNvSpPr>
            <p:nvPr/>
          </p:nvSpPr>
          <p:spPr bwMode="auto">
            <a:xfrm flipH="1">
              <a:off x="3276600" y="3048000"/>
              <a:ext cx="3048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2" name="Text Box 43"/>
            <p:cNvSpPr txBox="1">
              <a:spLocks noChangeArrowheads="1"/>
            </p:cNvSpPr>
            <p:nvPr/>
          </p:nvSpPr>
          <p:spPr bwMode="auto">
            <a:xfrm>
              <a:off x="3200400" y="2835275"/>
              <a:ext cx="1295400" cy="369332"/>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s</a:t>
              </a:r>
            </a:p>
          </p:txBody>
        </p:sp>
        <p:sp>
          <p:nvSpPr>
            <p:cNvPr id="43" name="Line 44"/>
            <p:cNvSpPr>
              <a:spLocks noChangeShapeType="1"/>
            </p:cNvSpPr>
            <p:nvPr/>
          </p:nvSpPr>
          <p:spPr bwMode="auto">
            <a:xfrm flipH="1">
              <a:off x="3124200" y="3657600"/>
              <a:ext cx="9144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4" name="Text Box 45"/>
            <p:cNvSpPr txBox="1">
              <a:spLocks noChangeArrowheads="1"/>
            </p:cNvSpPr>
            <p:nvPr/>
          </p:nvSpPr>
          <p:spPr bwMode="auto">
            <a:xfrm>
              <a:off x="1752600" y="3276600"/>
              <a:ext cx="2133600" cy="369332"/>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F=k(s)</a:t>
              </a:r>
            </a:p>
          </p:txBody>
        </p:sp>
        <p:sp>
          <p:nvSpPr>
            <p:cNvPr id="45" name="Line 46"/>
            <p:cNvSpPr>
              <a:spLocks noChangeShapeType="1"/>
            </p:cNvSpPr>
            <p:nvPr/>
          </p:nvSpPr>
          <p:spPr bwMode="auto">
            <a:xfrm flipH="1">
              <a:off x="1600200" y="19812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6" name="Line 47"/>
            <p:cNvSpPr>
              <a:spLocks noChangeShapeType="1"/>
            </p:cNvSpPr>
            <p:nvPr/>
          </p:nvSpPr>
          <p:spPr bwMode="auto">
            <a:xfrm flipH="1">
              <a:off x="1600200" y="22098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7" name="Line 48"/>
            <p:cNvSpPr>
              <a:spLocks noChangeShapeType="1"/>
            </p:cNvSpPr>
            <p:nvPr/>
          </p:nvSpPr>
          <p:spPr bwMode="auto">
            <a:xfrm flipH="1">
              <a:off x="1600200" y="21336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8" name="Line 49"/>
            <p:cNvSpPr>
              <a:spLocks noChangeShapeType="1"/>
            </p:cNvSpPr>
            <p:nvPr/>
          </p:nvSpPr>
          <p:spPr bwMode="auto">
            <a:xfrm flipH="1">
              <a:off x="1600200" y="20574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49" name="Line 50"/>
            <p:cNvSpPr>
              <a:spLocks noChangeShapeType="1"/>
            </p:cNvSpPr>
            <p:nvPr/>
          </p:nvSpPr>
          <p:spPr bwMode="auto">
            <a:xfrm flipH="1">
              <a:off x="1600200" y="19050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50" name="Line 51"/>
            <p:cNvSpPr>
              <a:spLocks noChangeShapeType="1"/>
            </p:cNvSpPr>
            <p:nvPr/>
          </p:nvSpPr>
          <p:spPr bwMode="auto">
            <a:xfrm flipH="1">
              <a:off x="1600200" y="25908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51" name="Line 52"/>
            <p:cNvSpPr>
              <a:spLocks noChangeShapeType="1"/>
            </p:cNvSpPr>
            <p:nvPr/>
          </p:nvSpPr>
          <p:spPr bwMode="auto">
            <a:xfrm flipH="1">
              <a:off x="1600200" y="26670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52" name="Line 53"/>
            <p:cNvSpPr>
              <a:spLocks noChangeShapeType="1"/>
            </p:cNvSpPr>
            <p:nvPr/>
          </p:nvSpPr>
          <p:spPr bwMode="auto">
            <a:xfrm flipH="1">
              <a:off x="1600200" y="27432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53" name="Line 54"/>
            <p:cNvSpPr>
              <a:spLocks noChangeShapeType="1"/>
            </p:cNvSpPr>
            <p:nvPr/>
          </p:nvSpPr>
          <p:spPr bwMode="auto">
            <a:xfrm flipH="1">
              <a:off x="1600200" y="28194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54" name="Line 55"/>
            <p:cNvSpPr>
              <a:spLocks noChangeShapeType="1"/>
            </p:cNvSpPr>
            <p:nvPr/>
          </p:nvSpPr>
          <p:spPr bwMode="auto">
            <a:xfrm flipH="1">
              <a:off x="1600200" y="28956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55" name="Line 56"/>
            <p:cNvSpPr>
              <a:spLocks noChangeShapeType="1"/>
            </p:cNvSpPr>
            <p:nvPr/>
          </p:nvSpPr>
          <p:spPr bwMode="auto">
            <a:xfrm flipH="1">
              <a:off x="1600200" y="2971800"/>
              <a:ext cx="76200" cy="76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335505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4" name="Text Box 57"/>
          <p:cNvSpPr txBox="1">
            <a:spLocks noChangeArrowheads="1"/>
          </p:cNvSpPr>
          <p:nvPr/>
        </p:nvSpPr>
        <p:spPr bwMode="auto">
          <a:xfrm>
            <a:off x="235522" y="817410"/>
            <a:ext cx="8769927" cy="5586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rPr>
              <a:t> 	</a:t>
            </a:r>
            <a:r>
              <a:rPr kumimoji="0" lang="en-US" altLang="en-US" sz="2200" i="0" u="none" strike="noStrike" kern="0" cap="none" spc="0" normalizeH="0" baseline="0" noProof="0" dirty="0">
                <a:ln>
                  <a:noFill/>
                </a:ln>
                <a:solidFill>
                  <a:srgbClr val="000000"/>
                </a:solidFill>
                <a:effectLst/>
                <a:uLnTx/>
                <a:uFillTx/>
              </a:rPr>
              <a:t>Conservative Force</a:t>
            </a:r>
          </a:p>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rPr>
              <a:t>	If the work</a:t>
            </a:r>
            <a:r>
              <a:rPr kumimoji="0" lang="en-US" altLang="en-US" sz="2200" b="0" i="0" u="none" strike="noStrike" kern="0" cap="none" spc="0" normalizeH="0" noProof="0" dirty="0">
                <a:ln>
                  <a:noFill/>
                </a:ln>
                <a:solidFill>
                  <a:srgbClr val="000000"/>
                </a:solidFill>
                <a:effectLst/>
                <a:uLnTx/>
                <a:uFillTx/>
              </a:rPr>
              <a:t> of a force </a:t>
            </a:r>
            <a:r>
              <a:rPr lang="en-US" altLang="en-US" sz="2200" b="0" kern="0" dirty="0">
                <a:solidFill>
                  <a:srgbClr val="000000"/>
                </a:solidFill>
              </a:rPr>
              <a:t>in</a:t>
            </a:r>
            <a:r>
              <a:rPr kumimoji="0" lang="en-US" altLang="en-US" sz="2200" b="0" i="0" u="none" strike="noStrike" kern="0" cap="none" spc="0" normalizeH="0" noProof="0" dirty="0">
                <a:ln>
                  <a:noFill/>
                </a:ln>
                <a:solidFill>
                  <a:srgbClr val="000000"/>
                </a:solidFill>
                <a:effectLst/>
                <a:uLnTx/>
                <a:uFillTx/>
              </a:rPr>
              <a:t> moving a particle between two positions is independent of the path followed by the particle and can be expressed as a change in its potential energy, then such forces is called as conservative force</a:t>
            </a:r>
            <a:r>
              <a:rPr lang="en-US" altLang="en-US" sz="2200" b="0" kern="0" dirty="0">
                <a:solidFill>
                  <a:srgbClr val="000000"/>
                </a:solidFill>
              </a:rPr>
              <a:t>.</a:t>
            </a:r>
          </a:p>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r>
              <a:rPr lang="en-US" altLang="en-US" sz="2200" b="0" kern="0" dirty="0" err="1">
                <a:solidFill>
                  <a:srgbClr val="000000"/>
                </a:solidFill>
              </a:rPr>
              <a:t>e.g</a:t>
            </a:r>
            <a:r>
              <a:rPr lang="en-US" altLang="en-US" sz="2200" b="0" kern="0" dirty="0">
                <a:solidFill>
                  <a:srgbClr val="000000"/>
                </a:solidFill>
              </a:rPr>
              <a:t> Weight Force, Spring and elastic force</a:t>
            </a:r>
          </a:p>
          <a:p>
            <a:pPr lvl="0" algn="just" fontAlgn="auto">
              <a:spcBef>
                <a:spcPct val="50000"/>
              </a:spcBef>
              <a:spcAft>
                <a:spcPts val="0"/>
              </a:spcAft>
            </a:pPr>
            <a:r>
              <a:rPr lang="en-US" altLang="en-US" sz="2200" kern="0" dirty="0">
                <a:solidFill>
                  <a:srgbClr val="000000"/>
                </a:solidFill>
              </a:rPr>
              <a:t>	Non-Conservative Force</a:t>
            </a:r>
          </a:p>
          <a:p>
            <a:pPr lvl="0" algn="just" fontAlgn="auto">
              <a:spcBef>
                <a:spcPct val="50000"/>
              </a:spcBef>
              <a:spcAft>
                <a:spcPts val="0"/>
              </a:spcAft>
            </a:pPr>
            <a:r>
              <a:rPr kumimoji="0" lang="en-US" altLang="en-US" sz="2200" b="0" i="0" u="none" strike="noStrike" kern="0" cap="none" spc="0" normalizeH="0" baseline="0" noProof="0" dirty="0">
                <a:ln>
                  <a:noFill/>
                </a:ln>
                <a:solidFill>
                  <a:srgbClr val="000000"/>
                </a:solidFill>
                <a:effectLst/>
                <a:uLnTx/>
                <a:uFillTx/>
              </a:rPr>
              <a:t>	</a:t>
            </a:r>
            <a:r>
              <a:rPr lang="en-US" altLang="en-US" sz="2200" b="0" kern="0" dirty="0">
                <a:solidFill>
                  <a:srgbClr val="000000"/>
                </a:solidFill>
              </a:rPr>
              <a:t>T</a:t>
            </a:r>
            <a:r>
              <a:rPr kumimoji="0" lang="en-US" altLang="en-US" sz="2200" b="0" i="0" u="none" strike="noStrike" kern="0" cap="none" spc="0" normalizeH="0" baseline="0" noProof="0" dirty="0">
                <a:ln>
                  <a:noFill/>
                </a:ln>
                <a:solidFill>
                  <a:srgbClr val="000000"/>
                </a:solidFill>
                <a:effectLst/>
                <a:uLnTx/>
                <a:uFillTx/>
              </a:rPr>
              <a:t>he force in which the work is dependent upon</a:t>
            </a:r>
            <a:r>
              <a:rPr kumimoji="0" lang="en-US" altLang="en-US" sz="2200" b="0" i="0" u="none" strike="noStrike" kern="0" cap="none" spc="0" normalizeH="0" noProof="0" dirty="0">
                <a:ln>
                  <a:noFill/>
                </a:ln>
                <a:solidFill>
                  <a:srgbClr val="000000"/>
                </a:solidFill>
                <a:effectLst/>
                <a:uLnTx/>
                <a:uFillTx/>
              </a:rPr>
              <a:t> the path followed by the particles is known as non-conservative force.</a:t>
            </a:r>
          </a:p>
          <a:p>
            <a:pPr lvl="0" algn="just" fontAlgn="auto">
              <a:spcBef>
                <a:spcPct val="50000"/>
              </a:spcBef>
              <a:spcAft>
                <a:spcPts val="0"/>
              </a:spcAft>
            </a:pPr>
            <a:r>
              <a:rPr lang="en-US" altLang="en-US" sz="2200" b="0" kern="0" noProof="0" dirty="0">
                <a:solidFill>
                  <a:srgbClr val="000000"/>
                </a:solidFill>
              </a:rPr>
              <a:t>e.g. Friction and viscous force</a:t>
            </a:r>
          </a:p>
          <a:p>
            <a:pPr lvl="0" algn="just" fontAlgn="auto">
              <a:spcBef>
                <a:spcPct val="50000"/>
              </a:spcBef>
              <a:spcAft>
                <a:spcPts val="0"/>
              </a:spcAft>
            </a:pPr>
            <a:r>
              <a:rPr lang="en-US" altLang="en-US" sz="2200" kern="0" dirty="0">
                <a:solidFill>
                  <a:srgbClr val="000000"/>
                </a:solidFill>
              </a:rPr>
              <a:t>	Principle of Conservation of Energy</a:t>
            </a:r>
          </a:p>
          <a:p>
            <a:pPr lvl="0" algn="just" fontAlgn="auto">
              <a:spcBef>
                <a:spcPct val="50000"/>
              </a:spcBef>
              <a:spcAft>
                <a:spcPts val="0"/>
              </a:spcAft>
            </a:pPr>
            <a:r>
              <a:rPr kumimoji="0" lang="en-US" altLang="en-US" sz="2200" i="0" u="none" strike="noStrike" kern="0" cap="none" spc="0" normalizeH="0" baseline="0" noProof="0" dirty="0">
                <a:ln>
                  <a:noFill/>
                </a:ln>
                <a:solidFill>
                  <a:srgbClr val="000000"/>
                </a:solidFill>
                <a:effectLst/>
                <a:uLnTx/>
                <a:uFillTx/>
              </a:rPr>
              <a:t>	</a:t>
            </a:r>
            <a:r>
              <a:rPr lang="en-US" altLang="en-US" sz="2200" b="0" kern="0" dirty="0">
                <a:solidFill>
                  <a:srgbClr val="000000"/>
                </a:solidFill>
              </a:rPr>
              <a:t>When a particle is moving from position 1 to position 2 under the action of only conservative forces then by energy conservation principle we say that the total energy remains constant.</a:t>
            </a:r>
            <a:endParaRPr kumimoji="0" lang="en-US" altLang="en-US" sz="2200" i="0" u="none" strike="noStrike" kern="0" cap="none" spc="0" normalizeH="0" baseline="0" noProof="0" dirty="0">
              <a:ln>
                <a:noFill/>
              </a:ln>
              <a:solidFill>
                <a:srgbClr val="000000"/>
              </a:solidFill>
              <a:effectLst/>
              <a:uLnTx/>
              <a:uFillTx/>
            </a:endParaRPr>
          </a:p>
        </p:txBody>
      </p:sp>
      <mc:AlternateContent xmlns:mc="http://schemas.openxmlformats.org/markup-compatibility/2006" xmlns:a14="http://schemas.microsoft.com/office/drawing/2010/main">
        <mc:Choice Requires="a14">
          <p:sp>
            <p:nvSpPr>
              <p:cNvPr id="2" name="TextBox 1"/>
              <p:cNvSpPr txBox="1"/>
              <p:nvPr/>
            </p:nvSpPr>
            <p:spPr>
              <a:xfrm>
                <a:off x="4095515" y="6069297"/>
                <a:ext cx="4909934"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𝑻𝒐𝒕𝒂𝒍</m:t>
                      </m:r>
                      <m:r>
                        <a:rPr lang="en-IN" sz="2000" b="1" i="1" smtClean="0">
                          <a:latin typeface="Cambria Math" panose="02040503050406030204" pitchFamily="18" charset="0"/>
                        </a:rPr>
                        <m:t> </m:t>
                      </m:r>
                      <m:r>
                        <a:rPr lang="en-IN" sz="2000" b="1" i="1" smtClean="0">
                          <a:latin typeface="Cambria Math" panose="02040503050406030204" pitchFamily="18" charset="0"/>
                        </a:rPr>
                        <m:t>𝒆𝒏𝒆𝒓𝒈𝒚</m:t>
                      </m:r>
                      <m:r>
                        <a:rPr lang="en-IN" sz="2000" b="1" i="1" smtClean="0">
                          <a:latin typeface="Cambria Math" panose="02040503050406030204" pitchFamily="18" charset="0"/>
                        </a:rPr>
                        <m:t>= </m:t>
                      </m:r>
                      <m:f>
                        <m:fPr>
                          <m:ctrlPr>
                            <a:rPr lang="en-IN" sz="2000" b="1" i="1" smtClean="0">
                              <a:latin typeface="Cambria Math" panose="02040503050406030204" pitchFamily="18" charset="0"/>
                            </a:rPr>
                          </m:ctrlPr>
                        </m:fPr>
                        <m:num>
                          <m:r>
                            <a:rPr lang="en-IN" sz="2000" b="1" i="1" smtClean="0">
                              <a:latin typeface="Cambria Math" panose="02040503050406030204" pitchFamily="18" charset="0"/>
                            </a:rPr>
                            <m:t>𝟏</m:t>
                          </m:r>
                        </m:num>
                        <m:den>
                          <m:r>
                            <a:rPr lang="en-IN" sz="2000" b="1" i="1" smtClean="0">
                              <a:latin typeface="Cambria Math" panose="02040503050406030204" pitchFamily="18" charset="0"/>
                            </a:rPr>
                            <m:t>𝟐</m:t>
                          </m:r>
                        </m:den>
                      </m:f>
                      <m:r>
                        <a:rPr lang="en-IN" sz="2000" b="1" i="1" smtClean="0">
                          <a:latin typeface="Cambria Math" panose="02040503050406030204" pitchFamily="18" charset="0"/>
                        </a:rPr>
                        <m:t>𝒎</m:t>
                      </m:r>
                      <m:sSup>
                        <m:sSupPr>
                          <m:ctrlPr>
                            <a:rPr lang="en-IN" sz="2000" b="1" i="1" smtClean="0">
                              <a:latin typeface="Cambria Math" panose="02040503050406030204" pitchFamily="18" charset="0"/>
                            </a:rPr>
                          </m:ctrlPr>
                        </m:sSupPr>
                        <m:e>
                          <m:r>
                            <a:rPr lang="en-IN" sz="2000" b="1" i="1" smtClean="0">
                              <a:latin typeface="Cambria Math" panose="02040503050406030204" pitchFamily="18" charset="0"/>
                            </a:rPr>
                            <m:t>𝒗</m:t>
                          </m:r>
                        </m:e>
                        <m:sup>
                          <m:r>
                            <a:rPr lang="en-IN" sz="2000" b="1" i="1" smtClean="0">
                              <a:latin typeface="Cambria Math" panose="02040503050406030204" pitchFamily="18" charset="0"/>
                            </a:rPr>
                            <m:t>𝟐</m:t>
                          </m:r>
                        </m:sup>
                      </m:sSup>
                      <m:r>
                        <a:rPr lang="en-IN" sz="2000" b="1" i="1" smtClean="0">
                          <a:latin typeface="Cambria Math" panose="02040503050406030204" pitchFamily="18" charset="0"/>
                          <a:ea typeface="Cambria Math" panose="02040503050406030204" pitchFamily="18" charset="0"/>
                        </a:rPr>
                        <m:t>±</m:t>
                      </m:r>
                      <m:r>
                        <a:rPr lang="en-IN" sz="2000" b="1" i="1" smtClean="0">
                          <a:latin typeface="Cambria Math" panose="02040503050406030204" pitchFamily="18" charset="0"/>
                          <a:ea typeface="Cambria Math" panose="02040503050406030204" pitchFamily="18" charset="0"/>
                        </a:rPr>
                        <m:t>𝒎𝒈𝒉</m:t>
                      </m:r>
                      <m:r>
                        <a:rPr lang="en-IN" sz="2000" b="1" i="1" smtClean="0">
                          <a:latin typeface="Cambria Math" panose="02040503050406030204" pitchFamily="18" charset="0"/>
                          <a:ea typeface="Cambria Math" panose="02040503050406030204" pitchFamily="18" charset="0"/>
                        </a:rPr>
                        <m:t> + </m:t>
                      </m:r>
                      <m:f>
                        <m:fPr>
                          <m:ctrlPr>
                            <a:rPr lang="en-IN" sz="2000" b="1" i="1" smtClean="0">
                              <a:latin typeface="Cambria Math" panose="02040503050406030204" pitchFamily="18" charset="0"/>
                              <a:ea typeface="Cambria Math" panose="02040503050406030204" pitchFamily="18" charset="0"/>
                            </a:rPr>
                          </m:ctrlPr>
                        </m:fPr>
                        <m:num>
                          <m:r>
                            <a:rPr lang="en-IN" sz="2000" b="1" i="1" smtClean="0">
                              <a:latin typeface="Cambria Math" panose="02040503050406030204" pitchFamily="18" charset="0"/>
                              <a:ea typeface="Cambria Math" panose="02040503050406030204" pitchFamily="18" charset="0"/>
                            </a:rPr>
                            <m:t>𝟏</m:t>
                          </m:r>
                        </m:num>
                        <m:den>
                          <m:r>
                            <a:rPr lang="en-IN" sz="2000" b="1" i="1" smtClean="0">
                              <a:latin typeface="Cambria Math" panose="02040503050406030204" pitchFamily="18" charset="0"/>
                              <a:ea typeface="Cambria Math" panose="02040503050406030204" pitchFamily="18" charset="0"/>
                            </a:rPr>
                            <m:t>𝟐</m:t>
                          </m:r>
                        </m:den>
                      </m:f>
                      <m:r>
                        <a:rPr lang="en-IN" sz="2000" b="1" i="1" smtClean="0">
                          <a:latin typeface="Cambria Math" panose="02040503050406030204" pitchFamily="18" charset="0"/>
                          <a:ea typeface="Cambria Math" panose="02040503050406030204" pitchFamily="18" charset="0"/>
                        </a:rPr>
                        <m:t>𝒌</m:t>
                      </m:r>
                      <m:sSup>
                        <m:sSupPr>
                          <m:ctrlPr>
                            <a:rPr lang="en-IN" sz="2000" b="1" i="1" smtClean="0">
                              <a:latin typeface="Cambria Math" panose="02040503050406030204" pitchFamily="18" charset="0"/>
                              <a:ea typeface="Cambria Math" panose="02040503050406030204" pitchFamily="18" charset="0"/>
                            </a:rPr>
                          </m:ctrlPr>
                        </m:sSupPr>
                        <m:e>
                          <m:r>
                            <a:rPr lang="en-IN" sz="2000" b="1" i="1" smtClean="0">
                              <a:latin typeface="Cambria Math" panose="02040503050406030204" pitchFamily="18" charset="0"/>
                              <a:ea typeface="Cambria Math" panose="02040503050406030204" pitchFamily="18" charset="0"/>
                            </a:rPr>
                            <m:t>𝒙</m:t>
                          </m:r>
                        </m:e>
                        <m:sup>
                          <m:r>
                            <a:rPr lang="en-IN" sz="2000" b="1" i="1" smtClean="0">
                              <a:latin typeface="Cambria Math" panose="02040503050406030204" pitchFamily="18" charset="0"/>
                              <a:ea typeface="Cambria Math" panose="02040503050406030204" pitchFamily="18" charset="0"/>
                            </a:rPr>
                            <m:t>𝟐</m:t>
                          </m:r>
                        </m:sup>
                      </m:sSup>
                    </m:oMath>
                  </m:oMathPara>
                </a14:m>
                <a:endParaRPr lang="en-IN"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095515" y="6069297"/>
                <a:ext cx="4909934" cy="668516"/>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54901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5"/>
          <p:cNvSpPr>
            <a:spLocks noChangeArrowheads="1"/>
          </p:cNvSpPr>
          <p:nvPr/>
        </p:nvSpPr>
        <p:spPr bwMode="auto">
          <a:xfrm>
            <a:off x="238396" y="868680"/>
            <a:ext cx="88011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just" defTabSz="914400" eaLnBrk="1" fontAlgn="auto" latinLnBrk="0" hangingPunct="1">
              <a:lnSpc>
                <a:spcPct val="100000"/>
              </a:lnSpc>
              <a:spcBef>
                <a:spcPct val="50000"/>
              </a:spcBef>
              <a:spcAft>
                <a:spcPts val="0"/>
              </a:spcAft>
              <a:buClrTx/>
              <a:buSzTx/>
              <a:buFontTx/>
              <a:buNone/>
              <a:tabLst/>
              <a:defRPr/>
            </a:pPr>
            <a:r>
              <a:rPr kumimoji="0" lang="en-US" altLang="en-US" b="0" i="0" u="none" strike="noStrike" kern="0" cap="none" spc="0" normalizeH="0" baseline="0" noProof="0" dirty="0">
                <a:ln>
                  <a:noFill/>
                </a:ln>
                <a:solidFill>
                  <a:srgbClr val="000000"/>
                </a:solidFill>
                <a:effectLst/>
                <a:uLnTx/>
                <a:uFillTx/>
                <a:cs typeface="+mn-cs"/>
              </a:rPr>
              <a:t>1. A 200N block rests on a horizontal plane. Find the magnitude of the force required to give the block an acceleration of 1m/s</a:t>
            </a:r>
            <a:r>
              <a:rPr kumimoji="0" lang="en-US" altLang="en-US" b="0" i="0" u="none" strike="noStrike" kern="0" cap="none" spc="0" normalizeH="0" baseline="30000" noProof="0" dirty="0">
                <a:ln>
                  <a:noFill/>
                </a:ln>
                <a:solidFill>
                  <a:srgbClr val="000000"/>
                </a:solidFill>
                <a:effectLst/>
                <a:uLnTx/>
                <a:uFillTx/>
                <a:cs typeface="+mn-cs"/>
              </a:rPr>
              <a:t>2</a:t>
            </a:r>
            <a:r>
              <a:rPr kumimoji="0" lang="en-US" altLang="en-US" b="0" i="0" u="none" strike="noStrike" kern="0" cap="none" spc="0" normalizeH="0" baseline="0" noProof="0" dirty="0">
                <a:ln>
                  <a:noFill/>
                </a:ln>
                <a:solidFill>
                  <a:srgbClr val="000000"/>
                </a:solidFill>
                <a:effectLst/>
                <a:uLnTx/>
                <a:uFillTx/>
                <a:cs typeface="+mn-cs"/>
              </a:rPr>
              <a:t> to the right. The coefficient of friction between the block and the plane is 0.25.</a:t>
            </a:r>
          </a:p>
        </p:txBody>
      </p:sp>
      <p:grpSp>
        <p:nvGrpSpPr>
          <p:cNvPr id="4" name="Group 3"/>
          <p:cNvGrpSpPr/>
          <p:nvPr/>
        </p:nvGrpSpPr>
        <p:grpSpPr>
          <a:xfrm>
            <a:off x="2360613" y="3805811"/>
            <a:ext cx="4495800" cy="2426732"/>
            <a:chOff x="1676400" y="3810000"/>
            <a:chExt cx="4495800" cy="2426732"/>
          </a:xfrm>
        </p:grpSpPr>
        <p:sp>
          <p:nvSpPr>
            <p:cNvPr id="6" name="Text Box 31"/>
            <p:cNvSpPr txBox="1">
              <a:spLocks noChangeArrowheads="1"/>
            </p:cNvSpPr>
            <p:nvPr/>
          </p:nvSpPr>
          <p:spPr bwMode="auto">
            <a:xfrm>
              <a:off x="3352800" y="4953000"/>
              <a:ext cx="60960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i="0">
                  <a:solidFill>
                    <a:srgbClr val="FFFFFF"/>
                  </a:solidFill>
                  <a:latin typeface="Arial" panose="020B0604020202020204" pitchFamily="34" charset="0"/>
                </a:rPr>
                <a:t>N</a:t>
              </a:r>
            </a:p>
          </p:txBody>
        </p:sp>
        <p:sp>
          <p:nvSpPr>
            <p:cNvPr id="7" name="AutoShape 34"/>
            <p:cNvSpPr>
              <a:spLocks noChangeArrowheads="1"/>
            </p:cNvSpPr>
            <p:nvPr/>
          </p:nvSpPr>
          <p:spPr bwMode="auto">
            <a:xfrm>
              <a:off x="4038600" y="4648200"/>
              <a:ext cx="914400" cy="152400"/>
            </a:xfrm>
            <a:prstGeom prst="rightArrow">
              <a:avLst>
                <a:gd name="adj1" fmla="val 50000"/>
                <a:gd name="adj2" fmla="val 150000"/>
              </a:avLst>
            </a:prstGeom>
            <a:solidFill>
              <a:schemeClr val="accent1">
                <a:alpha val="33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 name="Group 9"/>
            <p:cNvGrpSpPr>
              <a:grpSpLocks/>
            </p:cNvGrpSpPr>
            <p:nvPr/>
          </p:nvGrpSpPr>
          <p:grpSpPr bwMode="auto">
            <a:xfrm>
              <a:off x="1676400" y="4495800"/>
              <a:ext cx="4038600" cy="1066800"/>
              <a:chOff x="864" y="2208"/>
              <a:chExt cx="2544" cy="384"/>
            </a:xfrm>
          </p:grpSpPr>
          <p:sp>
            <p:nvSpPr>
              <p:cNvPr id="20" name="Line 10"/>
              <p:cNvSpPr>
                <a:spLocks noChangeShapeType="1"/>
              </p:cNvSpPr>
              <p:nvPr/>
            </p:nvSpPr>
            <p:spPr bwMode="auto">
              <a:xfrm>
                <a:off x="864" y="2496"/>
                <a:ext cx="2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Rectangle 11"/>
              <p:cNvSpPr>
                <a:spLocks noChangeArrowheads="1"/>
              </p:cNvSpPr>
              <p:nvPr/>
            </p:nvSpPr>
            <p:spPr bwMode="auto">
              <a:xfrm>
                <a:off x="1872" y="2208"/>
                <a:ext cx="480" cy="28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p:cNvSpPr>
                <a:spLocks noChangeShapeType="1"/>
              </p:cNvSpPr>
              <p:nvPr/>
            </p:nvSpPr>
            <p:spPr bwMode="auto">
              <a:xfrm flipH="1">
                <a:off x="864"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13"/>
              <p:cNvSpPr>
                <a:spLocks noChangeShapeType="1"/>
              </p:cNvSpPr>
              <p:nvPr/>
            </p:nvSpPr>
            <p:spPr bwMode="auto">
              <a:xfrm flipH="1">
                <a:off x="1056"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14"/>
              <p:cNvSpPr>
                <a:spLocks noChangeShapeType="1"/>
              </p:cNvSpPr>
              <p:nvPr/>
            </p:nvSpPr>
            <p:spPr bwMode="auto">
              <a:xfrm flipH="1">
                <a:off x="1248"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15"/>
              <p:cNvSpPr>
                <a:spLocks noChangeShapeType="1"/>
              </p:cNvSpPr>
              <p:nvPr/>
            </p:nvSpPr>
            <p:spPr bwMode="auto">
              <a:xfrm flipH="1">
                <a:off x="1392"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16"/>
              <p:cNvSpPr>
                <a:spLocks noChangeShapeType="1"/>
              </p:cNvSpPr>
              <p:nvPr/>
            </p:nvSpPr>
            <p:spPr bwMode="auto">
              <a:xfrm flipH="1">
                <a:off x="1488"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7"/>
              <p:cNvSpPr>
                <a:spLocks noChangeShapeType="1"/>
              </p:cNvSpPr>
              <p:nvPr/>
            </p:nvSpPr>
            <p:spPr bwMode="auto">
              <a:xfrm flipH="1">
                <a:off x="1680"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18"/>
              <p:cNvSpPr>
                <a:spLocks noChangeShapeType="1"/>
              </p:cNvSpPr>
              <p:nvPr/>
            </p:nvSpPr>
            <p:spPr bwMode="auto">
              <a:xfrm flipH="1">
                <a:off x="1872"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19"/>
              <p:cNvSpPr>
                <a:spLocks noChangeShapeType="1"/>
              </p:cNvSpPr>
              <p:nvPr/>
            </p:nvSpPr>
            <p:spPr bwMode="auto">
              <a:xfrm flipH="1">
                <a:off x="2016"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0"/>
              <p:cNvSpPr>
                <a:spLocks noChangeShapeType="1"/>
              </p:cNvSpPr>
              <p:nvPr/>
            </p:nvSpPr>
            <p:spPr bwMode="auto">
              <a:xfrm flipH="1">
                <a:off x="2160"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21"/>
              <p:cNvSpPr>
                <a:spLocks noChangeShapeType="1"/>
              </p:cNvSpPr>
              <p:nvPr/>
            </p:nvSpPr>
            <p:spPr bwMode="auto">
              <a:xfrm flipH="1">
                <a:off x="2352"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22"/>
              <p:cNvSpPr>
                <a:spLocks noChangeShapeType="1"/>
              </p:cNvSpPr>
              <p:nvPr/>
            </p:nvSpPr>
            <p:spPr bwMode="auto">
              <a:xfrm flipH="1">
                <a:off x="2544"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23"/>
              <p:cNvSpPr>
                <a:spLocks noChangeShapeType="1"/>
              </p:cNvSpPr>
              <p:nvPr/>
            </p:nvSpPr>
            <p:spPr bwMode="auto">
              <a:xfrm flipH="1">
                <a:off x="2688"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24"/>
              <p:cNvSpPr>
                <a:spLocks noChangeShapeType="1"/>
              </p:cNvSpPr>
              <p:nvPr/>
            </p:nvSpPr>
            <p:spPr bwMode="auto">
              <a:xfrm flipH="1">
                <a:off x="2832"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25"/>
              <p:cNvSpPr>
                <a:spLocks noChangeShapeType="1"/>
              </p:cNvSpPr>
              <p:nvPr/>
            </p:nvSpPr>
            <p:spPr bwMode="auto">
              <a:xfrm flipH="1">
                <a:off x="3024"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26"/>
              <p:cNvSpPr>
                <a:spLocks noChangeShapeType="1"/>
              </p:cNvSpPr>
              <p:nvPr/>
            </p:nvSpPr>
            <p:spPr bwMode="auto">
              <a:xfrm flipH="1">
                <a:off x="3216" y="2496"/>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 name="Line 27"/>
            <p:cNvSpPr>
              <a:spLocks noChangeShapeType="1"/>
            </p:cNvSpPr>
            <p:nvPr/>
          </p:nvSpPr>
          <p:spPr bwMode="auto">
            <a:xfrm>
              <a:off x="1981200" y="4495800"/>
              <a:ext cx="1371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Text Box 28"/>
            <p:cNvSpPr txBox="1">
              <a:spLocks noChangeArrowheads="1"/>
            </p:cNvSpPr>
            <p:nvPr/>
          </p:nvSpPr>
          <p:spPr bwMode="auto">
            <a:xfrm>
              <a:off x="2209800" y="4114800"/>
              <a:ext cx="6858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i="0" dirty="0">
                  <a:solidFill>
                    <a:schemeClr val="tx1"/>
                  </a:solidFill>
                  <a:latin typeface="Arial" panose="020B0604020202020204" pitchFamily="34" charset="0"/>
                </a:rPr>
                <a:t>30</a:t>
              </a:r>
              <a:r>
                <a:rPr lang="en-US" altLang="en-US" sz="1800" b="0" i="0" baseline="40000" dirty="0">
                  <a:solidFill>
                    <a:schemeClr val="tx1"/>
                  </a:solidFill>
                  <a:latin typeface="Arial" panose="020B0604020202020204" pitchFamily="34" charset="0"/>
                </a:rPr>
                <a:t>0</a:t>
              </a:r>
            </a:p>
          </p:txBody>
        </p:sp>
        <p:sp>
          <p:nvSpPr>
            <p:cNvPr id="11" name="Text Box 29"/>
            <p:cNvSpPr txBox="1">
              <a:spLocks noChangeArrowheads="1"/>
            </p:cNvSpPr>
            <p:nvPr/>
          </p:nvSpPr>
          <p:spPr bwMode="auto">
            <a:xfrm>
              <a:off x="3733800" y="3962400"/>
              <a:ext cx="9144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i="0">
                  <a:solidFill>
                    <a:schemeClr val="tx1"/>
                  </a:solidFill>
                  <a:latin typeface="Arial" panose="020B0604020202020204" pitchFamily="34" charset="0"/>
                </a:rPr>
                <a:t>200N</a:t>
              </a:r>
            </a:p>
          </p:txBody>
        </p:sp>
        <p:sp>
          <p:nvSpPr>
            <p:cNvPr id="12" name="Text Box 30"/>
            <p:cNvSpPr txBox="1">
              <a:spLocks noChangeArrowheads="1"/>
            </p:cNvSpPr>
            <p:nvPr/>
          </p:nvSpPr>
          <p:spPr bwMode="auto">
            <a:xfrm>
              <a:off x="4800600" y="4648200"/>
              <a:ext cx="609600" cy="3968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i="0">
                  <a:solidFill>
                    <a:schemeClr val="tx1"/>
                  </a:solidFill>
                  <a:latin typeface="Arial" panose="020B0604020202020204" pitchFamily="34" charset="0"/>
                </a:rPr>
                <a:t>ma</a:t>
              </a:r>
            </a:p>
          </p:txBody>
        </p:sp>
        <p:sp>
          <p:nvSpPr>
            <p:cNvPr id="13" name="Text Box 32"/>
            <p:cNvSpPr txBox="1">
              <a:spLocks noChangeArrowheads="1"/>
            </p:cNvSpPr>
            <p:nvPr/>
          </p:nvSpPr>
          <p:spPr bwMode="auto">
            <a:xfrm>
              <a:off x="4876800" y="5410200"/>
              <a:ext cx="12954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i="0" dirty="0">
                  <a:solidFill>
                    <a:schemeClr val="tx1"/>
                  </a:solidFill>
                  <a:latin typeface="Arial" panose="020B0604020202020204" pitchFamily="34" charset="0"/>
                </a:rPr>
                <a:t>F=0.25N</a:t>
              </a:r>
              <a:r>
                <a:rPr lang="en-US" altLang="en-US" sz="1800" b="0" i="0" baseline="-25000" dirty="0">
                  <a:solidFill>
                    <a:schemeClr val="tx1"/>
                  </a:solidFill>
                  <a:latin typeface="Arial" panose="020B0604020202020204" pitchFamily="34" charset="0"/>
                </a:rPr>
                <a:t>1</a:t>
              </a:r>
            </a:p>
          </p:txBody>
        </p:sp>
        <p:sp>
          <p:nvSpPr>
            <p:cNvPr id="14" name="AutoShape 33"/>
            <p:cNvSpPr>
              <a:spLocks noChangeArrowheads="1"/>
            </p:cNvSpPr>
            <p:nvPr/>
          </p:nvSpPr>
          <p:spPr bwMode="auto">
            <a:xfrm>
              <a:off x="3581400" y="3810000"/>
              <a:ext cx="152400" cy="762000"/>
            </a:xfrm>
            <a:prstGeom prst="down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15" name="AutoShape 35"/>
            <p:cNvSpPr>
              <a:spLocks noChangeArrowheads="1"/>
            </p:cNvSpPr>
            <p:nvPr/>
          </p:nvSpPr>
          <p:spPr bwMode="auto">
            <a:xfrm rot="18102681">
              <a:off x="2637631" y="3382169"/>
              <a:ext cx="134938" cy="1447800"/>
            </a:xfrm>
            <a:prstGeom prst="downArrow">
              <a:avLst>
                <a:gd name="adj1" fmla="val 50000"/>
                <a:gd name="adj2" fmla="val 2682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16" name="AutoShape 36"/>
            <p:cNvSpPr>
              <a:spLocks noChangeArrowheads="1"/>
            </p:cNvSpPr>
            <p:nvPr/>
          </p:nvSpPr>
          <p:spPr bwMode="auto">
            <a:xfrm>
              <a:off x="3886200" y="5334000"/>
              <a:ext cx="1066800" cy="152400"/>
            </a:xfrm>
            <a:prstGeom prst="leftArrow">
              <a:avLst>
                <a:gd name="adj1" fmla="val 50000"/>
                <a:gd name="adj2" fmla="val 175000"/>
              </a:avLst>
            </a:prstGeom>
            <a:solidFill>
              <a:schemeClr val="tx1"/>
            </a:solidFill>
            <a:ln w="9525">
              <a:solidFill>
                <a:schemeClr val="tx1"/>
              </a:solidFill>
              <a:miter lim="800000"/>
              <a:headEnd/>
              <a:tailEnd/>
            </a:ln>
            <a:effectLst/>
          </p:spPr>
          <p:txBody>
            <a:bodyPr wrap="none" anchor="ctr"/>
            <a:lstStyle/>
            <a:p>
              <a:endParaRPr lang="en-IN"/>
            </a:p>
          </p:txBody>
        </p:sp>
        <p:sp>
          <p:nvSpPr>
            <p:cNvPr id="17" name="AutoShape 37"/>
            <p:cNvSpPr>
              <a:spLocks noChangeArrowheads="1"/>
            </p:cNvSpPr>
            <p:nvPr/>
          </p:nvSpPr>
          <p:spPr bwMode="auto">
            <a:xfrm>
              <a:off x="3581400" y="5257800"/>
              <a:ext cx="152400" cy="762000"/>
            </a:xfrm>
            <a:prstGeom prst="up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18" name="Freeform 49"/>
            <p:cNvSpPr>
              <a:spLocks/>
            </p:cNvSpPr>
            <p:nvPr/>
          </p:nvSpPr>
          <p:spPr bwMode="auto">
            <a:xfrm>
              <a:off x="2806700" y="4191000"/>
              <a:ext cx="88900" cy="355600"/>
            </a:xfrm>
            <a:custGeom>
              <a:avLst/>
              <a:gdLst>
                <a:gd name="T0" fmla="*/ 8 w 56"/>
                <a:gd name="T1" fmla="*/ 0 h 224"/>
                <a:gd name="T2" fmla="*/ 8 w 56"/>
                <a:gd name="T3" fmla="*/ 192 h 224"/>
                <a:gd name="T4" fmla="*/ 56 w 56"/>
                <a:gd name="T5" fmla="*/ 192 h 224"/>
              </a:gdLst>
              <a:ahLst/>
              <a:cxnLst>
                <a:cxn ang="0">
                  <a:pos x="T0" y="T1"/>
                </a:cxn>
                <a:cxn ang="0">
                  <a:pos x="T2" y="T3"/>
                </a:cxn>
                <a:cxn ang="0">
                  <a:pos x="T4" y="T5"/>
                </a:cxn>
              </a:cxnLst>
              <a:rect l="0" t="0" r="r" b="b"/>
              <a:pathLst>
                <a:path w="56" h="224">
                  <a:moveTo>
                    <a:pt x="8" y="0"/>
                  </a:moveTo>
                  <a:cubicBezTo>
                    <a:pt x="4" y="80"/>
                    <a:pt x="0" y="160"/>
                    <a:pt x="8" y="192"/>
                  </a:cubicBezTo>
                  <a:cubicBezTo>
                    <a:pt x="16" y="224"/>
                    <a:pt x="32" y="184"/>
                    <a:pt x="56" y="19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IN"/>
            </a:p>
          </p:txBody>
        </p:sp>
        <p:sp>
          <p:nvSpPr>
            <p:cNvPr id="19" name="Text Box 50"/>
            <p:cNvSpPr txBox="1">
              <a:spLocks noChangeArrowheads="1"/>
            </p:cNvSpPr>
            <p:nvPr/>
          </p:nvSpPr>
          <p:spPr bwMode="auto">
            <a:xfrm>
              <a:off x="3352800" y="5867400"/>
              <a:ext cx="762000"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400" i="0">
                  <a:solidFill>
                    <a:schemeClr val="tx1"/>
                  </a:solidFill>
                  <a:sym typeface="Symbol" panose="05050102010706020507" pitchFamily="18" charset="2"/>
                </a:rPr>
                <a:t>N</a:t>
              </a:r>
              <a:r>
                <a:rPr lang="en-US" altLang="en-US" sz="2400" i="0" baseline="-25000">
                  <a:solidFill>
                    <a:schemeClr val="tx1"/>
                  </a:solidFill>
                  <a:sym typeface="Symbol" panose="05050102010706020507" pitchFamily="18" charset="2"/>
                </a:rPr>
                <a:t>1</a:t>
              </a:r>
            </a:p>
          </p:txBody>
        </p:sp>
      </p:grpSp>
    </p:spTree>
    <p:extLst>
      <p:ext uri="{BB962C8B-B14F-4D97-AF65-F5344CB8AC3E}">
        <p14:creationId xmlns:p14="http://schemas.microsoft.com/office/powerpoint/2010/main" val="411378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3" name="Group 2"/>
          <p:cNvGrpSpPr/>
          <p:nvPr/>
        </p:nvGrpSpPr>
        <p:grpSpPr>
          <a:xfrm>
            <a:off x="332741" y="1219200"/>
            <a:ext cx="8811259" cy="2308324"/>
            <a:chOff x="399930" y="1219200"/>
            <a:chExt cx="4054504" cy="2308324"/>
          </a:xfrm>
        </p:grpSpPr>
        <p:sp>
          <p:nvSpPr>
            <p:cNvPr id="4" name="Rectangle 9"/>
            <p:cNvSpPr>
              <a:spLocks noChangeArrowheads="1"/>
            </p:cNvSpPr>
            <p:nvPr/>
          </p:nvSpPr>
          <p:spPr bwMode="auto">
            <a:xfrm>
              <a:off x="457200" y="1219200"/>
              <a:ext cx="39972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Solution 1: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Mass of Block     m = 200/9.81 = 20.39 kg,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F= </a:t>
              </a:r>
              <a:r>
                <a:rPr kumimoji="0" lang="el-GR" altLang="en-US" sz="2400" b="0" i="0" u="none" strike="noStrike" kern="0" cap="none" spc="0" normalizeH="0" baseline="0" noProof="0" dirty="0">
                  <a:ln>
                    <a:noFill/>
                  </a:ln>
                  <a:solidFill>
                    <a:srgbClr val="000000"/>
                  </a:solidFill>
                  <a:effectLst/>
                  <a:uLnTx/>
                  <a:uFillTx/>
                </a:rPr>
                <a:t>μ</a:t>
              </a:r>
              <a:r>
                <a:rPr kumimoji="0" lang="en-US" altLang="en-US" sz="2400" b="0" i="0" u="none" strike="noStrike" kern="0" cap="none" spc="0" normalizeH="0" baseline="0" noProof="0" dirty="0">
                  <a:ln>
                    <a:noFill/>
                  </a:ln>
                  <a:solidFill>
                    <a:srgbClr val="000000"/>
                  </a:solidFill>
                  <a:effectLst/>
                  <a:uLnTx/>
                  <a:uFillTx/>
                  <a:cs typeface="+mn-cs"/>
                </a:rPr>
                <a:t>N</a:t>
              </a:r>
              <a:r>
                <a:rPr kumimoji="0" lang="en-US" altLang="en-US" sz="2400" b="0" i="0" u="none" strike="noStrike" kern="0" cap="none" spc="0" normalizeH="0" baseline="-25000" noProof="0" dirty="0">
                  <a:ln>
                    <a:noFill/>
                  </a:ln>
                  <a:solidFill>
                    <a:srgbClr val="000000"/>
                  </a:solidFill>
                  <a:effectLst/>
                  <a:uLnTx/>
                  <a:uFillTx/>
                  <a:cs typeface="+mn-cs"/>
                </a:rPr>
                <a:t>1   </a:t>
              </a:r>
              <a:r>
                <a:rPr kumimoji="0" lang="en-US" altLang="en-US" sz="2400" b="0" i="0" u="none" strike="noStrike" kern="0" cap="none" spc="0" normalizeH="0" baseline="0" noProof="0" dirty="0">
                  <a:ln>
                    <a:noFill/>
                  </a:ln>
                  <a:solidFill>
                    <a:srgbClr val="000000"/>
                  </a:solidFill>
                  <a:effectLst/>
                  <a:uLnTx/>
                  <a:uFillTx/>
                  <a:cs typeface="+mn-cs"/>
                </a:rPr>
                <a:t>,        a= 1m/s</a:t>
              </a:r>
            </a:p>
            <a:p>
              <a:pPr marL="0" marR="0" lvl="0" indent="0" algn="l" defTabSz="914400" eaLnBrk="1" fontAlgn="auto" latinLnBrk="0" hangingPunct="1">
                <a:lnSpc>
                  <a:spcPct val="100000"/>
                </a:lnSpc>
                <a:spcBef>
                  <a:spcPts val="0"/>
                </a:spcBef>
                <a:spcAft>
                  <a:spcPts val="0"/>
                </a:spcAft>
                <a:buClrTx/>
                <a:buSzTx/>
                <a:buFontTx/>
                <a:buNone/>
                <a:tabLst/>
                <a:defRPr/>
              </a:pPr>
              <a:endParaRPr lang="en-US" altLang="en-US" sz="2400" b="0" kern="0" dirty="0">
                <a:solidFill>
                  <a:srgbClr val="000000"/>
                </a:solidFill>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noProof="0" dirty="0">
                  <a:ln>
                    <a:noFill/>
                  </a:ln>
                  <a:solidFill>
                    <a:srgbClr val="000000"/>
                  </a:solidFill>
                  <a:effectLst/>
                  <a:uLnTx/>
                  <a:uFillTx/>
                  <a:cs typeface="+mn-cs"/>
                </a:rPr>
                <a:t>  </a:t>
              </a:r>
              <a:r>
                <a:rPr kumimoji="0" lang="en-IN" altLang="en-US" sz="2400" b="0" i="0" u="none" strike="noStrike" kern="0" cap="none" spc="0" normalizeH="0" baseline="0" noProof="0" dirty="0">
                  <a:ln>
                    <a:noFill/>
                  </a:ln>
                  <a:solidFill>
                    <a:srgbClr val="000000"/>
                  </a:solidFill>
                  <a:effectLst/>
                  <a:uLnTx/>
                  <a:uFillTx/>
                </a:rPr>
                <a:t> </a:t>
              </a:r>
              <a:r>
                <a:rPr kumimoji="0" lang="el-GR" altLang="en-US" sz="2400" b="0" i="0" u="none" strike="noStrike" kern="0" cap="none" spc="0" normalizeH="0" baseline="0" noProof="0" dirty="0">
                  <a:ln>
                    <a:noFill/>
                  </a:ln>
                  <a:solidFill>
                    <a:srgbClr val="000000"/>
                  </a:solidFill>
                  <a:effectLst/>
                  <a:uLnTx/>
                  <a:uFillTx/>
                </a:rPr>
                <a:t>Σ</a:t>
              </a:r>
              <a:r>
                <a:rPr kumimoji="0" lang="en-US" altLang="en-US" sz="2400" b="0" i="0" u="none" strike="noStrike" kern="0" cap="none" spc="0" normalizeH="0" baseline="0" noProof="0" dirty="0">
                  <a:ln>
                    <a:noFill/>
                  </a:ln>
                  <a:solidFill>
                    <a:srgbClr val="000000"/>
                  </a:solidFill>
                  <a:effectLst/>
                  <a:uLnTx/>
                  <a:uFillTx/>
                </a:rPr>
                <a:t> </a:t>
              </a:r>
              <a:r>
                <a:rPr kumimoji="0" lang="en-US" altLang="en-US" sz="2400" b="0" i="0" u="none" strike="noStrike" kern="0" cap="none" spc="0" normalizeH="0" baseline="0" noProof="0" dirty="0" err="1">
                  <a:ln>
                    <a:noFill/>
                  </a:ln>
                  <a:solidFill>
                    <a:srgbClr val="000000"/>
                  </a:solidFill>
                  <a:effectLst/>
                  <a:uLnTx/>
                  <a:uFillTx/>
                </a:rPr>
                <a:t>Fy</a:t>
              </a:r>
              <a:r>
                <a:rPr kumimoji="0" lang="en-US" altLang="en-US" sz="2400" b="0" i="0" u="none" strike="noStrike" kern="0" cap="none" spc="0" normalizeH="0" baseline="0" noProof="0" dirty="0">
                  <a:ln>
                    <a:noFill/>
                  </a:ln>
                  <a:solidFill>
                    <a:srgbClr val="000000"/>
                  </a:solidFill>
                  <a:effectLst/>
                  <a:uLnTx/>
                  <a:uFillTx/>
                </a:rPr>
                <a:t> =  0;</a:t>
              </a:r>
              <a:r>
                <a:rPr kumimoji="0" lang="en-US" altLang="en-US" sz="2400" b="0" i="0" u="none" strike="noStrike" kern="0" cap="none" spc="0" normalizeH="0" noProof="0" dirty="0">
                  <a:ln>
                    <a:noFill/>
                  </a:ln>
                  <a:solidFill>
                    <a:srgbClr val="000000"/>
                  </a:solidFill>
                  <a:effectLst/>
                  <a:uLnTx/>
                  <a:uFillTx/>
                </a:rPr>
                <a:t>     </a:t>
              </a:r>
              <a:r>
                <a:rPr kumimoji="0" lang="en-US" altLang="en-US" sz="2400" b="0" i="0" u="none" strike="noStrike" kern="0" cap="none" spc="0" normalizeH="0" baseline="0" noProof="0" dirty="0">
                  <a:ln>
                    <a:noFill/>
                  </a:ln>
                  <a:solidFill>
                    <a:srgbClr val="000000"/>
                  </a:solidFill>
                  <a:effectLst/>
                  <a:uLnTx/>
                  <a:uFillTx/>
                </a:rPr>
                <a:t>N</a:t>
              </a:r>
              <a:r>
                <a:rPr kumimoji="0" lang="en-US" altLang="en-US" sz="2400" b="0" i="0" u="none" strike="noStrike" kern="0" cap="none" spc="0" normalizeH="0" baseline="-25000" noProof="0" dirty="0">
                  <a:ln>
                    <a:noFill/>
                  </a:ln>
                  <a:solidFill>
                    <a:srgbClr val="000000"/>
                  </a:solidFill>
                  <a:effectLst/>
                  <a:uLnTx/>
                  <a:uFillTx/>
                </a:rPr>
                <a:t>1 </a:t>
              </a:r>
              <a:r>
                <a:rPr kumimoji="0" lang="en-US" altLang="en-US" sz="2400" b="0" i="0" u="none" strike="noStrike" kern="0" cap="none" spc="0" normalizeH="0" baseline="0" noProof="0" dirty="0">
                  <a:ln>
                    <a:noFill/>
                  </a:ln>
                  <a:solidFill>
                    <a:srgbClr val="000000"/>
                  </a:solidFill>
                  <a:effectLst/>
                  <a:uLnTx/>
                  <a:uFillTx/>
                </a:rPr>
                <a:t>- Psin30 -200 = 0;</a:t>
              </a:r>
              <a:r>
                <a:rPr kumimoji="0" lang="en-US" altLang="en-US" sz="2400" b="0" i="0" u="none" strike="noStrike" kern="0" cap="none" spc="0" normalizeH="0" noProof="0" dirty="0">
                  <a:ln>
                    <a:noFill/>
                  </a:ln>
                  <a:solidFill>
                    <a:srgbClr val="000000"/>
                  </a:solidFill>
                  <a:effectLst/>
                  <a:uLnTx/>
                  <a:uFillTx/>
                </a:rPr>
                <a:t>     </a:t>
              </a:r>
              <a:r>
                <a:rPr kumimoji="0" lang="en-US" altLang="en-US" sz="2400" b="0" i="0" u="none" strike="noStrike" kern="0" cap="none" spc="0" normalizeH="0" baseline="0" noProof="0" dirty="0">
                  <a:ln>
                    <a:noFill/>
                  </a:ln>
                  <a:solidFill>
                    <a:srgbClr val="000000"/>
                  </a:solidFill>
                  <a:effectLst/>
                  <a:uLnTx/>
                  <a:uFillTx/>
                </a:rPr>
                <a:t>N</a:t>
              </a:r>
              <a:r>
                <a:rPr kumimoji="0" lang="en-US" altLang="en-US" sz="2400" b="0" i="0" u="none" strike="noStrike" kern="0" cap="none" spc="0" normalizeH="0" baseline="-25000" noProof="0" dirty="0">
                  <a:ln>
                    <a:noFill/>
                  </a:ln>
                  <a:solidFill>
                    <a:srgbClr val="000000"/>
                  </a:solidFill>
                  <a:effectLst/>
                  <a:uLnTx/>
                  <a:uFillTx/>
                </a:rPr>
                <a:t>1</a:t>
              </a:r>
              <a:r>
                <a:rPr kumimoji="0" lang="en-US" altLang="en-US" sz="2400" b="0" i="0" u="none" strike="noStrike" kern="0" cap="none" spc="0" normalizeH="0" baseline="0" noProof="0" dirty="0">
                  <a:ln>
                    <a:noFill/>
                  </a:ln>
                  <a:solidFill>
                    <a:srgbClr val="000000"/>
                  </a:solidFill>
                  <a:effectLst/>
                  <a:uLnTx/>
                  <a:uFillTx/>
                </a:rPr>
                <a:t>= 200 + P sin30</a:t>
              </a:r>
            </a:p>
          </p:txBody>
        </p:sp>
        <p:sp>
          <p:nvSpPr>
            <p:cNvPr id="6" name="Line 10"/>
            <p:cNvSpPr>
              <a:spLocks noChangeShapeType="1"/>
            </p:cNvSpPr>
            <p:nvPr/>
          </p:nvSpPr>
          <p:spPr bwMode="auto">
            <a:xfrm flipV="1">
              <a:off x="548447" y="3064102"/>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aphicFrame>
          <p:nvGraphicFramePr>
            <p:cNvPr id="7" name="Object 11"/>
            <p:cNvGraphicFramePr>
              <a:graphicFrameLocks noGrp="1" noChangeAspect="1"/>
            </p:cNvGraphicFramePr>
            <p:nvPr>
              <p:ph sz="half" idx="1"/>
              <p:extLst>
                <p:ext uri="{D42A27DB-BD31-4B8C-83A1-F6EECF244321}">
                  <p14:modId xmlns:p14="http://schemas.microsoft.com/office/powerpoint/2010/main" val="2258518053"/>
                </p:ext>
              </p:extLst>
            </p:nvPr>
          </p:nvGraphicFramePr>
          <p:xfrm>
            <a:off x="399930" y="3216502"/>
            <a:ext cx="215900" cy="215900"/>
          </p:xfrm>
          <a:graphic>
            <a:graphicData uri="http://schemas.openxmlformats.org/presentationml/2006/ole">
              <mc:AlternateContent xmlns:mc="http://schemas.openxmlformats.org/markup-compatibility/2006">
                <mc:Choice xmlns:v="urn:schemas-microsoft-com:vml" Requires="v">
                  <p:oleObj spid="_x0000_s25648"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srcRect/>
                        <a:stretch>
                          <a:fillRect/>
                        </a:stretch>
                      </p:blipFill>
                      <p:spPr bwMode="auto">
                        <a:xfrm>
                          <a:off x="399930" y="3216502"/>
                          <a:ext cx="215900" cy="215900"/>
                        </a:xfrm>
                        <a:prstGeom prst="rect">
                          <a:avLst/>
                        </a:prstGeom>
                        <a:noFill/>
                        <a:ln>
                          <a:noFill/>
                        </a:ln>
                        <a:effectLst/>
                      </p:spPr>
                    </p:pic>
                  </p:oleObj>
                </mc:Fallback>
              </mc:AlternateContent>
            </a:graphicData>
          </a:graphic>
        </p:graphicFrame>
      </p:grpSp>
      <p:grpSp>
        <p:nvGrpSpPr>
          <p:cNvPr id="2" name="Group 1"/>
          <p:cNvGrpSpPr/>
          <p:nvPr/>
        </p:nvGrpSpPr>
        <p:grpSpPr>
          <a:xfrm>
            <a:off x="655499" y="3772257"/>
            <a:ext cx="4509226" cy="2890123"/>
            <a:chOff x="4543334" y="1349829"/>
            <a:chExt cx="4509226" cy="2890123"/>
          </a:xfrm>
        </p:grpSpPr>
        <p:sp>
          <p:nvSpPr>
            <p:cNvPr id="9" name="Rectangle 4"/>
            <p:cNvSpPr>
              <a:spLocks noChangeArrowheads="1"/>
            </p:cNvSpPr>
            <p:nvPr/>
          </p:nvSpPr>
          <p:spPr bwMode="auto">
            <a:xfrm>
              <a:off x="4543334" y="1654629"/>
              <a:ext cx="450922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l-GR" altLang="en-US" sz="2400" b="0" i="0" u="none" strike="noStrike" kern="0" cap="none" spc="0" normalizeH="0" baseline="0" noProof="0" dirty="0">
                  <a:ln>
                    <a:noFill/>
                  </a:ln>
                  <a:solidFill>
                    <a:srgbClr val="000000"/>
                  </a:solidFill>
                  <a:effectLst/>
                  <a:uLnTx/>
                  <a:uFillTx/>
                  <a:cs typeface="+mn-cs"/>
                </a:rPr>
                <a:t>Σ</a:t>
              </a:r>
              <a:r>
                <a:rPr kumimoji="0" lang="en-US" altLang="en-US" sz="2400" b="0" i="0" u="none" strike="noStrike" kern="0" cap="none" spc="0" normalizeH="0" baseline="0" noProof="0" dirty="0" err="1">
                  <a:ln>
                    <a:noFill/>
                  </a:ln>
                  <a:solidFill>
                    <a:srgbClr val="000000"/>
                  </a:solidFill>
                  <a:effectLst/>
                  <a:uLnTx/>
                  <a:uFillTx/>
                  <a:cs typeface="+mn-cs"/>
                </a:rPr>
                <a:t>F</a:t>
              </a:r>
              <a:r>
                <a:rPr kumimoji="0" lang="en-US" altLang="en-US" sz="2400" b="0" i="0" u="none" strike="noStrike" kern="0" cap="none" spc="0" normalizeH="0" baseline="-25000" noProof="0" dirty="0" err="1">
                  <a:ln>
                    <a:noFill/>
                  </a:ln>
                  <a:solidFill>
                    <a:srgbClr val="000000"/>
                  </a:solidFill>
                  <a:effectLst/>
                  <a:uLnTx/>
                  <a:uFillTx/>
                  <a:cs typeface="+mn-cs"/>
                </a:rPr>
                <a:t>x</a:t>
              </a:r>
              <a:r>
                <a:rPr kumimoji="0" lang="en-US" altLang="en-US" sz="2400" b="0" i="0" u="none" strike="noStrike" kern="0" cap="none" spc="0" normalizeH="0" baseline="0" noProof="0" dirty="0">
                  <a:ln>
                    <a:noFill/>
                  </a:ln>
                  <a:solidFill>
                    <a:srgbClr val="000000"/>
                  </a:solidFill>
                  <a:effectLst/>
                  <a:uLnTx/>
                  <a:uFillTx/>
                  <a:cs typeface="+mn-cs"/>
                </a:rPr>
                <a:t> = m a</a:t>
              </a:r>
              <a:r>
                <a:rPr kumimoji="0" lang="en-US" altLang="en-US" sz="2400" b="0" i="0" u="none" strike="noStrike" kern="0" cap="none" spc="0" normalizeH="0" baseline="-25000" noProof="0" dirty="0">
                  <a:ln>
                    <a:noFill/>
                  </a:ln>
                  <a:solidFill>
                    <a:srgbClr val="000000"/>
                  </a:solidFill>
                  <a:effectLst/>
                  <a:uLnTx/>
                  <a:uFillTx/>
                  <a:cs typeface="+mn-cs"/>
                </a:rPr>
                <a:t>x</a:t>
              </a:r>
              <a:r>
                <a:rPr kumimoji="0" lang="en-US" altLang="en-US" sz="2400" b="0" i="0" u="none" strike="noStrike" kern="0" cap="none" spc="0" normalizeH="0" baseline="0" noProof="0" dirty="0">
                  <a:ln>
                    <a:noFill/>
                  </a:ln>
                  <a:solidFill>
                    <a:srgbClr val="000000"/>
                  </a:solidFill>
                  <a:effectLst/>
                  <a:uLnTx/>
                  <a:uFillTx/>
                  <a:cs typeface="+mn-cs"/>
                </a:rPr>
                <a:t>.</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err="1">
                  <a:ln>
                    <a:noFill/>
                  </a:ln>
                  <a:solidFill>
                    <a:srgbClr val="000000"/>
                  </a:solidFill>
                  <a:effectLst/>
                  <a:uLnTx/>
                  <a:uFillTx/>
                  <a:cs typeface="+mn-cs"/>
                </a:rPr>
                <a:t>Pcos</a:t>
              </a:r>
              <a:r>
                <a:rPr kumimoji="0" lang="en-US" altLang="en-US" sz="2400" b="0" i="0" u="none" strike="noStrike" kern="0" cap="none" spc="0" normalizeH="0" baseline="0" noProof="0" dirty="0">
                  <a:ln>
                    <a:noFill/>
                  </a:ln>
                  <a:solidFill>
                    <a:srgbClr val="000000"/>
                  </a:solidFill>
                  <a:effectLst/>
                  <a:uLnTx/>
                  <a:uFillTx/>
                  <a:cs typeface="+mn-cs"/>
                </a:rPr>
                <a:t> 30 – 0.25N</a:t>
              </a:r>
              <a:r>
                <a:rPr kumimoji="0" lang="en-US" altLang="en-US" sz="2400" b="0" i="0" u="none" strike="noStrike" kern="0" cap="none" spc="0" normalizeH="0" baseline="-25000" noProof="0" dirty="0">
                  <a:ln>
                    <a:noFill/>
                  </a:ln>
                  <a:solidFill>
                    <a:srgbClr val="000000"/>
                  </a:solidFill>
                  <a:effectLst/>
                  <a:uLnTx/>
                  <a:uFillTx/>
                  <a:cs typeface="+mn-cs"/>
                </a:rPr>
                <a:t>1</a:t>
              </a:r>
              <a:r>
                <a:rPr kumimoji="0" lang="en-US" altLang="en-US" sz="2400" b="0" i="0" u="none" strike="noStrike" kern="0" cap="none" spc="0" normalizeH="0" baseline="0" noProof="0" dirty="0">
                  <a:ln>
                    <a:noFill/>
                  </a:ln>
                  <a:solidFill>
                    <a:srgbClr val="000000"/>
                  </a:solidFill>
                  <a:effectLst/>
                  <a:uLnTx/>
                  <a:uFillTx/>
                  <a:cs typeface="+mn-cs"/>
                </a:rPr>
                <a:t> = 20.39 ( 1)</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Pcos30 -0.25(200+Psin30) = 20.39</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[0.866-0.125] P -50 =20.39  </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P = 95 N</a:t>
              </a:r>
            </a:p>
          </p:txBody>
        </p:sp>
        <p:sp>
          <p:nvSpPr>
            <p:cNvPr id="10" name="Line 5"/>
            <p:cNvSpPr>
              <a:spLocks noChangeShapeType="1"/>
            </p:cNvSpPr>
            <p:nvPr/>
          </p:nvSpPr>
          <p:spPr bwMode="auto">
            <a:xfrm flipV="1">
              <a:off x="4543334" y="1654629"/>
              <a:ext cx="609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4167356412"/>
                </p:ext>
              </p:extLst>
            </p:nvPr>
          </p:nvGraphicFramePr>
          <p:xfrm>
            <a:off x="4543334" y="1349829"/>
            <a:ext cx="304800" cy="304800"/>
          </p:xfrm>
          <a:graphic>
            <a:graphicData uri="http://schemas.openxmlformats.org/presentationml/2006/ole">
              <mc:AlternateContent xmlns:mc="http://schemas.openxmlformats.org/markup-compatibility/2006">
                <mc:Choice xmlns:v="urn:schemas-microsoft-com:vml" Requires="v">
                  <p:oleObj spid="_x0000_s25649" name="Equation" r:id="rId5" imgW="139680" imgH="139680" progId="Equation.3">
                    <p:embed/>
                  </p:oleObj>
                </mc:Choice>
                <mc:Fallback>
                  <p:oleObj name="Equation" r:id="rId5" imgW="139680" imgH="139680" progId="Equation.3">
                    <p:embed/>
                    <p:pic>
                      <p:nvPicPr>
                        <p:cNvPr id="0" name=""/>
                        <p:cNvPicPr>
                          <a:picLocks noChangeAspect="1" noChangeArrowheads="1"/>
                        </p:cNvPicPr>
                        <p:nvPr/>
                      </p:nvPicPr>
                      <p:blipFill>
                        <a:blip r:embed="rId6"/>
                        <a:srcRect/>
                        <a:stretch>
                          <a:fillRect/>
                        </a:stretch>
                      </p:blipFill>
                      <p:spPr bwMode="auto">
                        <a:xfrm>
                          <a:off x="4543334" y="1349829"/>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7643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8" name="Rectangle 5"/>
          <p:cNvSpPr>
            <a:spLocks noChangeArrowheads="1"/>
          </p:cNvSpPr>
          <p:nvPr/>
        </p:nvSpPr>
        <p:spPr bwMode="auto">
          <a:xfrm>
            <a:off x="303213" y="906463"/>
            <a:ext cx="8610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sz="2800" b="0" dirty="0"/>
              <a:t>2</a:t>
            </a:r>
            <a:r>
              <a:rPr lang="en-US" altLang="en-US" sz="2800" b="0" i="0" dirty="0"/>
              <a:t>. A body of weight 2kN is resting on a rough plane inclined at 12</a:t>
            </a:r>
            <a:r>
              <a:rPr lang="en-US" altLang="en-US" sz="2800" b="0" i="0" baseline="30000" dirty="0"/>
              <a:t>0</a:t>
            </a:r>
            <a:r>
              <a:rPr lang="en-US" altLang="en-US" sz="2800" b="0" i="0" dirty="0"/>
              <a:t> to the horizontal. It is pulled up the plane by means of a light flexible rope running parallel to the plane and passing over a light frictionless pulley at the top of the plane. The portion of the rope beyond the pulley hangs vertically down and carries a weight of 1kN at the end. If friction between the body and plane is 0.2 , find;</a:t>
            </a:r>
          </a:p>
          <a:p>
            <a:pPr algn="just">
              <a:spcBef>
                <a:spcPct val="50000"/>
              </a:spcBef>
              <a:buFontTx/>
              <a:buChar char="•"/>
            </a:pPr>
            <a:r>
              <a:rPr lang="en-US" altLang="en-US" b="0" i="0" dirty="0"/>
              <a:t>Tension in the rope</a:t>
            </a:r>
          </a:p>
          <a:p>
            <a:pPr algn="just">
              <a:buFontTx/>
              <a:buChar char="•"/>
            </a:pPr>
            <a:r>
              <a:rPr lang="en-US" altLang="en-US" b="0" i="0" dirty="0"/>
              <a:t>Acceleration with which the body moves up the plane</a:t>
            </a:r>
          </a:p>
          <a:p>
            <a:pPr algn="just">
              <a:buFontTx/>
              <a:buChar char="•"/>
            </a:pPr>
            <a:r>
              <a:rPr lang="en-US" altLang="en-US" b="0" i="0" dirty="0"/>
              <a:t>Distance moved by the body in 4 </a:t>
            </a:r>
            <a:r>
              <a:rPr lang="en-US" altLang="en-US" b="0" i="0" dirty="0" err="1"/>
              <a:t>secs</a:t>
            </a:r>
            <a:r>
              <a:rPr lang="en-US" altLang="en-US" b="0" i="0" dirty="0"/>
              <a:t> after starting from rest</a:t>
            </a:r>
            <a:endParaRPr lang="el-GR" altLang="en-US" b="0" i="0" dirty="0"/>
          </a:p>
          <a:p>
            <a:pPr algn="just">
              <a:spcBef>
                <a:spcPct val="50000"/>
              </a:spcBef>
              <a:buFontTx/>
              <a:buAutoNum type="arabicPeriod"/>
            </a:pPr>
            <a:endParaRPr lang="el-GR" altLang="en-US" b="0" i="0" dirty="0">
              <a:cs typeface="Times New Roman" panose="02020603050405020304" pitchFamily="18" charset="0"/>
            </a:endParaRPr>
          </a:p>
        </p:txBody>
      </p:sp>
    </p:spTree>
    <p:extLst>
      <p:ext uri="{BB962C8B-B14F-4D97-AF65-F5344CB8AC3E}">
        <p14:creationId xmlns:p14="http://schemas.microsoft.com/office/powerpoint/2010/main" val="339852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3" name="Group 2"/>
          <p:cNvGrpSpPr/>
          <p:nvPr/>
        </p:nvGrpSpPr>
        <p:grpSpPr>
          <a:xfrm>
            <a:off x="1827213" y="1018902"/>
            <a:ext cx="5562600" cy="3124200"/>
            <a:chOff x="685800" y="1371600"/>
            <a:chExt cx="5562600" cy="3124200"/>
          </a:xfrm>
        </p:grpSpPr>
        <p:sp>
          <p:nvSpPr>
            <p:cNvPr id="4" name="Line 12"/>
            <p:cNvSpPr>
              <a:spLocks noChangeShapeType="1"/>
            </p:cNvSpPr>
            <p:nvPr/>
          </p:nvSpPr>
          <p:spPr bwMode="auto">
            <a:xfrm flipV="1">
              <a:off x="4648200" y="2590800"/>
              <a:ext cx="2286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6" name="Line 13"/>
            <p:cNvSpPr>
              <a:spLocks noChangeShapeType="1"/>
            </p:cNvSpPr>
            <p:nvPr/>
          </p:nvSpPr>
          <p:spPr bwMode="auto">
            <a:xfrm>
              <a:off x="2743200" y="2819400"/>
              <a:ext cx="76200" cy="381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7" name="Line 14"/>
            <p:cNvSpPr>
              <a:spLocks noChangeShapeType="1"/>
            </p:cNvSpPr>
            <p:nvPr/>
          </p:nvSpPr>
          <p:spPr bwMode="auto">
            <a:xfrm flipH="1">
              <a:off x="2743200" y="32004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8" name="Line 15"/>
            <p:cNvSpPr>
              <a:spLocks noChangeShapeType="1"/>
            </p:cNvSpPr>
            <p:nvPr/>
          </p:nvSpPr>
          <p:spPr bwMode="auto">
            <a:xfrm flipH="1">
              <a:off x="2819400" y="32004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9" name="Line 16"/>
            <p:cNvSpPr>
              <a:spLocks noChangeShapeType="1"/>
            </p:cNvSpPr>
            <p:nvPr/>
          </p:nvSpPr>
          <p:spPr bwMode="auto">
            <a:xfrm>
              <a:off x="5257800" y="2590800"/>
              <a:ext cx="0" cy="76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0" name="Line 17"/>
            <p:cNvSpPr>
              <a:spLocks noChangeShapeType="1"/>
            </p:cNvSpPr>
            <p:nvPr/>
          </p:nvSpPr>
          <p:spPr bwMode="auto">
            <a:xfrm flipV="1">
              <a:off x="685800" y="2743200"/>
              <a:ext cx="3962400" cy="1066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1" name="Line 18"/>
            <p:cNvSpPr>
              <a:spLocks noChangeShapeType="1"/>
            </p:cNvSpPr>
            <p:nvPr/>
          </p:nvSpPr>
          <p:spPr bwMode="auto">
            <a:xfrm flipH="1">
              <a:off x="1828800" y="35052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2" name="Line 19"/>
            <p:cNvSpPr>
              <a:spLocks noChangeShapeType="1"/>
            </p:cNvSpPr>
            <p:nvPr/>
          </p:nvSpPr>
          <p:spPr bwMode="auto">
            <a:xfrm>
              <a:off x="685800" y="3962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3" name="Oval 20"/>
            <p:cNvSpPr>
              <a:spLocks noChangeArrowheads="1"/>
            </p:cNvSpPr>
            <p:nvPr/>
          </p:nvSpPr>
          <p:spPr bwMode="auto">
            <a:xfrm>
              <a:off x="4572000" y="2286000"/>
              <a:ext cx="685800" cy="609600"/>
            </a:xfrm>
            <a:prstGeom prst="ellipse">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4" name="Rectangle 21"/>
            <p:cNvSpPr>
              <a:spLocks noChangeArrowheads="1"/>
            </p:cNvSpPr>
            <p:nvPr/>
          </p:nvSpPr>
          <p:spPr bwMode="auto">
            <a:xfrm rot="9915977">
              <a:off x="2133600" y="2438400"/>
              <a:ext cx="1371600" cy="762000"/>
            </a:xfrm>
            <a:prstGeom prst="rect">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5" name="Rectangle 22"/>
            <p:cNvSpPr>
              <a:spLocks noChangeArrowheads="1"/>
            </p:cNvSpPr>
            <p:nvPr/>
          </p:nvSpPr>
          <p:spPr bwMode="auto">
            <a:xfrm>
              <a:off x="4953000" y="3352800"/>
              <a:ext cx="609600" cy="533400"/>
            </a:xfrm>
            <a:prstGeom prst="rect">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6" name="Text Box 23"/>
            <p:cNvSpPr txBox="1">
              <a:spLocks noChangeArrowheads="1"/>
            </p:cNvSpPr>
            <p:nvPr/>
          </p:nvSpPr>
          <p:spPr bwMode="auto">
            <a:xfrm>
              <a:off x="5562600" y="2743200"/>
              <a:ext cx="6858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T</a:t>
              </a:r>
            </a:p>
          </p:txBody>
        </p:sp>
        <p:sp>
          <p:nvSpPr>
            <p:cNvPr id="17" name="Text Box 24"/>
            <p:cNvSpPr txBox="1">
              <a:spLocks noChangeArrowheads="1"/>
            </p:cNvSpPr>
            <p:nvPr/>
          </p:nvSpPr>
          <p:spPr bwMode="auto">
            <a:xfrm rot="21179821">
              <a:off x="3581400" y="2133600"/>
              <a:ext cx="3048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T</a:t>
              </a:r>
            </a:p>
          </p:txBody>
        </p:sp>
        <p:sp>
          <p:nvSpPr>
            <p:cNvPr id="18" name="Line 25"/>
            <p:cNvSpPr>
              <a:spLocks noChangeShapeType="1"/>
            </p:cNvSpPr>
            <p:nvPr/>
          </p:nvSpPr>
          <p:spPr bwMode="auto">
            <a:xfrm flipV="1">
              <a:off x="2743200" y="2590800"/>
              <a:ext cx="685800" cy="23812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9" name="Line 26"/>
            <p:cNvSpPr>
              <a:spLocks noChangeShapeType="1"/>
            </p:cNvSpPr>
            <p:nvPr/>
          </p:nvSpPr>
          <p:spPr bwMode="auto">
            <a:xfrm flipH="1">
              <a:off x="2438400" y="32766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0" name="Line 27"/>
            <p:cNvSpPr>
              <a:spLocks noChangeShapeType="1"/>
            </p:cNvSpPr>
            <p:nvPr/>
          </p:nvSpPr>
          <p:spPr bwMode="auto">
            <a:xfrm flipH="1">
              <a:off x="2590800" y="32766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1" name="Line 28"/>
            <p:cNvSpPr>
              <a:spLocks noChangeShapeType="1"/>
            </p:cNvSpPr>
            <p:nvPr/>
          </p:nvSpPr>
          <p:spPr bwMode="auto">
            <a:xfrm flipH="1">
              <a:off x="3200400" y="31242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2" name="Line 29"/>
            <p:cNvSpPr>
              <a:spLocks noChangeShapeType="1"/>
            </p:cNvSpPr>
            <p:nvPr/>
          </p:nvSpPr>
          <p:spPr bwMode="auto">
            <a:xfrm flipH="1">
              <a:off x="3429000" y="30480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3" name="Line 30"/>
            <p:cNvSpPr>
              <a:spLocks noChangeShapeType="1"/>
            </p:cNvSpPr>
            <p:nvPr/>
          </p:nvSpPr>
          <p:spPr bwMode="auto">
            <a:xfrm flipH="1">
              <a:off x="3657600" y="29718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4" name="Line 31"/>
            <p:cNvSpPr>
              <a:spLocks noChangeShapeType="1"/>
            </p:cNvSpPr>
            <p:nvPr/>
          </p:nvSpPr>
          <p:spPr bwMode="auto">
            <a:xfrm flipH="1">
              <a:off x="4038600" y="28956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5" name="Line 32"/>
            <p:cNvSpPr>
              <a:spLocks noChangeShapeType="1"/>
            </p:cNvSpPr>
            <p:nvPr/>
          </p:nvSpPr>
          <p:spPr bwMode="auto">
            <a:xfrm flipH="1">
              <a:off x="4267200" y="28194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6" name="Line 33"/>
            <p:cNvSpPr>
              <a:spLocks noChangeShapeType="1"/>
            </p:cNvSpPr>
            <p:nvPr/>
          </p:nvSpPr>
          <p:spPr bwMode="auto">
            <a:xfrm flipH="1">
              <a:off x="4419600" y="28194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7" name="Line 34"/>
            <p:cNvSpPr>
              <a:spLocks noChangeShapeType="1"/>
            </p:cNvSpPr>
            <p:nvPr/>
          </p:nvSpPr>
          <p:spPr bwMode="auto">
            <a:xfrm flipH="1">
              <a:off x="3810000" y="29718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8" name="Line 35"/>
            <p:cNvSpPr>
              <a:spLocks noChangeShapeType="1"/>
            </p:cNvSpPr>
            <p:nvPr/>
          </p:nvSpPr>
          <p:spPr bwMode="auto">
            <a:xfrm flipH="1">
              <a:off x="3048000" y="31242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9" name="Line 37"/>
            <p:cNvSpPr>
              <a:spLocks noChangeShapeType="1"/>
            </p:cNvSpPr>
            <p:nvPr/>
          </p:nvSpPr>
          <p:spPr bwMode="auto">
            <a:xfrm flipH="1">
              <a:off x="2286000" y="33528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0" name="Line 38"/>
            <p:cNvSpPr>
              <a:spLocks noChangeShapeType="1"/>
            </p:cNvSpPr>
            <p:nvPr/>
          </p:nvSpPr>
          <p:spPr bwMode="auto">
            <a:xfrm flipH="1">
              <a:off x="2057400" y="34290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1" name="Text Box 39"/>
            <p:cNvSpPr txBox="1">
              <a:spLocks noChangeArrowheads="1"/>
            </p:cNvSpPr>
            <p:nvPr/>
          </p:nvSpPr>
          <p:spPr bwMode="auto">
            <a:xfrm>
              <a:off x="1219200" y="3657600"/>
              <a:ext cx="6096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12</a:t>
              </a:r>
              <a:r>
                <a:rPr kumimoji="0" lang="en-US" altLang="en-US" sz="1800" b="0" i="0" u="none" strike="noStrike" kern="0" cap="none" spc="0" normalizeH="0" baseline="30000" noProof="0">
                  <a:ln>
                    <a:noFill/>
                  </a:ln>
                  <a:solidFill>
                    <a:srgbClr val="000000"/>
                  </a:solidFill>
                  <a:effectLst/>
                  <a:uLnTx/>
                  <a:uFillTx/>
                  <a:cs typeface="+mn-cs"/>
                </a:rPr>
                <a:t>0</a:t>
              </a:r>
            </a:p>
          </p:txBody>
        </p:sp>
        <p:sp>
          <p:nvSpPr>
            <p:cNvPr id="32" name="Line 40"/>
            <p:cNvSpPr>
              <a:spLocks noChangeShapeType="1"/>
            </p:cNvSpPr>
            <p:nvPr/>
          </p:nvSpPr>
          <p:spPr bwMode="auto">
            <a:xfrm>
              <a:off x="1219200" y="3657600"/>
              <a:ext cx="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3" name="Text Box 41"/>
            <p:cNvSpPr txBox="1">
              <a:spLocks noChangeArrowheads="1"/>
            </p:cNvSpPr>
            <p:nvPr/>
          </p:nvSpPr>
          <p:spPr bwMode="auto">
            <a:xfrm>
              <a:off x="5638800" y="3581400"/>
              <a:ext cx="3810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B</a:t>
              </a:r>
            </a:p>
          </p:txBody>
        </p:sp>
        <p:sp>
          <p:nvSpPr>
            <p:cNvPr id="34" name="Text Box 42"/>
            <p:cNvSpPr txBox="1">
              <a:spLocks noChangeArrowheads="1"/>
            </p:cNvSpPr>
            <p:nvPr/>
          </p:nvSpPr>
          <p:spPr bwMode="auto">
            <a:xfrm>
              <a:off x="5334000" y="4114800"/>
              <a:ext cx="6858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1kN</a:t>
              </a:r>
            </a:p>
          </p:txBody>
        </p:sp>
        <p:sp>
          <p:nvSpPr>
            <p:cNvPr id="35" name="AutoShape 43"/>
            <p:cNvSpPr>
              <a:spLocks noChangeArrowheads="1"/>
            </p:cNvSpPr>
            <p:nvPr/>
          </p:nvSpPr>
          <p:spPr bwMode="auto">
            <a:xfrm>
              <a:off x="2667000" y="1447800"/>
              <a:ext cx="152400" cy="1295400"/>
            </a:xfrm>
            <a:prstGeom prst="downArrow">
              <a:avLst>
                <a:gd name="adj1" fmla="val 50000"/>
                <a:gd name="adj2" fmla="val 2125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6" name="Text Box 44"/>
            <p:cNvSpPr txBox="1">
              <a:spLocks noChangeArrowheads="1"/>
            </p:cNvSpPr>
            <p:nvPr/>
          </p:nvSpPr>
          <p:spPr bwMode="auto">
            <a:xfrm>
              <a:off x="2895600" y="1371600"/>
              <a:ext cx="6096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2kN</a:t>
              </a:r>
            </a:p>
          </p:txBody>
        </p:sp>
        <p:sp>
          <p:nvSpPr>
            <p:cNvPr id="37" name="Line 45"/>
            <p:cNvSpPr>
              <a:spLocks noChangeShapeType="1"/>
            </p:cNvSpPr>
            <p:nvPr/>
          </p:nvSpPr>
          <p:spPr bwMode="auto">
            <a:xfrm>
              <a:off x="4648200" y="2743200"/>
              <a:ext cx="0" cy="1752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8" name="Line 46"/>
            <p:cNvSpPr>
              <a:spLocks noChangeShapeType="1"/>
            </p:cNvSpPr>
            <p:nvPr/>
          </p:nvSpPr>
          <p:spPr bwMode="auto">
            <a:xfrm flipV="1">
              <a:off x="3505200" y="2286000"/>
              <a:ext cx="137160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9" name="AutoShape 47"/>
            <p:cNvSpPr>
              <a:spLocks noChangeArrowheads="1"/>
            </p:cNvSpPr>
            <p:nvPr/>
          </p:nvSpPr>
          <p:spPr bwMode="auto">
            <a:xfrm>
              <a:off x="5181600" y="3810000"/>
              <a:ext cx="152400" cy="533400"/>
            </a:xfrm>
            <a:prstGeom prst="downArrow">
              <a:avLst>
                <a:gd name="adj1" fmla="val 50000"/>
                <a:gd name="adj2" fmla="val 875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0" name="Line 48"/>
            <p:cNvSpPr>
              <a:spLocks noChangeShapeType="1"/>
            </p:cNvSpPr>
            <p:nvPr/>
          </p:nvSpPr>
          <p:spPr bwMode="auto">
            <a:xfrm>
              <a:off x="2743200" y="2743200"/>
              <a:ext cx="0" cy="1676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1" name="Text Box 49"/>
            <p:cNvSpPr txBox="1">
              <a:spLocks noChangeArrowheads="1"/>
            </p:cNvSpPr>
            <p:nvPr/>
          </p:nvSpPr>
          <p:spPr bwMode="auto">
            <a:xfrm>
              <a:off x="2286000" y="2667000"/>
              <a:ext cx="2286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A</a:t>
              </a:r>
            </a:p>
          </p:txBody>
        </p:sp>
        <p:sp>
          <p:nvSpPr>
            <p:cNvPr id="42" name="Arc 59"/>
            <p:cNvSpPr>
              <a:spLocks/>
            </p:cNvSpPr>
            <p:nvPr/>
          </p:nvSpPr>
          <p:spPr bwMode="auto">
            <a:xfrm>
              <a:off x="1066800" y="3733800"/>
              <a:ext cx="76200" cy="228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3" name="Line 60"/>
            <p:cNvSpPr>
              <a:spLocks noChangeShapeType="1"/>
            </p:cNvSpPr>
            <p:nvPr/>
          </p:nvSpPr>
          <p:spPr bwMode="auto">
            <a:xfrm flipH="1">
              <a:off x="4495800" y="2514600"/>
              <a:ext cx="38100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4" name="Line 62"/>
            <p:cNvSpPr>
              <a:spLocks noChangeShapeType="1"/>
            </p:cNvSpPr>
            <p:nvPr/>
          </p:nvSpPr>
          <p:spPr bwMode="auto">
            <a:xfrm flipH="1">
              <a:off x="4495800" y="2590800"/>
              <a:ext cx="38100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45" name="AutoShape 63"/>
            <p:cNvSpPr>
              <a:spLocks noChangeArrowheads="1"/>
            </p:cNvSpPr>
            <p:nvPr/>
          </p:nvSpPr>
          <p:spPr bwMode="auto">
            <a:xfrm>
              <a:off x="4876800" y="2514600"/>
              <a:ext cx="76200" cy="76200"/>
            </a:xfrm>
            <a:prstGeom prst="octagon">
              <a:avLst>
                <a:gd name="adj" fmla="val 29287"/>
              </a:avLst>
            </a:prstGeom>
            <a:solidFill>
              <a:srgbClr val="0000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grpSp>
      <p:sp>
        <p:nvSpPr>
          <p:cNvPr id="46" name="Text Box 10"/>
          <p:cNvSpPr txBox="1">
            <a:spLocks noChangeArrowheads="1"/>
          </p:cNvSpPr>
          <p:nvPr/>
        </p:nvSpPr>
        <p:spPr bwMode="auto">
          <a:xfrm>
            <a:off x="1293813" y="4523829"/>
            <a:ext cx="701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i="0" dirty="0">
                <a:solidFill>
                  <a:schemeClr val="tx1"/>
                </a:solidFill>
              </a:rPr>
              <a:t>  here, acceleration of block A is equal to acceleration of block B,  hence  </a:t>
            </a:r>
            <a:r>
              <a:rPr lang="en-US" altLang="en-US" b="0" i="0" dirty="0" err="1">
                <a:solidFill>
                  <a:schemeClr val="tx1"/>
                </a:solidFill>
              </a:rPr>
              <a:t>a</a:t>
            </a:r>
            <a:r>
              <a:rPr lang="en-US" altLang="en-US" b="0" i="0" baseline="-25000" dirty="0" err="1">
                <a:solidFill>
                  <a:schemeClr val="tx1"/>
                </a:solidFill>
              </a:rPr>
              <a:t>A</a:t>
            </a:r>
            <a:r>
              <a:rPr lang="en-US" altLang="en-US" b="0" i="0" dirty="0">
                <a:solidFill>
                  <a:schemeClr val="tx1"/>
                </a:solidFill>
              </a:rPr>
              <a:t>=</a:t>
            </a:r>
            <a:r>
              <a:rPr lang="en-US" altLang="en-US" b="0" i="0" dirty="0" err="1">
                <a:solidFill>
                  <a:schemeClr val="tx1"/>
                </a:solidFill>
              </a:rPr>
              <a:t>a</a:t>
            </a:r>
            <a:r>
              <a:rPr lang="en-US" altLang="en-US" b="0" i="0" baseline="-25000" dirty="0" err="1">
                <a:solidFill>
                  <a:schemeClr val="tx1"/>
                </a:solidFill>
              </a:rPr>
              <a:t>B</a:t>
            </a:r>
            <a:endParaRPr lang="en-US" altLang="en-US" b="0" i="0" baseline="-25000" dirty="0">
              <a:solidFill>
                <a:schemeClr val="tx1"/>
              </a:solidFill>
            </a:endParaRPr>
          </a:p>
        </p:txBody>
      </p:sp>
    </p:spTree>
    <p:extLst>
      <p:ext uri="{BB962C8B-B14F-4D97-AF65-F5344CB8AC3E}">
        <p14:creationId xmlns:p14="http://schemas.microsoft.com/office/powerpoint/2010/main" val="65708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3" name="Group 2"/>
          <p:cNvGrpSpPr/>
          <p:nvPr/>
        </p:nvGrpSpPr>
        <p:grpSpPr>
          <a:xfrm>
            <a:off x="114300" y="847772"/>
            <a:ext cx="4648200" cy="3414713"/>
            <a:chOff x="0" y="0"/>
            <a:chExt cx="4648200" cy="3414713"/>
          </a:xfrm>
        </p:grpSpPr>
        <p:sp>
          <p:nvSpPr>
            <p:cNvPr id="4" name="Text Box 2"/>
            <p:cNvSpPr txBox="1">
              <a:spLocks noChangeArrowheads="1"/>
            </p:cNvSpPr>
            <p:nvPr/>
          </p:nvSpPr>
          <p:spPr bwMode="auto">
            <a:xfrm rot="20764988">
              <a:off x="2667000" y="152400"/>
              <a:ext cx="685800" cy="36671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cs typeface="+mn-cs"/>
                </a:rPr>
                <a:t>A</a:t>
              </a:r>
            </a:p>
          </p:txBody>
        </p:sp>
        <p:sp>
          <p:nvSpPr>
            <p:cNvPr id="6" name="AutoShape 12"/>
            <p:cNvSpPr>
              <a:spLocks noChangeArrowheads="1"/>
            </p:cNvSpPr>
            <p:nvPr/>
          </p:nvSpPr>
          <p:spPr bwMode="auto">
            <a:xfrm rot="20700000">
              <a:off x="1905000" y="2133600"/>
              <a:ext cx="76200" cy="914400"/>
            </a:xfrm>
            <a:prstGeom prst="upArrow">
              <a:avLst>
                <a:gd name="adj1" fmla="val 50000"/>
                <a:gd name="adj2" fmla="val 3000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7" name="Rectangle 13"/>
            <p:cNvSpPr>
              <a:spLocks noChangeArrowheads="1"/>
            </p:cNvSpPr>
            <p:nvPr/>
          </p:nvSpPr>
          <p:spPr bwMode="auto">
            <a:xfrm rot="9915977">
              <a:off x="1066800" y="1371600"/>
              <a:ext cx="1371600" cy="762000"/>
            </a:xfrm>
            <a:prstGeom prst="rect">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8" name="Line 14"/>
            <p:cNvSpPr>
              <a:spLocks noChangeShapeType="1"/>
            </p:cNvSpPr>
            <p:nvPr/>
          </p:nvSpPr>
          <p:spPr bwMode="auto">
            <a:xfrm flipH="1">
              <a:off x="2057400" y="1981200"/>
              <a:ext cx="609600" cy="152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9" name="AutoShape 15"/>
            <p:cNvSpPr>
              <a:spLocks noChangeArrowheads="1"/>
            </p:cNvSpPr>
            <p:nvPr/>
          </p:nvSpPr>
          <p:spPr bwMode="auto">
            <a:xfrm>
              <a:off x="1600200" y="381000"/>
              <a:ext cx="152400" cy="1295400"/>
            </a:xfrm>
            <a:prstGeom prst="downArrow">
              <a:avLst>
                <a:gd name="adj1" fmla="val 50000"/>
                <a:gd name="adj2" fmla="val 2125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0" name="Text Box 16"/>
            <p:cNvSpPr txBox="1">
              <a:spLocks noChangeArrowheads="1"/>
            </p:cNvSpPr>
            <p:nvPr/>
          </p:nvSpPr>
          <p:spPr bwMode="auto">
            <a:xfrm>
              <a:off x="1600200" y="2590800"/>
              <a:ext cx="609600" cy="36671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12</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mn-cs"/>
                </a:rPr>
                <a:t>0</a:t>
              </a:r>
            </a:p>
          </p:txBody>
        </p:sp>
        <p:sp>
          <p:nvSpPr>
            <p:cNvPr id="11" name="Arc 18"/>
            <p:cNvSpPr>
              <a:spLocks/>
            </p:cNvSpPr>
            <p:nvPr/>
          </p:nvSpPr>
          <p:spPr bwMode="auto">
            <a:xfrm flipV="1">
              <a:off x="1676400" y="2438400"/>
              <a:ext cx="228600" cy="76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2" name="Line 19"/>
            <p:cNvSpPr>
              <a:spLocks noChangeShapeType="1"/>
            </p:cNvSpPr>
            <p:nvPr/>
          </p:nvSpPr>
          <p:spPr bwMode="auto">
            <a:xfrm flipV="1">
              <a:off x="2362200" y="1219200"/>
              <a:ext cx="99060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3" name="Line 20"/>
            <p:cNvSpPr>
              <a:spLocks noChangeShapeType="1"/>
            </p:cNvSpPr>
            <p:nvPr/>
          </p:nvSpPr>
          <p:spPr bwMode="auto">
            <a:xfrm flipV="1">
              <a:off x="152400" y="990600"/>
              <a:ext cx="4267200" cy="12954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4" name="Line 21"/>
            <p:cNvSpPr>
              <a:spLocks noChangeShapeType="1"/>
            </p:cNvSpPr>
            <p:nvPr/>
          </p:nvSpPr>
          <p:spPr bwMode="auto">
            <a:xfrm>
              <a:off x="1371600" y="304800"/>
              <a:ext cx="533400" cy="21336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5" name="Text Box 22"/>
            <p:cNvSpPr txBox="1">
              <a:spLocks noChangeArrowheads="1"/>
            </p:cNvSpPr>
            <p:nvPr/>
          </p:nvSpPr>
          <p:spPr bwMode="auto">
            <a:xfrm>
              <a:off x="1752600" y="152400"/>
              <a:ext cx="6096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mn-cs"/>
                </a:rPr>
                <a:t>2kN</a:t>
              </a:r>
            </a:p>
          </p:txBody>
        </p:sp>
        <p:sp>
          <p:nvSpPr>
            <p:cNvPr id="16" name="Line 23"/>
            <p:cNvSpPr>
              <a:spLocks noChangeShapeType="1"/>
            </p:cNvSpPr>
            <p:nvPr/>
          </p:nvSpPr>
          <p:spPr bwMode="auto">
            <a:xfrm flipV="1">
              <a:off x="2514600" y="304800"/>
              <a:ext cx="1295400" cy="38100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17" name="Text Box 24"/>
            <p:cNvSpPr txBox="1">
              <a:spLocks noChangeArrowheads="1"/>
            </p:cNvSpPr>
            <p:nvPr/>
          </p:nvSpPr>
          <p:spPr bwMode="auto">
            <a:xfrm rot="21179821">
              <a:off x="3352800" y="990600"/>
              <a:ext cx="234950" cy="36671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T</a:t>
              </a:r>
            </a:p>
          </p:txBody>
        </p:sp>
        <p:sp>
          <p:nvSpPr>
            <p:cNvPr id="18" name="Text Box 25"/>
            <p:cNvSpPr txBox="1">
              <a:spLocks noChangeArrowheads="1"/>
            </p:cNvSpPr>
            <p:nvPr/>
          </p:nvSpPr>
          <p:spPr bwMode="auto">
            <a:xfrm>
              <a:off x="2057400" y="2819400"/>
              <a:ext cx="533400" cy="36671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N</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cs typeface="+mn-cs"/>
                </a:rPr>
                <a:t>1</a:t>
              </a:r>
            </a:p>
          </p:txBody>
        </p:sp>
        <p:sp>
          <p:nvSpPr>
            <p:cNvPr id="19" name="Text Box 26"/>
            <p:cNvSpPr txBox="1">
              <a:spLocks noChangeArrowheads="1"/>
            </p:cNvSpPr>
            <p:nvPr/>
          </p:nvSpPr>
          <p:spPr bwMode="auto">
            <a:xfrm rot="20911814">
              <a:off x="2463800" y="1900238"/>
              <a:ext cx="990600" cy="64135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0.2 N</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cs typeface="+mn-cs"/>
                </a:rPr>
                <a:t>1</a:t>
              </a:r>
            </a:p>
            <a:p>
              <a:pPr marL="0" marR="0" lvl="0" indent="0" algn="l" defTabSz="914400" eaLnBrk="1" fontAlgn="auto" latinLnBrk="0" hangingPunct="1">
                <a:lnSpc>
                  <a:spcPct val="100000"/>
                </a:lnSpc>
                <a:spcBef>
                  <a:spcPct val="50000"/>
                </a:spcBef>
                <a:spcAft>
                  <a:spcPts val="0"/>
                </a:spcAft>
                <a:buClrTx/>
                <a:buSzTx/>
                <a:buFontTx/>
                <a:buNone/>
                <a:tabLst/>
                <a:defRPr/>
              </a:pPr>
              <a:endPar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cs typeface="+mn-cs"/>
              </a:endParaRPr>
            </a:p>
          </p:txBody>
        </p:sp>
        <p:sp>
          <p:nvSpPr>
            <p:cNvPr id="20" name="Text Box 27"/>
            <p:cNvSpPr txBox="1">
              <a:spLocks noChangeArrowheads="1"/>
            </p:cNvSpPr>
            <p:nvPr/>
          </p:nvSpPr>
          <p:spPr bwMode="auto">
            <a:xfrm>
              <a:off x="0" y="3048000"/>
              <a:ext cx="2667000" cy="36671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FBD of A</a:t>
              </a:r>
            </a:p>
          </p:txBody>
        </p:sp>
        <p:sp>
          <p:nvSpPr>
            <p:cNvPr id="21" name="AutoShape 28"/>
            <p:cNvSpPr>
              <a:spLocks noChangeArrowheads="1"/>
            </p:cNvSpPr>
            <p:nvPr/>
          </p:nvSpPr>
          <p:spPr bwMode="auto">
            <a:xfrm rot="20520000">
              <a:off x="2133600" y="838200"/>
              <a:ext cx="990600" cy="152400"/>
            </a:xfrm>
            <a:prstGeom prst="leftArrow">
              <a:avLst>
                <a:gd name="adj1" fmla="val 50000"/>
                <a:gd name="adj2" fmla="val 162500"/>
              </a:avLst>
            </a:prstGeom>
            <a:solidFill>
              <a:srgbClr val="CCFFFF">
                <a:alpha val="45000"/>
              </a:srgbClr>
            </a:solidFill>
            <a:ln w="9525">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2" name="Text Box 29"/>
            <p:cNvSpPr txBox="1">
              <a:spLocks noChangeArrowheads="1"/>
            </p:cNvSpPr>
            <p:nvPr/>
          </p:nvSpPr>
          <p:spPr bwMode="auto">
            <a:xfrm rot="20764988">
              <a:off x="3124200" y="381000"/>
              <a:ext cx="762000" cy="36671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ma</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cs typeface="+mn-cs"/>
                </a:rPr>
                <a:t>A</a:t>
              </a:r>
            </a:p>
          </p:txBody>
        </p:sp>
        <p:sp>
          <p:nvSpPr>
            <p:cNvPr id="23" name="Text Box 30"/>
            <p:cNvSpPr txBox="1">
              <a:spLocks noChangeArrowheads="1"/>
            </p:cNvSpPr>
            <p:nvPr/>
          </p:nvSpPr>
          <p:spPr bwMode="auto">
            <a:xfrm>
              <a:off x="1143000" y="0"/>
              <a:ext cx="2286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y</a:t>
              </a:r>
            </a:p>
          </p:txBody>
        </p:sp>
        <p:sp>
          <p:nvSpPr>
            <p:cNvPr id="24" name="Text Box 31"/>
            <p:cNvSpPr txBox="1">
              <a:spLocks noChangeArrowheads="1"/>
            </p:cNvSpPr>
            <p:nvPr/>
          </p:nvSpPr>
          <p:spPr bwMode="auto">
            <a:xfrm>
              <a:off x="4419600" y="685800"/>
              <a:ext cx="228600" cy="396875"/>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cs typeface="+mn-cs"/>
                </a:rPr>
                <a:t>x</a:t>
              </a:r>
            </a:p>
          </p:txBody>
        </p:sp>
      </p:grpSp>
      <p:grpSp>
        <p:nvGrpSpPr>
          <p:cNvPr id="25" name="Group 24"/>
          <p:cNvGrpSpPr/>
          <p:nvPr/>
        </p:nvGrpSpPr>
        <p:grpSpPr>
          <a:xfrm>
            <a:off x="347254" y="4300585"/>
            <a:ext cx="2971800" cy="2514600"/>
            <a:chOff x="152400" y="4343400"/>
            <a:chExt cx="2971800" cy="2514600"/>
          </a:xfrm>
        </p:grpSpPr>
        <p:sp>
          <p:nvSpPr>
            <p:cNvPr id="26" name="Rectangle 39"/>
            <p:cNvSpPr>
              <a:spLocks noChangeArrowheads="1"/>
            </p:cNvSpPr>
            <p:nvPr/>
          </p:nvSpPr>
          <p:spPr bwMode="auto">
            <a:xfrm>
              <a:off x="1066800" y="5105400"/>
              <a:ext cx="685800" cy="7620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7" name="Text Box 40"/>
            <p:cNvSpPr txBox="1">
              <a:spLocks noChangeArrowheads="1"/>
            </p:cNvSpPr>
            <p:nvPr/>
          </p:nvSpPr>
          <p:spPr bwMode="auto">
            <a:xfrm>
              <a:off x="1219200" y="5334000"/>
              <a:ext cx="228600" cy="366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B</a:t>
              </a:r>
            </a:p>
          </p:txBody>
        </p:sp>
        <p:sp>
          <p:nvSpPr>
            <p:cNvPr id="28" name="Line 41"/>
            <p:cNvSpPr>
              <a:spLocks noChangeShapeType="1"/>
            </p:cNvSpPr>
            <p:nvPr/>
          </p:nvSpPr>
          <p:spPr bwMode="auto">
            <a:xfrm flipH="1" flipV="1">
              <a:off x="1447800" y="46482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29" name="Text Box 42"/>
            <p:cNvSpPr txBox="1">
              <a:spLocks noChangeArrowheads="1"/>
            </p:cNvSpPr>
            <p:nvPr/>
          </p:nvSpPr>
          <p:spPr bwMode="auto">
            <a:xfrm>
              <a:off x="990600" y="4495800"/>
              <a:ext cx="3810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T</a:t>
              </a:r>
            </a:p>
          </p:txBody>
        </p:sp>
        <p:sp>
          <p:nvSpPr>
            <p:cNvPr id="30" name="AutoShape 43"/>
            <p:cNvSpPr>
              <a:spLocks noChangeArrowheads="1"/>
            </p:cNvSpPr>
            <p:nvPr/>
          </p:nvSpPr>
          <p:spPr bwMode="auto">
            <a:xfrm>
              <a:off x="1371600" y="5791200"/>
              <a:ext cx="152400" cy="685800"/>
            </a:xfrm>
            <a:prstGeom prst="downArrow">
              <a:avLst>
                <a:gd name="adj1" fmla="val 50000"/>
                <a:gd name="adj2" fmla="val 11250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1" name="Line 44"/>
            <p:cNvSpPr>
              <a:spLocks noChangeShapeType="1"/>
            </p:cNvSpPr>
            <p:nvPr/>
          </p:nvSpPr>
          <p:spPr bwMode="auto">
            <a:xfrm>
              <a:off x="2438400" y="4953000"/>
              <a:ext cx="0" cy="99060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2" name="Text Box 45"/>
            <p:cNvSpPr txBox="1">
              <a:spLocks noChangeArrowheads="1"/>
            </p:cNvSpPr>
            <p:nvPr/>
          </p:nvSpPr>
          <p:spPr bwMode="auto">
            <a:xfrm>
              <a:off x="2514600" y="5334000"/>
              <a:ext cx="6096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cs typeface="+mn-cs"/>
                </a:rPr>
                <a:t>B</a:t>
              </a:r>
            </a:p>
          </p:txBody>
        </p:sp>
        <p:sp>
          <p:nvSpPr>
            <p:cNvPr id="33" name="AutoShape 46"/>
            <p:cNvSpPr>
              <a:spLocks noChangeArrowheads="1"/>
            </p:cNvSpPr>
            <p:nvPr/>
          </p:nvSpPr>
          <p:spPr bwMode="auto">
            <a:xfrm>
              <a:off x="762000" y="5181600"/>
              <a:ext cx="152400" cy="609600"/>
            </a:xfrm>
            <a:prstGeom prst="upArrow">
              <a:avLst>
                <a:gd name="adj1" fmla="val 50000"/>
                <a:gd name="adj2" fmla="val 100000"/>
              </a:avLst>
            </a:prstGeom>
            <a:solidFill>
              <a:srgbClr val="FFFF00">
                <a:alpha val="48000"/>
              </a:srgbClr>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4" name="Text Box 47"/>
            <p:cNvSpPr txBox="1">
              <a:spLocks noChangeArrowheads="1"/>
            </p:cNvSpPr>
            <p:nvPr/>
          </p:nvSpPr>
          <p:spPr bwMode="auto">
            <a:xfrm>
              <a:off x="152400" y="4876800"/>
              <a:ext cx="9144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m</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B</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B</a:t>
              </a:r>
              <a:endPar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endParaRPr>
            </a:p>
          </p:txBody>
        </p:sp>
        <p:sp>
          <p:nvSpPr>
            <p:cNvPr id="35" name="Line 48"/>
            <p:cNvSpPr>
              <a:spLocks noChangeShapeType="1"/>
            </p:cNvSpPr>
            <p:nvPr/>
          </p:nvSpPr>
          <p:spPr bwMode="auto">
            <a:xfrm flipV="1">
              <a:off x="1447800" y="4343400"/>
              <a:ext cx="0" cy="1524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669900"/>
                </a:solidFill>
                <a:effectLst/>
                <a:uLnTx/>
                <a:uFillTx/>
                <a:cs typeface="+mn-cs"/>
              </a:endParaRPr>
            </a:p>
          </p:txBody>
        </p:sp>
        <p:sp>
          <p:nvSpPr>
            <p:cNvPr id="36" name="Text Box 49"/>
            <p:cNvSpPr txBox="1">
              <a:spLocks noChangeArrowheads="1"/>
            </p:cNvSpPr>
            <p:nvPr/>
          </p:nvSpPr>
          <p:spPr bwMode="auto">
            <a:xfrm>
              <a:off x="1524000" y="4343400"/>
              <a:ext cx="30480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y</a:t>
              </a:r>
            </a:p>
          </p:txBody>
        </p:sp>
        <p:sp>
          <p:nvSpPr>
            <p:cNvPr id="37" name="Text Box 59"/>
            <p:cNvSpPr txBox="1">
              <a:spLocks noChangeArrowheads="1"/>
            </p:cNvSpPr>
            <p:nvPr/>
          </p:nvSpPr>
          <p:spPr bwMode="auto">
            <a:xfrm>
              <a:off x="152400" y="6491288"/>
              <a:ext cx="2667000" cy="366712"/>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mn-cs"/>
                </a:rPr>
                <a:t>FBD of B</a:t>
              </a:r>
            </a:p>
          </p:txBody>
        </p:sp>
      </p:grpSp>
      <p:grpSp>
        <p:nvGrpSpPr>
          <p:cNvPr id="38" name="Group 37"/>
          <p:cNvGrpSpPr/>
          <p:nvPr/>
        </p:nvGrpSpPr>
        <p:grpSpPr>
          <a:xfrm>
            <a:off x="3362591" y="847772"/>
            <a:ext cx="5616239" cy="5806282"/>
            <a:chOff x="2384761" y="1051718"/>
            <a:chExt cx="5616239" cy="5806282"/>
          </a:xfrm>
        </p:grpSpPr>
        <p:grpSp>
          <p:nvGrpSpPr>
            <p:cNvPr id="39" name="Group 3"/>
            <p:cNvGrpSpPr>
              <a:grpSpLocks/>
            </p:cNvGrpSpPr>
            <p:nvPr/>
          </p:nvGrpSpPr>
          <p:grpSpPr bwMode="auto">
            <a:xfrm>
              <a:off x="4267204" y="2057400"/>
              <a:ext cx="1085851" cy="457200"/>
              <a:chOff x="2496" y="2016"/>
              <a:chExt cx="684" cy="288"/>
            </a:xfrm>
          </p:grpSpPr>
          <p:sp>
            <p:nvSpPr>
              <p:cNvPr id="58" name="Rectangle 4"/>
              <p:cNvSpPr>
                <a:spLocks noChangeArrowheads="1"/>
              </p:cNvSpPr>
              <p:nvPr/>
            </p:nvSpPr>
            <p:spPr bwMode="auto">
              <a:xfrm>
                <a:off x="2554" y="2045"/>
                <a:ext cx="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l-GR" altLang="en-US" sz="1800" b="0" i="1" u="none" strike="noStrike" kern="0" cap="none" spc="0" normalizeH="0" baseline="0" noProof="0">
                    <a:ln>
                      <a:noFill/>
                    </a:ln>
                    <a:solidFill>
                      <a:srgbClr val="000000"/>
                    </a:solidFill>
                    <a:effectLst/>
                    <a:uLnTx/>
                    <a:uFillTx/>
                    <a:latin typeface="Arial" panose="020B0604020202020204" pitchFamily="34" charset="0"/>
                    <a:cs typeface="+mn-cs"/>
                  </a:rPr>
                  <a:t>Σ</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cs typeface="+mn-cs"/>
                  </a:rPr>
                  <a:t> F</a:t>
                </a:r>
                <a:r>
                  <a:rPr kumimoji="0" lang="en-US" altLang="en-US" sz="1800" b="0" i="1" u="none" strike="noStrike" kern="0" cap="none" spc="0" normalizeH="0" baseline="-25000" noProof="0">
                    <a:ln>
                      <a:noFill/>
                    </a:ln>
                    <a:solidFill>
                      <a:srgbClr val="000000"/>
                    </a:solidFill>
                    <a:effectLst/>
                    <a:uLnTx/>
                    <a:uFillTx/>
                    <a:latin typeface="Arial" panose="020B0604020202020204" pitchFamily="34" charset="0"/>
                    <a:cs typeface="+mn-cs"/>
                  </a:rPr>
                  <a:t>y</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cs typeface="+mn-cs"/>
                  </a:rPr>
                  <a:t>=  0</a:t>
                </a:r>
              </a:p>
            </p:txBody>
          </p:sp>
          <p:grpSp>
            <p:nvGrpSpPr>
              <p:cNvPr id="59" name="Group 5"/>
              <p:cNvGrpSpPr>
                <a:grpSpLocks/>
              </p:cNvGrpSpPr>
              <p:nvPr/>
            </p:nvGrpSpPr>
            <p:grpSpPr bwMode="auto">
              <a:xfrm>
                <a:off x="2496" y="2016"/>
                <a:ext cx="136" cy="288"/>
                <a:chOff x="2496" y="2016"/>
                <a:chExt cx="136" cy="288"/>
              </a:xfrm>
            </p:grpSpPr>
            <p:sp>
              <p:nvSpPr>
                <p:cNvPr id="60" name="Line 6"/>
                <p:cNvSpPr>
                  <a:spLocks noChangeShapeType="1"/>
                </p:cNvSpPr>
                <p:nvPr/>
              </p:nvSpPr>
              <p:spPr bwMode="auto">
                <a:xfrm flipV="1">
                  <a:off x="2592" y="2016"/>
                  <a:ext cx="0" cy="288"/>
                </a:xfrm>
                <a:prstGeom prst="line">
                  <a:avLst/>
                </a:prstGeom>
                <a:noFill/>
                <a:ln w="95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000000"/>
                    </a:solidFill>
                    <a:effectLst/>
                    <a:uLnTx/>
                    <a:uFillTx/>
                    <a:cs typeface="+mn-cs"/>
                  </a:endParaRPr>
                </a:p>
              </p:txBody>
            </p:sp>
            <p:graphicFrame>
              <p:nvGraphicFramePr>
                <p:cNvPr id="61" name="Object 7"/>
                <p:cNvGraphicFramePr>
                  <a:graphicFrameLocks noChangeAspect="1"/>
                </p:cNvGraphicFramePr>
                <p:nvPr>
                  <p:extLst>
                    <p:ext uri="{D42A27DB-BD31-4B8C-83A1-F6EECF244321}">
                      <p14:modId xmlns:p14="http://schemas.microsoft.com/office/powerpoint/2010/main" val="743575414"/>
                    </p:ext>
                  </p:extLst>
                </p:nvPr>
              </p:nvGraphicFramePr>
              <p:xfrm>
                <a:off x="2496" y="2064"/>
                <a:ext cx="136" cy="136"/>
              </p:xfrm>
              <a:graphic>
                <a:graphicData uri="http://schemas.openxmlformats.org/presentationml/2006/ole">
                  <mc:AlternateContent xmlns:mc="http://schemas.openxmlformats.org/markup-compatibility/2006">
                    <mc:Choice xmlns:v="urn:schemas-microsoft-com:vml" Requires="v">
                      <p:oleObj spid="_x0000_s26692"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srcRect/>
                            <a:stretch>
                              <a:fillRect/>
                            </a:stretch>
                          </p:blipFill>
                          <p:spPr bwMode="auto">
                            <a:xfrm>
                              <a:off x="2496" y="2064"/>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0" name="Group 8"/>
            <p:cNvGrpSpPr>
              <a:grpSpLocks/>
            </p:cNvGrpSpPr>
            <p:nvPr/>
          </p:nvGrpSpPr>
          <p:grpSpPr bwMode="auto">
            <a:xfrm>
              <a:off x="4444154" y="1051718"/>
              <a:ext cx="922338" cy="519113"/>
              <a:chOff x="2544" y="2544"/>
              <a:chExt cx="581" cy="327"/>
            </a:xfrm>
          </p:grpSpPr>
          <p:graphicFrame>
            <p:nvGraphicFramePr>
              <p:cNvPr id="56" name="Object 9"/>
              <p:cNvGraphicFramePr>
                <a:graphicFrameLocks noChangeAspect="1"/>
              </p:cNvGraphicFramePr>
              <p:nvPr>
                <p:extLst>
                  <p:ext uri="{D42A27DB-BD31-4B8C-83A1-F6EECF244321}">
                    <p14:modId xmlns:p14="http://schemas.microsoft.com/office/powerpoint/2010/main" val="3248009908"/>
                  </p:ext>
                </p:extLst>
              </p:nvPr>
            </p:nvGraphicFramePr>
            <p:xfrm>
              <a:off x="2544" y="2544"/>
              <a:ext cx="88" cy="88"/>
            </p:xfrm>
            <a:graphic>
              <a:graphicData uri="http://schemas.openxmlformats.org/presentationml/2006/ole">
                <mc:AlternateContent xmlns:mc="http://schemas.openxmlformats.org/markup-compatibility/2006">
                  <mc:Choice xmlns:v="urn:schemas-microsoft-com:vml" Requires="v">
                    <p:oleObj spid="_x0000_s26693" name="Equation" r:id="rId5" imgW="139680" imgH="139680" progId="Equation.3">
                      <p:embed/>
                    </p:oleObj>
                  </mc:Choice>
                  <mc:Fallback>
                    <p:oleObj name="Equation" r:id="rId5" imgW="139680" imgH="139680" progId="Equation.3">
                      <p:embed/>
                      <p:pic>
                        <p:nvPicPr>
                          <p:cNvPr id="0" name=""/>
                          <p:cNvPicPr>
                            <a:picLocks noChangeAspect="1" noChangeArrowheads="1"/>
                          </p:cNvPicPr>
                          <p:nvPr/>
                        </p:nvPicPr>
                        <p:blipFill>
                          <a:blip r:embed="rId6"/>
                          <a:srcRect/>
                          <a:stretch>
                            <a:fillRect/>
                          </a:stretch>
                        </p:blipFill>
                        <p:spPr bwMode="auto">
                          <a:xfrm>
                            <a:off x="2544" y="2544"/>
                            <a:ext cx="88"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Rectangle 10"/>
              <p:cNvSpPr>
                <a:spLocks noChangeArrowheads="1"/>
              </p:cNvSpPr>
              <p:nvPr/>
            </p:nvSpPr>
            <p:spPr bwMode="auto">
              <a:xfrm>
                <a:off x="2592" y="2640"/>
                <a:ext cx="533" cy="2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l-GR" altLang="en-US" sz="1800" b="0" i="1" u="none" strike="noStrike" kern="0" cap="none" spc="0" normalizeH="0" baseline="0" noProof="0">
                    <a:ln>
                      <a:noFill/>
                    </a:ln>
                    <a:solidFill>
                      <a:srgbClr val="000000"/>
                    </a:solidFill>
                    <a:effectLst/>
                    <a:uLnTx/>
                    <a:uFillTx/>
                    <a:latin typeface="Arial" panose="020B0604020202020204" pitchFamily="34" charset="0"/>
                    <a:cs typeface="+mn-cs"/>
                  </a:rPr>
                  <a:t>Σ</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cs typeface="+mn-cs"/>
                  </a:rPr>
                  <a:t>F</a:t>
                </a:r>
                <a:r>
                  <a:rPr kumimoji="0" lang="en-US" altLang="en-US" sz="1800" b="0" i="1" u="none" strike="noStrike" kern="0" cap="none" spc="0" normalizeH="0" baseline="-25000" noProof="0">
                    <a:ln>
                      <a:noFill/>
                    </a:ln>
                    <a:solidFill>
                      <a:srgbClr val="000000"/>
                    </a:solidFill>
                    <a:effectLst/>
                    <a:uLnTx/>
                    <a:uFillTx/>
                    <a:latin typeface="Arial" panose="020B0604020202020204" pitchFamily="34" charset="0"/>
                    <a:cs typeface="+mn-cs"/>
                  </a:rPr>
                  <a:t>x </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cs typeface="+mn-cs"/>
                  </a:rPr>
                  <a:t>=0</a:t>
                </a:r>
                <a:endParaRPr kumimoji="0" lang="en-US" altLang="en-US" sz="1800" b="0" i="1" u="none" strike="noStrike" kern="0" cap="none" spc="0" normalizeH="0" baseline="-25000" noProof="0">
                  <a:ln>
                    <a:noFill/>
                  </a:ln>
                  <a:solidFill>
                    <a:srgbClr val="000000"/>
                  </a:solidFill>
                  <a:effectLst/>
                  <a:uLnTx/>
                  <a:uFillTx/>
                  <a:latin typeface="Arial" panose="020B0604020202020204" pitchFamily="34" charset="0"/>
                  <a:cs typeface="+mn-cs"/>
                </a:endParaRPr>
              </a:p>
            </p:txBody>
          </p:sp>
        </p:grpSp>
        <p:sp>
          <p:nvSpPr>
            <p:cNvPr id="41" name="Text Box 32"/>
            <p:cNvSpPr txBox="1">
              <a:spLocks noChangeArrowheads="1"/>
            </p:cNvSpPr>
            <p:nvPr/>
          </p:nvSpPr>
          <p:spPr bwMode="auto">
            <a:xfrm>
              <a:off x="4114800" y="15240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-2 sin 12 +T-0.2N</a:t>
              </a:r>
              <a:r>
                <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rPr>
                <a:t>1</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-(2/9.81)</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a:t>
              </a:r>
              <a:endPar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endParaRPr>
            </a:p>
          </p:txBody>
        </p:sp>
        <p:sp>
          <p:nvSpPr>
            <p:cNvPr id="44" name="Text Box 35"/>
            <p:cNvSpPr txBox="1">
              <a:spLocks noChangeArrowheads="1"/>
            </p:cNvSpPr>
            <p:nvPr/>
          </p:nvSpPr>
          <p:spPr bwMode="auto">
            <a:xfrm>
              <a:off x="4191000" y="2438400"/>
              <a:ext cx="3810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2 cos 12 – N</a:t>
              </a:r>
              <a:r>
                <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rPr>
                <a:t>1</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a:t>
              </a:r>
              <a:endPar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endParaRP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   N</a:t>
              </a:r>
              <a:r>
                <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rPr>
                <a:t>1</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=1.956 N</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Substitute N</a:t>
              </a:r>
              <a:r>
                <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rPr>
                <a:t>1</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 in eq. 1</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-0.415 + T – 0.3912 -0.203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a:t>
              </a:r>
            </a:p>
          </p:txBody>
        </p:sp>
        <p:grpSp>
          <p:nvGrpSpPr>
            <p:cNvPr id="47" name="Group 50"/>
            <p:cNvGrpSpPr>
              <a:grpSpLocks/>
            </p:cNvGrpSpPr>
            <p:nvPr/>
          </p:nvGrpSpPr>
          <p:grpSpPr bwMode="auto">
            <a:xfrm>
              <a:off x="3006728" y="4495800"/>
              <a:ext cx="1085851" cy="457200"/>
              <a:chOff x="2086" y="2016"/>
              <a:chExt cx="684" cy="288"/>
            </a:xfrm>
          </p:grpSpPr>
          <p:sp>
            <p:nvSpPr>
              <p:cNvPr id="52" name="Rectangle 51"/>
              <p:cNvSpPr>
                <a:spLocks noChangeArrowheads="1"/>
              </p:cNvSpPr>
              <p:nvPr/>
            </p:nvSpPr>
            <p:spPr bwMode="auto">
              <a:xfrm>
                <a:off x="2144" y="2037"/>
                <a:ext cx="626" cy="2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l-GR" altLang="en-US" sz="1800" b="0" i="1" u="none" strike="noStrike" kern="0" cap="none" spc="0" normalizeH="0" baseline="0" noProof="0" dirty="0">
                    <a:ln>
                      <a:noFill/>
                    </a:ln>
                    <a:solidFill>
                      <a:srgbClr val="000000"/>
                    </a:solidFill>
                    <a:effectLst/>
                    <a:uLnTx/>
                    <a:uFillTx/>
                    <a:latin typeface="Arial" panose="020B0604020202020204" pitchFamily="34" charset="0"/>
                    <a:cs typeface="+mn-cs"/>
                  </a:rPr>
                  <a:t>Σ</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cs typeface="+mn-cs"/>
                  </a:rPr>
                  <a:t> </a:t>
                </a:r>
                <a:r>
                  <a:rPr kumimoji="0" lang="en-US" altLang="en-US" sz="1800" b="0" i="1" u="none" strike="noStrike" kern="0" cap="none" spc="0" normalizeH="0" baseline="0" noProof="0" dirty="0" err="1">
                    <a:ln>
                      <a:noFill/>
                    </a:ln>
                    <a:solidFill>
                      <a:srgbClr val="000000"/>
                    </a:solidFill>
                    <a:effectLst/>
                    <a:uLnTx/>
                    <a:uFillTx/>
                    <a:latin typeface="Arial" panose="020B0604020202020204" pitchFamily="34" charset="0"/>
                    <a:cs typeface="+mn-cs"/>
                  </a:rPr>
                  <a:t>F</a:t>
                </a:r>
                <a:r>
                  <a:rPr kumimoji="0" lang="en-US" altLang="en-US" sz="1800" b="0" i="1" u="none" strike="noStrike" kern="0" cap="none" spc="0" normalizeH="0" baseline="-25000" noProof="0" dirty="0" err="1">
                    <a:ln>
                      <a:noFill/>
                    </a:ln>
                    <a:solidFill>
                      <a:srgbClr val="000000"/>
                    </a:solidFill>
                    <a:effectLst/>
                    <a:uLnTx/>
                    <a:uFillTx/>
                    <a:latin typeface="Arial" panose="020B0604020202020204" pitchFamily="34" charset="0"/>
                    <a:cs typeface="+mn-cs"/>
                  </a:rPr>
                  <a:t>y</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cs typeface="+mn-cs"/>
                  </a:rPr>
                  <a:t>=  0</a:t>
                </a:r>
              </a:p>
            </p:txBody>
          </p:sp>
          <p:grpSp>
            <p:nvGrpSpPr>
              <p:cNvPr id="53" name="Group 52"/>
              <p:cNvGrpSpPr>
                <a:grpSpLocks/>
              </p:cNvGrpSpPr>
              <p:nvPr/>
            </p:nvGrpSpPr>
            <p:grpSpPr bwMode="auto">
              <a:xfrm>
                <a:off x="2086" y="2016"/>
                <a:ext cx="506" cy="288"/>
                <a:chOff x="2086" y="2016"/>
                <a:chExt cx="506" cy="288"/>
              </a:xfrm>
            </p:grpSpPr>
            <p:sp>
              <p:nvSpPr>
                <p:cNvPr id="54" name="Line 53"/>
                <p:cNvSpPr>
                  <a:spLocks noChangeShapeType="1"/>
                </p:cNvSpPr>
                <p:nvPr/>
              </p:nvSpPr>
              <p:spPr bwMode="auto">
                <a:xfrm flipV="1">
                  <a:off x="2592" y="2016"/>
                  <a:ext cx="0" cy="288"/>
                </a:xfrm>
                <a:prstGeom prst="line">
                  <a:avLst/>
                </a:prstGeom>
                <a:noFill/>
                <a:ln w="9525">
                  <a:no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IN" sz="1800" b="0" i="1" u="none" strike="noStrike" kern="0" cap="none" spc="0" normalizeH="0" baseline="0" noProof="0">
                    <a:ln>
                      <a:noFill/>
                    </a:ln>
                    <a:solidFill>
                      <a:srgbClr val="000000"/>
                    </a:solidFill>
                    <a:effectLst/>
                    <a:uLnTx/>
                    <a:uFillTx/>
                    <a:cs typeface="+mn-cs"/>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3388828043"/>
                    </p:ext>
                  </p:extLst>
                </p:nvPr>
              </p:nvGraphicFramePr>
              <p:xfrm>
                <a:off x="2086" y="2064"/>
                <a:ext cx="136" cy="136"/>
              </p:xfrm>
              <a:graphic>
                <a:graphicData uri="http://schemas.openxmlformats.org/presentationml/2006/ole">
                  <mc:AlternateContent xmlns:mc="http://schemas.openxmlformats.org/markup-compatibility/2006">
                    <mc:Choice xmlns:v="urn:schemas-microsoft-com:vml" Requires="v">
                      <p:oleObj spid="_x0000_s26694" name="Equation" r:id="rId7" imgW="139680" imgH="139680" progId="Equation.3">
                        <p:embed/>
                      </p:oleObj>
                    </mc:Choice>
                    <mc:Fallback>
                      <p:oleObj name="Equation" r:id="rId7" imgW="139680" imgH="139680" progId="Equation.3">
                        <p:embed/>
                        <p:pic>
                          <p:nvPicPr>
                            <p:cNvPr id="0" name=""/>
                            <p:cNvPicPr>
                              <a:picLocks noChangeAspect="1" noChangeArrowheads="1"/>
                            </p:cNvPicPr>
                            <p:nvPr/>
                          </p:nvPicPr>
                          <p:blipFill>
                            <a:blip r:embed="rId8"/>
                            <a:srcRect/>
                            <a:stretch>
                              <a:fillRect/>
                            </a:stretch>
                          </p:blipFill>
                          <p:spPr bwMode="auto">
                            <a:xfrm>
                              <a:off x="2086" y="2064"/>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8" name="Text Box 55"/>
            <p:cNvSpPr txBox="1">
              <a:spLocks noChangeArrowheads="1"/>
            </p:cNvSpPr>
            <p:nvPr/>
          </p:nvSpPr>
          <p:spPr bwMode="auto">
            <a:xfrm>
              <a:off x="2384761" y="4837112"/>
              <a:ext cx="3505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T – 1 +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m</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B</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B</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a:t>
              </a: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T – 1 + (1/9.81)</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B</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a:t>
              </a:r>
              <a:endPar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endParaRPr>
            </a:p>
          </p:txBody>
        </p:sp>
        <p:sp>
          <p:nvSpPr>
            <p:cNvPr id="51" name="Text Box 58"/>
            <p:cNvSpPr txBox="1">
              <a:spLocks noChangeArrowheads="1"/>
            </p:cNvSpPr>
            <p:nvPr/>
          </p:nvSpPr>
          <p:spPr bwMode="auto">
            <a:xfrm>
              <a:off x="2410091" y="5665788"/>
              <a:ext cx="2971800"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fontAlgn="base">
                <a:spcBef>
                  <a:spcPct val="0"/>
                </a:spcBef>
                <a:spcAft>
                  <a:spcPct val="0"/>
                </a:spcAft>
                <a:defRPr sz="2400">
                  <a:solidFill>
                    <a:schemeClr val="tx1"/>
                  </a:solidFill>
                  <a:latin typeface="Times New Roman" panose="02020603050405020304" pitchFamily="18" charset="0"/>
                </a:defRPr>
              </a:lvl6pPr>
              <a:lvl7pPr marL="3086100" indent="-342900" fontAlgn="base">
                <a:spcBef>
                  <a:spcPct val="0"/>
                </a:spcBef>
                <a:spcAft>
                  <a:spcPct val="0"/>
                </a:spcAft>
                <a:defRPr sz="2400">
                  <a:solidFill>
                    <a:schemeClr val="tx1"/>
                  </a:solidFill>
                  <a:latin typeface="Times New Roman" panose="02020603050405020304" pitchFamily="18" charset="0"/>
                </a:defRPr>
              </a:lvl7pPr>
              <a:lvl8pPr marL="3543300" indent="-342900" fontAlgn="base">
                <a:spcBef>
                  <a:spcPct val="0"/>
                </a:spcBef>
                <a:spcAft>
                  <a:spcPct val="0"/>
                </a:spcAft>
                <a:defRPr sz="2400">
                  <a:solidFill>
                    <a:schemeClr val="tx1"/>
                  </a:solidFill>
                  <a:latin typeface="Times New Roman" panose="02020603050405020304" pitchFamily="18" charset="0"/>
                </a:defRPr>
              </a:lvl8pPr>
              <a:lvl9pPr marL="4000500" indent="-3429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Solving (1) (2) and (3)</a:t>
              </a:r>
            </a:p>
            <a:p>
              <a:pPr marL="342900" marR="0" lvl="0" indent="-342900" algn="l" defTabSz="914400" eaLnBrk="1" fontAlgn="auto" latinLnBrk="0" hangingPunct="1">
                <a:lnSpc>
                  <a:spcPct val="100000"/>
                </a:lnSpc>
                <a:spcBef>
                  <a:spcPct val="50000"/>
                </a:spcBef>
                <a:spcAft>
                  <a:spcPts val="0"/>
                </a:spcAft>
                <a:buClrTx/>
                <a:buSzTx/>
                <a:buFontTx/>
                <a:buAutoNum type="arabicPeriod"/>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T=0.935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kN</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endParaRPr>
            </a:p>
            <a:p>
              <a:pPr marL="342900" marR="0" lvl="0" indent="-34290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2.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=0.637 m/s</a:t>
              </a:r>
              <a:r>
                <a:rPr kumimoji="0" lang="en-US" altLang="en-US" sz="1800" b="0" i="0" u="none" strike="noStrike" kern="0" cap="none" spc="0" normalizeH="0" baseline="30000" noProof="0" dirty="0">
                  <a:ln>
                    <a:noFill/>
                  </a:ln>
                  <a:solidFill>
                    <a:srgbClr val="000000"/>
                  </a:solidFill>
                  <a:effectLst/>
                  <a:uLnTx/>
                  <a:uFillTx/>
                  <a:latin typeface="Arial" panose="020B0604020202020204" pitchFamily="34" charset="0"/>
                  <a:cs typeface="+mn-cs"/>
                </a:rPr>
                <a:t>2</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mn-cs"/>
                </a:rPr>
                <a:t>  =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mn-cs"/>
                </a:rPr>
                <a:t>a</a:t>
              </a:r>
              <a:r>
                <a:rPr kumimoji="0" lang="en-US" altLang="en-US" sz="1800" b="0" i="0" u="none" strike="noStrike" kern="0" cap="none" spc="0" normalizeH="0" baseline="-25000" noProof="0" dirty="0" err="1">
                  <a:ln>
                    <a:noFill/>
                  </a:ln>
                  <a:solidFill>
                    <a:srgbClr val="000000"/>
                  </a:solidFill>
                  <a:effectLst/>
                  <a:uLnTx/>
                  <a:uFillTx/>
                  <a:latin typeface="Arial" panose="020B0604020202020204" pitchFamily="34" charset="0"/>
                  <a:cs typeface="+mn-cs"/>
                </a:rPr>
                <a:t>B</a:t>
              </a:r>
              <a:endParaRPr kumimoji="0" lang="en-US" altLang="en-US" sz="1800" b="0" i="0" u="none" strike="noStrike" kern="0" cap="none" spc="0" normalizeH="0" baseline="-25000" noProof="0" dirty="0">
                <a:ln>
                  <a:noFill/>
                </a:ln>
                <a:solidFill>
                  <a:srgbClr val="000000"/>
                </a:solidFill>
                <a:effectLst/>
                <a:uLnTx/>
                <a:uFillTx/>
                <a:latin typeface="Arial" panose="020B0604020202020204" pitchFamily="34" charset="0"/>
                <a:cs typeface="+mn-cs"/>
              </a:endParaRPr>
            </a:p>
          </p:txBody>
        </p:sp>
      </p:grpSp>
      <p:sp>
        <p:nvSpPr>
          <p:cNvPr id="62" name="Rectangle 2"/>
          <p:cNvSpPr txBox="1">
            <a:spLocks noChangeArrowheads="1"/>
          </p:cNvSpPr>
          <p:nvPr/>
        </p:nvSpPr>
        <p:spPr bwMode="auto">
          <a:xfrm>
            <a:off x="5460934" y="4158572"/>
            <a:ext cx="3750970" cy="125405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Tx/>
              <a:buNone/>
            </a:pPr>
            <a:r>
              <a:rPr lang="en-US" altLang="en-US" sz="2200" b="0" kern="0" dirty="0">
                <a:solidFill>
                  <a:srgbClr val="FF0000"/>
                </a:solidFill>
              </a:rPr>
              <a:t>t=4 s, u=0, and a=0.637 m/s</a:t>
            </a:r>
            <a:r>
              <a:rPr lang="en-US" altLang="en-US" sz="2200" b="0" kern="0" baseline="30000" dirty="0">
                <a:solidFill>
                  <a:srgbClr val="FF0000"/>
                </a:solidFill>
              </a:rPr>
              <a:t>2</a:t>
            </a:r>
          </a:p>
          <a:p>
            <a:pPr>
              <a:buFontTx/>
              <a:buNone/>
            </a:pPr>
            <a:r>
              <a:rPr lang="en-US" altLang="en-US" sz="2200" b="0" kern="0" dirty="0">
                <a:solidFill>
                  <a:srgbClr val="FF0000"/>
                </a:solidFill>
              </a:rPr>
              <a:t>Distance traveled    s= (½)  a t</a:t>
            </a:r>
            <a:r>
              <a:rPr lang="en-US" altLang="en-US" sz="2200" b="0" kern="0" baseline="30000" dirty="0">
                <a:solidFill>
                  <a:srgbClr val="FF0000"/>
                </a:solidFill>
              </a:rPr>
              <a:t>2</a:t>
            </a:r>
            <a:endParaRPr lang="en-US" altLang="en-US" sz="2200" b="0" kern="0" dirty="0">
              <a:solidFill>
                <a:srgbClr val="FF0000"/>
              </a:solidFill>
            </a:endParaRPr>
          </a:p>
          <a:p>
            <a:pPr>
              <a:buFontTx/>
              <a:buNone/>
            </a:pPr>
            <a:r>
              <a:rPr lang="en-US" altLang="en-US" sz="2200" b="0" kern="0" baseline="30000" dirty="0">
                <a:solidFill>
                  <a:srgbClr val="FF0000"/>
                </a:solidFill>
              </a:rPr>
              <a:t>		</a:t>
            </a:r>
            <a:r>
              <a:rPr lang="en-US" altLang="en-US" sz="2200" b="0" kern="0" dirty="0">
                <a:solidFill>
                  <a:srgbClr val="FF0000"/>
                </a:solidFill>
              </a:rPr>
              <a:t>s=5.096 m</a:t>
            </a:r>
          </a:p>
        </p:txBody>
      </p:sp>
    </p:spTree>
    <p:extLst>
      <p:ext uri="{BB962C8B-B14F-4D97-AF65-F5344CB8AC3E}">
        <p14:creationId xmlns:p14="http://schemas.microsoft.com/office/powerpoint/2010/main" val="45417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8" name="Picture 7"/>
          <p:cNvPicPr>
            <a:picLocks noChangeAspect="1"/>
          </p:cNvPicPr>
          <p:nvPr/>
        </p:nvPicPr>
        <p:blipFill>
          <a:blip r:embed="rId2"/>
          <a:stretch>
            <a:fillRect/>
          </a:stretch>
        </p:blipFill>
        <p:spPr>
          <a:xfrm>
            <a:off x="72000" y="807582"/>
            <a:ext cx="9000000" cy="1682308"/>
          </a:xfrm>
          <a:prstGeom prst="rect">
            <a:avLst/>
          </a:prstGeom>
        </p:spPr>
      </p:pic>
      <p:pic>
        <p:nvPicPr>
          <p:cNvPr id="7" name="Picture 6"/>
          <p:cNvPicPr>
            <a:picLocks noChangeAspect="1"/>
          </p:cNvPicPr>
          <p:nvPr/>
        </p:nvPicPr>
        <p:blipFill>
          <a:blip r:embed="rId3"/>
          <a:stretch>
            <a:fillRect/>
          </a:stretch>
        </p:blipFill>
        <p:spPr>
          <a:xfrm>
            <a:off x="5318506" y="1850353"/>
            <a:ext cx="3240000" cy="4746390"/>
          </a:xfrm>
          <a:prstGeom prst="rect">
            <a:avLst/>
          </a:prstGeom>
        </p:spPr>
      </p:pic>
      <p:cxnSp>
        <p:nvCxnSpPr>
          <p:cNvPr id="12" name="Straight Arrow Connector 11"/>
          <p:cNvCxnSpPr/>
          <p:nvPr/>
        </p:nvCxnSpPr>
        <p:spPr bwMode="auto">
          <a:xfrm flipV="1">
            <a:off x="7615644" y="3318141"/>
            <a:ext cx="0" cy="25532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7602583" y="2821577"/>
            <a:ext cx="13063" cy="326572"/>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V="1">
            <a:off x="7023460" y="3274596"/>
            <a:ext cx="13060" cy="48366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7003865" y="2604515"/>
            <a:ext cx="19595" cy="500089"/>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V="1">
            <a:off x="6405148" y="2849282"/>
            <a:ext cx="0" cy="72418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a:off x="6379025" y="2075470"/>
            <a:ext cx="13063" cy="603820"/>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H="1" flipV="1">
            <a:off x="6086608" y="3573463"/>
            <a:ext cx="2" cy="122729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a:off x="6068886" y="2075470"/>
            <a:ext cx="4662" cy="1328001"/>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V="1">
            <a:off x="6709271" y="4258491"/>
            <a:ext cx="0" cy="43976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a:off x="6709271" y="3758259"/>
            <a:ext cx="0" cy="351393"/>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flipV="1">
            <a:off x="6405148" y="5538652"/>
            <a:ext cx="0" cy="47026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H="1">
            <a:off x="6379025" y="4800759"/>
            <a:ext cx="13062" cy="643481"/>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sp>
        <p:nvSpPr>
          <p:cNvPr id="37" name="TextBox 36"/>
          <p:cNvSpPr txBox="1"/>
          <p:nvPr/>
        </p:nvSpPr>
        <p:spPr>
          <a:xfrm>
            <a:off x="7654831" y="3245214"/>
            <a:ext cx="343965" cy="400110"/>
          </a:xfrm>
          <a:prstGeom prst="rect">
            <a:avLst/>
          </a:prstGeom>
          <a:noFill/>
        </p:spPr>
        <p:txBody>
          <a:bodyPr wrap="square" rtlCol="0">
            <a:spAutoFit/>
          </a:bodyPr>
          <a:lstStyle/>
          <a:p>
            <a:r>
              <a:rPr lang="en-IN" sz="2000" b="0" dirty="0"/>
              <a:t>T</a:t>
            </a:r>
            <a:endParaRPr lang="en-IN" sz="2000" b="0" baseline="-25000" dirty="0"/>
          </a:p>
        </p:txBody>
      </p:sp>
      <p:sp>
        <p:nvSpPr>
          <p:cNvPr id="38" name="TextBox 37"/>
          <p:cNvSpPr txBox="1"/>
          <p:nvPr/>
        </p:nvSpPr>
        <p:spPr>
          <a:xfrm>
            <a:off x="8366787" y="3649237"/>
            <a:ext cx="383438" cy="400110"/>
          </a:xfrm>
          <a:prstGeom prst="rect">
            <a:avLst/>
          </a:prstGeom>
          <a:noFill/>
        </p:spPr>
        <p:txBody>
          <a:bodyPr wrap="none" rtlCol="0">
            <a:spAutoFit/>
          </a:bodyPr>
          <a:lstStyle/>
          <a:p>
            <a:r>
              <a:rPr lang="en-IN" sz="2000" b="0" dirty="0"/>
              <a:t>a</a:t>
            </a:r>
            <a:r>
              <a:rPr lang="en-IN" sz="2000" b="0" baseline="-25000" dirty="0"/>
              <a:t>b</a:t>
            </a:r>
          </a:p>
        </p:txBody>
      </p:sp>
      <p:cxnSp>
        <p:nvCxnSpPr>
          <p:cNvPr id="39" name="Straight Arrow Connector 38"/>
          <p:cNvCxnSpPr/>
          <p:nvPr/>
        </p:nvCxnSpPr>
        <p:spPr bwMode="auto">
          <a:xfrm flipV="1">
            <a:off x="6938506" y="5973838"/>
            <a:ext cx="0" cy="47026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a:off x="8374896" y="3683910"/>
            <a:ext cx="19595" cy="500089"/>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sp>
        <p:nvSpPr>
          <p:cNvPr id="42" name="TextBox 41"/>
          <p:cNvSpPr txBox="1"/>
          <p:nvPr/>
        </p:nvSpPr>
        <p:spPr>
          <a:xfrm>
            <a:off x="7635237" y="2746582"/>
            <a:ext cx="343965" cy="400110"/>
          </a:xfrm>
          <a:prstGeom prst="rect">
            <a:avLst/>
          </a:prstGeom>
          <a:noFill/>
        </p:spPr>
        <p:txBody>
          <a:bodyPr wrap="square" rtlCol="0">
            <a:spAutoFit/>
          </a:bodyPr>
          <a:lstStyle/>
          <a:p>
            <a:r>
              <a:rPr lang="en-IN" sz="2000" b="0" dirty="0"/>
              <a:t>T</a:t>
            </a:r>
            <a:endParaRPr lang="en-IN" sz="2000" b="0" baseline="-25000" dirty="0"/>
          </a:p>
        </p:txBody>
      </p:sp>
      <p:sp>
        <p:nvSpPr>
          <p:cNvPr id="43" name="TextBox 42"/>
          <p:cNvSpPr txBox="1"/>
          <p:nvPr/>
        </p:nvSpPr>
        <p:spPr>
          <a:xfrm>
            <a:off x="6727870" y="2642499"/>
            <a:ext cx="343965" cy="400110"/>
          </a:xfrm>
          <a:prstGeom prst="rect">
            <a:avLst/>
          </a:prstGeom>
          <a:noFill/>
        </p:spPr>
        <p:txBody>
          <a:bodyPr wrap="square" rtlCol="0">
            <a:spAutoFit/>
          </a:bodyPr>
          <a:lstStyle/>
          <a:p>
            <a:r>
              <a:rPr lang="en-IN" sz="2000" b="0" dirty="0"/>
              <a:t>T</a:t>
            </a:r>
            <a:endParaRPr lang="en-IN" sz="2000" b="0" baseline="-25000" dirty="0"/>
          </a:p>
        </p:txBody>
      </p:sp>
      <p:sp>
        <p:nvSpPr>
          <p:cNvPr id="44" name="TextBox 43"/>
          <p:cNvSpPr txBox="1"/>
          <p:nvPr/>
        </p:nvSpPr>
        <p:spPr>
          <a:xfrm>
            <a:off x="7051892" y="3211372"/>
            <a:ext cx="343965" cy="400110"/>
          </a:xfrm>
          <a:prstGeom prst="rect">
            <a:avLst/>
          </a:prstGeom>
          <a:noFill/>
        </p:spPr>
        <p:txBody>
          <a:bodyPr wrap="square" rtlCol="0">
            <a:spAutoFit/>
          </a:bodyPr>
          <a:lstStyle/>
          <a:p>
            <a:r>
              <a:rPr lang="en-IN" sz="2000" b="0" dirty="0"/>
              <a:t>T</a:t>
            </a:r>
            <a:endParaRPr lang="en-IN" sz="2000" b="0" baseline="-25000" dirty="0"/>
          </a:p>
        </p:txBody>
      </p:sp>
      <p:sp>
        <p:nvSpPr>
          <p:cNvPr id="45" name="TextBox 44"/>
          <p:cNvSpPr txBox="1"/>
          <p:nvPr/>
        </p:nvSpPr>
        <p:spPr>
          <a:xfrm>
            <a:off x="6392087" y="2083271"/>
            <a:ext cx="343965" cy="400110"/>
          </a:xfrm>
          <a:prstGeom prst="rect">
            <a:avLst/>
          </a:prstGeom>
          <a:noFill/>
        </p:spPr>
        <p:txBody>
          <a:bodyPr wrap="square" rtlCol="0">
            <a:spAutoFit/>
          </a:bodyPr>
          <a:lstStyle/>
          <a:p>
            <a:r>
              <a:rPr lang="en-IN" sz="2000" b="0" dirty="0"/>
              <a:t>T</a:t>
            </a:r>
            <a:endParaRPr lang="en-IN" sz="2000" b="0" baseline="-25000" dirty="0"/>
          </a:p>
        </p:txBody>
      </p:sp>
      <p:sp>
        <p:nvSpPr>
          <p:cNvPr id="46" name="TextBox 45"/>
          <p:cNvSpPr txBox="1"/>
          <p:nvPr/>
        </p:nvSpPr>
        <p:spPr>
          <a:xfrm>
            <a:off x="6347861" y="2984863"/>
            <a:ext cx="343965" cy="400110"/>
          </a:xfrm>
          <a:prstGeom prst="rect">
            <a:avLst/>
          </a:prstGeom>
          <a:noFill/>
        </p:spPr>
        <p:txBody>
          <a:bodyPr wrap="square" rtlCol="0">
            <a:spAutoFit/>
          </a:bodyPr>
          <a:lstStyle/>
          <a:p>
            <a:r>
              <a:rPr lang="en-IN" sz="2000" b="0" dirty="0"/>
              <a:t>T</a:t>
            </a:r>
            <a:endParaRPr lang="en-IN" sz="2000" b="0" baseline="-25000" dirty="0"/>
          </a:p>
        </p:txBody>
      </p:sp>
      <p:sp>
        <p:nvSpPr>
          <p:cNvPr id="47" name="TextBox 46"/>
          <p:cNvSpPr txBox="1"/>
          <p:nvPr/>
        </p:nvSpPr>
        <p:spPr>
          <a:xfrm>
            <a:off x="5577841" y="2335004"/>
            <a:ext cx="508358" cy="400110"/>
          </a:xfrm>
          <a:prstGeom prst="rect">
            <a:avLst/>
          </a:prstGeom>
          <a:noFill/>
        </p:spPr>
        <p:txBody>
          <a:bodyPr wrap="square" rtlCol="0">
            <a:spAutoFit/>
          </a:bodyPr>
          <a:lstStyle/>
          <a:p>
            <a:r>
              <a:rPr lang="en-IN" sz="2000" b="0" dirty="0"/>
              <a:t>2T</a:t>
            </a:r>
            <a:endParaRPr lang="en-IN" sz="2000" b="0" baseline="-25000" dirty="0"/>
          </a:p>
        </p:txBody>
      </p:sp>
      <p:sp>
        <p:nvSpPr>
          <p:cNvPr id="48" name="TextBox 47"/>
          <p:cNvSpPr txBox="1"/>
          <p:nvPr/>
        </p:nvSpPr>
        <p:spPr>
          <a:xfrm>
            <a:off x="5573114" y="3909597"/>
            <a:ext cx="509439" cy="400110"/>
          </a:xfrm>
          <a:prstGeom prst="rect">
            <a:avLst/>
          </a:prstGeom>
          <a:noFill/>
        </p:spPr>
        <p:txBody>
          <a:bodyPr wrap="square" rtlCol="0">
            <a:spAutoFit/>
          </a:bodyPr>
          <a:lstStyle/>
          <a:p>
            <a:r>
              <a:rPr lang="en-IN" sz="2000" b="0" dirty="0"/>
              <a:t>2T</a:t>
            </a:r>
            <a:endParaRPr lang="en-IN" sz="2000" b="0" baseline="-25000" dirty="0"/>
          </a:p>
        </p:txBody>
      </p:sp>
      <p:sp>
        <p:nvSpPr>
          <p:cNvPr id="49" name="TextBox 48"/>
          <p:cNvSpPr txBox="1"/>
          <p:nvPr/>
        </p:nvSpPr>
        <p:spPr>
          <a:xfrm>
            <a:off x="6709271" y="3783962"/>
            <a:ext cx="509439" cy="400110"/>
          </a:xfrm>
          <a:prstGeom prst="rect">
            <a:avLst/>
          </a:prstGeom>
          <a:noFill/>
        </p:spPr>
        <p:txBody>
          <a:bodyPr wrap="square" rtlCol="0">
            <a:spAutoFit/>
          </a:bodyPr>
          <a:lstStyle/>
          <a:p>
            <a:r>
              <a:rPr lang="en-IN" sz="2000" b="0" dirty="0"/>
              <a:t>2T</a:t>
            </a:r>
            <a:endParaRPr lang="en-IN" sz="2000" b="0" baseline="-25000" dirty="0"/>
          </a:p>
        </p:txBody>
      </p:sp>
      <p:sp>
        <p:nvSpPr>
          <p:cNvPr id="50" name="TextBox 49"/>
          <p:cNvSpPr txBox="1"/>
          <p:nvPr/>
        </p:nvSpPr>
        <p:spPr>
          <a:xfrm>
            <a:off x="6683786" y="4343261"/>
            <a:ext cx="509439" cy="400110"/>
          </a:xfrm>
          <a:prstGeom prst="rect">
            <a:avLst/>
          </a:prstGeom>
          <a:noFill/>
        </p:spPr>
        <p:txBody>
          <a:bodyPr wrap="square" rtlCol="0">
            <a:spAutoFit/>
          </a:bodyPr>
          <a:lstStyle/>
          <a:p>
            <a:r>
              <a:rPr lang="en-IN" sz="2000" b="0" dirty="0"/>
              <a:t>2T</a:t>
            </a:r>
            <a:endParaRPr lang="en-IN" sz="2000" b="0" baseline="-25000" dirty="0"/>
          </a:p>
        </p:txBody>
      </p:sp>
      <p:sp>
        <p:nvSpPr>
          <p:cNvPr id="51" name="TextBox 50"/>
          <p:cNvSpPr txBox="1"/>
          <p:nvPr/>
        </p:nvSpPr>
        <p:spPr>
          <a:xfrm>
            <a:off x="6429066" y="4913375"/>
            <a:ext cx="509439" cy="400110"/>
          </a:xfrm>
          <a:prstGeom prst="rect">
            <a:avLst/>
          </a:prstGeom>
          <a:noFill/>
        </p:spPr>
        <p:txBody>
          <a:bodyPr wrap="square" rtlCol="0">
            <a:spAutoFit/>
          </a:bodyPr>
          <a:lstStyle/>
          <a:p>
            <a:r>
              <a:rPr lang="en-IN" sz="2000" b="0" dirty="0"/>
              <a:t>4T</a:t>
            </a:r>
            <a:endParaRPr lang="en-IN" sz="2000" b="0" baseline="-25000" dirty="0"/>
          </a:p>
        </p:txBody>
      </p:sp>
      <p:sp>
        <p:nvSpPr>
          <p:cNvPr id="52" name="TextBox 51"/>
          <p:cNvSpPr txBox="1"/>
          <p:nvPr/>
        </p:nvSpPr>
        <p:spPr>
          <a:xfrm>
            <a:off x="6416016" y="5586087"/>
            <a:ext cx="509439" cy="400110"/>
          </a:xfrm>
          <a:prstGeom prst="rect">
            <a:avLst/>
          </a:prstGeom>
          <a:noFill/>
        </p:spPr>
        <p:txBody>
          <a:bodyPr wrap="square" rtlCol="0">
            <a:spAutoFit/>
          </a:bodyPr>
          <a:lstStyle/>
          <a:p>
            <a:r>
              <a:rPr lang="en-IN" sz="2000" b="0" dirty="0"/>
              <a:t>4T</a:t>
            </a:r>
            <a:endParaRPr lang="en-IN" sz="2000" b="0" baseline="-25000" dirty="0"/>
          </a:p>
        </p:txBody>
      </p:sp>
      <p:sp>
        <p:nvSpPr>
          <p:cNvPr id="53" name="TextBox 52"/>
          <p:cNvSpPr txBox="1"/>
          <p:nvPr/>
        </p:nvSpPr>
        <p:spPr>
          <a:xfrm>
            <a:off x="7008343" y="5986197"/>
            <a:ext cx="373821" cy="400110"/>
          </a:xfrm>
          <a:prstGeom prst="rect">
            <a:avLst/>
          </a:prstGeom>
          <a:noFill/>
        </p:spPr>
        <p:txBody>
          <a:bodyPr wrap="none" rtlCol="0">
            <a:spAutoFit/>
          </a:bodyPr>
          <a:lstStyle/>
          <a:p>
            <a:r>
              <a:rPr lang="en-IN" sz="2000" b="0" dirty="0"/>
              <a:t>a</a:t>
            </a:r>
            <a:r>
              <a:rPr lang="en-IN" sz="2000" b="0" baseline="-25000" dirty="0"/>
              <a:t>a</a:t>
            </a:r>
          </a:p>
        </p:txBody>
      </p:sp>
      <p:grpSp>
        <p:nvGrpSpPr>
          <p:cNvPr id="72" name="Group 71"/>
          <p:cNvGrpSpPr/>
          <p:nvPr/>
        </p:nvGrpSpPr>
        <p:grpSpPr>
          <a:xfrm>
            <a:off x="1140768" y="3228336"/>
            <a:ext cx="1735094" cy="2148931"/>
            <a:chOff x="1441217" y="2784197"/>
            <a:chExt cx="1735094" cy="2148931"/>
          </a:xfrm>
        </p:grpSpPr>
        <p:pic>
          <p:nvPicPr>
            <p:cNvPr id="9" name="Picture 8"/>
            <p:cNvPicPr>
              <a:picLocks noChangeAspect="1"/>
            </p:cNvPicPr>
            <p:nvPr/>
          </p:nvPicPr>
          <p:blipFill rotWithShape="1">
            <a:blip r:embed="rId3"/>
            <a:srcRect l="18559" t="86213" r="54429"/>
            <a:stretch/>
          </p:blipFill>
          <p:spPr>
            <a:xfrm>
              <a:off x="1441217" y="3455285"/>
              <a:ext cx="875211" cy="654367"/>
            </a:xfrm>
            <a:prstGeom prst="rect">
              <a:avLst/>
            </a:prstGeom>
          </p:spPr>
        </p:pic>
        <p:cxnSp>
          <p:nvCxnSpPr>
            <p:cNvPr id="59" name="Straight Arrow Connector 58"/>
            <p:cNvCxnSpPr>
              <a:stCxn id="9" idx="0"/>
            </p:cNvCxnSpPr>
            <p:nvPr/>
          </p:nvCxnSpPr>
          <p:spPr bwMode="auto">
            <a:xfrm flipV="1">
              <a:off x="1878823" y="2849282"/>
              <a:ext cx="15291" cy="606003"/>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cxnSp>
          <p:nvCxnSpPr>
            <p:cNvPr id="61" name="Straight Arrow Connector 60"/>
            <p:cNvCxnSpPr/>
            <p:nvPr/>
          </p:nvCxnSpPr>
          <p:spPr bwMode="auto">
            <a:xfrm>
              <a:off x="1878823" y="3992085"/>
              <a:ext cx="2228" cy="588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4" name="TextBox 63"/>
            <p:cNvSpPr txBox="1"/>
            <p:nvPr/>
          </p:nvSpPr>
          <p:spPr>
            <a:xfrm>
              <a:off x="1941461" y="2784197"/>
              <a:ext cx="484428" cy="400110"/>
            </a:xfrm>
            <a:prstGeom prst="rect">
              <a:avLst/>
            </a:prstGeom>
            <a:noFill/>
          </p:spPr>
          <p:txBody>
            <a:bodyPr wrap="none" rtlCol="0">
              <a:spAutoFit/>
            </a:bodyPr>
            <a:lstStyle/>
            <a:p>
              <a:r>
                <a:rPr lang="en-IN" sz="2000" b="0" dirty="0"/>
                <a:t>4T</a:t>
              </a:r>
            </a:p>
          </p:txBody>
        </p:sp>
        <p:sp>
          <p:nvSpPr>
            <p:cNvPr id="65" name="TextBox 64"/>
            <p:cNvSpPr txBox="1"/>
            <p:nvPr/>
          </p:nvSpPr>
          <p:spPr>
            <a:xfrm>
              <a:off x="1451197" y="4533018"/>
              <a:ext cx="1018228" cy="400110"/>
            </a:xfrm>
            <a:prstGeom prst="rect">
              <a:avLst/>
            </a:prstGeom>
            <a:noFill/>
          </p:spPr>
          <p:txBody>
            <a:bodyPr wrap="none" rtlCol="0">
              <a:spAutoFit/>
            </a:bodyPr>
            <a:lstStyle/>
            <a:p>
              <a:r>
                <a:rPr lang="en-IN" sz="2000" b="0" dirty="0"/>
                <a:t>7 x 9.81</a:t>
              </a:r>
            </a:p>
          </p:txBody>
        </p:sp>
        <p:sp>
          <p:nvSpPr>
            <p:cNvPr id="66" name="TextBox 65"/>
            <p:cNvSpPr txBox="1"/>
            <p:nvPr/>
          </p:nvSpPr>
          <p:spPr>
            <a:xfrm>
              <a:off x="2424181" y="3509487"/>
              <a:ext cx="752130" cy="400110"/>
            </a:xfrm>
            <a:prstGeom prst="rect">
              <a:avLst/>
            </a:prstGeom>
            <a:noFill/>
          </p:spPr>
          <p:txBody>
            <a:bodyPr wrap="none" rtlCol="0">
              <a:spAutoFit/>
            </a:bodyPr>
            <a:lstStyle/>
            <a:p>
              <a:r>
                <a:rPr lang="en-IN" sz="2000" b="0" dirty="0"/>
                <a:t>(+) a</a:t>
              </a:r>
              <a:r>
                <a:rPr lang="en-IN" sz="2000" b="0" baseline="-25000" dirty="0"/>
                <a:t>a</a:t>
              </a:r>
            </a:p>
          </p:txBody>
        </p:sp>
        <p:cxnSp>
          <p:nvCxnSpPr>
            <p:cNvPr id="67" name="Straight Arrow Connector 66"/>
            <p:cNvCxnSpPr/>
            <p:nvPr/>
          </p:nvCxnSpPr>
          <p:spPr bwMode="auto">
            <a:xfrm flipV="1">
              <a:off x="2396873" y="3445269"/>
              <a:ext cx="15291" cy="606003"/>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grpSp>
      <p:grpSp>
        <p:nvGrpSpPr>
          <p:cNvPr id="73" name="Group 72"/>
          <p:cNvGrpSpPr/>
          <p:nvPr/>
        </p:nvGrpSpPr>
        <p:grpSpPr>
          <a:xfrm>
            <a:off x="2679598" y="4624714"/>
            <a:ext cx="1582546" cy="2090531"/>
            <a:chOff x="2980047" y="4180575"/>
            <a:chExt cx="1582546" cy="2090531"/>
          </a:xfrm>
        </p:grpSpPr>
        <p:pic>
          <p:nvPicPr>
            <p:cNvPr id="10" name="Picture 9"/>
            <p:cNvPicPr>
              <a:picLocks noChangeAspect="1"/>
            </p:cNvPicPr>
            <p:nvPr/>
          </p:nvPicPr>
          <p:blipFill rotWithShape="1">
            <a:blip r:embed="rId3"/>
            <a:srcRect l="60887" t="35966" r="16939" b="51515"/>
            <a:stretch/>
          </p:blipFill>
          <p:spPr>
            <a:xfrm>
              <a:off x="2980047" y="5147139"/>
              <a:ext cx="718458" cy="594201"/>
            </a:xfrm>
            <a:prstGeom prst="rect">
              <a:avLst/>
            </a:prstGeom>
          </p:spPr>
        </p:pic>
        <p:cxnSp>
          <p:nvCxnSpPr>
            <p:cNvPr id="62" name="Straight Arrow Connector 61"/>
            <p:cNvCxnSpPr/>
            <p:nvPr/>
          </p:nvCxnSpPr>
          <p:spPr bwMode="auto">
            <a:xfrm flipV="1">
              <a:off x="3311383" y="4536735"/>
              <a:ext cx="15291" cy="606003"/>
            </a:xfrm>
            <a:prstGeom prst="straightConnector1">
              <a:avLst/>
            </a:prstGeom>
            <a:solidFill>
              <a:schemeClr val="accent1"/>
            </a:solidFill>
            <a:ln w="34925" cap="flat" cmpd="sng" algn="ctr">
              <a:solidFill>
                <a:schemeClr val="tx1"/>
              </a:solidFill>
              <a:prstDash val="solid"/>
              <a:round/>
              <a:headEnd type="none" w="med" len="med"/>
              <a:tailEnd type="triangle"/>
            </a:ln>
            <a:effectLst/>
          </p:spPr>
        </p:cxnSp>
        <p:cxnSp>
          <p:nvCxnSpPr>
            <p:cNvPr id="63" name="Straight Arrow Connector 62"/>
            <p:cNvCxnSpPr/>
            <p:nvPr/>
          </p:nvCxnSpPr>
          <p:spPr bwMode="auto">
            <a:xfrm>
              <a:off x="3311383" y="5679538"/>
              <a:ext cx="2228" cy="588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8" name="TextBox 67"/>
            <p:cNvSpPr txBox="1"/>
            <p:nvPr/>
          </p:nvSpPr>
          <p:spPr>
            <a:xfrm>
              <a:off x="3113948" y="4180575"/>
              <a:ext cx="341760" cy="400110"/>
            </a:xfrm>
            <a:prstGeom prst="rect">
              <a:avLst/>
            </a:prstGeom>
            <a:noFill/>
          </p:spPr>
          <p:txBody>
            <a:bodyPr wrap="none" rtlCol="0">
              <a:spAutoFit/>
            </a:bodyPr>
            <a:lstStyle/>
            <a:p>
              <a:r>
                <a:rPr lang="en-IN" sz="2000" b="0" dirty="0"/>
                <a:t>T</a:t>
              </a:r>
            </a:p>
          </p:txBody>
        </p:sp>
        <p:sp>
          <p:nvSpPr>
            <p:cNvPr id="69" name="TextBox 68"/>
            <p:cNvSpPr txBox="1"/>
            <p:nvPr/>
          </p:nvSpPr>
          <p:spPr>
            <a:xfrm>
              <a:off x="3311383" y="5870996"/>
              <a:ext cx="1018228" cy="400110"/>
            </a:xfrm>
            <a:prstGeom prst="rect">
              <a:avLst/>
            </a:prstGeom>
            <a:noFill/>
          </p:spPr>
          <p:txBody>
            <a:bodyPr wrap="none" rtlCol="0">
              <a:spAutoFit/>
            </a:bodyPr>
            <a:lstStyle/>
            <a:p>
              <a:r>
                <a:rPr lang="en-IN" sz="2000" b="0" dirty="0"/>
                <a:t>4 x 9.81</a:t>
              </a:r>
            </a:p>
          </p:txBody>
        </p:sp>
        <p:cxnSp>
          <p:nvCxnSpPr>
            <p:cNvPr id="70" name="Straight Arrow Connector 69"/>
            <p:cNvCxnSpPr/>
            <p:nvPr/>
          </p:nvCxnSpPr>
          <p:spPr bwMode="auto">
            <a:xfrm>
              <a:off x="3793250" y="5152740"/>
              <a:ext cx="2228" cy="588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71" name="TextBox 70"/>
            <p:cNvSpPr txBox="1"/>
            <p:nvPr/>
          </p:nvSpPr>
          <p:spPr>
            <a:xfrm>
              <a:off x="3800846" y="5138542"/>
              <a:ext cx="761747" cy="400110"/>
            </a:xfrm>
            <a:prstGeom prst="rect">
              <a:avLst/>
            </a:prstGeom>
            <a:noFill/>
          </p:spPr>
          <p:txBody>
            <a:bodyPr wrap="none" rtlCol="0">
              <a:spAutoFit/>
            </a:bodyPr>
            <a:lstStyle/>
            <a:p>
              <a:r>
                <a:rPr lang="en-IN" sz="2000" b="0" dirty="0"/>
                <a:t>(+) a</a:t>
              </a:r>
              <a:r>
                <a:rPr lang="en-IN" sz="2000" b="0" baseline="-25000" dirty="0"/>
                <a:t>b</a:t>
              </a:r>
            </a:p>
          </p:txBody>
        </p:sp>
      </p:grpSp>
      <p:sp>
        <p:nvSpPr>
          <p:cNvPr id="74" name="TextBox 73"/>
          <p:cNvSpPr txBox="1"/>
          <p:nvPr/>
        </p:nvSpPr>
        <p:spPr>
          <a:xfrm>
            <a:off x="607488" y="2626151"/>
            <a:ext cx="2570127" cy="400110"/>
          </a:xfrm>
          <a:prstGeom prst="rect">
            <a:avLst/>
          </a:prstGeom>
          <a:noFill/>
        </p:spPr>
        <p:txBody>
          <a:bodyPr wrap="none" rtlCol="0">
            <a:spAutoFit/>
          </a:bodyPr>
          <a:lstStyle/>
          <a:p>
            <a:r>
              <a:rPr lang="en-IN" sz="2000" dirty="0"/>
              <a:t>1. Direction of motion</a:t>
            </a:r>
          </a:p>
        </p:txBody>
      </p:sp>
      <p:sp>
        <p:nvSpPr>
          <p:cNvPr id="75" name="TextBox 74"/>
          <p:cNvSpPr txBox="1"/>
          <p:nvPr/>
        </p:nvSpPr>
        <p:spPr>
          <a:xfrm>
            <a:off x="2952170" y="3425377"/>
            <a:ext cx="1309974" cy="400110"/>
          </a:xfrm>
          <a:prstGeom prst="rect">
            <a:avLst/>
          </a:prstGeom>
          <a:noFill/>
        </p:spPr>
        <p:txBody>
          <a:bodyPr wrap="none" rtlCol="0">
            <a:spAutoFit/>
          </a:bodyPr>
          <a:lstStyle/>
          <a:p>
            <a:r>
              <a:rPr lang="en-IN" sz="2000" dirty="0"/>
              <a:t>∑</a:t>
            </a:r>
            <a:r>
              <a:rPr lang="en-IN" sz="2000" dirty="0" err="1"/>
              <a:t>F</a:t>
            </a:r>
            <a:r>
              <a:rPr lang="en-IN" sz="2000" baseline="-25000" dirty="0" err="1"/>
              <a:t>y</a:t>
            </a:r>
            <a:r>
              <a:rPr lang="en-IN" sz="2000" dirty="0"/>
              <a:t> = ma</a:t>
            </a:r>
            <a:r>
              <a:rPr lang="en-IN" sz="2000" baseline="-25000" dirty="0"/>
              <a:t>y</a:t>
            </a:r>
          </a:p>
        </p:txBody>
      </p:sp>
      <p:sp>
        <p:nvSpPr>
          <p:cNvPr id="76" name="TextBox 75"/>
          <p:cNvSpPr txBox="1"/>
          <p:nvPr/>
        </p:nvSpPr>
        <p:spPr>
          <a:xfrm>
            <a:off x="2867445" y="3937747"/>
            <a:ext cx="2355325" cy="400110"/>
          </a:xfrm>
          <a:prstGeom prst="rect">
            <a:avLst/>
          </a:prstGeom>
          <a:noFill/>
        </p:spPr>
        <p:txBody>
          <a:bodyPr wrap="none" rtlCol="0">
            <a:spAutoFit/>
          </a:bodyPr>
          <a:lstStyle/>
          <a:p>
            <a:r>
              <a:rPr lang="en-IN" sz="2000" dirty="0"/>
              <a:t>4T – (7 x 9.81) = 7a</a:t>
            </a:r>
            <a:r>
              <a:rPr lang="en-IN" sz="2000" baseline="-25000" dirty="0"/>
              <a:t>a</a:t>
            </a:r>
          </a:p>
        </p:txBody>
      </p:sp>
      <p:sp>
        <p:nvSpPr>
          <p:cNvPr id="77" name="TextBox 76"/>
          <p:cNvSpPr txBox="1"/>
          <p:nvPr/>
        </p:nvSpPr>
        <p:spPr>
          <a:xfrm>
            <a:off x="232051" y="5723567"/>
            <a:ext cx="2398798" cy="400110"/>
          </a:xfrm>
          <a:prstGeom prst="rect">
            <a:avLst/>
          </a:prstGeom>
          <a:noFill/>
        </p:spPr>
        <p:txBody>
          <a:bodyPr wrap="none" rtlCol="0">
            <a:spAutoFit/>
          </a:bodyPr>
          <a:lstStyle/>
          <a:p>
            <a:r>
              <a:rPr lang="en-IN" sz="2000" dirty="0"/>
              <a:t>- T + (4 x 9.81) = 4a</a:t>
            </a:r>
            <a:r>
              <a:rPr lang="en-IN" sz="2000" baseline="-25000" dirty="0"/>
              <a:t>b</a:t>
            </a:r>
          </a:p>
        </p:txBody>
      </p:sp>
      <p:sp>
        <p:nvSpPr>
          <p:cNvPr id="78" name="TextBox 77"/>
          <p:cNvSpPr txBox="1"/>
          <p:nvPr/>
        </p:nvSpPr>
        <p:spPr>
          <a:xfrm>
            <a:off x="370596" y="6208969"/>
            <a:ext cx="2159566" cy="400110"/>
          </a:xfrm>
          <a:prstGeom prst="rect">
            <a:avLst/>
          </a:prstGeom>
          <a:noFill/>
        </p:spPr>
        <p:txBody>
          <a:bodyPr wrap="none" rtlCol="0">
            <a:spAutoFit/>
          </a:bodyPr>
          <a:lstStyle/>
          <a:p>
            <a:r>
              <a:rPr lang="en-IN" sz="2000" dirty="0"/>
              <a:t>2 </a:t>
            </a:r>
            <a:r>
              <a:rPr lang="en-IN" sz="2000" dirty="0" err="1"/>
              <a:t>eq</a:t>
            </a:r>
            <a:r>
              <a:rPr lang="en-IN" sz="2000" baseline="30000" dirty="0" err="1"/>
              <a:t>n</a:t>
            </a:r>
            <a:r>
              <a:rPr lang="en-IN" sz="2000" dirty="0"/>
              <a:t> 3 unknowns</a:t>
            </a:r>
          </a:p>
        </p:txBody>
      </p:sp>
    </p:spTree>
    <p:extLst>
      <p:ext uri="{BB962C8B-B14F-4D97-AF65-F5344CB8AC3E}">
        <p14:creationId xmlns:p14="http://schemas.microsoft.com/office/powerpoint/2010/main" val="76390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2" grpId="0"/>
      <p:bldP spid="43" grpId="0"/>
      <p:bldP spid="44" grpId="0"/>
      <p:bldP spid="45" grpId="0"/>
      <p:bldP spid="46" grpId="0"/>
      <p:bldP spid="47" grpId="0"/>
      <p:bldP spid="48" grpId="0"/>
      <p:bldP spid="49" grpId="0"/>
      <p:bldP spid="50" grpId="0"/>
      <p:bldP spid="51" grpId="0"/>
      <p:bldP spid="52" grpId="0"/>
      <p:bldP spid="53" grpId="0"/>
      <p:bldP spid="74" grpId="0"/>
      <p:bldP spid="75" grpId="0"/>
      <p:bldP spid="76" grpId="0"/>
      <p:bldP spid="77" grpId="0"/>
      <p:bldP spid="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09946" y="1362432"/>
            <a:ext cx="3240000" cy="4746390"/>
          </a:xfrm>
          <a:prstGeom prst="rect">
            <a:avLst/>
          </a:prstGeom>
        </p:spPr>
      </p:pic>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TextBox 2"/>
          <p:cNvSpPr txBox="1"/>
          <p:nvPr/>
        </p:nvSpPr>
        <p:spPr>
          <a:xfrm>
            <a:off x="1428924" y="822960"/>
            <a:ext cx="6359177" cy="430887"/>
          </a:xfrm>
          <a:prstGeom prst="rect">
            <a:avLst/>
          </a:prstGeom>
          <a:noFill/>
        </p:spPr>
        <p:txBody>
          <a:bodyPr wrap="none" rtlCol="0">
            <a:spAutoFit/>
          </a:bodyPr>
          <a:lstStyle/>
          <a:p>
            <a:r>
              <a:rPr lang="en-IN" sz="2200" dirty="0"/>
              <a:t>3</a:t>
            </a:r>
            <a:r>
              <a:rPr lang="en-IN" sz="2200" baseline="30000" dirty="0"/>
              <a:t>rd</a:t>
            </a:r>
            <a:r>
              <a:rPr lang="en-IN" sz="2200" dirty="0"/>
              <a:t> </a:t>
            </a:r>
            <a:r>
              <a:rPr lang="en-IN" sz="2200" dirty="0" err="1"/>
              <a:t>eq</a:t>
            </a:r>
            <a:r>
              <a:rPr lang="en-IN" sz="2200" baseline="30000" dirty="0" err="1"/>
              <a:t>n</a:t>
            </a:r>
            <a:r>
              <a:rPr lang="en-IN" sz="2200" dirty="0"/>
              <a:t> will be obtained by using kinematic relation</a:t>
            </a:r>
          </a:p>
        </p:txBody>
      </p:sp>
      <p:sp>
        <p:nvSpPr>
          <p:cNvPr id="4" name="TextBox 3"/>
          <p:cNvSpPr txBox="1"/>
          <p:nvPr/>
        </p:nvSpPr>
        <p:spPr>
          <a:xfrm>
            <a:off x="887975" y="2049970"/>
            <a:ext cx="3785460" cy="400110"/>
          </a:xfrm>
          <a:prstGeom prst="rect">
            <a:avLst/>
          </a:prstGeom>
          <a:noFill/>
        </p:spPr>
        <p:txBody>
          <a:bodyPr wrap="none" rtlCol="0">
            <a:spAutoFit/>
          </a:bodyPr>
          <a:lstStyle/>
          <a:p>
            <a:r>
              <a:rPr lang="en-IN" sz="2000" dirty="0"/>
              <a:t>Work done by internal forces = 0</a:t>
            </a:r>
          </a:p>
        </p:txBody>
      </p:sp>
      <p:sp>
        <p:nvSpPr>
          <p:cNvPr id="7" name="Rectangle 6"/>
          <p:cNvSpPr/>
          <p:nvPr/>
        </p:nvSpPr>
        <p:spPr bwMode="auto">
          <a:xfrm>
            <a:off x="6048103" y="4902918"/>
            <a:ext cx="757646" cy="470263"/>
          </a:xfrm>
          <a:prstGeom prst="rect">
            <a:avLst/>
          </a:pr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8" name="Rectangle 7"/>
          <p:cNvSpPr/>
          <p:nvPr/>
        </p:nvSpPr>
        <p:spPr bwMode="auto">
          <a:xfrm>
            <a:off x="7367715" y="3823636"/>
            <a:ext cx="598649" cy="470263"/>
          </a:xfrm>
          <a:prstGeom prst="rect">
            <a:avLst/>
          </a:pr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10" name="Straight Arrow Connector 9"/>
          <p:cNvCxnSpPr/>
          <p:nvPr/>
        </p:nvCxnSpPr>
        <p:spPr bwMode="auto">
          <a:xfrm>
            <a:off x="6958151" y="5138049"/>
            <a:ext cx="0" cy="667006"/>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1" name="Straight Arrow Connector 10"/>
          <p:cNvCxnSpPr/>
          <p:nvPr/>
        </p:nvCxnSpPr>
        <p:spPr bwMode="auto">
          <a:xfrm>
            <a:off x="8108079" y="3391761"/>
            <a:ext cx="0" cy="667006"/>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2" name="TextBox 11"/>
          <p:cNvSpPr txBox="1"/>
          <p:nvPr/>
        </p:nvSpPr>
        <p:spPr>
          <a:xfrm>
            <a:off x="7029946" y="5271497"/>
            <a:ext cx="397866" cy="400110"/>
          </a:xfrm>
          <a:prstGeom prst="rect">
            <a:avLst/>
          </a:prstGeom>
          <a:noFill/>
        </p:spPr>
        <p:txBody>
          <a:bodyPr wrap="none" rtlCol="0">
            <a:spAutoFit/>
          </a:bodyPr>
          <a:lstStyle/>
          <a:p>
            <a:r>
              <a:rPr lang="en-IN" sz="2000" dirty="0" err="1"/>
              <a:t>x</a:t>
            </a:r>
            <a:r>
              <a:rPr lang="en-IN" sz="2000" baseline="-25000" dirty="0" err="1"/>
              <a:t>a</a:t>
            </a:r>
            <a:endParaRPr lang="en-IN" sz="2000" baseline="-25000" dirty="0"/>
          </a:p>
        </p:txBody>
      </p:sp>
      <p:sp>
        <p:nvSpPr>
          <p:cNvPr id="13" name="TextBox 12"/>
          <p:cNvSpPr txBox="1"/>
          <p:nvPr/>
        </p:nvSpPr>
        <p:spPr>
          <a:xfrm>
            <a:off x="8151202" y="3525209"/>
            <a:ext cx="407484" cy="400110"/>
          </a:xfrm>
          <a:prstGeom prst="rect">
            <a:avLst/>
          </a:prstGeom>
          <a:noFill/>
        </p:spPr>
        <p:txBody>
          <a:bodyPr wrap="none" rtlCol="0">
            <a:spAutoFit/>
          </a:bodyPr>
          <a:lstStyle/>
          <a:p>
            <a:r>
              <a:rPr lang="en-IN" sz="2000" dirty="0" err="1"/>
              <a:t>x</a:t>
            </a:r>
            <a:r>
              <a:rPr lang="en-IN" sz="2000" baseline="-25000" dirty="0" err="1"/>
              <a:t>b</a:t>
            </a:r>
            <a:endParaRPr lang="en-IN" sz="2000" baseline="-25000" dirty="0"/>
          </a:p>
        </p:txBody>
      </p:sp>
      <p:cxnSp>
        <p:nvCxnSpPr>
          <p:cNvPr id="15" name="Straight Arrow Connector 14"/>
          <p:cNvCxnSpPr/>
          <p:nvPr/>
        </p:nvCxnSpPr>
        <p:spPr bwMode="auto">
          <a:xfrm>
            <a:off x="7667039" y="4293899"/>
            <a:ext cx="0" cy="6090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a:xfrm>
            <a:off x="7671741" y="4596799"/>
            <a:ext cx="465192" cy="400110"/>
          </a:xfrm>
          <a:prstGeom prst="rect">
            <a:avLst/>
          </a:prstGeom>
          <a:noFill/>
        </p:spPr>
        <p:txBody>
          <a:bodyPr wrap="none" rtlCol="0">
            <a:spAutoFit/>
          </a:bodyPr>
          <a:lstStyle/>
          <a:p>
            <a:r>
              <a:rPr lang="en-IN" sz="2000" dirty="0" err="1"/>
              <a:t>V</a:t>
            </a:r>
            <a:r>
              <a:rPr lang="en-IN" sz="2000" baseline="-25000" dirty="0" err="1"/>
              <a:t>b</a:t>
            </a:r>
            <a:endParaRPr lang="en-IN" sz="2000" baseline="-25000" dirty="0"/>
          </a:p>
        </p:txBody>
      </p:sp>
      <p:cxnSp>
        <p:nvCxnSpPr>
          <p:cNvPr id="17" name="Straight Arrow Connector 16"/>
          <p:cNvCxnSpPr/>
          <p:nvPr/>
        </p:nvCxnSpPr>
        <p:spPr bwMode="auto">
          <a:xfrm flipH="1" flipV="1">
            <a:off x="5923852" y="4816828"/>
            <a:ext cx="5476" cy="5563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5399087" y="4871387"/>
            <a:ext cx="432041" cy="400110"/>
          </a:xfrm>
          <a:prstGeom prst="rect">
            <a:avLst/>
          </a:prstGeom>
          <a:noFill/>
        </p:spPr>
        <p:txBody>
          <a:bodyPr wrap="none" rtlCol="0">
            <a:spAutoFit/>
          </a:bodyPr>
          <a:lstStyle/>
          <a:p>
            <a:r>
              <a:rPr lang="en-IN" sz="2000" dirty="0" err="1"/>
              <a:t>V</a:t>
            </a:r>
            <a:r>
              <a:rPr lang="en-IN" sz="2000" baseline="-25000" dirty="0" err="1"/>
              <a:t>a</a:t>
            </a:r>
            <a:endParaRPr lang="en-IN" sz="2000" baseline="-25000" dirty="0"/>
          </a:p>
        </p:txBody>
      </p:sp>
      <p:cxnSp>
        <p:nvCxnSpPr>
          <p:cNvPr id="20" name="Straight Arrow Connector 19"/>
          <p:cNvCxnSpPr/>
          <p:nvPr/>
        </p:nvCxnSpPr>
        <p:spPr bwMode="auto">
          <a:xfrm flipV="1">
            <a:off x="6474423" y="5026026"/>
            <a:ext cx="0" cy="47026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1" name="TextBox 20"/>
          <p:cNvSpPr txBox="1"/>
          <p:nvPr/>
        </p:nvSpPr>
        <p:spPr>
          <a:xfrm>
            <a:off x="6409524" y="5009789"/>
            <a:ext cx="509439" cy="400110"/>
          </a:xfrm>
          <a:prstGeom prst="rect">
            <a:avLst/>
          </a:prstGeom>
          <a:noFill/>
        </p:spPr>
        <p:txBody>
          <a:bodyPr wrap="square" rtlCol="0">
            <a:spAutoFit/>
          </a:bodyPr>
          <a:lstStyle/>
          <a:p>
            <a:r>
              <a:rPr lang="en-IN" sz="2000" b="0" dirty="0"/>
              <a:t>4T</a:t>
            </a:r>
            <a:endParaRPr lang="en-IN" sz="2000" b="0" baseline="-25000" dirty="0"/>
          </a:p>
        </p:txBody>
      </p:sp>
      <p:cxnSp>
        <p:nvCxnSpPr>
          <p:cNvPr id="23" name="Straight Arrow Connector 22"/>
          <p:cNvCxnSpPr/>
          <p:nvPr/>
        </p:nvCxnSpPr>
        <p:spPr bwMode="auto">
          <a:xfrm>
            <a:off x="6474423" y="5969726"/>
            <a:ext cx="0" cy="5486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p:cNvSpPr txBox="1"/>
          <p:nvPr/>
        </p:nvSpPr>
        <p:spPr>
          <a:xfrm>
            <a:off x="6500216" y="6150724"/>
            <a:ext cx="611065" cy="400110"/>
          </a:xfrm>
          <a:prstGeom prst="rect">
            <a:avLst/>
          </a:prstGeom>
          <a:noFill/>
        </p:spPr>
        <p:txBody>
          <a:bodyPr wrap="none" rtlCol="0">
            <a:spAutoFit/>
          </a:bodyPr>
          <a:lstStyle/>
          <a:p>
            <a:r>
              <a:rPr lang="en-IN" sz="2000" dirty="0"/>
              <a:t>m</a:t>
            </a:r>
            <a:r>
              <a:rPr lang="en-IN" sz="2000" baseline="-25000" dirty="0"/>
              <a:t>a</a:t>
            </a:r>
            <a:r>
              <a:rPr lang="en-IN" sz="2000" dirty="0"/>
              <a:t>g</a:t>
            </a:r>
          </a:p>
        </p:txBody>
      </p:sp>
      <p:cxnSp>
        <p:nvCxnSpPr>
          <p:cNvPr id="25" name="Straight Arrow Connector 24"/>
          <p:cNvCxnSpPr/>
          <p:nvPr/>
        </p:nvCxnSpPr>
        <p:spPr bwMode="auto">
          <a:xfrm>
            <a:off x="7705896" y="3534053"/>
            <a:ext cx="0" cy="5486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6" name="TextBox 25"/>
          <p:cNvSpPr txBox="1"/>
          <p:nvPr/>
        </p:nvSpPr>
        <p:spPr>
          <a:xfrm>
            <a:off x="7035813" y="3456574"/>
            <a:ext cx="620683" cy="400110"/>
          </a:xfrm>
          <a:prstGeom prst="rect">
            <a:avLst/>
          </a:prstGeom>
          <a:noFill/>
        </p:spPr>
        <p:txBody>
          <a:bodyPr wrap="none" rtlCol="0">
            <a:spAutoFit/>
          </a:bodyPr>
          <a:lstStyle/>
          <a:p>
            <a:r>
              <a:rPr lang="en-IN" sz="2000" dirty="0" err="1"/>
              <a:t>m</a:t>
            </a:r>
            <a:r>
              <a:rPr lang="en-IN" sz="2000" baseline="-25000" dirty="0" err="1"/>
              <a:t>b</a:t>
            </a:r>
            <a:r>
              <a:rPr lang="en-IN" sz="2000" dirty="0" err="1"/>
              <a:t>g</a:t>
            </a:r>
            <a:endParaRPr lang="en-IN" sz="2000" dirty="0"/>
          </a:p>
        </p:txBody>
      </p:sp>
      <p:sp>
        <p:nvSpPr>
          <p:cNvPr id="27" name="TextBox 26"/>
          <p:cNvSpPr txBox="1"/>
          <p:nvPr/>
        </p:nvSpPr>
        <p:spPr>
          <a:xfrm>
            <a:off x="7659208" y="2601865"/>
            <a:ext cx="509439" cy="400110"/>
          </a:xfrm>
          <a:prstGeom prst="rect">
            <a:avLst/>
          </a:prstGeom>
          <a:noFill/>
        </p:spPr>
        <p:txBody>
          <a:bodyPr wrap="square" rtlCol="0">
            <a:spAutoFit/>
          </a:bodyPr>
          <a:lstStyle/>
          <a:p>
            <a:r>
              <a:rPr lang="en-IN" sz="2000" b="0" dirty="0"/>
              <a:t>T</a:t>
            </a:r>
            <a:endParaRPr lang="en-IN" sz="2000" b="0" baseline="-25000" dirty="0"/>
          </a:p>
        </p:txBody>
      </p:sp>
      <p:cxnSp>
        <p:nvCxnSpPr>
          <p:cNvPr id="29" name="Straight Arrow Connector 28"/>
          <p:cNvCxnSpPr/>
          <p:nvPr/>
        </p:nvCxnSpPr>
        <p:spPr bwMode="auto">
          <a:xfrm flipV="1">
            <a:off x="7705896" y="2508069"/>
            <a:ext cx="0" cy="50034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30" name="TextBox 29"/>
          <p:cNvSpPr txBox="1"/>
          <p:nvPr/>
        </p:nvSpPr>
        <p:spPr>
          <a:xfrm>
            <a:off x="166393" y="1388251"/>
            <a:ext cx="5923852" cy="707886"/>
          </a:xfrm>
          <a:prstGeom prst="rect">
            <a:avLst/>
          </a:prstGeom>
          <a:noFill/>
        </p:spPr>
        <p:txBody>
          <a:bodyPr wrap="square" rtlCol="0">
            <a:spAutoFit/>
          </a:bodyPr>
          <a:lstStyle/>
          <a:p>
            <a:pPr algn="just"/>
            <a:r>
              <a:rPr lang="en-IN" sz="2000" b="0" dirty="0"/>
              <a:t>In present case one object (7 kg) is moving up and another object (4 kg) is moving down, Hence </a:t>
            </a:r>
          </a:p>
        </p:txBody>
      </p:sp>
      <p:sp>
        <p:nvSpPr>
          <p:cNvPr id="31" name="Rectangle 30"/>
          <p:cNvSpPr/>
          <p:nvPr/>
        </p:nvSpPr>
        <p:spPr bwMode="auto">
          <a:xfrm>
            <a:off x="5399087" y="4415246"/>
            <a:ext cx="2028725" cy="224681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32" name="Rectangle 31"/>
          <p:cNvSpPr/>
          <p:nvPr/>
        </p:nvSpPr>
        <p:spPr bwMode="auto">
          <a:xfrm>
            <a:off x="6855863" y="3000224"/>
            <a:ext cx="2028725" cy="1967664"/>
          </a:xfrm>
          <a:prstGeom prst="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33" name="TextBox 32"/>
          <p:cNvSpPr txBox="1"/>
          <p:nvPr/>
        </p:nvSpPr>
        <p:spPr>
          <a:xfrm>
            <a:off x="4454434" y="5490104"/>
            <a:ext cx="1008530" cy="707886"/>
          </a:xfrm>
          <a:prstGeom prst="rect">
            <a:avLst/>
          </a:prstGeom>
          <a:noFill/>
        </p:spPr>
        <p:txBody>
          <a:bodyPr wrap="square" rtlCol="0">
            <a:spAutoFit/>
          </a:bodyPr>
          <a:lstStyle/>
          <a:p>
            <a:r>
              <a:rPr lang="en-IN" sz="2000" b="0" dirty="0"/>
              <a:t>Positive </a:t>
            </a:r>
          </a:p>
          <a:p>
            <a:r>
              <a:rPr lang="en-IN" sz="2000" b="0" dirty="0"/>
              <a:t>Work</a:t>
            </a:r>
          </a:p>
        </p:txBody>
      </p:sp>
      <p:sp>
        <p:nvSpPr>
          <p:cNvPr id="34" name="TextBox 33"/>
          <p:cNvSpPr txBox="1"/>
          <p:nvPr/>
        </p:nvSpPr>
        <p:spPr>
          <a:xfrm>
            <a:off x="7938765" y="4908843"/>
            <a:ext cx="1129410" cy="707886"/>
          </a:xfrm>
          <a:prstGeom prst="rect">
            <a:avLst/>
          </a:prstGeom>
          <a:noFill/>
        </p:spPr>
        <p:txBody>
          <a:bodyPr wrap="square" rtlCol="0">
            <a:spAutoFit/>
          </a:bodyPr>
          <a:lstStyle/>
          <a:p>
            <a:r>
              <a:rPr lang="en-IN" sz="2000" b="0" dirty="0"/>
              <a:t>Negative  Work</a:t>
            </a:r>
          </a:p>
        </p:txBody>
      </p:sp>
      <p:sp>
        <p:nvSpPr>
          <p:cNvPr id="35" name="TextBox 34"/>
          <p:cNvSpPr txBox="1"/>
          <p:nvPr/>
        </p:nvSpPr>
        <p:spPr>
          <a:xfrm>
            <a:off x="485356" y="2469300"/>
            <a:ext cx="1746184" cy="400110"/>
          </a:xfrm>
          <a:prstGeom prst="rect">
            <a:avLst/>
          </a:prstGeom>
          <a:noFill/>
        </p:spPr>
        <p:txBody>
          <a:bodyPr wrap="none" rtlCol="0">
            <a:spAutoFit/>
          </a:bodyPr>
          <a:lstStyle/>
          <a:p>
            <a:r>
              <a:rPr lang="en-IN" sz="2000" dirty="0"/>
              <a:t>4Tx</a:t>
            </a:r>
            <a:r>
              <a:rPr lang="en-IN" sz="2000" baseline="-25000" dirty="0"/>
              <a:t>a</a:t>
            </a:r>
            <a:r>
              <a:rPr lang="en-IN" sz="2000" dirty="0"/>
              <a:t> – </a:t>
            </a:r>
            <a:r>
              <a:rPr lang="en-IN" sz="2000" dirty="0" err="1"/>
              <a:t>Tx</a:t>
            </a:r>
            <a:r>
              <a:rPr lang="en-IN" sz="2000" baseline="-25000" dirty="0" err="1"/>
              <a:t>b</a:t>
            </a:r>
            <a:r>
              <a:rPr lang="en-IN" sz="2000" dirty="0"/>
              <a:t> = 0</a:t>
            </a:r>
          </a:p>
        </p:txBody>
      </p:sp>
      <p:sp>
        <p:nvSpPr>
          <p:cNvPr id="36" name="TextBox 35"/>
          <p:cNvSpPr txBox="1"/>
          <p:nvPr/>
        </p:nvSpPr>
        <p:spPr>
          <a:xfrm>
            <a:off x="3128319" y="2493557"/>
            <a:ext cx="1407758" cy="400110"/>
          </a:xfrm>
          <a:prstGeom prst="rect">
            <a:avLst/>
          </a:prstGeom>
          <a:noFill/>
        </p:spPr>
        <p:txBody>
          <a:bodyPr wrap="none" rtlCol="0">
            <a:spAutoFit/>
          </a:bodyPr>
          <a:lstStyle/>
          <a:p>
            <a:r>
              <a:rPr lang="en-IN" sz="2000" dirty="0"/>
              <a:t>4x</a:t>
            </a:r>
            <a:r>
              <a:rPr lang="en-IN" sz="2000" baseline="-25000" dirty="0"/>
              <a:t>a</a:t>
            </a:r>
            <a:r>
              <a:rPr lang="en-IN" sz="2000" dirty="0"/>
              <a:t> – </a:t>
            </a:r>
            <a:r>
              <a:rPr lang="en-IN" sz="2000" dirty="0" err="1"/>
              <a:t>x</a:t>
            </a:r>
            <a:r>
              <a:rPr lang="en-IN" sz="2000" baseline="-25000" dirty="0" err="1"/>
              <a:t>b</a:t>
            </a:r>
            <a:r>
              <a:rPr lang="en-IN" sz="2000" dirty="0"/>
              <a:t> = 0</a:t>
            </a:r>
          </a:p>
        </p:txBody>
      </p:sp>
      <p:sp>
        <p:nvSpPr>
          <p:cNvPr id="37" name="TextBox 36"/>
          <p:cNvSpPr txBox="1"/>
          <p:nvPr/>
        </p:nvSpPr>
        <p:spPr>
          <a:xfrm>
            <a:off x="1145802" y="2939983"/>
            <a:ext cx="3269806" cy="707886"/>
          </a:xfrm>
          <a:prstGeom prst="rect">
            <a:avLst/>
          </a:prstGeom>
          <a:noFill/>
        </p:spPr>
        <p:txBody>
          <a:bodyPr wrap="none" rtlCol="0">
            <a:spAutoFit/>
          </a:bodyPr>
          <a:lstStyle/>
          <a:p>
            <a:r>
              <a:rPr lang="en-IN" sz="2000" dirty="0"/>
              <a:t>Differentiating w.r.t. time (t)</a:t>
            </a:r>
          </a:p>
          <a:p>
            <a:r>
              <a:rPr lang="en-IN" sz="2000" dirty="0"/>
              <a:t>4V</a:t>
            </a:r>
            <a:r>
              <a:rPr lang="en-IN" sz="2000" baseline="-25000" dirty="0"/>
              <a:t>a</a:t>
            </a:r>
            <a:r>
              <a:rPr lang="en-IN" sz="2000" dirty="0"/>
              <a:t> – </a:t>
            </a:r>
            <a:r>
              <a:rPr lang="en-IN" sz="2000" dirty="0" err="1"/>
              <a:t>V</a:t>
            </a:r>
            <a:r>
              <a:rPr lang="en-IN" sz="2000" baseline="-25000" dirty="0" err="1"/>
              <a:t>b</a:t>
            </a:r>
            <a:r>
              <a:rPr lang="en-IN" sz="2000" dirty="0"/>
              <a:t> = 0</a:t>
            </a:r>
          </a:p>
        </p:txBody>
      </p:sp>
      <p:sp>
        <p:nvSpPr>
          <p:cNvPr id="38" name="TextBox 37"/>
          <p:cNvSpPr txBox="1"/>
          <p:nvPr/>
        </p:nvSpPr>
        <p:spPr>
          <a:xfrm>
            <a:off x="1184628" y="3647869"/>
            <a:ext cx="3269806" cy="707886"/>
          </a:xfrm>
          <a:prstGeom prst="rect">
            <a:avLst/>
          </a:prstGeom>
          <a:noFill/>
        </p:spPr>
        <p:txBody>
          <a:bodyPr wrap="none" rtlCol="0">
            <a:spAutoFit/>
          </a:bodyPr>
          <a:lstStyle/>
          <a:p>
            <a:r>
              <a:rPr lang="en-IN" sz="2000" dirty="0"/>
              <a:t>Differentiating w.r.t. time (t)</a:t>
            </a:r>
          </a:p>
          <a:p>
            <a:r>
              <a:rPr lang="en-IN" sz="2000" dirty="0"/>
              <a:t>4a</a:t>
            </a:r>
            <a:r>
              <a:rPr lang="en-IN" sz="2000" baseline="-25000" dirty="0"/>
              <a:t>a</a:t>
            </a:r>
            <a:r>
              <a:rPr lang="en-IN" sz="2000" dirty="0"/>
              <a:t> – a</a:t>
            </a:r>
            <a:r>
              <a:rPr lang="en-IN" sz="2000" baseline="-25000" dirty="0"/>
              <a:t>b</a:t>
            </a:r>
            <a:r>
              <a:rPr lang="en-IN" sz="2000" dirty="0"/>
              <a:t> = 0 ---------------- (3)</a:t>
            </a:r>
          </a:p>
        </p:txBody>
      </p:sp>
      <p:sp>
        <p:nvSpPr>
          <p:cNvPr id="39" name="TextBox 38"/>
          <p:cNvSpPr txBox="1"/>
          <p:nvPr/>
        </p:nvSpPr>
        <p:spPr>
          <a:xfrm>
            <a:off x="295662" y="4439496"/>
            <a:ext cx="4480907" cy="400110"/>
          </a:xfrm>
          <a:prstGeom prst="rect">
            <a:avLst/>
          </a:prstGeom>
          <a:noFill/>
        </p:spPr>
        <p:txBody>
          <a:bodyPr wrap="none" rtlCol="0">
            <a:spAutoFit/>
          </a:bodyPr>
          <a:lstStyle/>
          <a:p>
            <a:r>
              <a:rPr lang="en-IN" sz="2000" dirty="0"/>
              <a:t>4T – (7 x 9.81) = 7a</a:t>
            </a:r>
            <a:r>
              <a:rPr lang="en-IN" sz="2000" baseline="-25000" dirty="0"/>
              <a:t>a</a:t>
            </a:r>
            <a:r>
              <a:rPr lang="en-IN" sz="2000" dirty="0"/>
              <a:t> -------------------- (1)</a:t>
            </a:r>
            <a:endParaRPr lang="en-IN" sz="2000" baseline="-25000" dirty="0"/>
          </a:p>
        </p:txBody>
      </p:sp>
      <p:sp>
        <p:nvSpPr>
          <p:cNvPr id="40" name="TextBox 39"/>
          <p:cNvSpPr txBox="1"/>
          <p:nvPr/>
        </p:nvSpPr>
        <p:spPr>
          <a:xfrm>
            <a:off x="292047" y="4902918"/>
            <a:ext cx="4482702" cy="400110"/>
          </a:xfrm>
          <a:prstGeom prst="rect">
            <a:avLst/>
          </a:prstGeom>
          <a:noFill/>
        </p:spPr>
        <p:txBody>
          <a:bodyPr wrap="none" rtlCol="0">
            <a:spAutoFit/>
          </a:bodyPr>
          <a:lstStyle/>
          <a:p>
            <a:r>
              <a:rPr lang="en-IN" sz="2000" dirty="0"/>
              <a:t>- T + (4 x 9.81) = 4a</a:t>
            </a:r>
            <a:r>
              <a:rPr lang="en-IN" sz="2000" baseline="-25000" dirty="0"/>
              <a:t>b </a:t>
            </a:r>
            <a:r>
              <a:rPr lang="en-IN" sz="2000" dirty="0"/>
              <a:t> ------------------- (2)</a:t>
            </a:r>
            <a:endParaRPr lang="en-IN" sz="2000" baseline="-25000" dirty="0"/>
          </a:p>
        </p:txBody>
      </p:sp>
      <p:sp>
        <p:nvSpPr>
          <p:cNvPr id="41" name="TextBox 40"/>
          <p:cNvSpPr txBox="1"/>
          <p:nvPr/>
        </p:nvSpPr>
        <p:spPr>
          <a:xfrm>
            <a:off x="645972" y="5536160"/>
            <a:ext cx="3687228" cy="707886"/>
          </a:xfrm>
          <a:prstGeom prst="rect">
            <a:avLst/>
          </a:prstGeom>
          <a:noFill/>
        </p:spPr>
        <p:txBody>
          <a:bodyPr wrap="none" rtlCol="0">
            <a:spAutoFit/>
          </a:bodyPr>
          <a:lstStyle/>
          <a:p>
            <a:r>
              <a:rPr lang="en-IN" sz="2000" dirty="0"/>
              <a:t>T = 19.34 N, 4T = 77.36 N</a:t>
            </a:r>
          </a:p>
          <a:p>
            <a:r>
              <a:rPr lang="en-IN" sz="2000" dirty="0"/>
              <a:t>a</a:t>
            </a:r>
            <a:r>
              <a:rPr lang="en-IN" sz="2000" baseline="-25000" dirty="0"/>
              <a:t>a</a:t>
            </a:r>
            <a:r>
              <a:rPr lang="en-IN" sz="2000" dirty="0"/>
              <a:t> = 1.241 m/s</a:t>
            </a:r>
            <a:r>
              <a:rPr lang="en-IN" sz="2000" baseline="30000" dirty="0"/>
              <a:t>2</a:t>
            </a:r>
            <a:r>
              <a:rPr lang="en-IN" sz="2000" dirty="0"/>
              <a:t> ,  a</a:t>
            </a:r>
            <a:r>
              <a:rPr lang="en-IN" sz="2000" baseline="-25000" dirty="0"/>
              <a:t>b</a:t>
            </a:r>
            <a:r>
              <a:rPr lang="en-IN" sz="2000" dirty="0"/>
              <a:t> = 4.975 m/s</a:t>
            </a:r>
            <a:r>
              <a:rPr lang="en-IN" sz="2000" baseline="30000" dirty="0"/>
              <a:t>2</a:t>
            </a:r>
          </a:p>
        </p:txBody>
      </p:sp>
    </p:spTree>
    <p:extLst>
      <p:ext uri="{BB962C8B-B14F-4D97-AF65-F5344CB8AC3E}">
        <p14:creationId xmlns:p14="http://schemas.microsoft.com/office/powerpoint/2010/main" val="174922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12" grpId="0"/>
      <p:bldP spid="13" grpId="0"/>
      <p:bldP spid="16" grpId="0"/>
      <p:bldP spid="19" grpId="0"/>
      <p:bldP spid="30" grpId="0"/>
      <p:bldP spid="31" grpId="0" animBg="1"/>
      <p:bldP spid="32" grpId="0" animBg="1"/>
      <p:bldP spid="33" grpId="0"/>
      <p:bldP spid="35" grpId="0"/>
      <p:bldP spid="36" grpId="0"/>
      <p:bldP spid="37" grpId="0"/>
      <p:bldP spid="38" grpId="0"/>
      <p:bldP spid="39" grpId="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8" name="Rectangle 4"/>
          <p:cNvSpPr>
            <a:spLocks noChangeArrowheads="1"/>
          </p:cNvSpPr>
          <p:nvPr/>
        </p:nvSpPr>
        <p:spPr bwMode="auto">
          <a:xfrm>
            <a:off x="169814" y="2455424"/>
            <a:ext cx="514677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i="0" dirty="0">
                <a:solidFill>
                  <a:schemeClr val="tx1"/>
                </a:solidFill>
                <a:latin typeface="+mj-lt"/>
              </a:rPr>
              <a:t>Newton’s first and third law of motion were used extensively in the study of statics (the bodies at rest) whereas Newton’s second law of motion  is used extensively in the study of  the kinetics.</a:t>
            </a:r>
          </a:p>
        </p:txBody>
      </p:sp>
      <p:sp>
        <p:nvSpPr>
          <p:cNvPr id="9" name="Rectangle 6"/>
          <p:cNvSpPr>
            <a:spLocks noChangeArrowheads="1"/>
          </p:cNvSpPr>
          <p:nvPr/>
        </p:nvSpPr>
        <p:spPr bwMode="auto">
          <a:xfrm>
            <a:off x="0" y="1715390"/>
            <a:ext cx="9144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i="0" dirty="0">
                <a:solidFill>
                  <a:srgbClr val="FF0000"/>
                </a:solidFill>
                <a:latin typeface="+mj-lt"/>
              </a:rPr>
              <a:t>Newton’s Second law of motion:</a:t>
            </a:r>
          </a:p>
        </p:txBody>
      </p:sp>
      <p:sp>
        <p:nvSpPr>
          <p:cNvPr id="10" name="Text Box 14"/>
          <p:cNvSpPr txBox="1">
            <a:spLocks noChangeArrowheads="1"/>
          </p:cNvSpPr>
          <p:nvPr/>
        </p:nvSpPr>
        <p:spPr bwMode="auto">
          <a:xfrm>
            <a:off x="762000" y="799384"/>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0" i="0" dirty="0">
                <a:latin typeface="+mj-lt"/>
              </a:rPr>
              <a:t>In this chapter we will be studying the relationship between forces on a body/particle and the accompanying motion</a:t>
            </a:r>
          </a:p>
        </p:txBody>
      </p:sp>
      <p:sp>
        <p:nvSpPr>
          <p:cNvPr id="11" name="TextBox 10"/>
          <p:cNvSpPr txBox="1"/>
          <p:nvPr/>
        </p:nvSpPr>
        <p:spPr>
          <a:xfrm>
            <a:off x="52247" y="4395787"/>
            <a:ext cx="9091753" cy="2462213"/>
          </a:xfrm>
          <a:prstGeom prst="rect">
            <a:avLst/>
          </a:prstGeom>
          <a:noFill/>
        </p:spPr>
        <p:txBody>
          <a:bodyPr wrap="square" rtlCol="0">
            <a:spAutoFit/>
          </a:bodyPr>
          <a:lstStyle/>
          <a:p>
            <a:pPr algn="just"/>
            <a:r>
              <a:rPr lang="en-IN" sz="2200" b="0" dirty="0"/>
              <a:t>“If the resultant force acting on a particle is not zero, the particle will have acceleration proportional to the magnitude of the resultant and in the direction of this resultant force”</a:t>
            </a:r>
          </a:p>
          <a:p>
            <a:pPr algn="just"/>
            <a:endParaRPr lang="en-IN" sz="2200" b="0" dirty="0"/>
          </a:p>
          <a:p>
            <a:pPr algn="just"/>
            <a:r>
              <a:rPr lang="en-IN" sz="2200" b="0" dirty="0"/>
              <a:t>“If the external unbalanced force acts on a body, the momentum of the body changes. The rate of change of momentum is directly proportional to the force and takes place in the direction of the motion”</a:t>
            </a:r>
          </a:p>
        </p:txBody>
      </p:sp>
      <p:sp>
        <p:nvSpPr>
          <p:cNvPr id="3" name="Rectangle 2"/>
          <p:cNvSpPr/>
          <p:nvPr/>
        </p:nvSpPr>
        <p:spPr bwMode="auto">
          <a:xfrm>
            <a:off x="6387741" y="3108960"/>
            <a:ext cx="1071155" cy="4994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5" name="Straight Arrow Connector 4"/>
          <p:cNvCxnSpPr>
            <a:endCxn id="3" idx="0"/>
          </p:cNvCxnSpPr>
          <p:nvPr/>
        </p:nvCxnSpPr>
        <p:spPr bwMode="auto">
          <a:xfrm>
            <a:off x="5995856" y="2562304"/>
            <a:ext cx="927463" cy="5466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a:off x="6518370" y="2573383"/>
            <a:ext cx="8752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p:cNvSpPr txBox="1"/>
          <p:nvPr/>
        </p:nvSpPr>
        <p:spPr>
          <a:xfrm>
            <a:off x="6784460" y="2244415"/>
            <a:ext cx="300083" cy="369332"/>
          </a:xfrm>
          <a:prstGeom prst="rect">
            <a:avLst/>
          </a:prstGeom>
          <a:noFill/>
        </p:spPr>
        <p:txBody>
          <a:bodyPr wrap="none" rtlCol="0">
            <a:spAutoFit/>
          </a:bodyPr>
          <a:lstStyle/>
          <a:p>
            <a:r>
              <a:rPr lang="en-IN" sz="1800" dirty="0"/>
              <a:t>a</a:t>
            </a:r>
          </a:p>
        </p:txBody>
      </p:sp>
      <p:sp>
        <p:nvSpPr>
          <p:cNvPr id="14" name="TextBox 13"/>
          <p:cNvSpPr txBox="1"/>
          <p:nvPr/>
        </p:nvSpPr>
        <p:spPr>
          <a:xfrm>
            <a:off x="6711272" y="3164811"/>
            <a:ext cx="377027" cy="369332"/>
          </a:xfrm>
          <a:prstGeom prst="rect">
            <a:avLst/>
          </a:prstGeom>
          <a:noFill/>
        </p:spPr>
        <p:txBody>
          <a:bodyPr wrap="none" rtlCol="0">
            <a:spAutoFit/>
          </a:bodyPr>
          <a:lstStyle/>
          <a:p>
            <a:r>
              <a:rPr lang="en-IN" sz="1800" dirty="0"/>
              <a:t>m</a:t>
            </a:r>
          </a:p>
        </p:txBody>
      </p:sp>
      <p:sp>
        <p:nvSpPr>
          <p:cNvPr id="15" name="TextBox 14"/>
          <p:cNvSpPr txBox="1"/>
          <p:nvPr/>
        </p:nvSpPr>
        <p:spPr>
          <a:xfrm>
            <a:off x="6131982" y="4008092"/>
            <a:ext cx="1160895" cy="369332"/>
          </a:xfrm>
          <a:prstGeom prst="rect">
            <a:avLst/>
          </a:prstGeom>
          <a:noFill/>
        </p:spPr>
        <p:txBody>
          <a:bodyPr wrap="none" rtlCol="0">
            <a:spAutoFit/>
          </a:bodyPr>
          <a:lstStyle/>
          <a:p>
            <a:r>
              <a:rPr lang="en-IN" sz="1800" dirty="0"/>
              <a:t>∑</a:t>
            </a:r>
            <a:r>
              <a:rPr lang="en-IN" sz="1800" dirty="0" err="1"/>
              <a:t>F</a:t>
            </a:r>
            <a:r>
              <a:rPr lang="en-IN" sz="1800" baseline="-25000" dirty="0" err="1"/>
              <a:t>x</a:t>
            </a:r>
            <a:r>
              <a:rPr lang="en-IN" sz="1800" dirty="0"/>
              <a:t> = ma</a:t>
            </a:r>
          </a:p>
        </p:txBody>
      </p:sp>
      <p:sp>
        <p:nvSpPr>
          <p:cNvPr id="18" name="TextBox 17"/>
          <p:cNvSpPr txBox="1"/>
          <p:nvPr/>
        </p:nvSpPr>
        <p:spPr>
          <a:xfrm>
            <a:off x="5820346" y="2235321"/>
            <a:ext cx="402674" cy="369332"/>
          </a:xfrm>
          <a:prstGeom prst="rect">
            <a:avLst/>
          </a:prstGeom>
          <a:noFill/>
        </p:spPr>
        <p:txBody>
          <a:bodyPr wrap="none" rtlCol="0">
            <a:spAutoFit/>
          </a:bodyPr>
          <a:lstStyle/>
          <a:p>
            <a:r>
              <a:rPr lang="en-IN" sz="1800" dirty="0"/>
              <a:t>F</a:t>
            </a:r>
            <a:r>
              <a:rPr lang="en-IN" sz="1800" baseline="-25000" dirty="0"/>
              <a:t>1</a:t>
            </a:r>
          </a:p>
        </p:txBody>
      </p:sp>
      <p:cxnSp>
        <p:nvCxnSpPr>
          <p:cNvPr id="19" name="Straight Arrow Connector 18"/>
          <p:cNvCxnSpPr/>
          <p:nvPr/>
        </p:nvCxnSpPr>
        <p:spPr bwMode="auto">
          <a:xfrm>
            <a:off x="5852164" y="3358674"/>
            <a:ext cx="499162" cy="208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5908329" y="2929258"/>
            <a:ext cx="402674" cy="369332"/>
          </a:xfrm>
          <a:prstGeom prst="rect">
            <a:avLst/>
          </a:prstGeom>
          <a:noFill/>
        </p:spPr>
        <p:txBody>
          <a:bodyPr wrap="none" rtlCol="0">
            <a:spAutoFit/>
          </a:bodyPr>
          <a:lstStyle/>
          <a:p>
            <a:r>
              <a:rPr lang="en-IN" sz="1800" dirty="0"/>
              <a:t>F</a:t>
            </a:r>
            <a:r>
              <a:rPr lang="en-IN" sz="1800" baseline="-25000" dirty="0"/>
              <a:t>2</a:t>
            </a:r>
          </a:p>
        </p:txBody>
      </p:sp>
      <p:cxnSp>
        <p:nvCxnSpPr>
          <p:cNvPr id="22" name="Straight Arrow Connector 21"/>
          <p:cNvCxnSpPr/>
          <p:nvPr/>
        </p:nvCxnSpPr>
        <p:spPr bwMode="auto">
          <a:xfrm>
            <a:off x="6387741" y="2932436"/>
            <a:ext cx="142385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6780388" y="2566261"/>
            <a:ext cx="625492" cy="369332"/>
          </a:xfrm>
          <a:prstGeom prst="rect">
            <a:avLst/>
          </a:prstGeom>
          <a:noFill/>
        </p:spPr>
        <p:txBody>
          <a:bodyPr wrap="none" rtlCol="0">
            <a:spAutoFit/>
          </a:bodyPr>
          <a:lstStyle/>
          <a:p>
            <a:r>
              <a:rPr lang="en-IN" sz="1800" dirty="0"/>
              <a:t>∑</a:t>
            </a:r>
            <a:r>
              <a:rPr lang="en-IN" sz="1800" dirty="0" err="1"/>
              <a:t>F</a:t>
            </a:r>
            <a:r>
              <a:rPr lang="en-IN" sz="1800" baseline="-25000" dirty="0" err="1"/>
              <a:t>x</a:t>
            </a:r>
            <a:r>
              <a:rPr lang="en-IN" sz="1800" dirty="0"/>
              <a:t> </a:t>
            </a:r>
          </a:p>
        </p:txBody>
      </p:sp>
    </p:spTree>
    <p:extLst>
      <p:ext uri="{BB962C8B-B14F-4D97-AF65-F5344CB8AC3E}">
        <p14:creationId xmlns:p14="http://schemas.microsoft.com/office/powerpoint/2010/main" val="1530207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3" name="Picture 2"/>
          <p:cNvPicPr>
            <a:picLocks noChangeAspect="1"/>
          </p:cNvPicPr>
          <p:nvPr/>
        </p:nvPicPr>
        <p:blipFill>
          <a:blip r:embed="rId2"/>
          <a:stretch>
            <a:fillRect/>
          </a:stretch>
        </p:blipFill>
        <p:spPr>
          <a:xfrm>
            <a:off x="473448" y="3197634"/>
            <a:ext cx="7920000" cy="3396840"/>
          </a:xfrm>
          <a:prstGeom prst="rect">
            <a:avLst/>
          </a:prstGeom>
        </p:spPr>
      </p:pic>
      <p:pic>
        <p:nvPicPr>
          <p:cNvPr id="4" name="Picture 3"/>
          <p:cNvPicPr>
            <a:picLocks noChangeAspect="1"/>
          </p:cNvPicPr>
          <p:nvPr/>
        </p:nvPicPr>
        <p:blipFill>
          <a:blip r:embed="rId3"/>
          <a:stretch>
            <a:fillRect/>
          </a:stretch>
        </p:blipFill>
        <p:spPr>
          <a:xfrm>
            <a:off x="72000" y="838479"/>
            <a:ext cx="9000000" cy="2359155"/>
          </a:xfrm>
          <a:prstGeom prst="rect">
            <a:avLst/>
          </a:prstGeom>
        </p:spPr>
      </p:pic>
      <p:cxnSp>
        <p:nvCxnSpPr>
          <p:cNvPr id="7" name="Straight Arrow Connector 6"/>
          <p:cNvCxnSpPr/>
          <p:nvPr/>
        </p:nvCxnSpPr>
        <p:spPr bwMode="auto">
          <a:xfrm flipV="1">
            <a:off x="2864224" y="4249271"/>
            <a:ext cx="1129552" cy="13447"/>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V="1">
            <a:off x="5759835" y="4581786"/>
            <a:ext cx="1129552" cy="13447"/>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9" name="Straight Arrow Connector 8"/>
          <p:cNvCxnSpPr/>
          <p:nvPr/>
        </p:nvCxnSpPr>
        <p:spPr bwMode="auto">
          <a:xfrm flipH="1">
            <a:off x="4571994" y="4207301"/>
            <a:ext cx="952308" cy="447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11" name="TextBox 10"/>
          <p:cNvSpPr txBox="1"/>
          <p:nvPr/>
        </p:nvSpPr>
        <p:spPr>
          <a:xfrm>
            <a:off x="3194000" y="3807191"/>
            <a:ext cx="470000" cy="400110"/>
          </a:xfrm>
          <a:prstGeom prst="rect">
            <a:avLst/>
          </a:prstGeom>
          <a:noFill/>
        </p:spPr>
        <p:txBody>
          <a:bodyPr wrap="none" rtlCol="0">
            <a:spAutoFit/>
          </a:bodyPr>
          <a:lstStyle/>
          <a:p>
            <a:r>
              <a:rPr lang="en-IN" sz="2000" dirty="0"/>
              <a:t>2P</a:t>
            </a:r>
          </a:p>
        </p:txBody>
      </p:sp>
      <p:sp>
        <p:nvSpPr>
          <p:cNvPr id="12" name="TextBox 11"/>
          <p:cNvSpPr txBox="1"/>
          <p:nvPr/>
        </p:nvSpPr>
        <p:spPr>
          <a:xfrm>
            <a:off x="4813148" y="3689655"/>
            <a:ext cx="470000" cy="400110"/>
          </a:xfrm>
          <a:prstGeom prst="rect">
            <a:avLst/>
          </a:prstGeom>
          <a:noFill/>
        </p:spPr>
        <p:txBody>
          <a:bodyPr wrap="none" rtlCol="0">
            <a:spAutoFit/>
          </a:bodyPr>
          <a:lstStyle/>
          <a:p>
            <a:r>
              <a:rPr lang="en-IN" sz="2000" dirty="0"/>
              <a:t>2P</a:t>
            </a:r>
          </a:p>
        </p:txBody>
      </p:sp>
      <p:sp>
        <p:nvSpPr>
          <p:cNvPr id="13" name="TextBox 12"/>
          <p:cNvSpPr txBox="1"/>
          <p:nvPr/>
        </p:nvSpPr>
        <p:spPr>
          <a:xfrm>
            <a:off x="6388731" y="4695999"/>
            <a:ext cx="341760" cy="400110"/>
          </a:xfrm>
          <a:prstGeom prst="rect">
            <a:avLst/>
          </a:prstGeom>
          <a:noFill/>
        </p:spPr>
        <p:txBody>
          <a:bodyPr wrap="none" rtlCol="0">
            <a:spAutoFit/>
          </a:bodyPr>
          <a:lstStyle/>
          <a:p>
            <a:r>
              <a:rPr lang="en-IN" sz="2000" dirty="0"/>
              <a:t>P</a:t>
            </a:r>
          </a:p>
        </p:txBody>
      </p:sp>
    </p:spTree>
    <p:extLst>
      <p:ext uri="{BB962C8B-B14F-4D97-AF65-F5344CB8AC3E}">
        <p14:creationId xmlns:p14="http://schemas.microsoft.com/office/powerpoint/2010/main" val="45580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2" name="Rectangle 1"/>
          <p:cNvSpPr/>
          <p:nvPr/>
        </p:nvSpPr>
        <p:spPr bwMode="auto">
          <a:xfrm>
            <a:off x="6054436" y="1648691"/>
            <a:ext cx="1274619" cy="858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4" name="Straight Arrow Connector 3"/>
          <p:cNvCxnSpPr>
            <a:stCxn id="2" idx="3"/>
          </p:cNvCxnSpPr>
          <p:nvPr/>
        </p:nvCxnSpPr>
        <p:spPr bwMode="auto">
          <a:xfrm flipV="1">
            <a:off x="7329055" y="2064327"/>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a:off x="6691754" y="2563093"/>
            <a:ext cx="88669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6691746" y="803552"/>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flipV="1">
            <a:off x="6691746" y="2521526"/>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3" name="TextBox 12"/>
          <p:cNvSpPr txBox="1"/>
          <p:nvPr/>
        </p:nvSpPr>
        <p:spPr>
          <a:xfrm>
            <a:off x="5545276" y="920840"/>
            <a:ext cx="1146469" cy="400110"/>
          </a:xfrm>
          <a:prstGeom prst="rect">
            <a:avLst/>
          </a:prstGeom>
          <a:noFill/>
        </p:spPr>
        <p:txBody>
          <a:bodyPr wrap="none" rtlCol="0">
            <a:spAutoFit/>
          </a:bodyPr>
          <a:lstStyle/>
          <a:p>
            <a:r>
              <a:rPr lang="en-IN" sz="2000" dirty="0"/>
              <a:t>20 x 9.81</a:t>
            </a:r>
          </a:p>
        </p:txBody>
      </p:sp>
      <p:sp>
        <p:nvSpPr>
          <p:cNvPr id="14" name="TextBox 13"/>
          <p:cNvSpPr txBox="1"/>
          <p:nvPr/>
        </p:nvSpPr>
        <p:spPr>
          <a:xfrm>
            <a:off x="6137077" y="2835414"/>
            <a:ext cx="494045" cy="400110"/>
          </a:xfrm>
          <a:prstGeom prst="rect">
            <a:avLst/>
          </a:prstGeom>
          <a:noFill/>
        </p:spPr>
        <p:txBody>
          <a:bodyPr wrap="none" rtlCol="0">
            <a:spAutoFit/>
          </a:bodyPr>
          <a:lstStyle/>
          <a:p>
            <a:r>
              <a:rPr lang="en-IN" sz="2000" dirty="0"/>
              <a:t>N</a:t>
            </a:r>
            <a:r>
              <a:rPr lang="en-IN" sz="2000" baseline="-25000" dirty="0"/>
              <a:t>A</a:t>
            </a:r>
          </a:p>
        </p:txBody>
      </p:sp>
      <p:sp>
        <p:nvSpPr>
          <p:cNvPr id="15" name="TextBox 14"/>
          <p:cNvSpPr txBox="1"/>
          <p:nvPr/>
        </p:nvSpPr>
        <p:spPr>
          <a:xfrm>
            <a:off x="7537516" y="2507678"/>
            <a:ext cx="446148" cy="400110"/>
          </a:xfrm>
          <a:prstGeom prst="rect">
            <a:avLst/>
          </a:prstGeom>
          <a:noFill/>
        </p:spPr>
        <p:txBody>
          <a:bodyPr wrap="none" rtlCol="0">
            <a:spAutoFit/>
          </a:bodyPr>
          <a:lstStyle/>
          <a:p>
            <a:r>
              <a:rPr lang="en-IN" sz="2000" dirty="0"/>
              <a:t>F</a:t>
            </a:r>
            <a:r>
              <a:rPr lang="en-IN" sz="2000" baseline="-25000" dirty="0"/>
              <a:t>A</a:t>
            </a:r>
          </a:p>
        </p:txBody>
      </p:sp>
      <p:sp>
        <p:nvSpPr>
          <p:cNvPr id="17" name="TextBox 16"/>
          <p:cNvSpPr txBox="1"/>
          <p:nvPr/>
        </p:nvSpPr>
        <p:spPr>
          <a:xfrm>
            <a:off x="7634963" y="1582478"/>
            <a:ext cx="470000" cy="400110"/>
          </a:xfrm>
          <a:prstGeom prst="rect">
            <a:avLst/>
          </a:prstGeom>
          <a:noFill/>
        </p:spPr>
        <p:txBody>
          <a:bodyPr wrap="none" rtlCol="0">
            <a:spAutoFit/>
          </a:bodyPr>
          <a:lstStyle/>
          <a:p>
            <a:r>
              <a:rPr lang="en-IN" sz="2000" dirty="0"/>
              <a:t>2P</a:t>
            </a:r>
            <a:endParaRPr lang="en-IN" sz="2000" baseline="-25000" dirty="0"/>
          </a:p>
        </p:txBody>
      </p:sp>
      <p:sp>
        <p:nvSpPr>
          <p:cNvPr id="18" name="TextBox 17"/>
          <p:cNvSpPr txBox="1"/>
          <p:nvPr/>
        </p:nvSpPr>
        <p:spPr>
          <a:xfrm>
            <a:off x="4689034" y="1782533"/>
            <a:ext cx="1212448" cy="400110"/>
          </a:xfrm>
          <a:prstGeom prst="rect">
            <a:avLst/>
          </a:prstGeom>
          <a:noFill/>
        </p:spPr>
        <p:txBody>
          <a:bodyPr wrap="none" rtlCol="0">
            <a:spAutoFit/>
          </a:bodyPr>
          <a:lstStyle/>
          <a:p>
            <a:r>
              <a:rPr lang="en-IN" sz="2000" dirty="0"/>
              <a:t>FBD of A</a:t>
            </a:r>
          </a:p>
        </p:txBody>
      </p:sp>
      <p:sp>
        <p:nvSpPr>
          <p:cNvPr id="19" name="TextBox 18"/>
          <p:cNvSpPr txBox="1"/>
          <p:nvPr/>
        </p:nvSpPr>
        <p:spPr>
          <a:xfrm>
            <a:off x="143392" y="787054"/>
            <a:ext cx="4458668" cy="2246769"/>
          </a:xfrm>
          <a:prstGeom prst="rect">
            <a:avLst/>
          </a:prstGeom>
          <a:noFill/>
        </p:spPr>
        <p:txBody>
          <a:bodyPr wrap="square" rtlCol="0">
            <a:spAutoFit/>
          </a:bodyPr>
          <a:lstStyle/>
          <a:p>
            <a:r>
              <a:rPr lang="en-IN" sz="2000" dirty="0"/>
              <a:t>Static Analysis</a:t>
            </a:r>
          </a:p>
          <a:p>
            <a:r>
              <a:rPr lang="en-IN" sz="2000" dirty="0"/>
              <a:t>∑</a:t>
            </a:r>
            <a:r>
              <a:rPr lang="en-IN" sz="2000" dirty="0" err="1"/>
              <a:t>F</a:t>
            </a:r>
            <a:r>
              <a:rPr lang="en-IN" sz="2000" baseline="-25000" dirty="0" err="1"/>
              <a:t>y</a:t>
            </a:r>
            <a:r>
              <a:rPr lang="en-IN" sz="2000" dirty="0"/>
              <a:t> = 0</a:t>
            </a:r>
          </a:p>
          <a:p>
            <a:r>
              <a:rPr lang="en-IN" sz="2000" dirty="0"/>
              <a:t>N</a:t>
            </a:r>
            <a:r>
              <a:rPr lang="en-IN" sz="2000" baseline="-25000" dirty="0"/>
              <a:t>A</a:t>
            </a:r>
            <a:r>
              <a:rPr lang="en-IN" sz="2000" dirty="0"/>
              <a:t> – 20 x 9.81 = 0</a:t>
            </a:r>
          </a:p>
          <a:p>
            <a:r>
              <a:rPr lang="en-IN" sz="2000" dirty="0"/>
              <a:t>N</a:t>
            </a:r>
            <a:r>
              <a:rPr lang="en-IN" sz="2000" baseline="-25000" dirty="0"/>
              <a:t>A</a:t>
            </a:r>
            <a:r>
              <a:rPr lang="en-IN" sz="2000" dirty="0"/>
              <a:t> = 196.2 N</a:t>
            </a:r>
          </a:p>
          <a:p>
            <a:r>
              <a:rPr lang="en-IN" sz="2000" dirty="0"/>
              <a:t>∑</a:t>
            </a:r>
            <a:r>
              <a:rPr lang="en-IN" sz="2000" dirty="0" err="1"/>
              <a:t>F</a:t>
            </a:r>
            <a:r>
              <a:rPr lang="en-IN" sz="2000" baseline="-25000" dirty="0" err="1"/>
              <a:t>x</a:t>
            </a:r>
            <a:r>
              <a:rPr lang="en-IN" sz="2000" dirty="0"/>
              <a:t> = 0</a:t>
            </a:r>
          </a:p>
          <a:p>
            <a:r>
              <a:rPr lang="en-IN" sz="2000" dirty="0"/>
              <a:t>120 – F</a:t>
            </a:r>
            <a:r>
              <a:rPr lang="en-IN" sz="2000" baseline="-25000" dirty="0"/>
              <a:t>A</a:t>
            </a:r>
            <a:r>
              <a:rPr lang="en-IN" sz="2000" dirty="0"/>
              <a:t> = 0</a:t>
            </a:r>
          </a:p>
          <a:p>
            <a:r>
              <a:rPr lang="en-IN" sz="2000" dirty="0"/>
              <a:t>F</a:t>
            </a:r>
            <a:r>
              <a:rPr lang="en-IN" sz="2000" baseline="-25000" dirty="0"/>
              <a:t>A</a:t>
            </a:r>
            <a:r>
              <a:rPr lang="en-IN" sz="2000" dirty="0"/>
              <a:t> = 120 N</a:t>
            </a:r>
          </a:p>
        </p:txBody>
      </p:sp>
      <p:sp>
        <p:nvSpPr>
          <p:cNvPr id="20" name="Rectangle 19"/>
          <p:cNvSpPr/>
          <p:nvPr/>
        </p:nvSpPr>
        <p:spPr bwMode="auto">
          <a:xfrm>
            <a:off x="6068286" y="4738249"/>
            <a:ext cx="1274619" cy="858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21" name="Straight Arrow Connector 20"/>
          <p:cNvCxnSpPr>
            <a:stCxn id="20" idx="3"/>
          </p:cNvCxnSpPr>
          <p:nvPr/>
        </p:nvCxnSpPr>
        <p:spPr bwMode="auto">
          <a:xfrm flipV="1">
            <a:off x="7342905" y="5153885"/>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flipV="1">
            <a:off x="7342905" y="4471981"/>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3" name="Straight Arrow Connector 22"/>
          <p:cNvCxnSpPr/>
          <p:nvPr/>
        </p:nvCxnSpPr>
        <p:spPr bwMode="auto">
          <a:xfrm flipH="1">
            <a:off x="6705604" y="5652651"/>
            <a:ext cx="88669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a:off x="6705596" y="3893110"/>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V="1">
            <a:off x="6705596" y="5611084"/>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6" name="TextBox 25"/>
          <p:cNvSpPr txBox="1"/>
          <p:nvPr/>
        </p:nvSpPr>
        <p:spPr>
          <a:xfrm>
            <a:off x="5559126" y="4010398"/>
            <a:ext cx="1146469" cy="400110"/>
          </a:xfrm>
          <a:prstGeom prst="rect">
            <a:avLst/>
          </a:prstGeom>
          <a:noFill/>
        </p:spPr>
        <p:txBody>
          <a:bodyPr wrap="none" rtlCol="0">
            <a:spAutoFit/>
          </a:bodyPr>
          <a:lstStyle/>
          <a:p>
            <a:r>
              <a:rPr lang="en-IN" sz="2000" dirty="0"/>
              <a:t>20 x 9.81</a:t>
            </a:r>
          </a:p>
        </p:txBody>
      </p:sp>
      <p:sp>
        <p:nvSpPr>
          <p:cNvPr id="27" name="TextBox 26"/>
          <p:cNvSpPr txBox="1"/>
          <p:nvPr/>
        </p:nvSpPr>
        <p:spPr>
          <a:xfrm>
            <a:off x="6150927" y="5924972"/>
            <a:ext cx="494045" cy="400110"/>
          </a:xfrm>
          <a:prstGeom prst="rect">
            <a:avLst/>
          </a:prstGeom>
          <a:noFill/>
        </p:spPr>
        <p:txBody>
          <a:bodyPr wrap="none" rtlCol="0">
            <a:spAutoFit/>
          </a:bodyPr>
          <a:lstStyle/>
          <a:p>
            <a:r>
              <a:rPr lang="en-IN" sz="2000" dirty="0"/>
              <a:t>N</a:t>
            </a:r>
            <a:r>
              <a:rPr lang="en-IN" sz="2000" baseline="-25000" dirty="0"/>
              <a:t>A</a:t>
            </a:r>
          </a:p>
        </p:txBody>
      </p:sp>
      <p:sp>
        <p:nvSpPr>
          <p:cNvPr id="28" name="TextBox 27"/>
          <p:cNvSpPr txBox="1"/>
          <p:nvPr/>
        </p:nvSpPr>
        <p:spPr>
          <a:xfrm>
            <a:off x="7433674" y="5597236"/>
            <a:ext cx="681532" cy="400110"/>
          </a:xfrm>
          <a:prstGeom prst="rect">
            <a:avLst/>
          </a:prstGeom>
          <a:noFill/>
        </p:spPr>
        <p:txBody>
          <a:bodyPr wrap="none" rtlCol="0">
            <a:spAutoFit/>
          </a:bodyPr>
          <a:lstStyle/>
          <a:p>
            <a:r>
              <a:rPr lang="el-GR" sz="2000" dirty="0">
                <a:latin typeface="Cambria Math" panose="02040503050406030204" pitchFamily="18" charset="0"/>
                <a:ea typeface="Cambria Math" panose="02040503050406030204" pitchFamily="18" charset="0"/>
              </a:rPr>
              <a:t>μ</a:t>
            </a:r>
            <a:r>
              <a:rPr lang="en-IN" sz="2000" baseline="-25000" dirty="0" err="1">
                <a:latin typeface="Cambria Math" panose="02040503050406030204" pitchFamily="18" charset="0"/>
                <a:ea typeface="Cambria Math" panose="02040503050406030204" pitchFamily="18" charset="0"/>
              </a:rPr>
              <a:t>k</a:t>
            </a:r>
            <a:r>
              <a:rPr lang="en-IN" sz="2000" dirty="0" err="1">
                <a:latin typeface="Cambria Math" panose="02040503050406030204" pitchFamily="18" charset="0"/>
                <a:ea typeface="Cambria Math" panose="02040503050406030204" pitchFamily="18" charset="0"/>
              </a:rPr>
              <a:t>N</a:t>
            </a:r>
            <a:r>
              <a:rPr lang="en-IN" sz="2000" baseline="-25000" dirty="0" err="1">
                <a:latin typeface="Cambria Math" panose="02040503050406030204" pitchFamily="18" charset="0"/>
                <a:ea typeface="Cambria Math" panose="02040503050406030204" pitchFamily="18" charset="0"/>
              </a:rPr>
              <a:t>A</a:t>
            </a:r>
            <a:endParaRPr lang="en-IN" sz="2000" baseline="-25000" dirty="0"/>
          </a:p>
        </p:txBody>
      </p:sp>
      <p:sp>
        <p:nvSpPr>
          <p:cNvPr id="29" name="TextBox 28"/>
          <p:cNvSpPr txBox="1"/>
          <p:nvPr/>
        </p:nvSpPr>
        <p:spPr>
          <a:xfrm>
            <a:off x="7556271" y="4085726"/>
            <a:ext cx="436338" cy="400110"/>
          </a:xfrm>
          <a:prstGeom prst="rect">
            <a:avLst/>
          </a:prstGeom>
          <a:noFill/>
        </p:spPr>
        <p:txBody>
          <a:bodyPr wrap="none" rtlCol="0">
            <a:spAutoFit/>
          </a:bodyPr>
          <a:lstStyle/>
          <a:p>
            <a:r>
              <a:rPr lang="en-IN" sz="2000" dirty="0" err="1"/>
              <a:t>a</a:t>
            </a:r>
            <a:r>
              <a:rPr lang="en-IN" sz="2000" baseline="-25000" dirty="0" err="1"/>
              <a:t>A</a:t>
            </a:r>
            <a:endParaRPr lang="en-IN" sz="2000" baseline="-25000" dirty="0"/>
          </a:p>
        </p:txBody>
      </p:sp>
      <p:sp>
        <p:nvSpPr>
          <p:cNvPr id="30" name="TextBox 29"/>
          <p:cNvSpPr txBox="1"/>
          <p:nvPr/>
        </p:nvSpPr>
        <p:spPr>
          <a:xfrm>
            <a:off x="7599120" y="4672036"/>
            <a:ext cx="569388" cy="400110"/>
          </a:xfrm>
          <a:prstGeom prst="rect">
            <a:avLst/>
          </a:prstGeom>
          <a:noFill/>
        </p:spPr>
        <p:txBody>
          <a:bodyPr wrap="none" rtlCol="0">
            <a:spAutoFit/>
          </a:bodyPr>
          <a:lstStyle/>
          <a:p>
            <a:r>
              <a:rPr lang="en-IN" sz="2000" dirty="0"/>
              <a:t>120</a:t>
            </a:r>
            <a:endParaRPr lang="en-IN" sz="2000" baseline="-25000" dirty="0"/>
          </a:p>
        </p:txBody>
      </p:sp>
      <p:sp>
        <p:nvSpPr>
          <p:cNvPr id="31" name="TextBox 30"/>
          <p:cNvSpPr txBox="1"/>
          <p:nvPr/>
        </p:nvSpPr>
        <p:spPr>
          <a:xfrm>
            <a:off x="4702884" y="4872091"/>
            <a:ext cx="1212448" cy="400110"/>
          </a:xfrm>
          <a:prstGeom prst="rect">
            <a:avLst/>
          </a:prstGeom>
          <a:noFill/>
        </p:spPr>
        <p:txBody>
          <a:bodyPr wrap="none" rtlCol="0">
            <a:spAutoFit/>
          </a:bodyPr>
          <a:lstStyle/>
          <a:p>
            <a:r>
              <a:rPr lang="en-IN" sz="2000" dirty="0"/>
              <a:t>FBD of A</a:t>
            </a:r>
          </a:p>
        </p:txBody>
      </p:sp>
      <p:sp>
        <p:nvSpPr>
          <p:cNvPr id="32" name="Rectangle 31"/>
          <p:cNvSpPr/>
          <p:nvPr/>
        </p:nvSpPr>
        <p:spPr>
          <a:xfrm>
            <a:off x="196007" y="3068999"/>
            <a:ext cx="4572000" cy="707886"/>
          </a:xfrm>
          <a:prstGeom prst="rect">
            <a:avLst/>
          </a:prstGeom>
        </p:spPr>
        <p:txBody>
          <a:bodyPr>
            <a:spAutoFit/>
          </a:bodyPr>
          <a:lstStyle/>
          <a:p>
            <a:r>
              <a:rPr lang="en-IN" sz="2000" dirty="0"/>
              <a:t>For limiting equilibrium condition</a:t>
            </a:r>
          </a:p>
          <a:p>
            <a:r>
              <a:rPr lang="en-IN" sz="2000" dirty="0" err="1"/>
              <a:t>F</a:t>
            </a:r>
            <a:r>
              <a:rPr lang="en-IN" sz="2000" baseline="-25000" dirty="0" err="1"/>
              <a:t>max</a:t>
            </a:r>
            <a:r>
              <a:rPr lang="en-IN" sz="2000" dirty="0"/>
              <a:t> = </a:t>
            </a:r>
            <a:r>
              <a:rPr lang="el-GR" sz="2000" dirty="0">
                <a:latin typeface="Cambria Math" panose="02040503050406030204" pitchFamily="18" charset="0"/>
                <a:ea typeface="Cambria Math" panose="02040503050406030204" pitchFamily="18" charset="0"/>
              </a:rPr>
              <a:t>μ</a:t>
            </a:r>
            <a:r>
              <a:rPr lang="en-IN" sz="2000" baseline="-25000" dirty="0" err="1">
                <a:latin typeface="Cambria Math" panose="02040503050406030204" pitchFamily="18" charset="0"/>
                <a:ea typeface="Cambria Math" panose="02040503050406030204" pitchFamily="18" charset="0"/>
              </a:rPr>
              <a:t>s</a:t>
            </a:r>
            <a:r>
              <a:rPr lang="en-IN" sz="2000" dirty="0" err="1">
                <a:latin typeface="Cambria Math" panose="02040503050406030204" pitchFamily="18" charset="0"/>
                <a:ea typeface="Cambria Math" panose="02040503050406030204" pitchFamily="18" charset="0"/>
              </a:rPr>
              <a:t>N</a:t>
            </a:r>
            <a:r>
              <a:rPr lang="en-IN" sz="2000" dirty="0">
                <a:latin typeface="Cambria Math" panose="02040503050406030204" pitchFamily="18" charset="0"/>
                <a:ea typeface="Cambria Math" panose="02040503050406030204" pitchFamily="18" charset="0"/>
              </a:rPr>
              <a:t> = 0.5 x 196.2 = 98.1 N</a:t>
            </a:r>
            <a:endParaRPr lang="en-IN" sz="2000" dirty="0"/>
          </a:p>
        </p:txBody>
      </p:sp>
      <p:sp>
        <p:nvSpPr>
          <p:cNvPr id="33" name="Rectangle 32"/>
          <p:cNvSpPr/>
          <p:nvPr/>
        </p:nvSpPr>
        <p:spPr>
          <a:xfrm>
            <a:off x="166249" y="3775086"/>
            <a:ext cx="4572000" cy="707886"/>
          </a:xfrm>
          <a:prstGeom prst="rect">
            <a:avLst/>
          </a:prstGeom>
        </p:spPr>
        <p:txBody>
          <a:bodyPr>
            <a:spAutoFit/>
          </a:bodyPr>
          <a:lstStyle/>
          <a:p>
            <a:r>
              <a:rPr lang="en-IN" sz="2000" dirty="0"/>
              <a:t>F</a:t>
            </a:r>
            <a:r>
              <a:rPr lang="en-IN" sz="2000" baseline="-25000" dirty="0"/>
              <a:t>A</a:t>
            </a:r>
            <a:r>
              <a:rPr lang="en-IN" sz="2000" dirty="0"/>
              <a:t> is grater than </a:t>
            </a:r>
            <a:r>
              <a:rPr lang="en-IN" sz="2000" dirty="0" err="1"/>
              <a:t>F</a:t>
            </a:r>
            <a:r>
              <a:rPr lang="en-IN" sz="2000" baseline="-25000" dirty="0" err="1"/>
              <a:t>max</a:t>
            </a:r>
            <a:r>
              <a:rPr lang="en-IN" sz="2000" dirty="0"/>
              <a:t>, Hence there is relative motion between block A and B</a:t>
            </a:r>
          </a:p>
        </p:txBody>
      </p:sp>
      <p:sp>
        <p:nvSpPr>
          <p:cNvPr id="34" name="TextBox 33"/>
          <p:cNvSpPr txBox="1"/>
          <p:nvPr/>
        </p:nvSpPr>
        <p:spPr>
          <a:xfrm>
            <a:off x="102264" y="4502716"/>
            <a:ext cx="4458668" cy="2246769"/>
          </a:xfrm>
          <a:prstGeom prst="rect">
            <a:avLst/>
          </a:prstGeom>
          <a:noFill/>
        </p:spPr>
        <p:txBody>
          <a:bodyPr wrap="square" rtlCol="0">
            <a:spAutoFit/>
          </a:bodyPr>
          <a:lstStyle/>
          <a:p>
            <a:r>
              <a:rPr lang="en-IN" sz="2000" dirty="0"/>
              <a:t>Kinetic Analysis</a:t>
            </a:r>
          </a:p>
          <a:p>
            <a:r>
              <a:rPr lang="en-IN" sz="2000" dirty="0"/>
              <a:t>∑</a:t>
            </a:r>
            <a:r>
              <a:rPr lang="en-IN" sz="2000" dirty="0" err="1"/>
              <a:t>F</a:t>
            </a:r>
            <a:r>
              <a:rPr lang="en-IN" sz="2000" baseline="-25000" dirty="0" err="1"/>
              <a:t>y</a:t>
            </a:r>
            <a:r>
              <a:rPr lang="en-IN" sz="2000" dirty="0"/>
              <a:t> = ma</a:t>
            </a:r>
            <a:r>
              <a:rPr lang="en-IN" sz="2000" baseline="-25000" dirty="0"/>
              <a:t>y</a:t>
            </a:r>
            <a:r>
              <a:rPr lang="en-IN" sz="2000" dirty="0"/>
              <a:t> = ; a</a:t>
            </a:r>
            <a:r>
              <a:rPr lang="en-IN" sz="2000" baseline="-25000" dirty="0"/>
              <a:t>y</a:t>
            </a:r>
            <a:r>
              <a:rPr lang="en-IN" sz="2000" dirty="0"/>
              <a:t> = 0</a:t>
            </a:r>
          </a:p>
          <a:p>
            <a:r>
              <a:rPr lang="en-IN" sz="2000" dirty="0"/>
              <a:t>N</a:t>
            </a:r>
            <a:r>
              <a:rPr lang="en-IN" sz="2000" baseline="-25000" dirty="0"/>
              <a:t>A</a:t>
            </a:r>
            <a:r>
              <a:rPr lang="en-IN" sz="2000" dirty="0"/>
              <a:t> – 20 x 9.81 = 0</a:t>
            </a:r>
          </a:p>
          <a:p>
            <a:r>
              <a:rPr lang="en-IN" sz="2000" dirty="0"/>
              <a:t>N</a:t>
            </a:r>
            <a:r>
              <a:rPr lang="en-IN" sz="2000" baseline="-25000" dirty="0"/>
              <a:t>A</a:t>
            </a:r>
            <a:r>
              <a:rPr lang="en-IN" sz="2000" dirty="0"/>
              <a:t> = 196.2 N</a:t>
            </a:r>
          </a:p>
          <a:p>
            <a:r>
              <a:rPr lang="en-IN" sz="2000" dirty="0"/>
              <a:t>∑</a:t>
            </a:r>
            <a:r>
              <a:rPr lang="en-IN" sz="2000" dirty="0" err="1"/>
              <a:t>F</a:t>
            </a:r>
            <a:r>
              <a:rPr lang="en-IN" sz="2000" baseline="-25000" dirty="0" err="1"/>
              <a:t>x</a:t>
            </a:r>
            <a:r>
              <a:rPr lang="en-IN" sz="2000" dirty="0"/>
              <a:t> = ma</a:t>
            </a:r>
            <a:r>
              <a:rPr lang="en-IN" sz="2000" baseline="-25000" dirty="0"/>
              <a:t>x</a:t>
            </a:r>
            <a:endParaRPr lang="en-IN" sz="2000" dirty="0"/>
          </a:p>
          <a:p>
            <a:r>
              <a:rPr lang="en-IN" sz="2000" dirty="0"/>
              <a:t>120 – </a:t>
            </a:r>
            <a:r>
              <a:rPr lang="el-GR" sz="2000" dirty="0">
                <a:latin typeface="Cambria Math" panose="02040503050406030204" pitchFamily="18" charset="0"/>
                <a:ea typeface="Cambria Math" panose="02040503050406030204" pitchFamily="18" charset="0"/>
              </a:rPr>
              <a:t>μ</a:t>
            </a:r>
            <a:r>
              <a:rPr lang="en-IN" sz="2000" baseline="-25000" dirty="0" err="1">
                <a:latin typeface="Cambria Math" panose="02040503050406030204" pitchFamily="18" charset="0"/>
                <a:ea typeface="Cambria Math" panose="02040503050406030204" pitchFamily="18" charset="0"/>
              </a:rPr>
              <a:t>k</a:t>
            </a:r>
            <a:r>
              <a:rPr lang="en-IN" sz="2000" dirty="0" err="1">
                <a:latin typeface="Cambria Math" panose="02040503050406030204" pitchFamily="18" charset="0"/>
                <a:ea typeface="Cambria Math" panose="02040503050406030204" pitchFamily="18" charset="0"/>
              </a:rPr>
              <a:t>N</a:t>
            </a:r>
            <a:r>
              <a:rPr lang="en-IN" sz="2000" baseline="-25000" dirty="0" err="1">
                <a:latin typeface="Cambria Math" panose="02040503050406030204" pitchFamily="18" charset="0"/>
                <a:ea typeface="Cambria Math" panose="02040503050406030204" pitchFamily="18" charset="0"/>
              </a:rPr>
              <a:t>A</a:t>
            </a:r>
            <a:r>
              <a:rPr lang="en-IN" sz="2000" dirty="0"/>
              <a:t> = 20 x </a:t>
            </a:r>
            <a:r>
              <a:rPr lang="en-IN" sz="2000" dirty="0" err="1"/>
              <a:t>a</a:t>
            </a:r>
            <a:r>
              <a:rPr lang="en-IN" sz="2000" baseline="-25000" dirty="0" err="1"/>
              <a:t>A</a:t>
            </a:r>
            <a:endParaRPr lang="en-IN" sz="2000" dirty="0"/>
          </a:p>
          <a:p>
            <a:r>
              <a:rPr lang="en-IN" sz="2000" dirty="0" err="1">
                <a:solidFill>
                  <a:srgbClr val="FF0000"/>
                </a:solidFill>
              </a:rPr>
              <a:t>a</a:t>
            </a:r>
            <a:r>
              <a:rPr lang="en-IN" sz="2000" baseline="-25000" dirty="0" err="1">
                <a:solidFill>
                  <a:srgbClr val="FF0000"/>
                </a:solidFill>
              </a:rPr>
              <a:t>A</a:t>
            </a:r>
            <a:r>
              <a:rPr lang="en-IN" sz="2000" dirty="0">
                <a:solidFill>
                  <a:srgbClr val="FF0000"/>
                </a:solidFill>
              </a:rPr>
              <a:t> = 1.095 m/s</a:t>
            </a:r>
            <a:r>
              <a:rPr lang="en-IN" sz="2000" baseline="30000" dirty="0">
                <a:solidFill>
                  <a:srgbClr val="FF0000"/>
                </a:solidFill>
              </a:rPr>
              <a:t>2</a:t>
            </a:r>
          </a:p>
        </p:txBody>
      </p:sp>
    </p:spTree>
    <p:extLst>
      <p:ext uri="{BB962C8B-B14F-4D97-AF65-F5344CB8AC3E}">
        <p14:creationId xmlns:p14="http://schemas.microsoft.com/office/powerpoint/2010/main" val="7261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2" grpId="0"/>
      <p:bldP spid="33"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2" name="Group 1"/>
          <p:cNvGrpSpPr>
            <a:grpSpLocks noChangeAspect="1"/>
          </p:cNvGrpSpPr>
          <p:nvPr/>
        </p:nvGrpSpPr>
        <p:grpSpPr>
          <a:xfrm>
            <a:off x="4869862" y="729303"/>
            <a:ext cx="3084503" cy="2748175"/>
            <a:chOff x="4869862" y="729303"/>
            <a:chExt cx="3084503" cy="2748175"/>
          </a:xfrm>
        </p:grpSpPr>
        <p:sp>
          <p:nvSpPr>
            <p:cNvPr id="3" name="Rectangle 2"/>
            <p:cNvSpPr/>
            <p:nvPr/>
          </p:nvSpPr>
          <p:spPr bwMode="auto">
            <a:xfrm>
              <a:off x="5749638" y="1745661"/>
              <a:ext cx="1274619" cy="858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4" name="Straight Arrow Connector 3"/>
            <p:cNvCxnSpPr/>
            <p:nvPr/>
          </p:nvCxnSpPr>
          <p:spPr bwMode="auto">
            <a:xfrm flipV="1">
              <a:off x="5461469" y="1745661"/>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7024257" y="1479393"/>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6386948" y="900522"/>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V="1">
              <a:off x="6386948" y="2618496"/>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0" name="TextBox 9"/>
            <p:cNvSpPr txBox="1"/>
            <p:nvPr/>
          </p:nvSpPr>
          <p:spPr>
            <a:xfrm>
              <a:off x="5176358" y="1017810"/>
              <a:ext cx="1274709" cy="400110"/>
            </a:xfrm>
            <a:prstGeom prst="rect">
              <a:avLst/>
            </a:prstGeom>
            <a:noFill/>
          </p:spPr>
          <p:txBody>
            <a:bodyPr wrap="none" rtlCol="0">
              <a:spAutoFit/>
            </a:bodyPr>
            <a:lstStyle/>
            <a:p>
              <a:r>
                <a:rPr lang="en-IN" sz="2000" dirty="0"/>
                <a:t>100 x 9.81</a:t>
              </a:r>
            </a:p>
          </p:txBody>
        </p:sp>
        <p:sp>
          <p:nvSpPr>
            <p:cNvPr id="11" name="TextBox 10"/>
            <p:cNvSpPr txBox="1"/>
            <p:nvPr/>
          </p:nvSpPr>
          <p:spPr>
            <a:xfrm>
              <a:off x="5837087" y="2932384"/>
              <a:ext cx="484428" cy="400110"/>
            </a:xfrm>
            <a:prstGeom prst="rect">
              <a:avLst/>
            </a:prstGeom>
            <a:noFill/>
          </p:spPr>
          <p:txBody>
            <a:bodyPr wrap="none" rtlCol="0">
              <a:spAutoFit/>
            </a:bodyPr>
            <a:lstStyle/>
            <a:p>
              <a:r>
                <a:rPr lang="en-IN" sz="2000" dirty="0"/>
                <a:t>N</a:t>
              </a:r>
              <a:r>
                <a:rPr lang="en-IN" sz="2000" baseline="-25000" dirty="0"/>
                <a:t>B</a:t>
              </a:r>
            </a:p>
          </p:txBody>
        </p:sp>
        <p:sp>
          <p:nvSpPr>
            <p:cNvPr id="12" name="TextBox 11"/>
            <p:cNvSpPr txBox="1"/>
            <p:nvPr/>
          </p:nvSpPr>
          <p:spPr>
            <a:xfrm>
              <a:off x="4869862" y="1381723"/>
              <a:ext cx="681532" cy="400110"/>
            </a:xfrm>
            <a:prstGeom prst="rect">
              <a:avLst/>
            </a:prstGeom>
            <a:noFill/>
          </p:spPr>
          <p:txBody>
            <a:bodyPr wrap="none" rtlCol="0">
              <a:spAutoFit/>
            </a:bodyPr>
            <a:lstStyle/>
            <a:p>
              <a:r>
                <a:rPr lang="el-GR" sz="2000" dirty="0">
                  <a:latin typeface="Cambria Math" panose="02040503050406030204" pitchFamily="18" charset="0"/>
                  <a:ea typeface="Cambria Math" panose="02040503050406030204" pitchFamily="18" charset="0"/>
                </a:rPr>
                <a:t>μ</a:t>
              </a:r>
              <a:r>
                <a:rPr lang="en-IN" sz="2000" baseline="-25000" dirty="0" err="1">
                  <a:latin typeface="Cambria Math" panose="02040503050406030204" pitchFamily="18" charset="0"/>
                  <a:ea typeface="Cambria Math" panose="02040503050406030204" pitchFamily="18" charset="0"/>
                </a:rPr>
                <a:t>k</a:t>
              </a:r>
              <a:r>
                <a:rPr lang="en-IN" sz="2000" dirty="0" err="1">
                  <a:latin typeface="Cambria Math" panose="02040503050406030204" pitchFamily="18" charset="0"/>
                  <a:ea typeface="Cambria Math" panose="02040503050406030204" pitchFamily="18" charset="0"/>
                </a:rPr>
                <a:t>N</a:t>
              </a:r>
              <a:r>
                <a:rPr lang="en-IN" sz="2000" baseline="-25000" dirty="0" err="1">
                  <a:latin typeface="Cambria Math" panose="02040503050406030204" pitchFamily="18" charset="0"/>
                  <a:ea typeface="Cambria Math" panose="02040503050406030204" pitchFamily="18" charset="0"/>
                </a:rPr>
                <a:t>A</a:t>
              </a:r>
              <a:endParaRPr lang="en-IN" sz="2000" baseline="-25000" dirty="0"/>
            </a:p>
          </p:txBody>
        </p:sp>
        <p:sp>
          <p:nvSpPr>
            <p:cNvPr id="13" name="TextBox 12"/>
            <p:cNvSpPr txBox="1"/>
            <p:nvPr/>
          </p:nvSpPr>
          <p:spPr>
            <a:xfrm>
              <a:off x="7242432" y="1093138"/>
              <a:ext cx="426720" cy="400110"/>
            </a:xfrm>
            <a:prstGeom prst="rect">
              <a:avLst/>
            </a:prstGeom>
            <a:noFill/>
          </p:spPr>
          <p:txBody>
            <a:bodyPr wrap="none" rtlCol="0">
              <a:spAutoFit/>
            </a:bodyPr>
            <a:lstStyle/>
            <a:p>
              <a:r>
                <a:rPr lang="en-IN" sz="2000" dirty="0" err="1"/>
                <a:t>a</a:t>
              </a:r>
              <a:r>
                <a:rPr lang="en-IN" sz="2000" baseline="-25000" dirty="0" err="1"/>
                <a:t>B</a:t>
              </a:r>
              <a:endParaRPr lang="en-IN" sz="2000" baseline="-25000" dirty="0"/>
            </a:p>
          </p:txBody>
        </p:sp>
        <p:sp>
          <p:nvSpPr>
            <p:cNvPr id="15" name="TextBox 14"/>
            <p:cNvSpPr txBox="1"/>
            <p:nvPr/>
          </p:nvSpPr>
          <p:spPr>
            <a:xfrm>
              <a:off x="6741917" y="729303"/>
              <a:ext cx="1212448" cy="400110"/>
            </a:xfrm>
            <a:prstGeom prst="rect">
              <a:avLst/>
            </a:prstGeom>
            <a:noFill/>
          </p:spPr>
          <p:txBody>
            <a:bodyPr wrap="none" rtlCol="0">
              <a:spAutoFit/>
            </a:bodyPr>
            <a:lstStyle/>
            <a:p>
              <a:r>
                <a:rPr lang="en-IN" sz="2000" dirty="0"/>
                <a:t>FBD of B</a:t>
              </a:r>
            </a:p>
          </p:txBody>
        </p:sp>
      </p:grpSp>
      <p:grpSp>
        <p:nvGrpSpPr>
          <p:cNvPr id="33" name="Group 32"/>
          <p:cNvGrpSpPr>
            <a:grpSpLocks noChangeAspect="1"/>
          </p:cNvGrpSpPr>
          <p:nvPr/>
        </p:nvGrpSpPr>
        <p:grpSpPr>
          <a:xfrm>
            <a:off x="4566034" y="3656455"/>
            <a:ext cx="2068956" cy="1765600"/>
            <a:chOff x="5005168" y="3493000"/>
            <a:chExt cx="3488570" cy="2977066"/>
          </a:xfrm>
        </p:grpSpPr>
        <p:sp>
          <p:nvSpPr>
            <p:cNvPr id="16" name="Rectangle 15"/>
            <p:cNvSpPr/>
            <p:nvPr/>
          </p:nvSpPr>
          <p:spPr bwMode="auto">
            <a:xfrm>
              <a:off x="6068286" y="4738249"/>
              <a:ext cx="1274619" cy="8589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17" name="Straight Arrow Connector 16"/>
            <p:cNvCxnSpPr>
              <a:stCxn id="16" idx="3"/>
            </p:cNvCxnSpPr>
            <p:nvPr/>
          </p:nvCxnSpPr>
          <p:spPr bwMode="auto">
            <a:xfrm flipV="1">
              <a:off x="7342905" y="5153885"/>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flipV="1">
              <a:off x="7342905" y="4471981"/>
              <a:ext cx="900545"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H="1">
              <a:off x="6705604" y="5652651"/>
              <a:ext cx="88669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a:off x="6705596" y="3893110"/>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V="1">
              <a:off x="6705596" y="5611084"/>
              <a:ext cx="0" cy="85898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2" name="TextBox 21"/>
            <p:cNvSpPr txBox="1"/>
            <p:nvPr/>
          </p:nvSpPr>
          <p:spPr>
            <a:xfrm>
              <a:off x="5251481" y="3915569"/>
              <a:ext cx="1146469" cy="400110"/>
            </a:xfrm>
            <a:prstGeom prst="rect">
              <a:avLst/>
            </a:prstGeom>
            <a:noFill/>
          </p:spPr>
          <p:txBody>
            <a:bodyPr wrap="none" rtlCol="0">
              <a:spAutoFit/>
            </a:bodyPr>
            <a:lstStyle/>
            <a:p>
              <a:r>
                <a:rPr lang="en-IN" sz="2000" dirty="0"/>
                <a:t>20 x 9.81</a:t>
              </a:r>
            </a:p>
          </p:txBody>
        </p:sp>
        <p:sp>
          <p:nvSpPr>
            <p:cNvPr id="23" name="TextBox 22"/>
            <p:cNvSpPr txBox="1"/>
            <p:nvPr/>
          </p:nvSpPr>
          <p:spPr>
            <a:xfrm>
              <a:off x="6150927" y="5924972"/>
              <a:ext cx="494045" cy="400110"/>
            </a:xfrm>
            <a:prstGeom prst="rect">
              <a:avLst/>
            </a:prstGeom>
            <a:noFill/>
          </p:spPr>
          <p:txBody>
            <a:bodyPr wrap="none" rtlCol="0">
              <a:spAutoFit/>
            </a:bodyPr>
            <a:lstStyle/>
            <a:p>
              <a:r>
                <a:rPr lang="en-IN" sz="2000" dirty="0"/>
                <a:t>N</a:t>
              </a:r>
              <a:r>
                <a:rPr lang="en-IN" sz="2000" baseline="-25000" dirty="0"/>
                <a:t>A</a:t>
              </a:r>
            </a:p>
          </p:txBody>
        </p:sp>
        <p:sp>
          <p:nvSpPr>
            <p:cNvPr id="24" name="TextBox 23"/>
            <p:cNvSpPr txBox="1"/>
            <p:nvPr/>
          </p:nvSpPr>
          <p:spPr>
            <a:xfrm>
              <a:off x="7571434" y="5597236"/>
              <a:ext cx="406010" cy="400110"/>
            </a:xfrm>
            <a:prstGeom prst="rect">
              <a:avLst/>
            </a:prstGeom>
            <a:noFill/>
          </p:spPr>
          <p:txBody>
            <a:bodyPr wrap="none" rtlCol="0">
              <a:spAutoFit/>
            </a:bodyPr>
            <a:lstStyle/>
            <a:p>
              <a:r>
                <a:rPr lang="en-IN" sz="2000" dirty="0">
                  <a:latin typeface="Cambria Math" panose="02040503050406030204" pitchFamily="18" charset="0"/>
                  <a:ea typeface="Cambria Math" panose="02040503050406030204" pitchFamily="18" charset="0"/>
                </a:rPr>
                <a:t>F</a:t>
              </a:r>
              <a:r>
                <a:rPr lang="en-IN" sz="2000" baseline="-25000" dirty="0">
                  <a:latin typeface="Cambria Math" panose="02040503050406030204" pitchFamily="18" charset="0"/>
                  <a:ea typeface="Cambria Math" panose="02040503050406030204" pitchFamily="18" charset="0"/>
                </a:rPr>
                <a:t>A</a:t>
              </a:r>
              <a:endParaRPr lang="en-IN" sz="2000" baseline="-25000" dirty="0"/>
            </a:p>
          </p:txBody>
        </p:sp>
        <p:sp>
          <p:nvSpPr>
            <p:cNvPr id="25" name="TextBox 24"/>
            <p:cNvSpPr txBox="1"/>
            <p:nvPr/>
          </p:nvSpPr>
          <p:spPr>
            <a:xfrm>
              <a:off x="7463300" y="3642271"/>
              <a:ext cx="436338" cy="400110"/>
            </a:xfrm>
            <a:prstGeom prst="rect">
              <a:avLst/>
            </a:prstGeom>
            <a:noFill/>
          </p:spPr>
          <p:txBody>
            <a:bodyPr wrap="none" rtlCol="0">
              <a:spAutoFit/>
            </a:bodyPr>
            <a:lstStyle/>
            <a:p>
              <a:r>
                <a:rPr lang="en-IN" sz="2000" dirty="0" err="1"/>
                <a:t>a</a:t>
              </a:r>
              <a:r>
                <a:rPr lang="en-IN" sz="2000" baseline="-25000" dirty="0" err="1"/>
                <a:t>A</a:t>
              </a:r>
              <a:endParaRPr lang="en-IN" sz="2000" baseline="-25000" dirty="0"/>
            </a:p>
          </p:txBody>
        </p:sp>
        <p:sp>
          <p:nvSpPr>
            <p:cNvPr id="26" name="TextBox 25"/>
            <p:cNvSpPr txBox="1"/>
            <p:nvPr/>
          </p:nvSpPr>
          <p:spPr>
            <a:xfrm>
              <a:off x="7571434" y="4552037"/>
              <a:ext cx="922304" cy="400110"/>
            </a:xfrm>
            <a:prstGeom prst="rect">
              <a:avLst/>
            </a:prstGeom>
            <a:noFill/>
          </p:spPr>
          <p:txBody>
            <a:bodyPr wrap="none" rtlCol="0">
              <a:spAutoFit/>
            </a:bodyPr>
            <a:lstStyle/>
            <a:p>
              <a:r>
                <a:rPr lang="en-IN" sz="2000" dirty="0"/>
                <a:t>2P =80</a:t>
              </a:r>
              <a:endParaRPr lang="en-IN" sz="2000" baseline="-25000" dirty="0"/>
            </a:p>
          </p:txBody>
        </p:sp>
        <p:sp>
          <p:nvSpPr>
            <p:cNvPr id="27" name="TextBox 26"/>
            <p:cNvSpPr txBox="1"/>
            <p:nvPr/>
          </p:nvSpPr>
          <p:spPr>
            <a:xfrm>
              <a:off x="5005168" y="3493000"/>
              <a:ext cx="1212448" cy="400110"/>
            </a:xfrm>
            <a:prstGeom prst="rect">
              <a:avLst/>
            </a:prstGeom>
            <a:noFill/>
          </p:spPr>
          <p:txBody>
            <a:bodyPr wrap="none" rtlCol="0">
              <a:spAutoFit/>
            </a:bodyPr>
            <a:lstStyle/>
            <a:p>
              <a:r>
                <a:rPr lang="en-IN" sz="2000" dirty="0"/>
                <a:t>FBD of A</a:t>
              </a:r>
            </a:p>
          </p:txBody>
        </p:sp>
      </p:grpSp>
      <p:sp>
        <p:nvSpPr>
          <p:cNvPr id="28" name="TextBox 27"/>
          <p:cNvSpPr txBox="1"/>
          <p:nvPr/>
        </p:nvSpPr>
        <p:spPr>
          <a:xfrm>
            <a:off x="-75601" y="2819393"/>
            <a:ext cx="4755457" cy="1015663"/>
          </a:xfrm>
          <a:prstGeom prst="rect">
            <a:avLst/>
          </a:prstGeom>
          <a:noFill/>
        </p:spPr>
        <p:txBody>
          <a:bodyPr wrap="square" rtlCol="0">
            <a:spAutoFit/>
          </a:bodyPr>
          <a:lstStyle/>
          <a:p>
            <a:r>
              <a:rPr lang="en-IN" sz="2000" dirty="0"/>
              <a:t>Static Analysis (P = 40 N)</a:t>
            </a:r>
          </a:p>
          <a:p>
            <a:r>
              <a:rPr lang="en-IN" sz="2000" dirty="0"/>
              <a:t>∑</a:t>
            </a:r>
            <a:r>
              <a:rPr lang="en-IN" sz="2000" dirty="0" err="1"/>
              <a:t>F</a:t>
            </a:r>
            <a:r>
              <a:rPr lang="en-IN" sz="2000" baseline="-25000" dirty="0" err="1"/>
              <a:t>y</a:t>
            </a:r>
            <a:r>
              <a:rPr lang="en-IN" sz="2000" dirty="0"/>
              <a:t> = 0 ; N</a:t>
            </a:r>
            <a:r>
              <a:rPr lang="en-IN" sz="2000" baseline="-25000" dirty="0"/>
              <a:t>A</a:t>
            </a:r>
            <a:r>
              <a:rPr lang="en-IN" sz="2000" dirty="0"/>
              <a:t> – 20 x 9.81 = 0 ; N</a:t>
            </a:r>
            <a:r>
              <a:rPr lang="en-IN" sz="2000" baseline="-25000" dirty="0"/>
              <a:t>A</a:t>
            </a:r>
            <a:r>
              <a:rPr lang="en-IN" sz="2000" dirty="0"/>
              <a:t> = 196.2 N</a:t>
            </a:r>
          </a:p>
          <a:p>
            <a:r>
              <a:rPr lang="en-IN" sz="2000" dirty="0"/>
              <a:t>∑</a:t>
            </a:r>
            <a:r>
              <a:rPr lang="en-IN" sz="2000" dirty="0" err="1"/>
              <a:t>F</a:t>
            </a:r>
            <a:r>
              <a:rPr lang="en-IN" sz="2000" baseline="-25000" dirty="0" err="1"/>
              <a:t>x</a:t>
            </a:r>
            <a:r>
              <a:rPr lang="en-IN" sz="2000" dirty="0"/>
              <a:t> = 0 ; 80 – F</a:t>
            </a:r>
            <a:r>
              <a:rPr lang="en-IN" sz="2000" baseline="-25000" dirty="0"/>
              <a:t>A</a:t>
            </a:r>
            <a:r>
              <a:rPr lang="en-IN" sz="2000" dirty="0"/>
              <a:t> = 0 ; F</a:t>
            </a:r>
            <a:r>
              <a:rPr lang="en-IN" sz="2000" baseline="-25000" dirty="0"/>
              <a:t>A</a:t>
            </a:r>
            <a:r>
              <a:rPr lang="en-IN" sz="2000" dirty="0"/>
              <a:t> = 80 N</a:t>
            </a:r>
          </a:p>
        </p:txBody>
      </p:sp>
      <p:sp>
        <p:nvSpPr>
          <p:cNvPr id="29" name="Rectangle 28"/>
          <p:cNvSpPr/>
          <p:nvPr/>
        </p:nvSpPr>
        <p:spPr>
          <a:xfrm>
            <a:off x="0" y="3878115"/>
            <a:ext cx="4572000" cy="707886"/>
          </a:xfrm>
          <a:prstGeom prst="rect">
            <a:avLst/>
          </a:prstGeom>
        </p:spPr>
        <p:txBody>
          <a:bodyPr>
            <a:spAutoFit/>
          </a:bodyPr>
          <a:lstStyle/>
          <a:p>
            <a:r>
              <a:rPr lang="en-IN" sz="2000" dirty="0"/>
              <a:t>For limiting equilibrium condition</a:t>
            </a:r>
          </a:p>
          <a:p>
            <a:r>
              <a:rPr lang="en-IN" sz="2000" dirty="0" err="1"/>
              <a:t>F</a:t>
            </a:r>
            <a:r>
              <a:rPr lang="en-IN" sz="2000" baseline="-25000" dirty="0" err="1"/>
              <a:t>max</a:t>
            </a:r>
            <a:r>
              <a:rPr lang="en-IN" sz="2000" dirty="0"/>
              <a:t> = </a:t>
            </a:r>
            <a:r>
              <a:rPr lang="el-GR" sz="2000" dirty="0">
                <a:latin typeface="Cambria Math" panose="02040503050406030204" pitchFamily="18" charset="0"/>
                <a:ea typeface="Cambria Math" panose="02040503050406030204" pitchFamily="18" charset="0"/>
              </a:rPr>
              <a:t>μ</a:t>
            </a:r>
            <a:r>
              <a:rPr lang="en-IN" sz="2000" baseline="-25000" dirty="0" err="1">
                <a:latin typeface="Cambria Math" panose="02040503050406030204" pitchFamily="18" charset="0"/>
                <a:ea typeface="Cambria Math" panose="02040503050406030204" pitchFamily="18" charset="0"/>
              </a:rPr>
              <a:t>s</a:t>
            </a:r>
            <a:r>
              <a:rPr lang="en-IN" sz="2000" dirty="0" err="1">
                <a:latin typeface="Cambria Math" panose="02040503050406030204" pitchFamily="18" charset="0"/>
                <a:ea typeface="Cambria Math" panose="02040503050406030204" pitchFamily="18" charset="0"/>
              </a:rPr>
              <a:t>N</a:t>
            </a:r>
            <a:r>
              <a:rPr lang="en-IN" sz="2000" dirty="0">
                <a:latin typeface="Cambria Math" panose="02040503050406030204" pitchFamily="18" charset="0"/>
                <a:ea typeface="Cambria Math" panose="02040503050406030204" pitchFamily="18" charset="0"/>
              </a:rPr>
              <a:t> = 0.5 x 196.2 = 98.1 N</a:t>
            </a:r>
            <a:endParaRPr lang="en-IN" sz="2000" dirty="0"/>
          </a:p>
        </p:txBody>
      </p:sp>
      <p:sp>
        <p:nvSpPr>
          <p:cNvPr id="30" name="Rectangle 29"/>
          <p:cNvSpPr/>
          <p:nvPr/>
        </p:nvSpPr>
        <p:spPr>
          <a:xfrm>
            <a:off x="-75601" y="4672118"/>
            <a:ext cx="4641635" cy="707886"/>
          </a:xfrm>
          <a:prstGeom prst="rect">
            <a:avLst/>
          </a:prstGeom>
        </p:spPr>
        <p:txBody>
          <a:bodyPr wrap="square">
            <a:spAutoFit/>
          </a:bodyPr>
          <a:lstStyle/>
          <a:p>
            <a:r>
              <a:rPr lang="en-IN" sz="2000" dirty="0"/>
              <a:t>F</a:t>
            </a:r>
            <a:r>
              <a:rPr lang="en-IN" sz="2000" baseline="-25000" dirty="0"/>
              <a:t>A</a:t>
            </a:r>
            <a:r>
              <a:rPr lang="en-IN" sz="2000" dirty="0"/>
              <a:t> &lt; </a:t>
            </a:r>
            <a:r>
              <a:rPr lang="en-IN" sz="2000" dirty="0" err="1"/>
              <a:t>F</a:t>
            </a:r>
            <a:r>
              <a:rPr lang="en-IN" sz="2000" baseline="-25000" dirty="0" err="1"/>
              <a:t>max</a:t>
            </a:r>
            <a:r>
              <a:rPr lang="en-IN" sz="2000" dirty="0"/>
              <a:t>, there is no relative motion between block A and B</a:t>
            </a:r>
          </a:p>
        </p:txBody>
      </p:sp>
      <p:sp>
        <p:nvSpPr>
          <p:cNvPr id="31" name="TextBox 30"/>
          <p:cNvSpPr txBox="1"/>
          <p:nvPr/>
        </p:nvSpPr>
        <p:spPr>
          <a:xfrm>
            <a:off x="-42956" y="5422055"/>
            <a:ext cx="4458668" cy="1323439"/>
          </a:xfrm>
          <a:prstGeom prst="rect">
            <a:avLst/>
          </a:prstGeom>
          <a:noFill/>
        </p:spPr>
        <p:txBody>
          <a:bodyPr wrap="square" rtlCol="0">
            <a:spAutoFit/>
          </a:bodyPr>
          <a:lstStyle/>
          <a:p>
            <a:r>
              <a:rPr lang="en-IN" sz="2000" dirty="0"/>
              <a:t>Kinetic Analysis</a:t>
            </a:r>
          </a:p>
          <a:p>
            <a:r>
              <a:rPr lang="en-IN" sz="2000" dirty="0"/>
              <a:t>∑</a:t>
            </a:r>
            <a:r>
              <a:rPr lang="en-IN" sz="2000" dirty="0" err="1"/>
              <a:t>F</a:t>
            </a:r>
            <a:r>
              <a:rPr lang="en-IN" sz="2000" baseline="-25000" dirty="0" err="1"/>
              <a:t>x</a:t>
            </a:r>
            <a:r>
              <a:rPr lang="en-IN" sz="2000" dirty="0"/>
              <a:t> = ma</a:t>
            </a:r>
            <a:r>
              <a:rPr lang="en-IN" sz="2000" baseline="-25000" dirty="0"/>
              <a:t>x</a:t>
            </a:r>
            <a:endParaRPr lang="en-IN" sz="2000" dirty="0"/>
          </a:p>
          <a:p>
            <a:r>
              <a:rPr lang="en-IN" sz="2000" dirty="0"/>
              <a:t>80 = 120 x a</a:t>
            </a:r>
          </a:p>
          <a:p>
            <a:r>
              <a:rPr lang="en-IN" sz="2000" dirty="0">
                <a:solidFill>
                  <a:srgbClr val="FF0000"/>
                </a:solidFill>
              </a:rPr>
              <a:t>a = 0.67 m/s</a:t>
            </a:r>
            <a:r>
              <a:rPr lang="en-IN" sz="2000" baseline="30000" dirty="0">
                <a:solidFill>
                  <a:srgbClr val="FF0000"/>
                </a:solidFill>
              </a:rPr>
              <a:t>2</a:t>
            </a:r>
          </a:p>
        </p:txBody>
      </p:sp>
      <p:sp>
        <p:nvSpPr>
          <p:cNvPr id="32" name="TextBox 31"/>
          <p:cNvSpPr txBox="1"/>
          <p:nvPr/>
        </p:nvSpPr>
        <p:spPr>
          <a:xfrm>
            <a:off x="222473" y="822181"/>
            <a:ext cx="4458668" cy="1323439"/>
          </a:xfrm>
          <a:prstGeom prst="rect">
            <a:avLst/>
          </a:prstGeom>
          <a:noFill/>
        </p:spPr>
        <p:txBody>
          <a:bodyPr wrap="square" rtlCol="0">
            <a:spAutoFit/>
          </a:bodyPr>
          <a:lstStyle/>
          <a:p>
            <a:r>
              <a:rPr lang="en-IN" sz="2000" dirty="0"/>
              <a:t>Kinetic Analysis</a:t>
            </a:r>
          </a:p>
          <a:p>
            <a:r>
              <a:rPr lang="en-IN" sz="2000" dirty="0"/>
              <a:t>∑</a:t>
            </a:r>
            <a:r>
              <a:rPr lang="en-IN" sz="2000" dirty="0" err="1"/>
              <a:t>F</a:t>
            </a:r>
            <a:r>
              <a:rPr lang="en-IN" sz="2000" baseline="-25000" dirty="0" err="1"/>
              <a:t>x</a:t>
            </a:r>
            <a:r>
              <a:rPr lang="en-IN" sz="2000" dirty="0"/>
              <a:t> = ma</a:t>
            </a:r>
            <a:r>
              <a:rPr lang="en-IN" sz="2000" baseline="-25000" dirty="0"/>
              <a:t>x</a:t>
            </a:r>
            <a:endParaRPr lang="en-IN" sz="2000" dirty="0"/>
          </a:p>
          <a:p>
            <a:r>
              <a:rPr lang="el-GR" sz="2000" dirty="0">
                <a:latin typeface="Cambria Math" panose="02040503050406030204" pitchFamily="18" charset="0"/>
                <a:ea typeface="Cambria Math" panose="02040503050406030204" pitchFamily="18" charset="0"/>
              </a:rPr>
              <a:t>μ</a:t>
            </a:r>
            <a:r>
              <a:rPr lang="en-IN" sz="2000" baseline="-25000" dirty="0" err="1">
                <a:latin typeface="Cambria Math" panose="02040503050406030204" pitchFamily="18" charset="0"/>
                <a:ea typeface="Cambria Math" panose="02040503050406030204" pitchFamily="18" charset="0"/>
              </a:rPr>
              <a:t>k</a:t>
            </a:r>
            <a:r>
              <a:rPr lang="en-IN" sz="2000" dirty="0" err="1">
                <a:latin typeface="Cambria Math" panose="02040503050406030204" pitchFamily="18" charset="0"/>
                <a:ea typeface="Cambria Math" panose="02040503050406030204" pitchFamily="18" charset="0"/>
              </a:rPr>
              <a:t>N</a:t>
            </a:r>
            <a:r>
              <a:rPr lang="en-IN" sz="2000" baseline="-25000" dirty="0" err="1">
                <a:latin typeface="Cambria Math" panose="02040503050406030204" pitchFamily="18" charset="0"/>
                <a:ea typeface="Cambria Math" panose="02040503050406030204" pitchFamily="18" charset="0"/>
              </a:rPr>
              <a:t>A</a:t>
            </a:r>
            <a:r>
              <a:rPr lang="en-IN" sz="2000" dirty="0"/>
              <a:t> = 100 x </a:t>
            </a:r>
            <a:r>
              <a:rPr lang="en-IN" sz="2000" dirty="0" err="1"/>
              <a:t>a</a:t>
            </a:r>
            <a:r>
              <a:rPr lang="en-IN" sz="2000" baseline="-25000" dirty="0" err="1"/>
              <a:t>B</a:t>
            </a:r>
            <a:r>
              <a:rPr lang="en-IN" sz="2000" dirty="0"/>
              <a:t> ;</a:t>
            </a:r>
          </a:p>
          <a:p>
            <a:r>
              <a:rPr lang="en-IN" sz="2000" dirty="0"/>
              <a:t> </a:t>
            </a:r>
            <a:r>
              <a:rPr lang="en-IN" sz="2000" dirty="0" err="1">
                <a:solidFill>
                  <a:srgbClr val="FF0000"/>
                </a:solidFill>
              </a:rPr>
              <a:t>a</a:t>
            </a:r>
            <a:r>
              <a:rPr lang="en-IN" sz="2000" baseline="-25000" dirty="0" err="1">
                <a:solidFill>
                  <a:srgbClr val="FF0000"/>
                </a:solidFill>
              </a:rPr>
              <a:t>B</a:t>
            </a:r>
            <a:r>
              <a:rPr lang="en-IN" sz="2000" dirty="0">
                <a:solidFill>
                  <a:srgbClr val="FF0000"/>
                </a:solidFill>
              </a:rPr>
              <a:t> = 1.095 m/s</a:t>
            </a:r>
            <a:r>
              <a:rPr lang="en-IN" sz="2000" baseline="30000" dirty="0">
                <a:solidFill>
                  <a:srgbClr val="FF0000"/>
                </a:solidFill>
              </a:rPr>
              <a:t>2</a:t>
            </a:r>
          </a:p>
        </p:txBody>
      </p:sp>
      <p:grpSp>
        <p:nvGrpSpPr>
          <p:cNvPr id="59" name="Group 58"/>
          <p:cNvGrpSpPr/>
          <p:nvPr/>
        </p:nvGrpSpPr>
        <p:grpSpPr>
          <a:xfrm>
            <a:off x="7242432" y="4033725"/>
            <a:ext cx="1747700" cy="2468993"/>
            <a:chOff x="7242432" y="4033725"/>
            <a:chExt cx="1747700" cy="2468993"/>
          </a:xfrm>
        </p:grpSpPr>
        <p:sp>
          <p:nvSpPr>
            <p:cNvPr id="47" name="Rectangle 46"/>
            <p:cNvSpPr/>
            <p:nvPr/>
          </p:nvSpPr>
          <p:spPr bwMode="auto">
            <a:xfrm>
              <a:off x="7242432" y="5336070"/>
              <a:ext cx="1208841" cy="7045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48" name="Rectangle 47"/>
            <p:cNvSpPr/>
            <p:nvPr/>
          </p:nvSpPr>
          <p:spPr bwMode="auto">
            <a:xfrm>
              <a:off x="7455792" y="4904405"/>
              <a:ext cx="829226" cy="43166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49" name="Straight Arrow Connector 48"/>
            <p:cNvCxnSpPr/>
            <p:nvPr/>
          </p:nvCxnSpPr>
          <p:spPr bwMode="auto">
            <a:xfrm flipV="1">
              <a:off x="8220994" y="4738237"/>
              <a:ext cx="540000"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50" name="Straight Arrow Connector 49"/>
            <p:cNvCxnSpPr/>
            <p:nvPr/>
          </p:nvCxnSpPr>
          <p:spPr bwMode="auto">
            <a:xfrm flipV="1">
              <a:off x="8331829" y="5126172"/>
              <a:ext cx="540000" cy="1385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51" name="Straight Arrow Connector 50"/>
            <p:cNvCxnSpPr/>
            <p:nvPr/>
          </p:nvCxnSpPr>
          <p:spPr bwMode="auto">
            <a:xfrm>
              <a:off x="7902054" y="4392522"/>
              <a:ext cx="0" cy="50943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flipV="1">
              <a:off x="7902078" y="5993284"/>
              <a:ext cx="0" cy="50943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53" name="TextBox 52"/>
            <p:cNvSpPr txBox="1"/>
            <p:nvPr/>
          </p:nvSpPr>
          <p:spPr>
            <a:xfrm>
              <a:off x="7455792" y="4885235"/>
              <a:ext cx="370614" cy="400110"/>
            </a:xfrm>
            <a:prstGeom prst="rect">
              <a:avLst/>
            </a:prstGeom>
            <a:noFill/>
          </p:spPr>
          <p:txBody>
            <a:bodyPr wrap="none" rtlCol="0">
              <a:spAutoFit/>
            </a:bodyPr>
            <a:lstStyle/>
            <a:p>
              <a:r>
                <a:rPr lang="en-IN" sz="2000" dirty="0"/>
                <a:t>A</a:t>
              </a:r>
            </a:p>
          </p:txBody>
        </p:sp>
        <p:sp>
          <p:nvSpPr>
            <p:cNvPr id="54" name="TextBox 53"/>
            <p:cNvSpPr txBox="1"/>
            <p:nvPr/>
          </p:nvSpPr>
          <p:spPr>
            <a:xfrm>
              <a:off x="7305751" y="5465983"/>
              <a:ext cx="356188" cy="400110"/>
            </a:xfrm>
            <a:prstGeom prst="rect">
              <a:avLst/>
            </a:prstGeom>
            <a:noFill/>
          </p:spPr>
          <p:txBody>
            <a:bodyPr wrap="none" rtlCol="0">
              <a:spAutoFit/>
            </a:bodyPr>
            <a:lstStyle/>
            <a:p>
              <a:r>
                <a:rPr lang="en-IN" sz="2000" dirty="0"/>
                <a:t>B</a:t>
              </a:r>
            </a:p>
          </p:txBody>
        </p:sp>
        <p:sp>
          <p:nvSpPr>
            <p:cNvPr id="55" name="TextBox 54"/>
            <p:cNvSpPr txBox="1"/>
            <p:nvPr/>
          </p:nvSpPr>
          <p:spPr>
            <a:xfrm>
              <a:off x="8443144" y="4744872"/>
              <a:ext cx="546988" cy="237292"/>
            </a:xfrm>
            <a:prstGeom prst="rect">
              <a:avLst/>
            </a:prstGeom>
            <a:noFill/>
          </p:spPr>
          <p:txBody>
            <a:bodyPr wrap="none" rtlCol="0">
              <a:spAutoFit/>
            </a:bodyPr>
            <a:lstStyle/>
            <a:p>
              <a:r>
                <a:rPr lang="en-IN" sz="2000" dirty="0"/>
                <a:t>2P =80</a:t>
              </a:r>
              <a:endParaRPr lang="en-IN" sz="2000" baseline="-25000" dirty="0"/>
            </a:p>
          </p:txBody>
        </p:sp>
        <p:sp>
          <p:nvSpPr>
            <p:cNvPr id="56" name="TextBox 55"/>
            <p:cNvSpPr txBox="1"/>
            <p:nvPr/>
          </p:nvSpPr>
          <p:spPr>
            <a:xfrm>
              <a:off x="8294820" y="4245273"/>
              <a:ext cx="312906" cy="400110"/>
            </a:xfrm>
            <a:prstGeom prst="rect">
              <a:avLst/>
            </a:prstGeom>
            <a:noFill/>
          </p:spPr>
          <p:txBody>
            <a:bodyPr wrap="none" rtlCol="0">
              <a:spAutoFit/>
            </a:bodyPr>
            <a:lstStyle/>
            <a:p>
              <a:r>
                <a:rPr lang="en-IN" sz="2000" dirty="0"/>
                <a:t>a</a:t>
              </a:r>
              <a:endParaRPr lang="en-IN" sz="2000" baseline="-25000" dirty="0"/>
            </a:p>
          </p:txBody>
        </p:sp>
        <p:sp>
          <p:nvSpPr>
            <p:cNvPr id="57" name="TextBox 56"/>
            <p:cNvSpPr txBox="1"/>
            <p:nvPr/>
          </p:nvSpPr>
          <p:spPr>
            <a:xfrm>
              <a:off x="7371764" y="4033725"/>
              <a:ext cx="1274709" cy="400110"/>
            </a:xfrm>
            <a:prstGeom prst="rect">
              <a:avLst/>
            </a:prstGeom>
            <a:noFill/>
          </p:spPr>
          <p:txBody>
            <a:bodyPr wrap="none" rtlCol="0">
              <a:spAutoFit/>
            </a:bodyPr>
            <a:lstStyle/>
            <a:p>
              <a:r>
                <a:rPr lang="en-IN" sz="2000" dirty="0"/>
                <a:t>120 x 9.81</a:t>
              </a:r>
            </a:p>
          </p:txBody>
        </p:sp>
        <p:sp>
          <p:nvSpPr>
            <p:cNvPr id="58" name="TextBox 57"/>
            <p:cNvSpPr txBox="1"/>
            <p:nvPr/>
          </p:nvSpPr>
          <p:spPr>
            <a:xfrm>
              <a:off x="7444216" y="6091307"/>
              <a:ext cx="484428" cy="400110"/>
            </a:xfrm>
            <a:prstGeom prst="rect">
              <a:avLst/>
            </a:prstGeom>
            <a:noFill/>
          </p:spPr>
          <p:txBody>
            <a:bodyPr wrap="none" rtlCol="0">
              <a:spAutoFit/>
            </a:bodyPr>
            <a:lstStyle/>
            <a:p>
              <a:r>
                <a:rPr lang="en-IN" sz="2000" dirty="0"/>
                <a:t>N</a:t>
              </a:r>
              <a:r>
                <a:rPr lang="en-IN" sz="2000" baseline="-25000" dirty="0"/>
                <a:t>B</a:t>
              </a:r>
            </a:p>
          </p:txBody>
        </p:sp>
      </p:grpSp>
    </p:spTree>
    <p:extLst>
      <p:ext uri="{BB962C8B-B14F-4D97-AF65-F5344CB8AC3E}">
        <p14:creationId xmlns:p14="http://schemas.microsoft.com/office/powerpoint/2010/main" val="383235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Text Box 8"/>
          <p:cNvSpPr txBox="1">
            <a:spLocks noChangeArrowheads="1"/>
          </p:cNvSpPr>
          <p:nvPr/>
        </p:nvSpPr>
        <p:spPr bwMode="auto">
          <a:xfrm>
            <a:off x="96980" y="997520"/>
            <a:ext cx="8991600"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228600" indent="-457200" algn="l">
              <a:tabLst>
                <a:tab pos="457200" algn="l"/>
              </a:tabLst>
              <a:defRPr sz="2400">
                <a:solidFill>
                  <a:schemeClr val="tx1"/>
                </a:solidFill>
                <a:latin typeface="Times New Roman" panose="02020603050405020304" pitchFamily="18" charset="0"/>
              </a:defRPr>
            </a:lvl1pPr>
            <a:lvl2pPr marL="914400" indent="-457200" algn="l">
              <a:tabLst>
                <a:tab pos="457200" algn="l"/>
              </a:tabLst>
              <a:defRPr sz="2400">
                <a:solidFill>
                  <a:schemeClr val="tx1"/>
                </a:solidFill>
                <a:latin typeface="Times New Roman" panose="02020603050405020304" pitchFamily="18" charset="0"/>
              </a:defRPr>
            </a:lvl2pPr>
            <a:lvl3pPr marL="1371600" indent="-457200" algn="l">
              <a:tabLst>
                <a:tab pos="457200" algn="l"/>
              </a:tabLst>
              <a:defRPr sz="2400">
                <a:solidFill>
                  <a:schemeClr val="tx1"/>
                </a:solidFill>
                <a:latin typeface="Times New Roman" panose="02020603050405020304" pitchFamily="18" charset="0"/>
              </a:defRPr>
            </a:lvl3pPr>
            <a:lvl4pPr marL="1828800" indent="-457200" algn="l">
              <a:tabLst>
                <a:tab pos="457200" algn="l"/>
              </a:tabLst>
              <a:defRPr sz="2400">
                <a:solidFill>
                  <a:schemeClr val="tx1"/>
                </a:solidFill>
                <a:latin typeface="Times New Roman" panose="02020603050405020304" pitchFamily="18" charset="0"/>
              </a:defRPr>
            </a:lvl4pPr>
            <a:lvl5pPr marL="2286000" indent="-457200" algn="l">
              <a:tabLst>
                <a:tab pos="457200" algn="l"/>
              </a:tabLst>
              <a:defRPr sz="2400">
                <a:solidFill>
                  <a:schemeClr val="tx1"/>
                </a:solidFill>
                <a:latin typeface="Times New Roman" panose="02020603050405020304" pitchFamily="18" charset="0"/>
              </a:defRPr>
            </a:lvl5pPr>
            <a:lvl6pPr marL="2743200" indent="-457200" fontAlgn="base">
              <a:spcBef>
                <a:spcPct val="0"/>
              </a:spcBef>
              <a:spcAft>
                <a:spcPct val="0"/>
              </a:spcAft>
              <a:tabLst>
                <a:tab pos="457200" algn="l"/>
              </a:tabLst>
              <a:defRPr sz="2400">
                <a:solidFill>
                  <a:schemeClr val="tx1"/>
                </a:solidFill>
                <a:latin typeface="Times New Roman" panose="02020603050405020304" pitchFamily="18" charset="0"/>
              </a:defRPr>
            </a:lvl6pPr>
            <a:lvl7pPr marL="3200400" indent="-457200" fontAlgn="base">
              <a:spcBef>
                <a:spcPct val="0"/>
              </a:spcBef>
              <a:spcAft>
                <a:spcPct val="0"/>
              </a:spcAft>
              <a:tabLst>
                <a:tab pos="457200" algn="l"/>
              </a:tabLst>
              <a:defRPr sz="2400">
                <a:solidFill>
                  <a:schemeClr val="tx1"/>
                </a:solidFill>
                <a:latin typeface="Times New Roman" panose="02020603050405020304" pitchFamily="18" charset="0"/>
              </a:defRPr>
            </a:lvl7pPr>
            <a:lvl8pPr marL="3657600" indent="-457200" fontAlgn="base">
              <a:spcBef>
                <a:spcPct val="0"/>
              </a:spcBef>
              <a:spcAft>
                <a:spcPct val="0"/>
              </a:spcAft>
              <a:tabLst>
                <a:tab pos="457200" algn="l"/>
              </a:tabLst>
              <a:defRPr sz="2400">
                <a:solidFill>
                  <a:schemeClr val="tx1"/>
                </a:solidFill>
                <a:latin typeface="Times New Roman" panose="02020603050405020304" pitchFamily="18" charset="0"/>
              </a:defRPr>
            </a:lvl8pPr>
            <a:lvl9pPr marL="4114800" indent="-457200"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0" algn="just" defTabSz="914400" eaLnBrk="1" fontAlgn="auto" latinLnBrk="0" hangingPunct="1">
              <a:lnSpc>
                <a:spcPct val="100000"/>
              </a:lnSpc>
              <a:spcBef>
                <a:spcPct val="50000"/>
              </a:spcBef>
              <a:spcAft>
                <a:spcPts val="0"/>
              </a:spcAft>
              <a:buClrTx/>
              <a:buSzTx/>
              <a:buFontTx/>
              <a:buNone/>
              <a:tabLst>
                <a:tab pos="0" algn="l"/>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Block ‘A’ of weight 50 N is released from rest from the position shown</a:t>
            </a:r>
            <a:r>
              <a:rPr kumimoji="0" lang="en-US" altLang="en-US" sz="2400" b="0" i="0" u="none" strike="noStrike" kern="0" cap="none" spc="0" normalizeH="0" noProof="0" dirty="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in figure. Determine the maximum compression of the spring .The Modulus of spring  is 800 N/m and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sym typeface="Symbol" panose="05050102010706020507" pitchFamily="18" charset="2"/>
              </a:rPr>
              <a: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  between block and plane is 0.2. Also find the maximum velocity of the block. </a:t>
            </a:r>
          </a:p>
        </p:txBody>
      </p:sp>
      <p:grpSp>
        <p:nvGrpSpPr>
          <p:cNvPr id="4" name="Group 3"/>
          <p:cNvGrpSpPr/>
          <p:nvPr/>
        </p:nvGrpSpPr>
        <p:grpSpPr>
          <a:xfrm>
            <a:off x="1143000" y="3200400"/>
            <a:ext cx="6553200" cy="2899807"/>
            <a:chOff x="1143000" y="3200400"/>
            <a:chExt cx="6553200" cy="2899807"/>
          </a:xfrm>
        </p:grpSpPr>
        <p:grpSp>
          <p:nvGrpSpPr>
            <p:cNvPr id="6" name="Group 46"/>
            <p:cNvGrpSpPr>
              <a:grpSpLocks/>
            </p:cNvGrpSpPr>
            <p:nvPr/>
          </p:nvGrpSpPr>
          <p:grpSpPr bwMode="auto">
            <a:xfrm rot="20266043">
              <a:off x="1143000" y="3886200"/>
              <a:ext cx="6553200" cy="990600"/>
              <a:chOff x="624" y="2352"/>
              <a:chExt cx="4128" cy="624"/>
            </a:xfrm>
          </p:grpSpPr>
          <p:sp>
            <p:nvSpPr>
              <p:cNvPr id="27" name="Line 30"/>
              <p:cNvSpPr>
                <a:spLocks noChangeShapeType="1"/>
              </p:cNvSpPr>
              <p:nvPr/>
            </p:nvSpPr>
            <p:spPr bwMode="auto">
              <a:xfrm>
                <a:off x="624" y="2976"/>
                <a:ext cx="41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8" name="Rectangle 31"/>
              <p:cNvSpPr>
                <a:spLocks noChangeArrowheads="1"/>
              </p:cNvSpPr>
              <p:nvPr/>
            </p:nvSpPr>
            <p:spPr bwMode="auto">
              <a:xfrm>
                <a:off x="624" y="2448"/>
                <a:ext cx="48" cy="5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9" name="Line 34"/>
              <p:cNvSpPr>
                <a:spLocks noChangeShapeType="1"/>
              </p:cNvSpPr>
              <p:nvPr/>
            </p:nvSpPr>
            <p:spPr bwMode="auto">
              <a:xfrm flipV="1">
                <a:off x="672" y="2592"/>
                <a:ext cx="144"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0" name="Line 36"/>
              <p:cNvSpPr>
                <a:spLocks noChangeShapeType="1"/>
              </p:cNvSpPr>
              <p:nvPr/>
            </p:nvSpPr>
            <p:spPr bwMode="auto">
              <a:xfrm>
                <a:off x="816" y="2592"/>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1" name="Line 37"/>
              <p:cNvSpPr>
                <a:spLocks noChangeShapeType="1"/>
              </p:cNvSpPr>
              <p:nvPr/>
            </p:nvSpPr>
            <p:spPr bwMode="auto">
              <a:xfrm flipV="1">
                <a:off x="912" y="2592"/>
                <a:ext cx="144"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2" name="Line 38"/>
              <p:cNvSpPr>
                <a:spLocks noChangeShapeType="1"/>
              </p:cNvSpPr>
              <p:nvPr/>
            </p:nvSpPr>
            <p:spPr bwMode="auto">
              <a:xfrm>
                <a:off x="1056" y="2592"/>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3" name="Line 39"/>
              <p:cNvSpPr>
                <a:spLocks noChangeShapeType="1"/>
              </p:cNvSpPr>
              <p:nvPr/>
            </p:nvSpPr>
            <p:spPr bwMode="auto">
              <a:xfrm flipV="1">
                <a:off x="1152" y="2544"/>
                <a:ext cx="144"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4" name="Line 40"/>
              <p:cNvSpPr>
                <a:spLocks noChangeShapeType="1"/>
              </p:cNvSpPr>
              <p:nvPr/>
            </p:nvSpPr>
            <p:spPr bwMode="auto">
              <a:xfrm>
                <a:off x="1296" y="2544"/>
                <a:ext cx="96"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5" name="Line 41"/>
              <p:cNvSpPr>
                <a:spLocks noChangeShapeType="1"/>
              </p:cNvSpPr>
              <p:nvPr/>
            </p:nvSpPr>
            <p:spPr bwMode="auto">
              <a:xfrm flipV="1">
                <a:off x="1392" y="2688"/>
                <a:ext cx="96"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6" name="Rectangle 43"/>
              <p:cNvSpPr>
                <a:spLocks noChangeArrowheads="1"/>
              </p:cNvSpPr>
              <p:nvPr/>
            </p:nvSpPr>
            <p:spPr bwMode="auto">
              <a:xfrm>
                <a:off x="1488" y="2544"/>
                <a:ext cx="192" cy="1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37" name="Rectangle 44"/>
              <p:cNvSpPr>
                <a:spLocks noChangeArrowheads="1"/>
              </p:cNvSpPr>
              <p:nvPr/>
            </p:nvSpPr>
            <p:spPr bwMode="auto">
              <a:xfrm>
                <a:off x="3600" y="2352"/>
                <a:ext cx="720" cy="6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grpSp>
        <p:sp>
          <p:nvSpPr>
            <p:cNvPr id="7" name="Text Box 48"/>
            <p:cNvSpPr txBox="1">
              <a:spLocks noChangeArrowheads="1"/>
            </p:cNvSpPr>
            <p:nvPr/>
          </p:nvSpPr>
          <p:spPr bwMode="auto">
            <a:xfrm>
              <a:off x="2057400" y="5730875"/>
              <a:ext cx="762000" cy="36933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30º</a:t>
              </a:r>
            </a:p>
          </p:txBody>
        </p:sp>
        <p:sp>
          <p:nvSpPr>
            <p:cNvPr id="8" name="Line 52"/>
            <p:cNvSpPr>
              <a:spLocks noChangeShapeType="1"/>
            </p:cNvSpPr>
            <p:nvPr/>
          </p:nvSpPr>
          <p:spPr bwMode="auto">
            <a:xfrm flipH="1">
              <a:off x="2743200" y="4114800"/>
              <a:ext cx="68580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9" name="Line 53"/>
            <p:cNvSpPr>
              <a:spLocks noChangeShapeType="1"/>
            </p:cNvSpPr>
            <p:nvPr/>
          </p:nvSpPr>
          <p:spPr bwMode="auto">
            <a:xfrm flipV="1">
              <a:off x="4038600" y="3276600"/>
              <a:ext cx="1447800" cy="609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0" name="Line 54"/>
            <p:cNvSpPr>
              <a:spLocks noChangeShapeType="1"/>
            </p:cNvSpPr>
            <p:nvPr/>
          </p:nvSpPr>
          <p:spPr bwMode="auto">
            <a:xfrm>
              <a:off x="2743200" y="43434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1" name="Line 55"/>
            <p:cNvSpPr>
              <a:spLocks noChangeShapeType="1"/>
            </p:cNvSpPr>
            <p:nvPr/>
          </p:nvSpPr>
          <p:spPr bwMode="auto">
            <a:xfrm>
              <a:off x="5486400" y="3200400"/>
              <a:ext cx="762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2" name="Line 57"/>
            <p:cNvSpPr>
              <a:spLocks noChangeShapeType="1"/>
            </p:cNvSpPr>
            <p:nvPr/>
          </p:nvSpPr>
          <p:spPr bwMode="auto">
            <a:xfrm>
              <a:off x="1600200" y="6096000"/>
              <a:ext cx="1295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3" name="Text Box 58"/>
            <p:cNvSpPr txBox="1">
              <a:spLocks noChangeArrowheads="1"/>
            </p:cNvSpPr>
            <p:nvPr/>
          </p:nvSpPr>
          <p:spPr bwMode="auto">
            <a:xfrm rot="20463961">
              <a:off x="3595688" y="3618469"/>
              <a:ext cx="609600" cy="73866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0.8m</a:t>
              </a:r>
            </a:p>
          </p:txBody>
        </p:sp>
        <p:sp>
          <p:nvSpPr>
            <p:cNvPr id="14" name="Text Box 59"/>
            <p:cNvSpPr txBox="1">
              <a:spLocks noChangeArrowheads="1"/>
            </p:cNvSpPr>
            <p:nvPr/>
          </p:nvSpPr>
          <p:spPr bwMode="auto">
            <a:xfrm>
              <a:off x="5943600" y="3521075"/>
              <a:ext cx="838200" cy="36933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rPr>
                <a:t>   50N</a:t>
              </a:r>
            </a:p>
          </p:txBody>
        </p:sp>
        <p:sp>
          <p:nvSpPr>
            <p:cNvPr id="15" name="Arc 60"/>
            <p:cNvSpPr>
              <a:spLocks/>
            </p:cNvSpPr>
            <p:nvPr/>
          </p:nvSpPr>
          <p:spPr bwMode="auto">
            <a:xfrm>
              <a:off x="1981200" y="5943600"/>
              <a:ext cx="762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6" name="Line 61"/>
            <p:cNvSpPr>
              <a:spLocks noChangeShapeType="1"/>
            </p:cNvSpPr>
            <p:nvPr/>
          </p:nvSpPr>
          <p:spPr bwMode="auto">
            <a:xfrm flipH="1">
              <a:off x="7467600" y="3581400"/>
              <a:ext cx="15240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7" name="Line 62"/>
            <p:cNvSpPr>
              <a:spLocks noChangeShapeType="1"/>
            </p:cNvSpPr>
            <p:nvPr/>
          </p:nvSpPr>
          <p:spPr bwMode="auto">
            <a:xfrm flipH="1">
              <a:off x="6629400" y="39624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8" name="Line 63"/>
            <p:cNvSpPr>
              <a:spLocks noChangeShapeType="1"/>
            </p:cNvSpPr>
            <p:nvPr/>
          </p:nvSpPr>
          <p:spPr bwMode="auto">
            <a:xfrm flipH="1">
              <a:off x="7010400" y="38100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9" name="Line 65"/>
            <p:cNvSpPr>
              <a:spLocks noChangeShapeType="1"/>
            </p:cNvSpPr>
            <p:nvPr/>
          </p:nvSpPr>
          <p:spPr bwMode="auto">
            <a:xfrm flipH="1">
              <a:off x="5715000" y="43434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0" name="Line 66"/>
            <p:cNvSpPr>
              <a:spLocks noChangeShapeType="1"/>
            </p:cNvSpPr>
            <p:nvPr/>
          </p:nvSpPr>
          <p:spPr bwMode="auto">
            <a:xfrm flipH="1">
              <a:off x="6248400" y="41148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1" name="Line 68"/>
            <p:cNvSpPr>
              <a:spLocks noChangeShapeType="1"/>
            </p:cNvSpPr>
            <p:nvPr/>
          </p:nvSpPr>
          <p:spPr bwMode="auto">
            <a:xfrm flipH="1">
              <a:off x="4191000" y="49530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2" name="Line 69"/>
            <p:cNvSpPr>
              <a:spLocks noChangeShapeType="1"/>
            </p:cNvSpPr>
            <p:nvPr/>
          </p:nvSpPr>
          <p:spPr bwMode="auto">
            <a:xfrm flipH="1">
              <a:off x="4800600" y="47244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3" name="Line 70"/>
            <p:cNvSpPr>
              <a:spLocks noChangeShapeType="1"/>
            </p:cNvSpPr>
            <p:nvPr/>
          </p:nvSpPr>
          <p:spPr bwMode="auto">
            <a:xfrm flipH="1">
              <a:off x="5334000" y="44958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4" name="Line 71"/>
            <p:cNvSpPr>
              <a:spLocks noChangeShapeType="1"/>
            </p:cNvSpPr>
            <p:nvPr/>
          </p:nvSpPr>
          <p:spPr bwMode="auto">
            <a:xfrm flipH="1">
              <a:off x="2590800" y="56388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5" name="Line 72"/>
            <p:cNvSpPr>
              <a:spLocks noChangeShapeType="1"/>
            </p:cNvSpPr>
            <p:nvPr/>
          </p:nvSpPr>
          <p:spPr bwMode="auto">
            <a:xfrm flipH="1">
              <a:off x="3124200" y="54102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6" name="Line 73"/>
            <p:cNvSpPr>
              <a:spLocks noChangeShapeType="1"/>
            </p:cNvSpPr>
            <p:nvPr/>
          </p:nvSpPr>
          <p:spPr bwMode="auto">
            <a:xfrm flipH="1">
              <a:off x="3733800" y="5181600"/>
              <a:ext cx="1524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4040768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grpSp>
        <p:nvGrpSpPr>
          <p:cNvPr id="3" name="Group 2"/>
          <p:cNvGrpSpPr/>
          <p:nvPr/>
        </p:nvGrpSpPr>
        <p:grpSpPr>
          <a:xfrm>
            <a:off x="93753" y="1290371"/>
            <a:ext cx="3852664" cy="2381052"/>
            <a:chOff x="1301396" y="-152400"/>
            <a:chExt cx="3852664" cy="2381052"/>
          </a:xfrm>
        </p:grpSpPr>
        <p:grpSp>
          <p:nvGrpSpPr>
            <p:cNvPr id="4" name="Group 10"/>
            <p:cNvGrpSpPr>
              <a:grpSpLocks/>
            </p:cNvGrpSpPr>
            <p:nvPr/>
          </p:nvGrpSpPr>
          <p:grpSpPr bwMode="auto">
            <a:xfrm rot="20199342">
              <a:off x="1524000" y="685800"/>
              <a:ext cx="2286000" cy="609600"/>
              <a:chOff x="144" y="1632"/>
              <a:chExt cx="1440" cy="384"/>
            </a:xfrm>
          </p:grpSpPr>
          <p:sp>
            <p:nvSpPr>
              <p:cNvPr id="22" name="Rectangle 8"/>
              <p:cNvSpPr>
                <a:spLocks noChangeArrowheads="1"/>
              </p:cNvSpPr>
              <p:nvPr/>
            </p:nvSpPr>
            <p:spPr bwMode="auto">
              <a:xfrm>
                <a:off x="768" y="1632"/>
                <a:ext cx="816" cy="38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23" name="Line 9"/>
              <p:cNvSpPr>
                <a:spLocks noChangeShapeType="1"/>
              </p:cNvSpPr>
              <p:nvPr/>
            </p:nvSpPr>
            <p:spPr bwMode="auto">
              <a:xfrm flipH="1">
                <a:off x="144" y="2016"/>
                <a:ext cx="6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grpSp>
        <p:sp>
          <p:nvSpPr>
            <p:cNvPr id="6" name="Line 11"/>
            <p:cNvSpPr>
              <a:spLocks noChangeShapeType="1"/>
            </p:cNvSpPr>
            <p:nvPr/>
          </p:nvSpPr>
          <p:spPr bwMode="auto">
            <a:xfrm flipV="1">
              <a:off x="2286000" y="304800"/>
              <a:ext cx="1828800" cy="8382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7" name="Line 12"/>
            <p:cNvSpPr>
              <a:spLocks noChangeShapeType="1"/>
            </p:cNvSpPr>
            <p:nvPr/>
          </p:nvSpPr>
          <p:spPr bwMode="auto">
            <a:xfrm flipH="1" flipV="1">
              <a:off x="3200400" y="1066800"/>
              <a:ext cx="304800"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8" name="Line 14"/>
            <p:cNvSpPr>
              <a:spLocks noChangeShapeType="1"/>
            </p:cNvSpPr>
            <p:nvPr/>
          </p:nvSpPr>
          <p:spPr bwMode="auto">
            <a:xfrm flipH="1" flipV="1">
              <a:off x="2743200" y="-152400"/>
              <a:ext cx="457200" cy="12192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9" name="Line 16"/>
            <p:cNvSpPr>
              <a:spLocks noChangeShapeType="1"/>
            </p:cNvSpPr>
            <p:nvPr/>
          </p:nvSpPr>
          <p:spPr bwMode="auto">
            <a:xfrm flipH="1" flipV="1">
              <a:off x="1371600" y="762000"/>
              <a:ext cx="381000" cy="9144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0" name="Line 18"/>
            <p:cNvSpPr>
              <a:spLocks noChangeShapeType="1"/>
            </p:cNvSpPr>
            <p:nvPr/>
          </p:nvSpPr>
          <p:spPr bwMode="auto">
            <a:xfrm flipH="1">
              <a:off x="1447800" y="762000"/>
              <a:ext cx="6096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1" name="Line 20"/>
            <p:cNvSpPr>
              <a:spLocks noChangeShapeType="1"/>
            </p:cNvSpPr>
            <p:nvPr/>
          </p:nvSpPr>
          <p:spPr bwMode="auto">
            <a:xfrm flipH="1" flipV="1">
              <a:off x="2209800" y="381000"/>
              <a:ext cx="152400" cy="381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2" name="Line 26"/>
            <p:cNvSpPr>
              <a:spLocks noChangeShapeType="1"/>
            </p:cNvSpPr>
            <p:nvPr/>
          </p:nvSpPr>
          <p:spPr bwMode="auto">
            <a:xfrm flipV="1">
              <a:off x="1828800" y="685800"/>
              <a:ext cx="457200" cy="152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3" name="Text Box 27"/>
            <p:cNvSpPr txBox="1">
              <a:spLocks noChangeArrowheads="1"/>
            </p:cNvSpPr>
            <p:nvPr/>
          </p:nvSpPr>
          <p:spPr bwMode="auto">
            <a:xfrm>
              <a:off x="1301396" y="421762"/>
              <a:ext cx="870304" cy="30777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 800+s</a:t>
              </a:r>
            </a:p>
          </p:txBody>
        </p:sp>
        <p:sp>
          <p:nvSpPr>
            <p:cNvPr id="14" name="Text Box 28"/>
            <p:cNvSpPr txBox="1">
              <a:spLocks noChangeArrowheads="1"/>
            </p:cNvSpPr>
            <p:nvPr/>
          </p:nvSpPr>
          <p:spPr bwMode="auto">
            <a:xfrm>
              <a:off x="2362200" y="1920875"/>
              <a:ext cx="1524000" cy="30777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 50N</a:t>
              </a:r>
            </a:p>
          </p:txBody>
        </p:sp>
        <p:sp>
          <p:nvSpPr>
            <p:cNvPr id="15" name="Arc 29"/>
            <p:cNvSpPr>
              <a:spLocks/>
            </p:cNvSpPr>
            <p:nvPr/>
          </p:nvSpPr>
          <p:spPr bwMode="auto">
            <a:xfrm flipV="1">
              <a:off x="3048000" y="1371600"/>
              <a:ext cx="3048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6" name="Text Box 30"/>
            <p:cNvSpPr txBox="1">
              <a:spLocks noChangeArrowheads="1"/>
            </p:cNvSpPr>
            <p:nvPr/>
          </p:nvSpPr>
          <p:spPr bwMode="auto">
            <a:xfrm>
              <a:off x="2743200" y="1524000"/>
              <a:ext cx="1219200" cy="36933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400" b="0" i="0" u="none" strike="noStrike" kern="0" cap="none" spc="0" normalizeH="0" baseline="0" noProof="0" dirty="0">
                  <a:ln>
                    <a:noFill/>
                  </a:ln>
                  <a:solidFill>
                    <a:srgbClr val="FFFFFF"/>
                  </a:solidFill>
                  <a:effectLst/>
                  <a:uLnTx/>
                  <a:uFillTx/>
                  <a:latin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rPr>
                <a:t>30º</a:t>
              </a:r>
            </a:p>
          </p:txBody>
        </p:sp>
        <p:sp>
          <p:nvSpPr>
            <p:cNvPr id="17" name="Line 31"/>
            <p:cNvSpPr>
              <a:spLocks noChangeShapeType="1"/>
            </p:cNvSpPr>
            <p:nvPr/>
          </p:nvSpPr>
          <p:spPr bwMode="auto">
            <a:xfrm flipV="1">
              <a:off x="3429000" y="838200"/>
              <a:ext cx="60960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FFFFFF"/>
                </a:solidFill>
                <a:effectLst/>
                <a:uLnTx/>
                <a:uFillTx/>
              </a:endParaRPr>
            </a:p>
          </p:txBody>
        </p:sp>
        <p:sp>
          <p:nvSpPr>
            <p:cNvPr id="18" name="Text Box 34"/>
            <p:cNvSpPr txBox="1">
              <a:spLocks noChangeArrowheads="1"/>
            </p:cNvSpPr>
            <p:nvPr/>
          </p:nvSpPr>
          <p:spPr bwMode="auto">
            <a:xfrm>
              <a:off x="3653970" y="528762"/>
              <a:ext cx="1470218" cy="61555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spcBef>
                  <a:spcPct val="5000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 F=0.2</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43.3 </a:t>
              </a:r>
              <a:r>
                <a:rPr lang="en-US" altLang="en-US" sz="2000" b="0" kern="0" dirty="0">
                  <a:solidFill>
                    <a:srgbClr val="000000"/>
                  </a:solidFill>
                </a:rPr>
                <a:t>=8.66N</a:t>
              </a:r>
            </a:p>
          </p:txBody>
        </p:sp>
        <p:sp>
          <p:nvSpPr>
            <p:cNvPr id="20" name="Text Box 36"/>
            <p:cNvSpPr txBox="1">
              <a:spLocks noChangeArrowheads="1"/>
            </p:cNvSpPr>
            <p:nvPr/>
          </p:nvSpPr>
          <p:spPr bwMode="auto">
            <a:xfrm>
              <a:off x="3571032" y="1515139"/>
              <a:ext cx="1583028" cy="61555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lgn="ctr">
                <a:spcBef>
                  <a:spcPct val="50000"/>
                </a:spcBef>
              </a:pPr>
              <a:r>
                <a:rPr lang="en-US" altLang="en-US" sz="2000" b="0" dirty="0"/>
                <a:t>R</a:t>
              </a:r>
              <a:r>
                <a:rPr lang="en-US" altLang="en-US" sz="2000" b="0" baseline="-25000" dirty="0"/>
                <a:t>N</a:t>
              </a:r>
              <a:r>
                <a:rPr lang="en-US" altLang="en-US" sz="2000" b="0" dirty="0"/>
                <a:t>=50</a:t>
              </a:r>
              <a:r>
                <a:rPr lang="en-US" altLang="en-US" sz="2000" b="0" dirty="0">
                  <a:latin typeface="Arial" panose="020B0604020202020204" pitchFamily="34" charset="0"/>
                  <a:cs typeface="Arial" panose="020B0604020202020204" pitchFamily="34" charset="0"/>
                </a:rPr>
                <a:t>×</a:t>
              </a:r>
              <a:r>
                <a:rPr lang="en-US" altLang="en-US" sz="2000" b="0" dirty="0"/>
                <a:t>cos30º</a:t>
              </a:r>
              <a:r>
                <a:rPr kumimoji="0" lang="en-US" altLang="en-US" sz="2000" b="0" i="0" u="none" strike="noStrike" kern="0" cap="none" spc="0" normalizeH="0" baseline="0" noProof="0" dirty="0">
                  <a:ln>
                    <a:noFill/>
                  </a:ln>
                  <a:solidFill>
                    <a:srgbClr val="000000"/>
                  </a:solidFill>
                  <a:effectLst/>
                  <a:uLnTx/>
                  <a:uFillTx/>
                </a:rPr>
                <a:t>=43.3N</a:t>
              </a:r>
            </a:p>
          </p:txBody>
        </p:sp>
        <p:sp>
          <p:nvSpPr>
            <p:cNvPr id="21" name="Line 38"/>
            <p:cNvSpPr>
              <a:spLocks noChangeShapeType="1"/>
            </p:cNvSpPr>
            <p:nvPr/>
          </p:nvSpPr>
          <p:spPr bwMode="auto">
            <a:xfrm>
              <a:off x="3048000" y="762000"/>
              <a:ext cx="0" cy="1143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rgbClr val="000000"/>
                </a:solidFill>
                <a:effectLst/>
                <a:uLnTx/>
                <a:uFillTx/>
              </a:endParaRPr>
            </a:p>
          </p:txBody>
        </p:sp>
      </p:grpSp>
      <p:cxnSp>
        <p:nvCxnSpPr>
          <p:cNvPr id="24" name="Straight Arrow Connector 23"/>
          <p:cNvCxnSpPr>
            <a:stCxn id="21" idx="0"/>
          </p:cNvCxnSpPr>
          <p:nvPr/>
        </p:nvCxnSpPr>
        <p:spPr bwMode="auto">
          <a:xfrm flipH="1">
            <a:off x="1002157" y="2204771"/>
            <a:ext cx="838200" cy="381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Text Box 36"/>
          <p:cNvSpPr txBox="1">
            <a:spLocks noChangeArrowheads="1"/>
          </p:cNvSpPr>
          <p:nvPr/>
        </p:nvSpPr>
        <p:spPr bwMode="auto">
          <a:xfrm>
            <a:off x="851627" y="942977"/>
            <a:ext cx="1470410" cy="30777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algn="ctr">
              <a:spcBef>
                <a:spcPct val="50000"/>
              </a:spcBef>
            </a:pPr>
            <a:r>
              <a:rPr lang="en-US" altLang="en-US" sz="2000" b="0" dirty="0"/>
              <a:t> 50</a:t>
            </a:r>
            <a:r>
              <a:rPr lang="en-US" altLang="en-US" sz="2000" b="0" dirty="0">
                <a:latin typeface="Arial" panose="020B0604020202020204" pitchFamily="34" charset="0"/>
                <a:cs typeface="Arial" panose="020B0604020202020204" pitchFamily="34" charset="0"/>
              </a:rPr>
              <a:t>×</a:t>
            </a:r>
            <a:r>
              <a:rPr lang="en-US" altLang="en-US" sz="2000" b="0" dirty="0"/>
              <a:t>sin30º</a:t>
            </a:r>
          </a:p>
        </p:txBody>
      </p:sp>
      <p:sp>
        <p:nvSpPr>
          <p:cNvPr id="26" name="Text Box 7"/>
          <p:cNvSpPr txBox="1">
            <a:spLocks noChangeArrowheads="1"/>
          </p:cNvSpPr>
          <p:nvPr/>
        </p:nvSpPr>
        <p:spPr bwMode="auto">
          <a:xfrm>
            <a:off x="3733300" y="799575"/>
            <a:ext cx="5368329" cy="2769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975" indent="-53975" algn="l">
              <a:tabLst>
                <a:tab pos="457200" algn="l"/>
              </a:tabLst>
              <a:defRPr sz="2400">
                <a:solidFill>
                  <a:schemeClr val="tx1"/>
                </a:solidFill>
                <a:latin typeface="Times New Roman" panose="02020603050405020304" pitchFamily="18" charset="0"/>
              </a:defRPr>
            </a:lvl1pPr>
            <a:lvl2pPr marL="517525"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53975" marR="0" lvl="0" indent="-53975" algn="just"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Solution : Let ‘s’ mm be the maximum compression. The body was at rest and again at rest when it moves a distance of (800 + s) mm </a:t>
            </a:r>
          </a:p>
          <a:p>
            <a:pPr marL="53975" marR="0" lvl="0" indent="-53975"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                   Apply W.E. principle </a:t>
            </a:r>
          </a:p>
          <a:p>
            <a:pPr marL="53975" marR="0" lvl="0" indent="-53975"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(50 sin 30º – 8.66) (800 + s) – ½</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k</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s</a:t>
            </a:r>
            <a:r>
              <a:rPr kumimoji="0" lang="en-US" altLang="en-US" sz="2000" b="0" i="0" u="none" strike="noStrike" kern="0" cap="none" spc="0" normalizeH="0" baseline="30000" noProof="0" dirty="0">
                <a:ln>
                  <a:noFill/>
                </a:ln>
                <a:solidFill>
                  <a:srgbClr val="000000"/>
                </a:solidFill>
                <a:effectLst/>
                <a:uLnTx/>
                <a:uFillTx/>
              </a:rPr>
              <a:t>2</a:t>
            </a:r>
            <a:r>
              <a:rPr kumimoji="0" lang="en-US" altLang="en-US" sz="2000" b="0" i="0" u="none" strike="noStrike" kern="0" cap="none" spc="0" normalizeH="0" baseline="0" noProof="0" dirty="0">
                <a:ln>
                  <a:noFill/>
                </a:ln>
                <a:solidFill>
                  <a:srgbClr val="000000"/>
                </a:solidFill>
                <a:effectLst/>
                <a:uLnTx/>
                <a:uFillTx/>
              </a:rPr>
              <a:t> = 0  </a:t>
            </a:r>
          </a:p>
          <a:p>
            <a:pPr marL="53975" marR="0" lvl="0" indent="-53975"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	(50 sin 30º – 8.66) (800 + s) =  ½ </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 0.8 </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 s</a:t>
            </a:r>
            <a:r>
              <a:rPr kumimoji="0" lang="en-US" altLang="en-US" sz="2000" b="0" i="0" u="none" strike="noStrike" kern="0" cap="none" spc="0" normalizeH="0" baseline="30000" noProof="0" dirty="0">
                <a:ln>
                  <a:noFill/>
                </a:ln>
                <a:solidFill>
                  <a:srgbClr val="000000"/>
                </a:solidFill>
                <a:effectLst/>
                <a:uLnTx/>
                <a:uFillTx/>
              </a:rPr>
              <a:t>2</a:t>
            </a:r>
            <a:r>
              <a:rPr kumimoji="0" lang="en-US" altLang="en-US" sz="2000" b="0" i="0" u="none" strike="noStrike" kern="0" cap="none" spc="0" normalizeH="0" baseline="0" noProof="0" dirty="0">
                <a:ln>
                  <a:noFill/>
                </a:ln>
                <a:solidFill>
                  <a:srgbClr val="000000"/>
                </a:solidFill>
                <a:effectLst/>
                <a:uLnTx/>
                <a:uFillTx/>
              </a:rPr>
              <a:t> </a:t>
            </a:r>
          </a:p>
          <a:p>
            <a:pPr marL="53975" marR="0" lvl="0" indent="-53975"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	 16.34 (800 + s) = 0.4</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 s</a:t>
            </a:r>
            <a:r>
              <a:rPr kumimoji="0" lang="en-US" altLang="en-US" sz="2000" b="0" i="0" u="none" strike="noStrike" kern="0" cap="none" spc="0" normalizeH="0" baseline="30000" noProof="0" dirty="0">
                <a:ln>
                  <a:noFill/>
                </a:ln>
                <a:solidFill>
                  <a:srgbClr val="000000"/>
                </a:solidFill>
                <a:effectLst/>
                <a:uLnTx/>
                <a:uFillTx/>
              </a:rPr>
              <a:t>2</a:t>
            </a:r>
            <a:r>
              <a:rPr kumimoji="0" lang="en-US" altLang="en-US" sz="2000" b="0" i="0" u="none" strike="noStrike" kern="0" cap="none" spc="0" normalizeH="0" baseline="0" noProof="0" dirty="0">
                <a:ln>
                  <a:noFill/>
                </a:ln>
                <a:solidFill>
                  <a:srgbClr val="000000"/>
                </a:solidFill>
                <a:effectLst/>
                <a:uLnTx/>
                <a:uFillTx/>
              </a:rPr>
              <a:t> </a:t>
            </a:r>
          </a:p>
          <a:p>
            <a:pPr marL="53975" marR="0" lvl="0" indent="-53975"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	 13072 + 16.34 s = 0.4</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solidFill>
                  <a:srgbClr val="000000"/>
                </a:solidFill>
                <a:effectLst/>
                <a:uLnTx/>
                <a:uFillTx/>
              </a:rPr>
              <a:t>s</a:t>
            </a:r>
            <a:r>
              <a:rPr kumimoji="0" lang="en-US" altLang="en-US" sz="2000" b="0" i="0" u="none" strike="noStrike" kern="0" cap="none" spc="0" normalizeH="0" baseline="30000" noProof="0" dirty="0">
                <a:ln>
                  <a:noFill/>
                </a:ln>
                <a:solidFill>
                  <a:srgbClr val="000000"/>
                </a:solidFill>
                <a:effectLst/>
                <a:uLnTx/>
                <a:uFillTx/>
              </a:rPr>
              <a:t>2</a:t>
            </a:r>
            <a:endParaRPr kumimoji="0" lang="en-US" altLang="en-US" sz="2000" b="0" i="0" u="none" strike="noStrike" kern="0" cap="none" spc="0" normalizeH="0" baseline="0" noProof="0" dirty="0">
              <a:ln>
                <a:noFill/>
              </a:ln>
              <a:solidFill>
                <a:srgbClr val="000000"/>
              </a:solidFill>
              <a:effectLst/>
              <a:uLnTx/>
              <a:uFillTx/>
            </a:endParaRPr>
          </a:p>
          <a:p>
            <a:pPr marL="53975" marR="0" lvl="0" indent="-53975"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solidFill>
                  <a:srgbClr val="000000"/>
                </a:solidFill>
                <a:effectLst/>
                <a:uLnTx/>
                <a:uFillTx/>
              </a:rPr>
              <a:t>	 400s</a:t>
            </a:r>
            <a:r>
              <a:rPr kumimoji="0" lang="en-US" altLang="en-US" sz="2000" b="0" i="0" u="none" strike="noStrike" kern="0" cap="none" spc="0" normalizeH="0" baseline="30000" noProof="0" dirty="0">
                <a:ln>
                  <a:noFill/>
                </a:ln>
                <a:solidFill>
                  <a:srgbClr val="000000"/>
                </a:solidFill>
                <a:effectLst/>
                <a:uLnTx/>
                <a:uFillTx/>
              </a:rPr>
              <a:t>2</a:t>
            </a:r>
            <a:r>
              <a:rPr kumimoji="0" lang="en-US" altLang="en-US" sz="2000" b="0" i="0" u="none" strike="noStrike" kern="0" cap="none" spc="0" normalizeH="0" baseline="0" noProof="0" dirty="0">
                <a:ln>
                  <a:noFill/>
                </a:ln>
                <a:solidFill>
                  <a:srgbClr val="000000"/>
                </a:solidFill>
                <a:effectLst/>
                <a:uLnTx/>
                <a:uFillTx/>
              </a:rPr>
              <a:t> – 16.34 s– 13072 = 0;</a:t>
            </a:r>
            <a:r>
              <a:rPr kumimoji="0" lang="en-US" altLang="en-US" sz="2000" b="0" i="0" u="none" strike="noStrike" kern="0" cap="none" spc="0" normalizeH="0" noProof="0" dirty="0">
                <a:ln>
                  <a:noFill/>
                </a:ln>
                <a:solidFill>
                  <a:srgbClr val="000000"/>
                </a:solidFill>
                <a:effectLst/>
                <a:uLnTx/>
                <a:uFillTx/>
              </a:rPr>
              <a:t> </a:t>
            </a:r>
            <a:r>
              <a:rPr kumimoji="0" lang="en-US" altLang="en-US" sz="2000" i="0" u="none" strike="noStrike" kern="0" cap="none" spc="0" normalizeH="0" baseline="0" noProof="0" dirty="0">
                <a:ln>
                  <a:noFill/>
                </a:ln>
                <a:solidFill>
                  <a:srgbClr val="FF0000"/>
                </a:solidFill>
                <a:effectLst/>
                <a:uLnTx/>
                <a:uFillTx/>
              </a:rPr>
              <a:t>s = 202.35mm</a:t>
            </a:r>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1325738" y="1302447"/>
              <a:ext cx="89640" cy="983880"/>
            </p14:xfrm>
          </p:contentPart>
        </mc:Choice>
        <mc:Fallback xmlns="">
          <p:pic>
            <p:nvPicPr>
              <p:cNvPr id="27" name="Ink 26"/>
              <p:cNvPicPr/>
              <p:nvPr/>
            </p:nvPicPr>
            <p:blipFill>
              <a:blip r:embed="rId3"/>
              <a:stretch>
                <a:fillRect/>
              </a:stretch>
            </p:blipFill>
            <p:spPr>
              <a:xfrm>
                <a:off x="1316018" y="1292727"/>
                <a:ext cx="109080" cy="1003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1302338" y="2175087"/>
              <a:ext cx="194400" cy="113400"/>
            </p14:xfrm>
          </p:contentPart>
        </mc:Choice>
        <mc:Fallback xmlns="">
          <p:pic>
            <p:nvPicPr>
              <p:cNvPr id="28" name="Ink 27"/>
              <p:cNvPicPr/>
              <p:nvPr/>
            </p:nvPicPr>
            <p:blipFill>
              <a:blip r:embed="rId5"/>
              <a:stretch>
                <a:fillRect/>
              </a:stretch>
            </p:blipFill>
            <p:spPr>
              <a:xfrm>
                <a:off x="1292618" y="2165367"/>
                <a:ext cx="2138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283418" y="4724247"/>
              <a:ext cx="360" cy="360"/>
            </p14:xfrm>
          </p:contentPart>
        </mc:Choice>
        <mc:Fallback xmlns="">
          <p:pic>
            <p:nvPicPr>
              <p:cNvPr id="29" name="Ink 28"/>
              <p:cNvPicPr/>
              <p:nvPr/>
            </p:nvPicPr>
            <p:blipFill>
              <a:blip r:embed="rId7"/>
              <a:stretch>
                <a:fillRect/>
              </a:stretch>
            </p:blipFill>
            <p:spPr>
              <a:xfrm>
                <a:off x="3273698" y="4714527"/>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3089738" y="3311247"/>
              <a:ext cx="360" cy="360"/>
            </p14:xfrm>
          </p:contentPart>
        </mc:Choice>
        <mc:Fallback xmlns="">
          <p:pic>
            <p:nvPicPr>
              <p:cNvPr id="30" name="Ink 29"/>
              <p:cNvPicPr/>
              <p:nvPr/>
            </p:nvPicPr>
            <p:blipFill>
              <a:blip r:embed="rId9"/>
              <a:stretch>
                <a:fillRect/>
              </a:stretch>
            </p:blipFill>
            <p:spPr>
              <a:xfrm>
                <a:off x="3080018" y="3301527"/>
                <a:ext cx="19800" cy="19800"/>
              </a:xfrm>
              <a:prstGeom prst="rect">
                <a:avLst/>
              </a:prstGeom>
            </p:spPr>
          </p:pic>
        </mc:Fallback>
      </mc:AlternateContent>
      <mc:AlternateContent xmlns:mc="http://schemas.openxmlformats.org/markup-compatibility/2006" xmlns:a14="http://schemas.microsoft.com/office/drawing/2010/main">
        <mc:Choice Requires="a14">
          <p:sp>
            <p:nvSpPr>
              <p:cNvPr id="31" name="Rectangle 30"/>
              <p:cNvSpPr>
                <a:spLocks noChangeArrowheads="1"/>
              </p:cNvSpPr>
              <p:nvPr/>
            </p:nvSpPr>
            <p:spPr bwMode="auto">
              <a:xfrm>
                <a:off x="93753" y="3690829"/>
                <a:ext cx="8947504" cy="305788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FFFFFF"/>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0" tIns="0" rIns="0" bIns="0">
                <a:spAutoFit/>
              </a:bodyPr>
              <a:lstStyle>
                <a:lvl1pPr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0" algn="just"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effectLst/>
                    <a:uLnTx/>
                    <a:uFillTx/>
                  </a:rPr>
                  <a:t>The velocity will be maximum when dv/</a:t>
                </a:r>
                <a:r>
                  <a:rPr kumimoji="0" lang="en-US" altLang="en-US" sz="2000" b="0" i="0" u="none" strike="noStrike" kern="0" cap="none" spc="0" normalizeH="0" baseline="0" noProof="0" dirty="0" err="1">
                    <a:ln>
                      <a:noFill/>
                    </a:ln>
                    <a:effectLst/>
                    <a:uLnTx/>
                    <a:uFillTx/>
                  </a:rPr>
                  <a:t>dt</a:t>
                </a:r>
                <a:r>
                  <a:rPr kumimoji="0" lang="en-US" altLang="en-US" sz="2000" b="0" i="0" u="none" strike="noStrike" kern="0" cap="none" spc="0" normalizeH="0" baseline="0" noProof="0" dirty="0">
                    <a:ln>
                      <a:noFill/>
                    </a:ln>
                    <a:effectLst/>
                    <a:uLnTx/>
                    <a:uFillTx/>
                  </a:rPr>
                  <a:t> = 0 and therefore net force acting on the body is zero; when spring force developed balances the force exerted by the body. Let x be the deformation  when the net force on the body in the direction of motion is zero.</a:t>
                </a:r>
              </a:p>
              <a:p>
                <a:pPr marL="0" marR="0" lvl="0" indent="0" algn="just" defTabSz="914400" eaLnBrk="1" fontAlgn="auto" latinLnBrk="0" hangingPunct="1">
                  <a:lnSpc>
                    <a:spcPct val="100000"/>
                  </a:lnSpc>
                  <a:spcBef>
                    <a:spcPts val="0"/>
                  </a:spcBef>
                  <a:spcAft>
                    <a:spcPts val="0"/>
                  </a:spcAft>
                  <a:buClrTx/>
                  <a:buSzTx/>
                  <a:buFontTx/>
                  <a:buNone/>
                  <a:tabLst>
                    <a:tab pos="457200" algn="l"/>
                  </a:tabLst>
                  <a:defRPr/>
                </a:pPr>
                <a:endParaRPr kumimoji="0" lang="en-US" altLang="en-US" sz="10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err="1">
                    <a:ln>
                      <a:noFill/>
                    </a:ln>
                    <a:effectLst/>
                    <a:uLnTx/>
                    <a:uFillTx/>
                  </a:rPr>
                  <a:t>kx</a:t>
                </a:r>
                <a:r>
                  <a:rPr kumimoji="0" lang="en-US" altLang="en-US" sz="2000" b="0" i="0" u="none" strike="noStrike" kern="0" cap="none" spc="0" normalizeH="0" baseline="0" noProof="0" dirty="0">
                    <a:ln>
                      <a:noFill/>
                    </a:ln>
                    <a:effectLst/>
                    <a:uLnTx/>
                    <a:uFillTx/>
                  </a:rPr>
                  <a:t> = W </a:t>
                </a:r>
                <a:r>
                  <a:rPr kumimoji="0" lang="en-US" altLang="en-US" sz="2000" b="0" i="0" u="none" strike="noStrike" kern="0" cap="none" spc="0" normalizeH="0" baseline="0" noProof="0" dirty="0" err="1">
                    <a:ln>
                      <a:noFill/>
                    </a:ln>
                    <a:effectLst/>
                    <a:uLnTx/>
                    <a:uFillTx/>
                  </a:rPr>
                  <a:t>sinθ</a:t>
                </a:r>
                <a:r>
                  <a:rPr kumimoji="0" lang="en-US" altLang="en-US" sz="2000" b="0" i="0" u="none" strike="noStrike" kern="0" cap="none" spc="0" normalizeH="0" baseline="0" noProof="0" dirty="0">
                    <a:ln>
                      <a:noFill/>
                    </a:ln>
                    <a:effectLst/>
                    <a:uLnTx/>
                    <a:uFillTx/>
                  </a:rPr>
                  <a:t> – F ;</a:t>
                </a:r>
                <a:r>
                  <a:rPr kumimoji="0" lang="en-US" altLang="en-US" sz="2000" b="0" i="0" u="none" strike="noStrike" kern="0" cap="none" spc="0" normalizeH="0" noProof="0" dirty="0">
                    <a:ln>
                      <a:noFill/>
                    </a:ln>
                    <a:effectLst/>
                    <a:uLnTx/>
                    <a:uFillTx/>
                  </a:rPr>
                  <a:t> </a:t>
                </a:r>
                <a:r>
                  <a:rPr kumimoji="0" lang="en-US" altLang="en-US" sz="2000" b="0" i="0" u="none" strike="noStrike" kern="0" cap="none" spc="0" normalizeH="0" baseline="0" noProof="0" dirty="0">
                    <a:ln>
                      <a:noFill/>
                    </a:ln>
                    <a:effectLst/>
                    <a:uLnTx/>
                    <a:uFillTx/>
                  </a:rPr>
                  <a:t>0.8 x  = 50 sin 30º – 8.6,    x = 20.4mm</a:t>
                </a:r>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endParaRPr kumimoji="0" lang="en-US" altLang="en-US" sz="10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effectLst/>
                    <a:uLnTx/>
                    <a:uFillTx/>
                  </a:rPr>
                  <a:t>	</a:t>
                </a:r>
                <a:r>
                  <a:rPr kumimoji="0" lang="en-US" altLang="en-US" sz="2000" i="0" u="none" strike="noStrike" kern="0" cap="none" spc="0" normalizeH="0" baseline="0" noProof="0" dirty="0">
                    <a:ln>
                      <a:noFill/>
                    </a:ln>
                    <a:effectLst/>
                    <a:uLnTx/>
                    <a:uFillTx/>
                  </a:rPr>
                  <a:t>Apply W.E principle </a:t>
                </a:r>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effectLst/>
                    <a:uLnTx/>
                    <a:uFillTx/>
                  </a:rPr>
                  <a:t>	(50 Sin 30º – 8.66)  (800 + x) – ½ kx</a:t>
                </a:r>
                <a:r>
                  <a:rPr kumimoji="0" lang="en-US" altLang="en-US" sz="2000" b="0" i="0" u="none" strike="noStrike" kern="0" cap="none" spc="0" normalizeH="0" baseline="30000" noProof="0" dirty="0">
                    <a:ln>
                      <a:noFill/>
                    </a:ln>
                    <a:effectLst/>
                    <a:uLnTx/>
                    <a:uFillTx/>
                  </a:rPr>
                  <a:t>2</a:t>
                </a:r>
                <a:r>
                  <a:rPr kumimoji="0" lang="en-US" altLang="en-US" sz="2000" b="0" i="0" u="none" strike="noStrike" kern="0" cap="none" spc="0" normalizeH="0" baseline="0" noProof="0" dirty="0">
                    <a:ln>
                      <a:noFill/>
                    </a:ln>
                    <a:effectLst/>
                    <a:uLnTx/>
                    <a:uFillTx/>
                  </a:rPr>
                  <a:t> =  </a:t>
                </a:r>
                <a14:m>
                  <m:oMath xmlns:m="http://schemas.openxmlformats.org/officeDocument/2006/math">
                    <m:f>
                      <m:fPr>
                        <m:ctrlPr>
                          <a:rPr kumimoji="0" lang="en-US" altLang="en-US" sz="2000" b="0" i="1" u="none" strike="noStrike" kern="0" cap="none" spc="0" normalizeH="0" baseline="0" noProof="0" smtClean="0">
                            <a:ln>
                              <a:noFill/>
                            </a:ln>
                            <a:effectLst/>
                            <a:uLnTx/>
                            <a:uFillTx/>
                            <a:latin typeface="Cambria Math" panose="02040503050406030204" pitchFamily="18" charset="0"/>
                          </a:rPr>
                        </m:ctrlPr>
                      </m:fPr>
                      <m:num>
                        <m:r>
                          <a:rPr kumimoji="0" lang="en-IN" altLang="en-US" sz="2000" b="0" i="1" u="none" strike="noStrike" kern="0" cap="none" spc="0" normalizeH="0" baseline="0" noProof="0" smtClean="0">
                            <a:ln>
                              <a:noFill/>
                            </a:ln>
                            <a:effectLst/>
                            <a:uLnTx/>
                            <a:uFillTx/>
                            <a:latin typeface="Cambria Math" panose="02040503050406030204" pitchFamily="18" charset="0"/>
                          </a:rPr>
                          <m:t>50</m:t>
                        </m:r>
                      </m:num>
                      <m:den>
                        <m:r>
                          <a:rPr kumimoji="0" lang="en-IN" altLang="en-US" sz="2000" b="0" i="1" u="none" strike="noStrike" kern="0" cap="none" spc="0" normalizeH="0" baseline="0" noProof="0" smtClean="0">
                            <a:ln>
                              <a:noFill/>
                            </a:ln>
                            <a:effectLst/>
                            <a:uLnTx/>
                            <a:uFillTx/>
                            <a:latin typeface="Cambria Math" panose="02040503050406030204" pitchFamily="18" charset="0"/>
                          </a:rPr>
                          <m:t>2</m:t>
                        </m:r>
                        <m:r>
                          <a:rPr kumimoji="0" lang="en-IN" altLang="en-US" sz="2000" b="0" i="1" u="none" strike="noStrike" kern="0" cap="none" spc="0" normalizeH="0" baseline="0" noProof="0" smtClean="0">
                            <a:ln>
                              <a:noFill/>
                            </a:ln>
                            <a:effectLst/>
                            <a:uLnTx/>
                            <a:uFillTx/>
                            <a:latin typeface="Cambria Math" panose="02040503050406030204" pitchFamily="18" charset="0"/>
                            <a:ea typeface="Cambria Math" panose="02040503050406030204" pitchFamily="18" charset="0"/>
                          </a:rPr>
                          <m:t>×9.81</m:t>
                        </m:r>
                      </m:den>
                    </m:f>
                  </m:oMath>
                </a14:m>
                <a:r>
                  <a:rPr kumimoji="0" lang="en-US" altLang="en-US" sz="2000" b="0" i="0" u="none" strike="noStrike" kern="0" cap="none" spc="0" normalizeH="0" baseline="0" noProof="0" dirty="0">
                    <a:ln>
                      <a:noFill/>
                    </a:ln>
                    <a:effectLst/>
                    <a:uLnTx/>
                    <a:uFillTx/>
                  </a:rPr>
                  <a:t> [(</a:t>
                </a:r>
                <a:r>
                  <a:rPr kumimoji="0" lang="en-US" altLang="en-US" sz="2000" b="0" i="0" u="none" strike="noStrike" kern="0" cap="none" spc="0" normalizeH="0" baseline="0" noProof="0" dirty="0" err="1">
                    <a:ln>
                      <a:noFill/>
                    </a:ln>
                    <a:effectLst/>
                    <a:uLnTx/>
                    <a:uFillTx/>
                  </a:rPr>
                  <a:t>v</a:t>
                </a:r>
                <a:r>
                  <a:rPr kumimoji="0" lang="en-US" altLang="en-US" sz="2000" b="0" i="0" u="none" strike="noStrike" kern="0" cap="none" spc="0" normalizeH="0" baseline="-25000" noProof="0" dirty="0" err="1">
                    <a:ln>
                      <a:noFill/>
                    </a:ln>
                    <a:effectLst/>
                    <a:uLnTx/>
                    <a:uFillTx/>
                  </a:rPr>
                  <a:t>max</a:t>
                </a:r>
                <a:r>
                  <a:rPr kumimoji="0" lang="en-US" altLang="en-US" sz="2000" b="0" i="0" u="none" strike="noStrike" kern="0" cap="none" spc="0" normalizeH="0" baseline="0" noProof="0" dirty="0">
                    <a:ln>
                      <a:noFill/>
                    </a:ln>
                    <a:effectLst/>
                    <a:uLnTx/>
                    <a:uFillTx/>
                  </a:rPr>
                  <a:t>)</a:t>
                </a:r>
                <a:r>
                  <a:rPr kumimoji="0" lang="en-US" altLang="en-US" sz="2000" b="0" i="0" u="none" strike="noStrike" kern="0" cap="none" spc="0" normalizeH="0" baseline="30000" noProof="0" dirty="0">
                    <a:ln>
                      <a:noFill/>
                    </a:ln>
                    <a:effectLst/>
                    <a:uLnTx/>
                    <a:uFillTx/>
                  </a:rPr>
                  <a:t>2</a:t>
                </a:r>
                <a:r>
                  <a:rPr kumimoji="0" lang="en-US" altLang="en-US" sz="2000" b="0" i="0" u="none" strike="noStrike" kern="0" cap="none" spc="0" normalizeH="0" baseline="0" noProof="0" dirty="0">
                    <a:ln>
                      <a:noFill/>
                    </a:ln>
                    <a:effectLst/>
                    <a:uLnTx/>
                    <a:uFillTx/>
                  </a:rPr>
                  <a:t> – 0]</a:t>
                </a:r>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a:ln>
                      <a:noFill/>
                    </a:ln>
                    <a:effectLst/>
                    <a:uLnTx/>
                    <a:uFillTx/>
                  </a:rPr>
                  <a:t>		 (50 Sin 30º – 8.66)  (800 + 20.4) – ½</a:t>
                </a:r>
                <a:r>
                  <a:rPr kumimoji="0" lang="en-US" altLang="en-US" sz="2000" b="0" i="0" u="none" strike="noStrike" kern="0" cap="none" spc="0" normalizeH="0" baseline="0" noProof="0" dirty="0">
                    <a:ln>
                      <a:noFill/>
                    </a:ln>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effectLst/>
                    <a:uLnTx/>
                    <a:uFillTx/>
                  </a:rPr>
                  <a:t> 0.8</a:t>
                </a:r>
                <a:r>
                  <a:rPr kumimoji="0" lang="en-US" altLang="en-US" sz="2000" b="0" i="0" u="none" strike="noStrike" kern="0" cap="none" spc="0" normalizeH="0" baseline="0" noProof="0" dirty="0">
                    <a:ln>
                      <a:noFill/>
                    </a:ln>
                    <a:effectLst/>
                    <a:uLnTx/>
                    <a:uFillTx/>
                    <a:latin typeface="Arial" panose="020B0604020202020204" pitchFamily="34" charset="0"/>
                    <a:cs typeface="Arial" panose="020B0604020202020204" pitchFamily="34" charset="0"/>
                  </a:rPr>
                  <a:t>×</a:t>
                </a:r>
                <a:r>
                  <a:rPr kumimoji="0" lang="en-US" altLang="en-US" sz="2000" b="0" i="0" u="none" strike="noStrike" kern="0" cap="none" spc="0" normalizeH="0" baseline="0" noProof="0" dirty="0">
                    <a:ln>
                      <a:noFill/>
                    </a:ln>
                    <a:effectLst/>
                    <a:uLnTx/>
                    <a:uFillTx/>
                  </a:rPr>
                  <a:t> (20.4)</a:t>
                </a:r>
                <a:r>
                  <a:rPr kumimoji="0" lang="en-US" altLang="en-US" sz="2000" b="0" i="0" u="none" strike="noStrike" kern="0" cap="none" spc="0" normalizeH="0" baseline="30000" noProof="0" dirty="0">
                    <a:ln>
                      <a:noFill/>
                    </a:ln>
                    <a:effectLst/>
                    <a:uLnTx/>
                    <a:uFillTx/>
                  </a:rPr>
                  <a:t>2</a:t>
                </a:r>
                <a:r>
                  <a:rPr kumimoji="0" lang="en-US" altLang="en-US" sz="2000" b="0" i="0" u="none" strike="noStrike" kern="0" cap="none" spc="0" normalizeH="0" noProof="0" dirty="0">
                    <a:ln>
                      <a:noFill/>
                    </a:ln>
                    <a:effectLst/>
                    <a:uLnTx/>
                    <a:uFillTx/>
                  </a:rPr>
                  <a:t> </a:t>
                </a:r>
                <a:r>
                  <a:rPr kumimoji="0" lang="en-US" altLang="en-US" sz="2000" b="0" i="0" strike="noStrike" kern="0" cap="none" spc="0" normalizeH="0" baseline="0" noProof="0" dirty="0">
                    <a:ln>
                      <a:noFill/>
                    </a:ln>
                    <a:effectLst/>
                    <a:uLnTx/>
                    <a:uFillTx/>
                  </a:rPr>
                  <a:t>= 245.25 </a:t>
                </a:r>
                <a:r>
                  <a:rPr lang="en-US" altLang="en-US" sz="2000" b="0" kern="0" dirty="0">
                    <a:latin typeface="Arial" panose="020B0604020202020204" pitchFamily="34" charset="0"/>
                    <a:cs typeface="Arial" panose="020B0604020202020204" pitchFamily="34" charset="0"/>
                  </a:rPr>
                  <a:t>×</a:t>
                </a:r>
                <a:r>
                  <a:rPr kumimoji="0" lang="en-US" altLang="en-US" sz="2000" b="0" i="0" strike="noStrike" kern="0" cap="none" spc="0" normalizeH="0" noProof="0" dirty="0">
                    <a:ln>
                      <a:noFill/>
                    </a:ln>
                    <a:effectLst/>
                    <a:uLnTx/>
                    <a:uFillTx/>
                  </a:rPr>
                  <a:t> </a:t>
                </a:r>
                <a:r>
                  <a:rPr kumimoji="0" lang="en-US" altLang="en-US" sz="2000" b="0" i="0" u="none" strike="noStrike" kern="0" cap="none" spc="0" normalizeH="0" baseline="0" noProof="0" dirty="0">
                    <a:ln>
                      <a:noFill/>
                    </a:ln>
                    <a:effectLst/>
                    <a:uLnTx/>
                    <a:uFillTx/>
                  </a:rPr>
                  <a:t>(</a:t>
                </a:r>
                <a:r>
                  <a:rPr kumimoji="0" lang="en-US" altLang="en-US" sz="2000" b="0" i="0" u="none" strike="noStrike" kern="0" cap="none" spc="0" normalizeH="0" baseline="0" noProof="0" dirty="0" err="1">
                    <a:ln>
                      <a:noFill/>
                    </a:ln>
                    <a:effectLst/>
                    <a:uLnTx/>
                    <a:uFillTx/>
                  </a:rPr>
                  <a:t>v</a:t>
                </a:r>
                <a:r>
                  <a:rPr kumimoji="0" lang="en-US" altLang="en-US" sz="2000" b="0" i="0" u="none" strike="noStrike" kern="0" cap="none" spc="0" normalizeH="0" baseline="-25000" noProof="0" dirty="0" err="1">
                    <a:ln>
                      <a:noFill/>
                    </a:ln>
                    <a:effectLst/>
                    <a:uLnTx/>
                    <a:uFillTx/>
                  </a:rPr>
                  <a:t>max</a:t>
                </a:r>
                <a:r>
                  <a:rPr kumimoji="0" lang="en-US" altLang="en-US" sz="2000" b="0" i="0" u="none" strike="noStrike" kern="0" cap="none" spc="0" normalizeH="0" baseline="0" noProof="0" dirty="0">
                    <a:ln>
                      <a:noFill/>
                    </a:ln>
                    <a:effectLst/>
                    <a:uLnTx/>
                    <a:uFillTx/>
                  </a:rPr>
                  <a:t>)</a:t>
                </a:r>
                <a:r>
                  <a:rPr kumimoji="0" lang="en-US" altLang="en-US" sz="2000" b="0" i="0" u="none" strike="noStrike" kern="0" cap="none" spc="0" normalizeH="0" baseline="30000" noProof="0" dirty="0">
                    <a:ln>
                      <a:noFill/>
                    </a:ln>
                    <a:effectLst/>
                    <a:uLnTx/>
                    <a:uFillTx/>
                  </a:rPr>
                  <a:t>2</a:t>
                </a:r>
                <a:endParaRPr lang="en-US" altLang="en-US" sz="2000" b="0" kern="0" dirty="0"/>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endParaRPr kumimoji="0" lang="en-US" altLang="en-US" sz="10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tab pos="457200" algn="l"/>
                  </a:tabLst>
                  <a:defRPr/>
                </a:pPr>
                <a:r>
                  <a:rPr kumimoji="0" lang="en-US" altLang="en-US" sz="2000" b="0" i="0" u="none" strike="noStrike" kern="0" cap="none" spc="0" normalizeH="0" baseline="0" noProof="0" dirty="0" err="1">
                    <a:ln>
                      <a:noFill/>
                    </a:ln>
                    <a:effectLst/>
                    <a:uLnTx/>
                    <a:uFillTx/>
                  </a:rPr>
                  <a:t>v</a:t>
                </a:r>
                <a:r>
                  <a:rPr kumimoji="0" lang="en-US" altLang="en-US" sz="2000" b="0" i="0" u="none" strike="noStrike" kern="0" cap="none" spc="0" normalizeH="0" baseline="-25000" noProof="0" dirty="0" err="1">
                    <a:ln>
                      <a:noFill/>
                    </a:ln>
                    <a:effectLst/>
                    <a:uLnTx/>
                    <a:uFillTx/>
                  </a:rPr>
                  <a:t>max</a:t>
                </a:r>
                <a:r>
                  <a:rPr kumimoji="0" lang="en-US" altLang="en-US" sz="2000" b="0" i="0" u="none" strike="noStrike" kern="0" cap="none" spc="0" normalizeH="0" baseline="0" noProof="0" dirty="0">
                    <a:ln>
                      <a:noFill/>
                    </a:ln>
                    <a:effectLst/>
                    <a:uLnTx/>
                    <a:uFillTx/>
                  </a:rPr>
                  <a:t>  = 2279.23 mm/s=2.28m/s		  </a:t>
                </a:r>
              </a:p>
            </p:txBody>
          </p:sp>
        </mc:Choice>
        <mc:Fallback xmlns="">
          <p:sp>
            <p:nvSpPr>
              <p:cNvPr id="31" name="Rectangle 30"/>
              <p:cNvSpPr>
                <a:spLocks noRot="1" noChangeAspect="1" noMove="1" noResize="1" noEditPoints="1" noAdjustHandles="1" noChangeArrowheads="1" noChangeShapeType="1" noTextEdit="1"/>
              </p:cNvSpPr>
              <p:nvPr/>
            </p:nvSpPr>
            <p:spPr bwMode="auto">
              <a:xfrm>
                <a:off x="93753" y="3690829"/>
                <a:ext cx="8947504" cy="3057888"/>
              </a:xfrm>
              <a:prstGeom prst="rect">
                <a:avLst/>
              </a:prstGeom>
              <a:blipFill rotWithShape="0">
                <a:blip r:embed="rId10"/>
                <a:stretch>
                  <a:fillRect l="-1703" t="-2590" r="-1771" b="-418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995441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3" name="Picture 2"/>
          <p:cNvPicPr>
            <a:picLocks noChangeAspect="1"/>
          </p:cNvPicPr>
          <p:nvPr/>
        </p:nvPicPr>
        <p:blipFill>
          <a:blip r:embed="rId2"/>
          <a:stretch>
            <a:fillRect/>
          </a:stretch>
        </p:blipFill>
        <p:spPr>
          <a:xfrm>
            <a:off x="144000" y="771499"/>
            <a:ext cx="9000000" cy="2091743"/>
          </a:xfrm>
          <a:prstGeom prst="rect">
            <a:avLst/>
          </a:prstGeom>
        </p:spPr>
      </p:pic>
      <p:pic>
        <p:nvPicPr>
          <p:cNvPr id="4" name="Picture 3"/>
          <p:cNvPicPr>
            <a:picLocks noChangeAspect="1"/>
          </p:cNvPicPr>
          <p:nvPr/>
        </p:nvPicPr>
        <p:blipFill>
          <a:blip r:embed="rId3"/>
          <a:stretch>
            <a:fillRect/>
          </a:stretch>
        </p:blipFill>
        <p:spPr>
          <a:xfrm>
            <a:off x="130145" y="3628883"/>
            <a:ext cx="9000000" cy="2813896"/>
          </a:xfrm>
          <a:prstGeom prst="rect">
            <a:avLst/>
          </a:prstGeom>
        </p:spPr>
      </p:pic>
      <p:grpSp>
        <p:nvGrpSpPr>
          <p:cNvPr id="20" name="Group 19"/>
          <p:cNvGrpSpPr/>
          <p:nvPr/>
        </p:nvGrpSpPr>
        <p:grpSpPr>
          <a:xfrm>
            <a:off x="496389" y="2758272"/>
            <a:ext cx="3173148" cy="1905168"/>
            <a:chOff x="496389" y="2758272"/>
            <a:chExt cx="3173148" cy="1905168"/>
          </a:xfrm>
        </p:grpSpPr>
        <p:sp>
          <p:nvSpPr>
            <p:cNvPr id="8" name="TextBox 7"/>
            <p:cNvSpPr txBox="1"/>
            <p:nvPr/>
          </p:nvSpPr>
          <p:spPr>
            <a:xfrm>
              <a:off x="1686237" y="2758272"/>
              <a:ext cx="1983300" cy="1200329"/>
            </a:xfrm>
            <a:prstGeom prst="rect">
              <a:avLst/>
            </a:prstGeom>
            <a:noFill/>
          </p:spPr>
          <p:txBody>
            <a:bodyPr wrap="none" rtlCol="0">
              <a:spAutoFit/>
            </a:bodyPr>
            <a:lstStyle/>
            <a:p>
              <a:r>
                <a:rPr lang="en-IN" sz="1800" b="0" dirty="0"/>
                <a:t>Initial Position</a:t>
              </a:r>
            </a:p>
            <a:p>
              <a:r>
                <a:rPr lang="en-IN" sz="1800" b="0" dirty="0"/>
                <a:t>Velocity = 0</a:t>
              </a:r>
            </a:p>
            <a:p>
              <a:r>
                <a:rPr lang="en-IN" sz="1800" b="0" dirty="0"/>
                <a:t>Mass = 1500 kg</a:t>
              </a:r>
            </a:p>
            <a:p>
              <a:r>
                <a:rPr lang="en-IN" sz="1800" b="0" dirty="0"/>
                <a:t>P.E = </a:t>
              </a:r>
              <a:r>
                <a:rPr lang="en-IN" sz="1800" b="0" dirty="0" err="1"/>
                <a:t>mgh</a:t>
              </a:r>
              <a:r>
                <a:rPr lang="en-IN" sz="1800" b="0" dirty="0"/>
                <a:t>, K.E = 0</a:t>
              </a:r>
            </a:p>
          </p:txBody>
        </p:sp>
        <p:sp>
          <p:nvSpPr>
            <p:cNvPr id="2" name="Oval 1"/>
            <p:cNvSpPr/>
            <p:nvPr/>
          </p:nvSpPr>
          <p:spPr bwMode="auto">
            <a:xfrm>
              <a:off x="496389" y="3474720"/>
              <a:ext cx="1332411" cy="118872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7" name="Straight Arrow Connector 6"/>
            <p:cNvCxnSpPr>
              <a:stCxn id="2" idx="7"/>
            </p:cNvCxnSpPr>
            <p:nvPr/>
          </p:nvCxnSpPr>
          <p:spPr bwMode="auto">
            <a:xfrm flipV="1">
              <a:off x="1633673" y="3239589"/>
              <a:ext cx="443321" cy="4092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9" name="Oval 8"/>
          <p:cNvSpPr/>
          <p:nvPr/>
        </p:nvSpPr>
        <p:spPr bwMode="auto">
          <a:xfrm>
            <a:off x="2834643" y="5773783"/>
            <a:ext cx="744580" cy="668996"/>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10" name="Straight Arrow Connector 9"/>
          <p:cNvCxnSpPr/>
          <p:nvPr/>
        </p:nvCxnSpPr>
        <p:spPr bwMode="auto">
          <a:xfrm flipV="1">
            <a:off x="3246436" y="4739962"/>
            <a:ext cx="946741" cy="10312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3508081" y="3584258"/>
            <a:ext cx="2271840" cy="1200329"/>
          </a:xfrm>
          <a:prstGeom prst="rect">
            <a:avLst/>
          </a:prstGeom>
          <a:noFill/>
        </p:spPr>
        <p:txBody>
          <a:bodyPr wrap="none" rtlCol="0">
            <a:spAutoFit/>
          </a:bodyPr>
          <a:lstStyle/>
          <a:p>
            <a:r>
              <a:rPr lang="en-IN" sz="1800" b="0" dirty="0"/>
              <a:t>Position 2</a:t>
            </a:r>
          </a:p>
          <a:p>
            <a:r>
              <a:rPr lang="en-IN" sz="1800" b="0" dirty="0"/>
              <a:t>Velocity = V</a:t>
            </a:r>
            <a:r>
              <a:rPr lang="en-IN" sz="1800" b="0" baseline="-25000" dirty="0"/>
              <a:t>2</a:t>
            </a:r>
          </a:p>
          <a:p>
            <a:r>
              <a:rPr lang="en-IN" sz="1800" b="0" dirty="0"/>
              <a:t>Mass = 1500 kg</a:t>
            </a:r>
          </a:p>
          <a:p>
            <a:r>
              <a:rPr lang="en-IN" sz="1800" b="0" dirty="0"/>
              <a:t>P.E = 0, K.E = 0.5mv</a:t>
            </a:r>
            <a:r>
              <a:rPr lang="en-IN" sz="1800" b="0" baseline="30000" dirty="0"/>
              <a:t>2</a:t>
            </a:r>
          </a:p>
        </p:txBody>
      </p:sp>
      <p:sp>
        <p:nvSpPr>
          <p:cNvPr id="13" name="Oval 12"/>
          <p:cNvSpPr/>
          <p:nvPr/>
        </p:nvSpPr>
        <p:spPr bwMode="auto">
          <a:xfrm>
            <a:off x="6041566" y="4144207"/>
            <a:ext cx="744580" cy="668996"/>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14" name="TextBox 13"/>
          <p:cNvSpPr txBox="1"/>
          <p:nvPr/>
        </p:nvSpPr>
        <p:spPr>
          <a:xfrm>
            <a:off x="5560647" y="2920366"/>
            <a:ext cx="2129109" cy="1200329"/>
          </a:xfrm>
          <a:prstGeom prst="rect">
            <a:avLst/>
          </a:prstGeom>
          <a:noFill/>
        </p:spPr>
        <p:txBody>
          <a:bodyPr wrap="none" rtlCol="0">
            <a:spAutoFit/>
          </a:bodyPr>
          <a:lstStyle/>
          <a:p>
            <a:r>
              <a:rPr lang="en-IN" sz="1800" b="0" dirty="0"/>
              <a:t>Position 3</a:t>
            </a:r>
          </a:p>
          <a:p>
            <a:r>
              <a:rPr lang="en-IN" sz="1800" b="0" dirty="0"/>
              <a:t>Velocity = V</a:t>
            </a:r>
            <a:r>
              <a:rPr lang="en-IN" sz="1800" b="0" baseline="-25000" dirty="0"/>
              <a:t>3</a:t>
            </a:r>
          </a:p>
          <a:p>
            <a:r>
              <a:rPr lang="en-IN" sz="1800" b="0" dirty="0"/>
              <a:t>Mass = 1500 kg</a:t>
            </a:r>
          </a:p>
          <a:p>
            <a:r>
              <a:rPr lang="en-IN" sz="1800" b="0" dirty="0"/>
              <a:t>Normal Reaction = 0</a:t>
            </a:r>
          </a:p>
        </p:txBody>
      </p:sp>
      <p:cxnSp>
        <p:nvCxnSpPr>
          <p:cNvPr id="18" name="Straight Arrow Connector 17"/>
          <p:cNvCxnSpPr/>
          <p:nvPr/>
        </p:nvCxnSpPr>
        <p:spPr bwMode="auto">
          <a:xfrm>
            <a:off x="6413856" y="4478705"/>
            <a:ext cx="0" cy="2170289"/>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9" name="TextBox 18"/>
          <p:cNvSpPr txBox="1"/>
          <p:nvPr/>
        </p:nvSpPr>
        <p:spPr>
          <a:xfrm>
            <a:off x="6413856" y="5143854"/>
            <a:ext cx="724878" cy="400110"/>
          </a:xfrm>
          <a:prstGeom prst="rect">
            <a:avLst/>
          </a:prstGeom>
          <a:noFill/>
        </p:spPr>
        <p:txBody>
          <a:bodyPr wrap="none" rtlCol="0">
            <a:spAutoFit/>
          </a:bodyPr>
          <a:lstStyle/>
          <a:p>
            <a:r>
              <a:rPr lang="el-GR" sz="2000" dirty="0"/>
              <a:t>ρ</a:t>
            </a:r>
            <a:r>
              <a:rPr lang="en-IN" sz="2000" dirty="0"/>
              <a:t> = ?</a:t>
            </a:r>
          </a:p>
        </p:txBody>
      </p:sp>
    </p:spTree>
    <p:extLst>
      <p:ext uri="{BB962C8B-B14F-4D97-AF65-F5344CB8AC3E}">
        <p14:creationId xmlns:p14="http://schemas.microsoft.com/office/powerpoint/2010/main" val="939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animBg="1"/>
      <p:bldP spid="14"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mc:AlternateContent xmlns:mc="http://schemas.openxmlformats.org/markup-compatibility/2006" xmlns:a14="http://schemas.microsoft.com/office/drawing/2010/main">
        <mc:Choice Requires="a14">
          <p:sp>
            <p:nvSpPr>
              <p:cNvPr id="2" name="TextBox 1"/>
              <p:cNvSpPr txBox="1"/>
              <p:nvPr/>
            </p:nvSpPr>
            <p:spPr>
              <a:xfrm>
                <a:off x="946294" y="901337"/>
                <a:ext cx="7277569" cy="2827056"/>
              </a:xfrm>
              <a:prstGeom prst="rect">
                <a:avLst/>
              </a:prstGeom>
              <a:noFill/>
            </p:spPr>
            <p:txBody>
              <a:bodyPr wrap="none" rtlCol="0">
                <a:spAutoFit/>
              </a:bodyPr>
              <a:lstStyle/>
              <a:p>
                <a:r>
                  <a:rPr lang="en-IN" sz="2000" dirty="0"/>
                  <a:t>Appling work energy principle between 1 and 2</a:t>
                </a:r>
              </a:p>
              <a:p>
                <a:endParaRPr lang="en-IN" sz="2000" dirty="0"/>
              </a:p>
              <a:p>
                <a:r>
                  <a:rPr lang="en-IN" sz="2000" b="0" dirty="0"/>
                  <a:t>(K. E.)</a:t>
                </a:r>
                <a:r>
                  <a:rPr lang="en-IN" sz="2000" b="0" baseline="-25000" dirty="0"/>
                  <a:t>1</a:t>
                </a:r>
                <a:r>
                  <a:rPr lang="en-IN" sz="2000" b="0" dirty="0"/>
                  <a:t> + (Gravitational W.D. </a:t>
                </a:r>
                <a:r>
                  <a:rPr lang="en-IN" sz="2000" b="0" dirty="0" err="1"/>
                  <a:t>bet</a:t>
                </a:r>
                <a:r>
                  <a:rPr lang="en-IN" sz="2000" b="0" baseline="30000" dirty="0" err="1"/>
                  <a:t>n</a:t>
                </a:r>
                <a:r>
                  <a:rPr lang="en-IN" sz="2000" b="0" dirty="0"/>
                  <a:t> 1 to 2) + (Friction Work) = (K.E)</a:t>
                </a:r>
                <a:r>
                  <a:rPr lang="en-IN" sz="2000" b="0" baseline="-25000" dirty="0"/>
                  <a:t>2</a:t>
                </a:r>
                <a:endParaRPr lang="en-IN" sz="2000" b="0" dirty="0"/>
              </a:p>
              <a:p>
                <a:pPr/>
                <a14:m>
                  <m:oMathPara xmlns:m="http://schemas.openxmlformats.org/officeDocument/2006/math">
                    <m:oMathParaPr>
                      <m:jc m:val="centerGroup"/>
                    </m:oMathParaPr>
                    <m:oMath xmlns:m="http://schemas.openxmlformats.org/officeDocument/2006/math">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𝑚</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𝑣</m:t>
                          </m:r>
                        </m:e>
                        <m:sub>
                          <m:r>
                            <a:rPr lang="en-IN" sz="2000" b="0" i="1" smtClean="0">
                              <a:latin typeface="Cambria Math" panose="02040503050406030204" pitchFamily="18" charset="0"/>
                            </a:rPr>
                            <m:t>1</m:t>
                          </m:r>
                        </m:sub>
                        <m:sup>
                          <m:r>
                            <a:rPr lang="en-IN" sz="2000" b="0" i="1" smtClean="0">
                              <a:latin typeface="Cambria Math" panose="02040503050406030204" pitchFamily="18" charset="0"/>
                            </a:rPr>
                            <m:t>2</m:t>
                          </m:r>
                        </m:sup>
                      </m:sSubSup>
                      <m:r>
                        <a:rPr lang="en-IN" sz="2000" b="0" i="1" smtClean="0">
                          <a:latin typeface="Cambria Math" panose="02040503050406030204" pitchFamily="18" charset="0"/>
                        </a:rPr>
                        <m:t>+</m:t>
                      </m:r>
                      <m:r>
                        <a:rPr lang="en-IN" sz="2000" b="0" i="1" smtClean="0">
                          <a:latin typeface="Cambria Math" panose="02040503050406030204" pitchFamily="18" charset="0"/>
                        </a:rPr>
                        <m:t>𝑚𝑔</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h</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h</m:t>
                              </m:r>
                            </m:e>
                            <m:sub>
                              <m:r>
                                <a:rPr lang="en-IN" sz="2000" b="0" i="1" smtClean="0">
                                  <a:latin typeface="Cambria Math" panose="02040503050406030204" pitchFamily="18" charset="0"/>
                                </a:rPr>
                                <m:t>2</m:t>
                              </m:r>
                            </m:sub>
                          </m:sSub>
                        </m:e>
                      </m:d>
                      <m:r>
                        <a:rPr lang="en-IN" sz="2000" b="0" i="1" smtClean="0">
                          <a:latin typeface="Cambria Math" panose="02040503050406030204" pitchFamily="18" charset="0"/>
                        </a:rPr>
                        <m:t>+0=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𝑚</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𝑣</m:t>
                          </m:r>
                        </m:e>
                        <m:sub>
                          <m:r>
                            <a:rPr lang="en-IN" sz="2000" b="0" i="1" smtClean="0">
                              <a:latin typeface="Cambria Math" panose="02040503050406030204" pitchFamily="18" charset="0"/>
                            </a:rPr>
                            <m:t>2</m:t>
                          </m:r>
                        </m:sub>
                        <m:sup>
                          <m:r>
                            <a:rPr lang="en-IN" sz="2000" b="0" i="1" smtClean="0">
                              <a:latin typeface="Cambria Math" panose="02040503050406030204" pitchFamily="18" charset="0"/>
                            </a:rPr>
                            <m:t>2</m:t>
                          </m:r>
                        </m:sup>
                      </m:sSubSup>
                    </m:oMath>
                  </m:oMathPara>
                </a14:m>
                <a:endParaRPr lang="en-IN" sz="2000" b="0" dirty="0"/>
              </a:p>
              <a:p>
                <a:endParaRPr lang="en-IN" sz="2000" b="0" dirty="0"/>
              </a:p>
              <a:p>
                <a:r>
                  <a:rPr lang="en-IN" sz="2000" b="0" dirty="0"/>
                  <a:t>0 + 1500(9.81)(15) + 0 = 0.5(1500)(</a:t>
                </a:r>
                <a14:m>
                  <m:oMath xmlns:m="http://schemas.openxmlformats.org/officeDocument/2006/math">
                    <m:sSubSup>
                      <m:sSubSupPr>
                        <m:ctrlPr>
                          <a:rPr lang="en-IN" sz="2000" b="0" i="1">
                            <a:latin typeface="Cambria Math" panose="02040503050406030204" pitchFamily="18" charset="0"/>
                          </a:rPr>
                        </m:ctrlPr>
                      </m:sSubSupPr>
                      <m:e>
                        <m:r>
                          <a:rPr lang="en-IN" sz="2000" b="0" i="1">
                            <a:latin typeface="Cambria Math" panose="02040503050406030204" pitchFamily="18" charset="0"/>
                          </a:rPr>
                          <m:t>𝑣</m:t>
                        </m:r>
                      </m:e>
                      <m:sub>
                        <m:r>
                          <a:rPr lang="en-IN" sz="2000" b="0" i="1" smtClean="0">
                            <a:latin typeface="Cambria Math" panose="02040503050406030204" pitchFamily="18" charset="0"/>
                          </a:rPr>
                          <m:t>2</m:t>
                        </m:r>
                      </m:sub>
                      <m:sup>
                        <m:r>
                          <a:rPr lang="en-IN" sz="2000" b="0" i="1">
                            <a:latin typeface="Cambria Math" panose="02040503050406030204" pitchFamily="18" charset="0"/>
                          </a:rPr>
                          <m:t>2</m:t>
                        </m:r>
                      </m:sup>
                    </m:sSubSup>
                  </m:oMath>
                </a14:m>
                <a:r>
                  <a:rPr lang="en-IN" sz="2000" b="0" dirty="0"/>
                  <a:t>)</a:t>
                </a:r>
              </a:p>
              <a:p>
                <a:endParaRPr lang="en-IN" sz="2000" b="0" dirty="0"/>
              </a:p>
              <a:p>
                <a:r>
                  <a:rPr lang="en-IN" sz="2000" b="0" dirty="0"/>
                  <a:t>V</a:t>
                </a:r>
                <a:r>
                  <a:rPr lang="en-IN" sz="2000" b="0" baseline="-25000" dirty="0"/>
                  <a:t>2</a:t>
                </a:r>
                <a:r>
                  <a:rPr lang="en-IN" sz="2000" b="0" dirty="0"/>
                  <a:t> = 17.155 m/s</a:t>
                </a:r>
              </a:p>
            </p:txBody>
          </p:sp>
        </mc:Choice>
        <mc:Fallback xmlns="">
          <p:sp>
            <p:nvSpPr>
              <p:cNvPr id="2" name="TextBox 1"/>
              <p:cNvSpPr txBox="1">
                <a:spLocks noRot="1" noChangeAspect="1" noMove="1" noResize="1" noEditPoints="1" noAdjustHandles="1" noChangeArrowheads="1" noChangeShapeType="1" noTextEdit="1"/>
              </p:cNvSpPr>
              <p:nvPr/>
            </p:nvSpPr>
            <p:spPr>
              <a:xfrm>
                <a:off x="946294" y="901337"/>
                <a:ext cx="7277569" cy="2827056"/>
              </a:xfrm>
              <a:prstGeom prst="rect">
                <a:avLst/>
              </a:prstGeom>
              <a:blipFill rotWithShape="0">
                <a:blip r:embed="rId2"/>
                <a:stretch>
                  <a:fillRect l="-419" t="-1293" b="-30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304256" y="3879668"/>
                <a:ext cx="4608513" cy="2852704"/>
              </a:xfrm>
              <a:prstGeom prst="rect">
                <a:avLst/>
              </a:prstGeom>
              <a:noFill/>
            </p:spPr>
            <p:txBody>
              <a:bodyPr wrap="square" rtlCol="0">
                <a:spAutoFit/>
              </a:bodyPr>
              <a:lstStyle/>
              <a:p>
                <a:r>
                  <a:rPr lang="en-IN" sz="2000" dirty="0"/>
                  <a:t>Reaction Force at 2</a:t>
                </a:r>
              </a:p>
              <a:p>
                <a:endParaRPr lang="en-IN" sz="2000" dirty="0"/>
              </a:p>
              <a:p>
                <a:r>
                  <a:rPr lang="en-IN" sz="2000" b="0" dirty="0"/>
                  <a:t>Car’s own weight = W = mg</a:t>
                </a:r>
              </a:p>
              <a:p>
                <a:r>
                  <a:rPr lang="en-IN" sz="2000" b="0" dirty="0"/>
                  <a:t>Centrifugal Force = ma</a:t>
                </a:r>
                <a:r>
                  <a:rPr lang="en-IN" sz="2000" b="0" baseline="-25000" dirty="0"/>
                  <a:t>n</a:t>
                </a:r>
                <a:r>
                  <a:rPr lang="en-IN" sz="2000" b="0" dirty="0"/>
                  <a:t> = m </a:t>
                </a:r>
                <a14:m>
                  <m:oMath xmlns:m="http://schemas.openxmlformats.org/officeDocument/2006/math">
                    <m:f>
                      <m:fPr>
                        <m:ctrlPr>
                          <a:rPr lang="en-IN" sz="2000" b="0" i="1" smtClean="0">
                            <a:latin typeface="Cambria Math" panose="02040503050406030204" pitchFamily="18" charset="0"/>
                          </a:rPr>
                        </m:ctrlPr>
                      </m:fPr>
                      <m:num>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𝑣</m:t>
                            </m:r>
                          </m:e>
                          <m:sub>
                            <m:r>
                              <a:rPr lang="en-IN" sz="2000" b="0" i="1" smtClean="0">
                                <a:latin typeface="Cambria Math" panose="02040503050406030204" pitchFamily="18" charset="0"/>
                              </a:rPr>
                              <m:t>2</m:t>
                            </m:r>
                          </m:sub>
                          <m:sup>
                            <m:r>
                              <a:rPr lang="en-IN" sz="2000" b="0" i="1" smtClean="0">
                                <a:latin typeface="Cambria Math" panose="02040503050406030204" pitchFamily="18" charset="0"/>
                              </a:rPr>
                              <m:t>2</m:t>
                            </m:r>
                          </m:sup>
                        </m:sSubSup>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𝜌</m:t>
                            </m:r>
                          </m:e>
                          <m:sub>
                            <m:r>
                              <a:rPr lang="en-IN" sz="2000" b="0" i="1" smtClean="0">
                                <a:latin typeface="Cambria Math" panose="02040503050406030204" pitchFamily="18" charset="0"/>
                              </a:rPr>
                              <m:t>2</m:t>
                            </m:r>
                          </m:sub>
                        </m:sSub>
                      </m:den>
                    </m:f>
                    <m:r>
                      <a:rPr lang="en-IN" sz="2000" b="0" i="1" smtClean="0">
                        <a:latin typeface="Cambria Math" panose="02040503050406030204" pitchFamily="18" charset="0"/>
                      </a:rPr>
                      <m:t> </m:t>
                    </m:r>
                  </m:oMath>
                </a14:m>
                <a:endParaRPr lang="en-IN" sz="2000" b="0" dirty="0"/>
              </a:p>
              <a:p>
                <a:r>
                  <a:rPr lang="en-IN" sz="2000" b="0" dirty="0"/>
                  <a:t>Reaction by the floor at 2 = mg + m </a:t>
                </a:r>
                <a14:m>
                  <m:oMath xmlns:m="http://schemas.openxmlformats.org/officeDocument/2006/math">
                    <m:f>
                      <m:fPr>
                        <m:ctrlPr>
                          <a:rPr lang="en-IN" sz="2000" b="0" i="1">
                            <a:latin typeface="Cambria Math" panose="02040503050406030204" pitchFamily="18" charset="0"/>
                          </a:rPr>
                        </m:ctrlPr>
                      </m:fPr>
                      <m:num>
                        <m:sSubSup>
                          <m:sSubSupPr>
                            <m:ctrlPr>
                              <a:rPr lang="en-IN" sz="2000" b="0" i="1">
                                <a:latin typeface="Cambria Math" panose="02040503050406030204" pitchFamily="18" charset="0"/>
                              </a:rPr>
                            </m:ctrlPr>
                          </m:sSubSupPr>
                          <m:e>
                            <m:r>
                              <a:rPr lang="en-IN" sz="2000" b="0" i="1">
                                <a:latin typeface="Cambria Math" panose="02040503050406030204" pitchFamily="18" charset="0"/>
                              </a:rPr>
                              <m:t>𝑣</m:t>
                            </m:r>
                          </m:e>
                          <m:sub>
                            <m:r>
                              <a:rPr lang="en-IN" sz="2000" b="0" i="1">
                                <a:latin typeface="Cambria Math" panose="02040503050406030204" pitchFamily="18" charset="0"/>
                              </a:rPr>
                              <m:t>2</m:t>
                            </m:r>
                          </m:sub>
                          <m:sup>
                            <m:r>
                              <a:rPr lang="en-IN" sz="2000" b="0" i="1">
                                <a:latin typeface="Cambria Math" panose="02040503050406030204" pitchFamily="18" charset="0"/>
                              </a:rPr>
                              <m:t>2</m:t>
                            </m:r>
                          </m:sup>
                        </m:sSubSup>
                      </m:num>
                      <m:den>
                        <m:sSub>
                          <m:sSubPr>
                            <m:ctrlPr>
                              <a:rPr lang="en-IN" sz="2000" b="0" i="1">
                                <a:latin typeface="Cambria Math" panose="02040503050406030204" pitchFamily="18" charset="0"/>
                              </a:rPr>
                            </m:ctrlPr>
                          </m:sSubPr>
                          <m:e>
                            <m:r>
                              <a:rPr lang="en-IN" sz="2000" b="0" i="1">
                                <a:latin typeface="Cambria Math" panose="02040503050406030204" pitchFamily="18" charset="0"/>
                                <a:ea typeface="Cambria Math" panose="02040503050406030204" pitchFamily="18" charset="0"/>
                              </a:rPr>
                              <m:t>𝜌</m:t>
                            </m:r>
                          </m:e>
                          <m:sub>
                            <m:r>
                              <a:rPr lang="en-IN" sz="2000" b="0" i="1">
                                <a:latin typeface="Cambria Math" panose="02040503050406030204" pitchFamily="18" charset="0"/>
                              </a:rPr>
                              <m:t>2</m:t>
                            </m:r>
                          </m:sub>
                        </m:sSub>
                      </m:den>
                    </m:f>
                  </m:oMath>
                </a14:m>
                <a:r>
                  <a:rPr lang="en-IN" sz="2000" b="0" dirty="0"/>
                  <a:t> </a:t>
                </a:r>
              </a:p>
              <a:p>
                <a:r>
                  <a:rPr lang="en-IN" sz="2000" b="0" dirty="0"/>
                  <a:t>= </a:t>
                </a:r>
                <a14:m>
                  <m:oMath xmlns:m="http://schemas.openxmlformats.org/officeDocument/2006/math">
                    <m:r>
                      <a:rPr lang="en-IN" sz="2000" b="0" i="0" smtClean="0">
                        <a:latin typeface="Cambria Math" panose="02040503050406030204" pitchFamily="18" charset="0"/>
                      </a:rPr>
                      <m:t>(</m:t>
                    </m:r>
                    <m:r>
                      <a:rPr lang="en-IN" sz="2000" b="0" i="1">
                        <a:latin typeface="Cambria Math" panose="02040503050406030204" pitchFamily="18" charset="0"/>
                      </a:rPr>
                      <m:t>1</m:t>
                    </m:r>
                    <m:r>
                      <a:rPr lang="en-IN" sz="2000" b="0" i="1" smtClean="0">
                        <a:latin typeface="Cambria Math" panose="02040503050406030204" pitchFamily="18" charset="0"/>
                      </a:rPr>
                      <m:t>500</m:t>
                    </m:r>
                    <m:r>
                      <a:rPr lang="en-IN" sz="2000" b="0" i="1" smtClean="0">
                        <a:latin typeface="Cambria Math" panose="02040503050406030204" pitchFamily="18" charset="0"/>
                        <a:ea typeface="Cambria Math" panose="02040503050406030204" pitchFamily="18" charset="0"/>
                      </a:rPr>
                      <m:t>×9.81)+(1500× </m:t>
                    </m:r>
                    <m:f>
                      <m:fPr>
                        <m:ctrlPr>
                          <a:rPr lang="en-IN" sz="2000" b="0" i="1" smtClean="0">
                            <a:latin typeface="Cambria Math" panose="02040503050406030204" pitchFamily="18" charset="0"/>
                            <a:ea typeface="Cambria Math" panose="02040503050406030204" pitchFamily="18" charset="0"/>
                          </a:rPr>
                        </m:ctrlPr>
                      </m:fPr>
                      <m:num>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17.155</m:t>
                            </m:r>
                          </m:e>
                          <m:sup>
                            <m:r>
                              <a:rPr lang="en-IN" sz="2000" b="0" i="1" smtClean="0">
                                <a:latin typeface="Cambria Math" panose="02040503050406030204" pitchFamily="18" charset="0"/>
                                <a:ea typeface="Cambria Math" panose="02040503050406030204" pitchFamily="18" charset="0"/>
                              </a:rPr>
                              <m:t>2</m:t>
                            </m:r>
                          </m:sup>
                        </m:sSup>
                      </m:num>
                      <m:den>
                        <m:r>
                          <a:rPr lang="en-IN" sz="2000" b="0" i="1" smtClean="0">
                            <a:latin typeface="Cambria Math" panose="02040503050406030204" pitchFamily="18" charset="0"/>
                            <a:ea typeface="Cambria Math" panose="02040503050406030204" pitchFamily="18" charset="0"/>
                          </a:rPr>
                          <m:t>5</m:t>
                        </m:r>
                      </m:den>
                    </m:f>
                  </m:oMath>
                </a14:m>
                <a:r>
                  <a:rPr lang="en-IN" sz="2000" b="0" dirty="0"/>
                  <a:t>)</a:t>
                </a:r>
              </a:p>
              <a:p>
                <a:r>
                  <a:rPr lang="en-IN" sz="2000" b="0" dirty="0">
                    <a:solidFill>
                      <a:srgbClr val="FF0000"/>
                    </a:solidFill>
                  </a:rPr>
                  <a:t>R</a:t>
                </a:r>
                <a:r>
                  <a:rPr lang="en-IN" sz="2000" b="0" baseline="-25000" dirty="0">
                    <a:solidFill>
                      <a:srgbClr val="FF0000"/>
                    </a:solidFill>
                  </a:rPr>
                  <a:t>2</a:t>
                </a:r>
                <a:r>
                  <a:rPr lang="en-IN" sz="2000" b="0" dirty="0">
                    <a:solidFill>
                      <a:srgbClr val="FF0000"/>
                    </a:solidFill>
                  </a:rPr>
                  <a:t> = 103 </a:t>
                </a:r>
                <a:r>
                  <a:rPr lang="en-IN" sz="2000" b="0" dirty="0" err="1">
                    <a:solidFill>
                      <a:srgbClr val="FF0000"/>
                    </a:solidFill>
                  </a:rPr>
                  <a:t>kN</a:t>
                </a:r>
                <a:endParaRPr lang="en-IN" sz="2000" b="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04256" y="3879668"/>
                <a:ext cx="4608513" cy="2852704"/>
              </a:xfrm>
              <a:prstGeom prst="rect">
                <a:avLst/>
              </a:prstGeom>
              <a:blipFill rotWithShape="0">
                <a:blip r:embed="rId3"/>
                <a:stretch>
                  <a:fillRect t="-1068" b="-2991"/>
                </a:stretch>
              </a:blipFill>
            </p:spPr>
            <p:txBody>
              <a:bodyPr/>
              <a:lstStyle/>
              <a:p>
                <a:r>
                  <a:rPr lang="en-IN">
                    <a:noFill/>
                  </a:rPr>
                  <a:t> </a:t>
                </a:r>
              </a:p>
            </p:txBody>
          </p:sp>
        </mc:Fallback>
      </mc:AlternateContent>
    </p:spTree>
    <p:extLst>
      <p:ext uri="{BB962C8B-B14F-4D97-AF65-F5344CB8AC3E}">
        <p14:creationId xmlns:p14="http://schemas.microsoft.com/office/powerpoint/2010/main" val="231778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mc:AlternateContent xmlns:mc="http://schemas.openxmlformats.org/markup-compatibility/2006" xmlns:a14="http://schemas.microsoft.com/office/drawing/2010/main">
        <mc:Choice Requires="a14">
          <p:sp>
            <p:nvSpPr>
              <p:cNvPr id="3" name="TextBox 2"/>
              <p:cNvSpPr txBox="1"/>
              <p:nvPr/>
            </p:nvSpPr>
            <p:spPr>
              <a:xfrm>
                <a:off x="1037714" y="864601"/>
                <a:ext cx="7277569" cy="2827249"/>
              </a:xfrm>
              <a:prstGeom prst="rect">
                <a:avLst/>
              </a:prstGeom>
              <a:noFill/>
            </p:spPr>
            <p:txBody>
              <a:bodyPr wrap="none" rtlCol="0">
                <a:spAutoFit/>
              </a:bodyPr>
              <a:lstStyle/>
              <a:p>
                <a:r>
                  <a:rPr lang="en-IN" sz="2000" dirty="0"/>
                  <a:t>Appling work energy principle between 1 and 3</a:t>
                </a:r>
              </a:p>
              <a:p>
                <a:endParaRPr lang="en-IN" sz="2000" dirty="0"/>
              </a:p>
              <a:p>
                <a:r>
                  <a:rPr lang="en-IN" sz="2000" b="0" dirty="0"/>
                  <a:t>(K. E.)</a:t>
                </a:r>
                <a:r>
                  <a:rPr lang="en-IN" sz="2000" b="0" baseline="-25000" dirty="0"/>
                  <a:t>1</a:t>
                </a:r>
                <a:r>
                  <a:rPr lang="en-IN" sz="2000" b="0" dirty="0"/>
                  <a:t> + (Gravitational W.D. </a:t>
                </a:r>
                <a:r>
                  <a:rPr lang="en-IN" sz="2000" b="0" dirty="0" err="1"/>
                  <a:t>bet</a:t>
                </a:r>
                <a:r>
                  <a:rPr lang="en-IN" sz="2000" b="0" baseline="30000" dirty="0" err="1"/>
                  <a:t>n</a:t>
                </a:r>
                <a:r>
                  <a:rPr lang="en-IN" sz="2000" b="0" dirty="0"/>
                  <a:t> 1 to 3) + (Friction Work) = (K.E)</a:t>
                </a:r>
                <a:r>
                  <a:rPr lang="en-IN" sz="2000" b="0" baseline="-25000" dirty="0"/>
                  <a:t>3</a:t>
                </a:r>
                <a:endParaRPr lang="en-IN" sz="2000" b="0" dirty="0"/>
              </a:p>
              <a:p>
                <a:pPr/>
                <a14:m>
                  <m:oMathPara xmlns:m="http://schemas.openxmlformats.org/officeDocument/2006/math">
                    <m:oMathParaPr>
                      <m:jc m:val="centerGroup"/>
                    </m:oMathParaPr>
                    <m:oMath xmlns:m="http://schemas.openxmlformats.org/officeDocument/2006/math">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𝑚</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𝑣</m:t>
                          </m:r>
                        </m:e>
                        <m:sub>
                          <m:r>
                            <a:rPr lang="en-IN" sz="2000" b="0" i="1" smtClean="0">
                              <a:latin typeface="Cambria Math" panose="02040503050406030204" pitchFamily="18" charset="0"/>
                            </a:rPr>
                            <m:t>1</m:t>
                          </m:r>
                        </m:sub>
                        <m:sup>
                          <m:r>
                            <a:rPr lang="en-IN" sz="2000" b="0" i="1" smtClean="0">
                              <a:latin typeface="Cambria Math" panose="02040503050406030204" pitchFamily="18" charset="0"/>
                            </a:rPr>
                            <m:t>2</m:t>
                          </m:r>
                        </m:sup>
                      </m:sSubSup>
                      <m:r>
                        <a:rPr lang="en-IN" sz="2000" b="0" i="1" smtClean="0">
                          <a:latin typeface="Cambria Math" panose="02040503050406030204" pitchFamily="18" charset="0"/>
                        </a:rPr>
                        <m:t>+</m:t>
                      </m:r>
                      <m:r>
                        <a:rPr lang="en-IN" sz="2000" b="0" i="1" smtClean="0">
                          <a:latin typeface="Cambria Math" panose="02040503050406030204" pitchFamily="18" charset="0"/>
                        </a:rPr>
                        <m:t>𝑚𝑔</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h</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h</m:t>
                              </m:r>
                            </m:e>
                            <m:sub>
                              <m:r>
                                <a:rPr lang="en-IN" sz="2000" b="0" i="1" smtClean="0">
                                  <a:latin typeface="Cambria Math" panose="02040503050406030204" pitchFamily="18" charset="0"/>
                                </a:rPr>
                                <m:t>3</m:t>
                              </m:r>
                            </m:sub>
                          </m:sSub>
                        </m:e>
                      </m:d>
                      <m:r>
                        <a:rPr lang="en-IN" sz="2000" b="0" i="1" smtClean="0">
                          <a:latin typeface="Cambria Math" panose="02040503050406030204" pitchFamily="18" charset="0"/>
                        </a:rPr>
                        <m:t>+0=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𝑚</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𝑣</m:t>
                          </m:r>
                        </m:e>
                        <m:sub>
                          <m:r>
                            <a:rPr lang="en-IN" sz="2000" b="0" i="1" smtClean="0">
                              <a:latin typeface="Cambria Math" panose="02040503050406030204" pitchFamily="18" charset="0"/>
                            </a:rPr>
                            <m:t>3</m:t>
                          </m:r>
                        </m:sub>
                        <m:sup>
                          <m:r>
                            <a:rPr lang="en-IN" sz="2000" b="0" i="1" smtClean="0">
                              <a:latin typeface="Cambria Math" panose="02040503050406030204" pitchFamily="18" charset="0"/>
                            </a:rPr>
                            <m:t>2</m:t>
                          </m:r>
                        </m:sup>
                      </m:sSubSup>
                    </m:oMath>
                  </m:oMathPara>
                </a14:m>
                <a:endParaRPr lang="en-IN" sz="2000" b="0" dirty="0"/>
              </a:p>
              <a:p>
                <a:endParaRPr lang="en-IN" sz="2000" b="0" dirty="0"/>
              </a:p>
              <a:p>
                <a:r>
                  <a:rPr lang="en-IN" sz="2000" b="0" dirty="0"/>
                  <a:t>0 + 1500(9.81)(15 - 3) + 0 = 0.5(1500)(</a:t>
                </a:r>
                <a14:m>
                  <m:oMath xmlns:m="http://schemas.openxmlformats.org/officeDocument/2006/math">
                    <m:sSubSup>
                      <m:sSubSupPr>
                        <m:ctrlPr>
                          <a:rPr lang="en-IN" sz="2000" b="0" i="1">
                            <a:latin typeface="Cambria Math" panose="02040503050406030204" pitchFamily="18" charset="0"/>
                          </a:rPr>
                        </m:ctrlPr>
                      </m:sSubSupPr>
                      <m:e>
                        <m:r>
                          <a:rPr lang="en-IN" sz="2000" b="0" i="1">
                            <a:latin typeface="Cambria Math" panose="02040503050406030204" pitchFamily="18" charset="0"/>
                          </a:rPr>
                          <m:t>𝑣</m:t>
                        </m:r>
                      </m:e>
                      <m:sub>
                        <m:r>
                          <a:rPr lang="en-IN" sz="2000" b="0" i="1" smtClean="0">
                            <a:latin typeface="Cambria Math" panose="02040503050406030204" pitchFamily="18" charset="0"/>
                          </a:rPr>
                          <m:t>3</m:t>
                        </m:r>
                      </m:sub>
                      <m:sup>
                        <m:r>
                          <a:rPr lang="en-IN" sz="2000" b="0" i="1">
                            <a:latin typeface="Cambria Math" panose="02040503050406030204" pitchFamily="18" charset="0"/>
                          </a:rPr>
                          <m:t>2</m:t>
                        </m:r>
                      </m:sup>
                    </m:sSubSup>
                  </m:oMath>
                </a14:m>
                <a:r>
                  <a:rPr lang="en-IN" sz="2000" b="0" dirty="0"/>
                  <a:t>)</a:t>
                </a:r>
              </a:p>
              <a:p>
                <a:endParaRPr lang="en-IN" sz="2000" b="0" dirty="0"/>
              </a:p>
              <a:p>
                <a:r>
                  <a:rPr lang="en-IN" sz="2000" b="0" dirty="0"/>
                  <a:t>V</a:t>
                </a:r>
                <a:r>
                  <a:rPr lang="en-IN" sz="2000" b="0" baseline="-25000" dirty="0"/>
                  <a:t>3</a:t>
                </a:r>
                <a:r>
                  <a:rPr lang="en-IN" sz="2000" b="0" dirty="0"/>
                  <a:t> = 15.344 m/s</a:t>
                </a:r>
              </a:p>
            </p:txBody>
          </p:sp>
        </mc:Choice>
        <mc:Fallback xmlns="">
          <p:sp>
            <p:nvSpPr>
              <p:cNvPr id="3" name="TextBox 2"/>
              <p:cNvSpPr txBox="1">
                <a:spLocks noRot="1" noChangeAspect="1" noMove="1" noResize="1" noEditPoints="1" noAdjustHandles="1" noChangeArrowheads="1" noChangeShapeType="1" noTextEdit="1"/>
              </p:cNvSpPr>
              <p:nvPr/>
            </p:nvSpPr>
            <p:spPr>
              <a:xfrm>
                <a:off x="1037714" y="864601"/>
                <a:ext cx="7277569" cy="2827249"/>
              </a:xfrm>
              <a:prstGeom prst="rect">
                <a:avLst/>
              </a:prstGeom>
              <a:blipFill rotWithShape="0">
                <a:blip r:embed="rId2"/>
                <a:stretch>
                  <a:fillRect l="-419" t="-1293" b="-30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72243" y="3709844"/>
                <a:ext cx="4608513" cy="2902013"/>
              </a:xfrm>
              <a:prstGeom prst="rect">
                <a:avLst/>
              </a:prstGeom>
              <a:noFill/>
            </p:spPr>
            <p:txBody>
              <a:bodyPr wrap="square" rtlCol="0">
                <a:spAutoFit/>
              </a:bodyPr>
              <a:lstStyle/>
              <a:p>
                <a:r>
                  <a:rPr lang="en-IN" sz="2000" dirty="0"/>
                  <a:t>Reaction Force at 3 = 0</a:t>
                </a:r>
              </a:p>
              <a:p>
                <a:endParaRPr lang="en-IN" sz="2000" dirty="0"/>
              </a:p>
              <a:p>
                <a:r>
                  <a:rPr lang="en-IN" sz="2000" b="0" dirty="0"/>
                  <a:t>Car’s own weight = W = mg</a:t>
                </a:r>
              </a:p>
              <a:p>
                <a:r>
                  <a:rPr lang="en-IN" sz="2000" b="0" dirty="0"/>
                  <a:t>Centrifugal Force = ma</a:t>
                </a:r>
                <a:r>
                  <a:rPr lang="en-IN" sz="2000" b="0" baseline="-25000" dirty="0"/>
                  <a:t>n</a:t>
                </a:r>
                <a:r>
                  <a:rPr lang="en-IN" sz="2000" b="0" dirty="0"/>
                  <a:t> = m </a:t>
                </a:r>
                <a14:m>
                  <m:oMath xmlns:m="http://schemas.openxmlformats.org/officeDocument/2006/math">
                    <m:f>
                      <m:fPr>
                        <m:ctrlPr>
                          <a:rPr lang="en-IN" sz="2000" b="0" i="1" smtClean="0">
                            <a:latin typeface="Cambria Math" panose="02040503050406030204" pitchFamily="18" charset="0"/>
                          </a:rPr>
                        </m:ctrlPr>
                      </m:fPr>
                      <m:num>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𝑣</m:t>
                            </m:r>
                          </m:e>
                          <m:sub>
                            <m:r>
                              <a:rPr lang="en-IN" sz="2000" b="0" i="1" smtClean="0">
                                <a:latin typeface="Cambria Math" panose="02040503050406030204" pitchFamily="18" charset="0"/>
                              </a:rPr>
                              <m:t>3</m:t>
                            </m:r>
                          </m:sub>
                          <m:sup>
                            <m:r>
                              <a:rPr lang="en-IN" sz="2000" b="0" i="1" smtClean="0">
                                <a:latin typeface="Cambria Math" panose="02040503050406030204" pitchFamily="18" charset="0"/>
                              </a:rPr>
                              <m:t>2</m:t>
                            </m:r>
                          </m:sup>
                        </m:sSubSup>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𝜌</m:t>
                            </m:r>
                          </m:e>
                          <m:sub>
                            <m:r>
                              <a:rPr lang="en-IN" sz="2000" b="0" i="1" smtClean="0">
                                <a:latin typeface="Cambria Math" panose="02040503050406030204" pitchFamily="18" charset="0"/>
                              </a:rPr>
                              <m:t>3</m:t>
                            </m:r>
                          </m:sub>
                        </m:sSub>
                      </m:den>
                    </m:f>
                    <m:r>
                      <a:rPr lang="en-IN" sz="2000" b="0" i="1" smtClean="0">
                        <a:latin typeface="Cambria Math" panose="02040503050406030204" pitchFamily="18" charset="0"/>
                      </a:rPr>
                      <m:t> </m:t>
                    </m:r>
                  </m:oMath>
                </a14:m>
                <a:endParaRPr lang="en-IN" sz="2000" b="0" dirty="0"/>
              </a:p>
              <a:p>
                <a:r>
                  <a:rPr lang="en-IN" sz="2000" b="0" dirty="0"/>
                  <a:t>Reaction by the floor at 2 = mg - m </a:t>
                </a:r>
                <a14:m>
                  <m:oMath xmlns:m="http://schemas.openxmlformats.org/officeDocument/2006/math">
                    <m:f>
                      <m:fPr>
                        <m:ctrlPr>
                          <a:rPr lang="en-IN" sz="2000" b="0" i="1">
                            <a:latin typeface="Cambria Math" panose="02040503050406030204" pitchFamily="18" charset="0"/>
                          </a:rPr>
                        </m:ctrlPr>
                      </m:fPr>
                      <m:num>
                        <m:sSubSup>
                          <m:sSubSupPr>
                            <m:ctrlPr>
                              <a:rPr lang="en-IN" sz="2000" b="0" i="1">
                                <a:latin typeface="Cambria Math" panose="02040503050406030204" pitchFamily="18" charset="0"/>
                              </a:rPr>
                            </m:ctrlPr>
                          </m:sSubSupPr>
                          <m:e>
                            <m:r>
                              <a:rPr lang="en-IN" sz="2000" b="0" i="1">
                                <a:latin typeface="Cambria Math" panose="02040503050406030204" pitchFamily="18" charset="0"/>
                              </a:rPr>
                              <m:t>𝑣</m:t>
                            </m:r>
                          </m:e>
                          <m:sub>
                            <m:r>
                              <a:rPr lang="en-IN" sz="2000" b="0" i="1" smtClean="0">
                                <a:latin typeface="Cambria Math" panose="02040503050406030204" pitchFamily="18" charset="0"/>
                              </a:rPr>
                              <m:t>3</m:t>
                            </m:r>
                          </m:sub>
                          <m:sup>
                            <m:r>
                              <a:rPr lang="en-IN" sz="2000" b="0" i="1">
                                <a:latin typeface="Cambria Math" panose="02040503050406030204" pitchFamily="18" charset="0"/>
                              </a:rPr>
                              <m:t>2</m:t>
                            </m:r>
                          </m:sup>
                        </m:sSubSup>
                      </m:num>
                      <m:den>
                        <m:sSub>
                          <m:sSubPr>
                            <m:ctrlPr>
                              <a:rPr lang="en-IN" sz="2000" b="0" i="1" smtClean="0">
                                <a:latin typeface="Cambria Math" panose="02040503050406030204" pitchFamily="18" charset="0"/>
                              </a:rPr>
                            </m:ctrlPr>
                          </m:sSubPr>
                          <m:e>
                            <m:r>
                              <a:rPr lang="en-IN" sz="2000" b="0" i="1">
                                <a:latin typeface="Cambria Math" panose="02040503050406030204" pitchFamily="18" charset="0"/>
                                <a:ea typeface="Cambria Math" panose="02040503050406030204" pitchFamily="18" charset="0"/>
                              </a:rPr>
                              <m:t>𝜌</m:t>
                            </m:r>
                          </m:e>
                          <m:sub>
                            <m:r>
                              <a:rPr lang="en-IN" sz="2000" b="0" i="1" smtClean="0">
                                <a:latin typeface="Cambria Math" panose="02040503050406030204" pitchFamily="18" charset="0"/>
                                <a:ea typeface="Cambria Math" panose="02040503050406030204" pitchFamily="18" charset="0"/>
                              </a:rPr>
                              <m:t>3</m:t>
                            </m:r>
                          </m:sub>
                        </m:sSub>
                      </m:den>
                    </m:f>
                  </m:oMath>
                </a14:m>
                <a:r>
                  <a:rPr lang="en-IN" sz="2000" b="0" dirty="0"/>
                  <a:t> </a:t>
                </a:r>
              </a:p>
              <a:p>
                <a:r>
                  <a:rPr lang="en-IN" sz="2000" b="0" dirty="0"/>
                  <a:t>0 = </a:t>
                </a:r>
                <a14:m>
                  <m:oMath xmlns:m="http://schemas.openxmlformats.org/officeDocument/2006/math">
                    <m:r>
                      <a:rPr lang="en-IN" sz="2000" b="0" i="0" smtClean="0">
                        <a:latin typeface="Cambria Math" panose="02040503050406030204" pitchFamily="18" charset="0"/>
                      </a:rPr>
                      <m:t>(</m:t>
                    </m:r>
                    <m:r>
                      <a:rPr lang="en-IN" sz="2000" b="0" i="1">
                        <a:latin typeface="Cambria Math" panose="02040503050406030204" pitchFamily="18" charset="0"/>
                      </a:rPr>
                      <m:t>1</m:t>
                    </m:r>
                    <m:r>
                      <a:rPr lang="en-IN" sz="2000" b="0" i="1" smtClean="0">
                        <a:latin typeface="Cambria Math" panose="02040503050406030204" pitchFamily="18" charset="0"/>
                      </a:rPr>
                      <m:t>500</m:t>
                    </m:r>
                    <m:r>
                      <a:rPr lang="en-IN" sz="2000" b="0" i="1" smtClean="0">
                        <a:latin typeface="Cambria Math" panose="02040503050406030204" pitchFamily="18" charset="0"/>
                        <a:ea typeface="Cambria Math" panose="02040503050406030204" pitchFamily="18" charset="0"/>
                      </a:rPr>
                      <m:t>×9.81)−(1500× </m:t>
                    </m:r>
                    <m:f>
                      <m:fPr>
                        <m:ctrlPr>
                          <a:rPr lang="en-IN" sz="2000" b="0" i="1" smtClean="0">
                            <a:latin typeface="Cambria Math" panose="02040503050406030204" pitchFamily="18" charset="0"/>
                            <a:ea typeface="Cambria Math" panose="02040503050406030204" pitchFamily="18" charset="0"/>
                          </a:rPr>
                        </m:ctrlPr>
                      </m:fPr>
                      <m:num>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15.344</m:t>
                            </m:r>
                          </m:e>
                          <m:sup>
                            <m:r>
                              <a:rPr lang="en-IN" sz="2000" b="0" i="1" smtClean="0">
                                <a:latin typeface="Cambria Math" panose="02040503050406030204" pitchFamily="18" charset="0"/>
                                <a:ea typeface="Cambria Math" panose="02040503050406030204" pitchFamily="18" charset="0"/>
                              </a:rPr>
                              <m:t>2</m:t>
                            </m:r>
                          </m:sup>
                        </m:sSup>
                      </m:num>
                      <m:den>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𝜌</m:t>
                            </m:r>
                          </m:e>
                          <m:sub>
                            <m:r>
                              <a:rPr lang="en-IN" sz="2000" b="0" i="1" smtClean="0">
                                <a:latin typeface="Cambria Math" panose="02040503050406030204" pitchFamily="18" charset="0"/>
                                <a:ea typeface="Cambria Math" panose="02040503050406030204" pitchFamily="18" charset="0"/>
                              </a:rPr>
                              <m:t>3</m:t>
                            </m:r>
                          </m:sub>
                        </m:sSub>
                      </m:den>
                    </m:f>
                  </m:oMath>
                </a14:m>
                <a:r>
                  <a:rPr lang="en-IN" sz="2000" b="0" dirty="0"/>
                  <a:t>)</a:t>
                </a:r>
              </a:p>
              <a:p>
                <a:r>
                  <a:rPr lang="el-GR" sz="2000" dirty="0">
                    <a:solidFill>
                      <a:srgbClr val="FF0000"/>
                    </a:solidFill>
                  </a:rPr>
                  <a:t>ρ</a:t>
                </a:r>
                <a:r>
                  <a:rPr lang="en-IN" sz="2000" baseline="-25000" dirty="0">
                    <a:solidFill>
                      <a:srgbClr val="FF0000"/>
                    </a:solidFill>
                  </a:rPr>
                  <a:t>3</a:t>
                </a:r>
                <a:r>
                  <a:rPr lang="en-IN" sz="2000" dirty="0">
                    <a:solidFill>
                      <a:srgbClr val="FF0000"/>
                    </a:solidFill>
                  </a:rPr>
                  <a:t> = 24 m</a:t>
                </a:r>
              </a:p>
            </p:txBody>
          </p:sp>
        </mc:Choice>
        <mc:Fallback xmlns="">
          <p:sp>
            <p:nvSpPr>
              <p:cNvPr id="4" name="TextBox 3"/>
              <p:cNvSpPr txBox="1">
                <a:spLocks noRot="1" noChangeAspect="1" noMove="1" noResize="1" noEditPoints="1" noAdjustHandles="1" noChangeArrowheads="1" noChangeShapeType="1" noTextEdit="1"/>
              </p:cNvSpPr>
              <p:nvPr/>
            </p:nvSpPr>
            <p:spPr>
              <a:xfrm>
                <a:off x="2372243" y="3709844"/>
                <a:ext cx="4608513" cy="2902013"/>
              </a:xfrm>
              <a:prstGeom prst="rect">
                <a:avLst/>
              </a:prstGeom>
              <a:blipFill rotWithShape="0">
                <a:blip r:embed="rId3"/>
                <a:stretch>
                  <a:fillRect t="-1261" b="-2521"/>
                </a:stretch>
              </a:blipFill>
            </p:spPr>
            <p:txBody>
              <a:bodyPr/>
              <a:lstStyle/>
              <a:p>
                <a:r>
                  <a:rPr lang="en-IN">
                    <a:noFill/>
                  </a:rPr>
                  <a:t> </a:t>
                </a:r>
              </a:p>
            </p:txBody>
          </p:sp>
        </mc:Fallback>
      </mc:AlternateContent>
    </p:spTree>
    <p:extLst>
      <p:ext uri="{BB962C8B-B14F-4D97-AF65-F5344CB8AC3E}">
        <p14:creationId xmlns:p14="http://schemas.microsoft.com/office/powerpoint/2010/main" val="4701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1035"/>
          <p:cNvSpPr>
            <a:spLocks noChangeArrowheads="1"/>
          </p:cNvSpPr>
          <p:nvPr/>
        </p:nvSpPr>
        <p:spPr bwMode="auto">
          <a:xfrm>
            <a:off x="2147449" y="797505"/>
            <a:ext cx="495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3200" b="0" i="0" u="sng" strike="noStrike" kern="0" cap="none" spc="0" normalizeH="0" baseline="0" noProof="0" dirty="0">
                <a:ln>
                  <a:noFill/>
                </a:ln>
                <a:solidFill>
                  <a:srgbClr val="000000"/>
                </a:solidFill>
                <a:effectLst/>
                <a:uLnTx/>
                <a:uFillTx/>
              </a:rPr>
              <a:t>IMPULSE – MOMENTUM</a:t>
            </a:r>
          </a:p>
        </p:txBody>
      </p:sp>
      <p:sp>
        <p:nvSpPr>
          <p:cNvPr id="4" name="Rectangle 1036"/>
          <p:cNvSpPr>
            <a:spLocks noChangeArrowheads="1"/>
          </p:cNvSpPr>
          <p:nvPr/>
        </p:nvSpPr>
        <p:spPr bwMode="auto">
          <a:xfrm>
            <a:off x="266700" y="1565563"/>
            <a:ext cx="8610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eaLnBrk="1" fontAlgn="auto" latinLnBrk="0" hangingPunct="1">
              <a:lnSpc>
                <a:spcPct val="115000"/>
              </a:lnSpc>
              <a:spcBef>
                <a:spcPts val="0"/>
              </a:spcBef>
              <a:spcAft>
                <a:spcPts val="0"/>
              </a:spcAft>
              <a:buClrTx/>
              <a:buSzTx/>
              <a:buFontTx/>
              <a:buNone/>
              <a:tabLst/>
              <a:defRPr/>
            </a:pPr>
            <a:r>
              <a:rPr kumimoji="0" lang="en-US" altLang="en-US" sz="2400" b="0" i="0" u="sng" strike="noStrike" kern="0" cap="none" spc="0" normalizeH="0" baseline="0" noProof="0" dirty="0">
                <a:ln>
                  <a:noFill/>
                </a:ln>
                <a:solidFill>
                  <a:srgbClr val="000000"/>
                </a:solidFill>
                <a:effectLst/>
                <a:uLnTx/>
                <a:uFillTx/>
              </a:rPr>
              <a:t>Momentum:-</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FF0000"/>
                </a:solidFill>
                <a:effectLst/>
                <a:uLnTx/>
                <a:uFillTx/>
              </a:rPr>
              <a:t>Quantity of motion possessed by a body </a:t>
            </a:r>
            <a:r>
              <a:rPr kumimoji="0" lang="en-US" altLang="en-US" sz="2400" b="0" i="0" u="none" strike="noStrike" kern="0" cap="none" spc="0" normalizeH="0" baseline="0" noProof="0" dirty="0">
                <a:ln>
                  <a:noFill/>
                </a:ln>
                <a:solidFill>
                  <a:srgbClr val="000000"/>
                </a:solidFill>
                <a:effectLst/>
                <a:uLnTx/>
                <a:uFillTx/>
              </a:rPr>
              <a:t>is called momentum. It is the product of mass and velocity. It is a vector quantity. </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Unit:- N s. </a:t>
            </a:r>
          </a:p>
        </p:txBody>
      </p:sp>
      <p:sp>
        <p:nvSpPr>
          <p:cNvPr id="6" name="Rectangle 1037"/>
          <p:cNvSpPr>
            <a:spLocks noChangeArrowheads="1"/>
          </p:cNvSpPr>
          <p:nvPr/>
        </p:nvSpPr>
        <p:spPr bwMode="auto">
          <a:xfrm>
            <a:off x="318649" y="4162859"/>
            <a:ext cx="8610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eaLnBrk="1" fontAlgn="auto" latinLnBrk="0" hangingPunct="1">
              <a:lnSpc>
                <a:spcPct val="115000"/>
              </a:lnSpc>
              <a:spcBef>
                <a:spcPts val="0"/>
              </a:spcBef>
              <a:spcAft>
                <a:spcPts val="0"/>
              </a:spcAft>
              <a:buClrTx/>
              <a:buSzTx/>
              <a:buFontTx/>
              <a:buNone/>
              <a:tabLst/>
              <a:defRPr/>
            </a:pPr>
            <a:r>
              <a:rPr kumimoji="0" lang="en-US" altLang="en-US" sz="2400" b="0" i="0" u="sng" strike="noStrike" kern="0" cap="none" spc="0" normalizeH="0" baseline="0" noProof="0" dirty="0">
                <a:ln>
                  <a:noFill/>
                </a:ln>
                <a:solidFill>
                  <a:srgbClr val="000000"/>
                </a:solidFill>
                <a:effectLst/>
                <a:uLnTx/>
                <a:uFillTx/>
              </a:rPr>
              <a:t>Impulse of a Force:-</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2400" b="0" i="0" u="none" strike="noStrike" kern="0" cap="none" spc="0" normalizeH="0" baseline="0" noProof="0" dirty="0">
                <a:ln>
                  <a:noFill/>
                </a:ln>
                <a:solidFill>
                  <a:srgbClr val="000000"/>
                </a:solidFill>
                <a:effectLst/>
                <a:uLnTx/>
                <a:uFillTx/>
              </a:rPr>
              <a:t>It is defined as the </a:t>
            </a:r>
            <a:r>
              <a:rPr kumimoji="0" lang="en-US" altLang="en-US" sz="2400" b="0" i="0" u="none" strike="noStrike" kern="0" cap="none" spc="0" normalizeH="0" baseline="0" noProof="0" dirty="0">
                <a:ln>
                  <a:noFill/>
                </a:ln>
                <a:solidFill>
                  <a:srgbClr val="FF0000"/>
                </a:solidFill>
                <a:effectLst/>
                <a:uLnTx/>
                <a:uFillTx/>
              </a:rPr>
              <a:t>product of force and the time </a:t>
            </a:r>
            <a:r>
              <a:rPr kumimoji="0" lang="en-US" altLang="en-US" sz="2400" b="0" i="0" u="none" strike="noStrike" kern="0" cap="none" spc="0" normalizeH="0" baseline="0" noProof="0" dirty="0">
                <a:ln>
                  <a:noFill/>
                </a:ln>
                <a:solidFill>
                  <a:srgbClr val="000000"/>
                </a:solidFill>
                <a:effectLst/>
                <a:uLnTx/>
                <a:uFillTx/>
              </a:rPr>
              <a:t>over which it acts. It is a vector quantity.</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	Unit:- N s.</a:t>
            </a:r>
          </a:p>
        </p:txBody>
      </p:sp>
      <p:sp>
        <p:nvSpPr>
          <p:cNvPr id="7" name="TextBox 6"/>
          <p:cNvSpPr txBox="1"/>
          <p:nvPr/>
        </p:nvSpPr>
        <p:spPr>
          <a:xfrm>
            <a:off x="6400801" y="3054863"/>
            <a:ext cx="1981200" cy="1107996"/>
          </a:xfrm>
          <a:prstGeom prst="rect">
            <a:avLst/>
          </a:prstGeom>
          <a:noFill/>
        </p:spPr>
        <p:txBody>
          <a:bodyPr wrap="square" rtlCol="0">
            <a:spAutoFit/>
          </a:bodyPr>
          <a:lstStyle/>
          <a:p>
            <a:r>
              <a:rPr lang="en-IN" sz="2200" dirty="0"/>
              <a:t>Force,</a:t>
            </a:r>
          </a:p>
          <a:p>
            <a:r>
              <a:rPr lang="en-IN" sz="2200" dirty="0"/>
              <a:t>Time,</a:t>
            </a:r>
          </a:p>
          <a:p>
            <a:r>
              <a:rPr lang="en-IN" sz="2200" dirty="0"/>
              <a:t>Velocity,</a:t>
            </a:r>
          </a:p>
        </p:txBody>
      </p:sp>
    </p:spTree>
    <p:extLst>
      <p:ext uri="{BB962C8B-B14F-4D97-AF65-F5344CB8AC3E}">
        <p14:creationId xmlns:p14="http://schemas.microsoft.com/office/powerpoint/2010/main" val="8103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11"/>
          <p:cNvSpPr>
            <a:spLocks noChangeArrowheads="1"/>
          </p:cNvSpPr>
          <p:nvPr/>
        </p:nvSpPr>
        <p:spPr bwMode="auto">
          <a:xfrm>
            <a:off x="1676400" y="726671"/>
            <a:ext cx="579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i="0" u="none" strike="noStrike" kern="0" cap="none" spc="0" normalizeH="0" baseline="0" noProof="0" dirty="0">
                <a:ln>
                  <a:noFill/>
                </a:ln>
                <a:solidFill>
                  <a:srgbClr val="000000"/>
                </a:solidFill>
                <a:effectLst/>
                <a:uLnTx/>
                <a:uFillTx/>
              </a:rPr>
              <a:t>Impulse-momentum relationship </a:t>
            </a:r>
          </a:p>
        </p:txBody>
      </p:sp>
      <p:sp>
        <p:nvSpPr>
          <p:cNvPr id="4" name="Rectangle 13"/>
          <p:cNvSpPr>
            <a:spLocks noChangeArrowheads="1"/>
          </p:cNvSpPr>
          <p:nvPr/>
        </p:nvSpPr>
        <p:spPr bwMode="auto">
          <a:xfrm>
            <a:off x="587223" y="1229835"/>
            <a:ext cx="8001000" cy="2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rPr>
              <a:t>Force = Rate of change of momentum</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rPr>
              <a:t>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rPr>
              <a:t>F =( mv – mu) /t  =  Force causing impulse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200" b="0" i="0" u="none" strike="noStrike" kern="0" cap="none" spc="0" normalizeH="0" baseline="0" noProof="0" dirty="0" err="1">
                <a:ln>
                  <a:noFill/>
                </a:ln>
                <a:solidFill>
                  <a:srgbClr val="000000"/>
                </a:solidFill>
                <a:effectLst/>
                <a:uLnTx/>
                <a:uFillTx/>
              </a:rPr>
              <a:t>F</a:t>
            </a:r>
            <a:r>
              <a:rPr kumimoji="0" lang="en-US" altLang="en-US" sz="22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a:t>
            </a:r>
            <a:r>
              <a:rPr kumimoji="0" lang="en-US" altLang="en-US" sz="2200" b="0" i="0" u="none" strike="noStrike" kern="0" cap="none" spc="0" normalizeH="0" baseline="0" noProof="0" dirty="0" err="1">
                <a:ln>
                  <a:noFill/>
                </a:ln>
                <a:solidFill>
                  <a:srgbClr val="000000"/>
                </a:solidFill>
                <a:effectLst/>
                <a:uLnTx/>
                <a:uFillTx/>
              </a:rPr>
              <a:t>t</a:t>
            </a:r>
            <a:r>
              <a:rPr kumimoji="0" lang="en-US" altLang="en-US" sz="2200" b="0" i="0" u="none" strike="noStrike" kern="0" cap="none" spc="0" normalizeH="0" baseline="0" noProof="0" dirty="0">
                <a:ln>
                  <a:noFill/>
                </a:ln>
                <a:solidFill>
                  <a:srgbClr val="000000"/>
                </a:solidFill>
                <a:effectLst/>
                <a:uLnTx/>
                <a:uFillTx/>
              </a:rPr>
              <a:t> = mv</a:t>
            </a:r>
            <a:r>
              <a:rPr kumimoji="0" lang="en-US" altLang="en-US" sz="2200" b="0" i="0" u="none" strike="noStrike" kern="0" cap="none" spc="0" normalizeH="0" baseline="-25000" noProof="0" dirty="0">
                <a:ln>
                  <a:noFill/>
                </a:ln>
                <a:solidFill>
                  <a:srgbClr val="000000"/>
                </a:solidFill>
                <a:effectLst/>
                <a:uLnTx/>
                <a:uFillTx/>
              </a:rPr>
              <a:t>2</a:t>
            </a:r>
            <a:r>
              <a:rPr kumimoji="0" lang="en-US" altLang="en-US" sz="2200" b="0" i="0" u="none" strike="noStrike" kern="0" cap="none" spc="0" normalizeH="0" baseline="0" noProof="0" dirty="0">
                <a:ln>
                  <a:noFill/>
                </a:ln>
                <a:solidFill>
                  <a:srgbClr val="000000"/>
                </a:solidFill>
                <a:effectLst/>
                <a:uLnTx/>
                <a:uFillTx/>
              </a:rPr>
              <a:t> – mv</a:t>
            </a:r>
            <a:r>
              <a:rPr kumimoji="0" lang="en-US" altLang="en-US" sz="2200" b="0" i="0" u="none" strike="noStrike" kern="0" cap="none" spc="0" normalizeH="0" baseline="-25000" noProof="0" dirty="0">
                <a:ln>
                  <a:noFill/>
                </a:ln>
                <a:solidFill>
                  <a:srgbClr val="000000"/>
                </a:solidFill>
                <a:effectLst/>
                <a:uLnTx/>
                <a:uFillTx/>
              </a:rPr>
              <a:t>1</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rPr>
              <a:t>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FF0000"/>
                </a:solidFill>
                <a:effectLst/>
                <a:uLnTx/>
                <a:uFillTx/>
              </a:rPr>
              <a:t>Impulse = final momentum – Initial momentum</a:t>
            </a:r>
          </a:p>
          <a:p>
            <a:pPr marL="0" marR="0" lvl="0" indent="0" algn="l" defTabSz="914400" eaLnBrk="0" fontAlgn="auto" latinLnBrk="0" hangingPunct="0">
              <a:lnSpc>
                <a:spcPct val="115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rPr>
              <a:t>The component of the resultant linear impulse along any direction is equal to change in the component of momentum in that direction.</a:t>
            </a:r>
          </a:p>
        </p:txBody>
      </p:sp>
      <p:sp>
        <p:nvSpPr>
          <p:cNvPr id="6" name="Text Box 12"/>
          <p:cNvSpPr txBox="1">
            <a:spLocks noChangeArrowheads="1"/>
          </p:cNvSpPr>
          <p:nvPr/>
        </p:nvSpPr>
        <p:spPr bwMode="auto">
          <a:xfrm>
            <a:off x="1562100" y="4220414"/>
            <a:ext cx="6019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i="0" u="sng" strike="noStrike" kern="0" cap="none" spc="0" normalizeH="0" baseline="0" noProof="0" dirty="0">
                <a:ln>
                  <a:noFill/>
                </a:ln>
                <a:solidFill>
                  <a:srgbClr val="000000"/>
                </a:solidFill>
                <a:effectLst/>
                <a:uLnTx/>
                <a:uFillTx/>
                <a:latin typeface="Times New Roman" panose="02020603050405020304" pitchFamily="18" charset="0"/>
              </a:rPr>
              <a:t> Law of Conservation of momentum</a:t>
            </a:r>
          </a:p>
        </p:txBody>
      </p:sp>
      <p:sp>
        <p:nvSpPr>
          <p:cNvPr id="7" name="Text Box 13"/>
          <p:cNvSpPr txBox="1">
            <a:spLocks noChangeArrowheads="1"/>
          </p:cNvSpPr>
          <p:nvPr/>
        </p:nvSpPr>
        <p:spPr bwMode="auto">
          <a:xfrm>
            <a:off x="587223" y="4770325"/>
            <a:ext cx="8077200" cy="186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28600" algn="l">
              <a:tabLst>
                <a:tab pos="457200" algn="l"/>
              </a:tabLst>
              <a:defRPr sz="2400">
                <a:solidFill>
                  <a:schemeClr val="tx1"/>
                </a:solidFill>
                <a:latin typeface="Times New Roman" panose="02020603050405020304" pitchFamily="18" charset="0"/>
              </a:defRPr>
            </a:lvl1pPr>
            <a:lvl2pPr algn="l">
              <a:tabLst>
                <a:tab pos="457200" algn="l"/>
              </a:tabLst>
              <a:defRPr sz="2400">
                <a:solidFill>
                  <a:schemeClr val="tx1"/>
                </a:solidFill>
                <a:latin typeface="Times New Roman" panose="02020603050405020304" pitchFamily="18" charset="0"/>
              </a:defRPr>
            </a:lvl2pPr>
            <a:lvl3pPr algn="l">
              <a:tabLst>
                <a:tab pos="457200" algn="l"/>
              </a:tabLst>
              <a:defRPr sz="2400">
                <a:solidFill>
                  <a:schemeClr val="tx1"/>
                </a:solidFill>
                <a:latin typeface="Times New Roman" panose="02020603050405020304" pitchFamily="18" charset="0"/>
              </a:defRPr>
            </a:lvl3pPr>
            <a:lvl4pPr algn="l">
              <a:tabLst>
                <a:tab pos="457200" algn="l"/>
              </a:tabLst>
              <a:defRPr sz="2400">
                <a:solidFill>
                  <a:schemeClr val="tx1"/>
                </a:solidFill>
                <a:latin typeface="Times New Roman" panose="02020603050405020304" pitchFamily="18" charset="0"/>
              </a:defRPr>
            </a:lvl4pPr>
            <a:lvl5pPr algn="l">
              <a:tabLst>
                <a:tab pos="457200" algn="l"/>
              </a:tabLst>
              <a:defRPr sz="2400">
                <a:solidFill>
                  <a:schemeClr val="tx1"/>
                </a:solidFill>
                <a:latin typeface="Times New Roman" panose="02020603050405020304" pitchFamily="18" charset="0"/>
              </a:defRPr>
            </a:lvl5pPr>
            <a:lvl6pPr fontAlgn="base">
              <a:spcBef>
                <a:spcPct val="0"/>
              </a:spcBef>
              <a:spcAft>
                <a:spcPct val="0"/>
              </a:spcAft>
              <a:tabLst>
                <a:tab pos="457200" algn="l"/>
              </a:tabLst>
              <a:defRPr sz="2400">
                <a:solidFill>
                  <a:schemeClr val="tx1"/>
                </a:solidFill>
                <a:latin typeface="Times New Roman" panose="02020603050405020304" pitchFamily="18" charset="0"/>
              </a:defRPr>
            </a:lvl6pPr>
            <a:lvl7pPr fontAlgn="base">
              <a:spcBef>
                <a:spcPct val="0"/>
              </a:spcBef>
              <a:spcAft>
                <a:spcPct val="0"/>
              </a:spcAft>
              <a:tabLst>
                <a:tab pos="457200" algn="l"/>
              </a:tabLst>
              <a:defRPr sz="2400">
                <a:solidFill>
                  <a:schemeClr val="tx1"/>
                </a:solidFill>
                <a:latin typeface="Times New Roman" panose="02020603050405020304" pitchFamily="18" charset="0"/>
              </a:defRPr>
            </a:lvl7pPr>
            <a:lvl8pPr fontAlgn="base">
              <a:spcBef>
                <a:spcPct val="0"/>
              </a:spcBef>
              <a:spcAft>
                <a:spcPct val="0"/>
              </a:spcAft>
              <a:tabLst>
                <a:tab pos="457200" algn="l"/>
              </a:tabLst>
              <a:defRPr sz="2400">
                <a:solidFill>
                  <a:schemeClr val="tx1"/>
                </a:solidFill>
                <a:latin typeface="Times New Roman" panose="02020603050405020304" pitchFamily="18" charset="0"/>
              </a:defRPr>
            </a:lvl8pPr>
            <a:lvl9pPr fontAlgn="base">
              <a:spcBef>
                <a:spcPct val="0"/>
              </a:spcBef>
              <a:spcAft>
                <a:spcPct val="0"/>
              </a:spcAft>
              <a:tabLst>
                <a:tab pos="457200" algn="l"/>
              </a:tabLst>
              <a:defRPr sz="2400">
                <a:solidFill>
                  <a:schemeClr val="tx1"/>
                </a:solidFill>
                <a:latin typeface="Times New Roman" panose="02020603050405020304" pitchFamily="18" charset="0"/>
              </a:defRPr>
            </a:lvl9pPr>
          </a:lstStyle>
          <a:p>
            <a:pPr marL="0" marR="0" lvl="0" indent="-228600" algn="just"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      The law of conservation of momentum may be stated as ,  “</a:t>
            </a:r>
            <a:r>
              <a:rPr kumimoji="0" lang="en-US" altLang="en-US" sz="2200" b="0" i="0" u="none" strike="noStrike" kern="0" cap="none" spc="0" normalizeH="0" baseline="0" noProof="0" dirty="0">
                <a:ln>
                  <a:noFill/>
                </a:ln>
                <a:solidFill>
                  <a:srgbClr val="FF0000"/>
                </a:solidFill>
                <a:effectLst/>
                <a:uLnTx/>
                <a:uFillTx/>
                <a:latin typeface="Times New Roman" panose="02020603050405020304" pitchFamily="18" charset="0"/>
              </a:rPr>
              <a:t>momentum is conserved in a system in which resultant force is zero</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 In other words, in a system if the </a:t>
            </a:r>
            <a:r>
              <a:rPr kumimoji="0" lang="en-US" altLang="en-US" sz="2200" b="0" i="0" u="none" strike="noStrike" kern="0" cap="none" spc="0" normalizeH="0" baseline="0" noProof="0" dirty="0">
                <a:ln>
                  <a:noFill/>
                </a:ln>
                <a:solidFill>
                  <a:srgbClr val="FF0000"/>
                </a:solidFill>
                <a:effectLst/>
                <a:uLnTx/>
                <a:uFillTx/>
                <a:latin typeface="Times New Roman" panose="02020603050405020304" pitchFamily="18" charset="0"/>
              </a:rPr>
              <a:t>resultant is zero</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 </a:t>
            </a:r>
            <a:r>
              <a:rPr kumimoji="0" lang="en-US" altLang="en-US" sz="2200" b="0" i="0" u="none" strike="noStrike" kern="0" cap="none" spc="0" normalizeH="0" baseline="0" noProof="0" dirty="0">
                <a:ln>
                  <a:noFill/>
                </a:ln>
                <a:solidFill>
                  <a:srgbClr val="FF0000"/>
                </a:solidFill>
                <a:effectLst/>
                <a:uLnTx/>
                <a:uFillTx/>
                <a:latin typeface="Times New Roman" panose="02020603050405020304" pitchFamily="18" charset="0"/>
              </a:rPr>
              <a:t>Initial momentum is equal to Final momentum</a:t>
            </a:r>
          </a:p>
          <a:p>
            <a:pPr marL="0" marR="0" lvl="0" indent="-228600" algn="ctr" defTabSz="914400" eaLnBrk="1" fontAlgn="auto" latinLnBrk="0" hangingPunct="1">
              <a:lnSpc>
                <a:spcPct val="100000"/>
              </a:lnSpc>
              <a:spcBef>
                <a:spcPct val="50000"/>
              </a:spcBef>
              <a:spcAft>
                <a:spcPts val="0"/>
              </a:spcAft>
              <a:buClrTx/>
              <a:buSzTx/>
              <a:buFontTx/>
              <a:buNone/>
              <a:tabLst>
                <a:tab pos="457200" algn="l"/>
              </a:tabLst>
              <a:defRPr/>
            </a:pP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m</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1</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u</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1</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+m</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2</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u</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2 </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 m</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1</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v</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1</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+m</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2</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v</a:t>
            </a:r>
            <a:r>
              <a:rPr kumimoji="0" lang="en-US" altLang="en-US" sz="2200" b="0" i="0" u="none" strike="noStrike" kern="0" cap="none" spc="0" normalizeH="0" baseline="-25000" noProof="0" dirty="0">
                <a:ln>
                  <a:noFill/>
                </a:ln>
                <a:solidFill>
                  <a:srgbClr val="000000"/>
                </a:solidFill>
                <a:effectLst/>
                <a:uLnTx/>
                <a:uFillTx/>
                <a:latin typeface="Times New Roman" panose="02020603050405020304" pitchFamily="18" charset="0"/>
              </a:rPr>
              <a:t>2</a:t>
            </a: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8" name="TextBox 7"/>
              <p:cNvSpPr txBox="1"/>
              <p:nvPr/>
            </p:nvSpPr>
            <p:spPr>
              <a:xfrm>
                <a:off x="5965345" y="1284744"/>
                <a:ext cx="2408544" cy="1403076"/>
              </a:xfrm>
              <a:prstGeom prst="rect">
                <a:avLst/>
              </a:prstGeom>
              <a:noFill/>
              <a:ln w="38100">
                <a:solidFill>
                  <a:srgbClr val="FFFF00"/>
                </a:solidFill>
              </a:ln>
            </p:spPr>
            <p:txBody>
              <a:bodyPr wrap="none" rtlCol="0">
                <a:spAutoFit/>
              </a:bodyPr>
              <a:lstStyle/>
              <a:p>
                <a:r>
                  <a:rPr lang="en-IN" sz="1800" dirty="0"/>
                  <a:t>F </a:t>
                </a:r>
                <a14:m>
                  <m:oMath xmlns:m="http://schemas.openxmlformats.org/officeDocument/2006/math">
                    <m:r>
                      <a:rPr lang="en-IN" sz="1800" i="1">
                        <a:latin typeface="Cambria Math" panose="02040503050406030204" pitchFamily="18" charset="0"/>
                      </a:rPr>
                      <m:t>=</m:t>
                    </m:r>
                    <m:r>
                      <a:rPr lang="en-IN" sz="1800" i="1">
                        <a:latin typeface="Cambria Math" panose="02040503050406030204" pitchFamily="18" charset="0"/>
                      </a:rPr>
                      <m:t>𝒎</m:t>
                    </m:r>
                    <m:sSub>
                      <m:sSubPr>
                        <m:ctrlPr>
                          <a:rPr lang="en-IN" sz="1800" i="1">
                            <a:latin typeface="Cambria Math" panose="02040503050406030204" pitchFamily="18" charset="0"/>
                          </a:rPr>
                        </m:ctrlPr>
                      </m:sSubPr>
                      <m:e>
                        <m:r>
                          <a:rPr lang="en-IN" sz="1800" i="1">
                            <a:latin typeface="Cambria Math" panose="02040503050406030204" pitchFamily="18" charset="0"/>
                          </a:rPr>
                          <m:t>𝒂</m:t>
                        </m:r>
                      </m:e>
                      <m:sub/>
                    </m:sSub>
                    <m:r>
                      <a:rPr lang="en-IN" sz="1800" i="1">
                        <a:latin typeface="Cambria Math" panose="02040503050406030204" pitchFamily="18" charset="0"/>
                      </a:rPr>
                      <m:t>= </m:t>
                    </m:r>
                    <m:r>
                      <a:rPr lang="en-IN" sz="1800" i="1">
                        <a:latin typeface="Cambria Math" panose="02040503050406030204" pitchFamily="18" charset="0"/>
                      </a:rPr>
                      <m:t>𝒎</m:t>
                    </m:r>
                    <m:f>
                      <m:fPr>
                        <m:ctrlPr>
                          <a:rPr lang="en-IN" sz="1800" i="1">
                            <a:latin typeface="Cambria Math" panose="02040503050406030204" pitchFamily="18" charset="0"/>
                          </a:rPr>
                        </m:ctrlPr>
                      </m:fPr>
                      <m:num>
                        <m:r>
                          <a:rPr lang="en-IN" sz="1800" i="1">
                            <a:latin typeface="Cambria Math" panose="02040503050406030204" pitchFamily="18" charset="0"/>
                          </a:rPr>
                          <m:t>𝒅𝒗</m:t>
                        </m:r>
                      </m:num>
                      <m:den>
                        <m:r>
                          <a:rPr lang="en-IN" sz="1800" i="1">
                            <a:latin typeface="Cambria Math" panose="02040503050406030204" pitchFamily="18" charset="0"/>
                          </a:rPr>
                          <m:t>𝒅𝒕</m:t>
                        </m:r>
                      </m:den>
                    </m:f>
                  </m:oMath>
                </a14:m>
                <a:endParaRPr lang="en-IN" sz="1800" dirty="0"/>
              </a:p>
              <a:p>
                <a:r>
                  <a:rPr lang="en-IN" sz="1800" dirty="0" err="1"/>
                  <a:t>F.dt</a:t>
                </a:r>
                <a:r>
                  <a:rPr lang="en-IN" sz="1800" dirty="0"/>
                  <a:t> = </a:t>
                </a:r>
                <a:r>
                  <a:rPr lang="en-IN" sz="1800" dirty="0" err="1"/>
                  <a:t>m.dv</a:t>
                </a:r>
                <a:endParaRPr lang="en-IN" sz="1800" dirty="0"/>
              </a:p>
              <a:p>
                <a:pPr/>
                <a14:m>
                  <m:oMathPara xmlns:m="http://schemas.openxmlformats.org/officeDocument/2006/math">
                    <m:oMathParaPr>
                      <m:jc m:val="centerGroup"/>
                    </m:oMathParaPr>
                    <m:oMath xmlns:m="http://schemas.openxmlformats.org/officeDocument/2006/math">
                      <m:nary>
                        <m:naryPr>
                          <m:ctrlPr>
                            <a:rPr lang="en-IN" sz="1800" i="1" smtClean="0">
                              <a:latin typeface="Cambria Math" panose="02040503050406030204" pitchFamily="18" charset="0"/>
                            </a:rPr>
                          </m:ctrlPr>
                        </m:naryPr>
                        <m:sub>
                          <m:r>
                            <m:rPr>
                              <m:brk m:alnAt="23"/>
                            </m:rPr>
                            <a:rPr lang="en-IN" sz="1800" b="1" i="1" smtClean="0">
                              <a:latin typeface="Cambria Math" panose="02040503050406030204" pitchFamily="18" charset="0"/>
                            </a:rPr>
                            <m:t>𝒕</m:t>
                          </m:r>
                          <m:r>
                            <a:rPr lang="en-IN" sz="1800" b="1" i="1" smtClean="0">
                              <a:latin typeface="Cambria Math" panose="02040503050406030204" pitchFamily="18" charset="0"/>
                            </a:rPr>
                            <m:t>𝟏</m:t>
                          </m:r>
                        </m:sub>
                        <m:sup>
                          <m:r>
                            <a:rPr lang="en-IN" sz="1800" b="1" i="1" smtClean="0">
                              <a:latin typeface="Cambria Math" panose="02040503050406030204" pitchFamily="18" charset="0"/>
                            </a:rPr>
                            <m:t>𝒕</m:t>
                          </m:r>
                          <m:r>
                            <a:rPr lang="en-IN" sz="1800" b="1" i="1" smtClean="0">
                              <a:latin typeface="Cambria Math" panose="02040503050406030204" pitchFamily="18" charset="0"/>
                            </a:rPr>
                            <m:t>𝟐</m:t>
                          </m:r>
                        </m:sup>
                        <m:e>
                          <m:r>
                            <a:rPr lang="en-IN" sz="1800" b="1" i="1" smtClean="0">
                              <a:latin typeface="Cambria Math" panose="02040503050406030204" pitchFamily="18" charset="0"/>
                            </a:rPr>
                            <m:t>𝑭</m:t>
                          </m:r>
                          <m:r>
                            <a:rPr lang="en-IN" sz="1800" b="1" i="1" smtClean="0">
                              <a:latin typeface="Cambria Math" panose="02040503050406030204" pitchFamily="18" charset="0"/>
                            </a:rPr>
                            <m:t>.</m:t>
                          </m:r>
                          <m:r>
                            <a:rPr lang="en-IN" sz="1800" b="1" i="1" smtClean="0">
                              <a:latin typeface="Cambria Math" panose="02040503050406030204" pitchFamily="18" charset="0"/>
                            </a:rPr>
                            <m:t>𝒅𝒕</m:t>
                          </m:r>
                        </m:e>
                      </m:nary>
                      <m:r>
                        <a:rPr lang="en-IN" sz="1800" b="1" i="1" smtClean="0">
                          <a:latin typeface="Cambria Math" panose="02040503050406030204" pitchFamily="18" charset="0"/>
                        </a:rPr>
                        <m:t>= </m:t>
                      </m:r>
                      <m:nary>
                        <m:naryPr>
                          <m:ctrlPr>
                            <a:rPr lang="en-IN" sz="1800" b="1" i="1" smtClean="0">
                              <a:latin typeface="Cambria Math" panose="02040503050406030204" pitchFamily="18" charset="0"/>
                            </a:rPr>
                          </m:ctrlPr>
                        </m:naryPr>
                        <m:sub>
                          <m:r>
                            <m:rPr>
                              <m:brk m:alnAt="23"/>
                            </m:rPr>
                            <a:rPr lang="en-IN" sz="1800" b="1" i="1" smtClean="0">
                              <a:latin typeface="Cambria Math" panose="02040503050406030204" pitchFamily="18" charset="0"/>
                            </a:rPr>
                            <m:t>𝒗</m:t>
                          </m:r>
                          <m:r>
                            <a:rPr lang="en-IN" sz="1800" b="1" i="1" smtClean="0">
                              <a:latin typeface="Cambria Math" panose="02040503050406030204" pitchFamily="18" charset="0"/>
                            </a:rPr>
                            <m:t>𝟏</m:t>
                          </m:r>
                        </m:sub>
                        <m:sup>
                          <m:r>
                            <a:rPr lang="en-IN" sz="1800" b="1" i="1" smtClean="0">
                              <a:latin typeface="Cambria Math" panose="02040503050406030204" pitchFamily="18" charset="0"/>
                            </a:rPr>
                            <m:t>𝒗</m:t>
                          </m:r>
                          <m:r>
                            <a:rPr lang="en-IN" sz="1800" b="1" i="1" smtClean="0">
                              <a:latin typeface="Cambria Math" panose="02040503050406030204" pitchFamily="18" charset="0"/>
                            </a:rPr>
                            <m:t>𝟐</m:t>
                          </m:r>
                        </m:sup>
                        <m:e>
                          <m:r>
                            <a:rPr lang="en-IN" sz="1800" b="1" i="1" smtClean="0">
                              <a:latin typeface="Cambria Math" panose="02040503050406030204" pitchFamily="18" charset="0"/>
                            </a:rPr>
                            <m:t>𝒎</m:t>
                          </m:r>
                          <m:r>
                            <a:rPr lang="en-IN" sz="1800" b="1" i="1" smtClean="0">
                              <a:latin typeface="Cambria Math" panose="02040503050406030204" pitchFamily="18" charset="0"/>
                            </a:rPr>
                            <m:t>.</m:t>
                          </m:r>
                          <m:r>
                            <a:rPr lang="en-IN" sz="1800" b="1" i="1" smtClean="0">
                              <a:latin typeface="Cambria Math" panose="02040503050406030204" pitchFamily="18" charset="0"/>
                            </a:rPr>
                            <m:t>𝒅𝒗</m:t>
                          </m:r>
                        </m:e>
                      </m:nary>
                    </m:oMath>
                  </m:oMathPara>
                </a14:m>
                <a:endParaRPr lang="en-IN" sz="1800" dirty="0"/>
              </a:p>
            </p:txBody>
          </p:sp>
        </mc:Choice>
        <mc:Fallback xmlns="">
          <p:sp>
            <p:nvSpPr>
              <p:cNvPr id="8" name="TextBox 7"/>
              <p:cNvSpPr txBox="1">
                <a:spLocks noRot="1" noChangeAspect="1" noMove="1" noResize="1" noEditPoints="1" noAdjustHandles="1" noChangeArrowheads="1" noChangeShapeType="1" noTextEdit="1"/>
              </p:cNvSpPr>
              <p:nvPr/>
            </p:nvSpPr>
            <p:spPr>
              <a:xfrm>
                <a:off x="5965345" y="1284744"/>
                <a:ext cx="2408544" cy="1403076"/>
              </a:xfrm>
              <a:prstGeom prst="rect">
                <a:avLst/>
              </a:prstGeom>
              <a:blipFill rotWithShape="0">
                <a:blip r:embed="rId2"/>
                <a:stretch>
                  <a:fillRect/>
                </a:stretch>
              </a:blipFill>
              <a:ln w="38100">
                <a:solidFill>
                  <a:srgbClr val="FFFF00"/>
                </a:solidFill>
              </a:ln>
            </p:spPr>
            <p:txBody>
              <a:bodyPr/>
              <a:lstStyle/>
              <a:p>
                <a:r>
                  <a:rPr lang="en-IN">
                    <a:noFill/>
                  </a:rPr>
                  <a:t> </a:t>
                </a:r>
              </a:p>
            </p:txBody>
          </p:sp>
        </mc:Fallback>
      </mc:AlternateContent>
    </p:spTree>
    <p:extLst>
      <p:ext uri="{BB962C8B-B14F-4D97-AF65-F5344CB8AC3E}">
        <p14:creationId xmlns:p14="http://schemas.microsoft.com/office/powerpoint/2010/main" val="4598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5800" y="2026920"/>
            <a:ext cx="76962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0" i="0" dirty="0">
                <a:solidFill>
                  <a:schemeClr val="tx1"/>
                </a:solidFill>
              </a:rPr>
              <a:t>The constant value obtained for the ratio of the magnitude of the force and acceleration is characteristic of the particle and is denoted by ‘m’. Where ‘m’ is mass of the particle</a:t>
            </a:r>
          </a:p>
          <a:p>
            <a:pPr algn="just"/>
            <a:endParaRPr lang="en-US" altLang="en-US" b="0" i="0" dirty="0">
              <a:solidFill>
                <a:schemeClr val="tx1"/>
              </a:solidFill>
            </a:endParaRPr>
          </a:p>
          <a:p>
            <a:pPr algn="just"/>
            <a:r>
              <a:rPr lang="en-US" altLang="en-US" b="0" i="0" dirty="0">
                <a:solidFill>
                  <a:schemeClr val="tx1"/>
                </a:solidFill>
              </a:rPr>
              <a:t>Since ‘m’ is a +</a:t>
            </a:r>
            <a:r>
              <a:rPr lang="en-US" altLang="en-US" b="0" i="0" dirty="0" err="1">
                <a:solidFill>
                  <a:schemeClr val="tx1"/>
                </a:solidFill>
              </a:rPr>
              <a:t>ve</a:t>
            </a:r>
            <a:r>
              <a:rPr lang="en-US" altLang="en-US" b="0" i="0" dirty="0">
                <a:solidFill>
                  <a:schemeClr val="tx1"/>
                </a:solidFill>
              </a:rPr>
              <a:t> scalar, the vectors of force ‘</a:t>
            </a:r>
            <a:r>
              <a:rPr lang="en-US" altLang="en-US" b="0" i="0" dirty="0" err="1">
                <a:solidFill>
                  <a:schemeClr val="tx1"/>
                </a:solidFill>
              </a:rPr>
              <a:t>F’and</a:t>
            </a:r>
            <a:r>
              <a:rPr lang="en-US" altLang="en-US" b="0" i="0" dirty="0">
                <a:solidFill>
                  <a:schemeClr val="tx1"/>
                </a:solidFill>
              </a:rPr>
              <a:t> acceleration ‘a’  have the same direction.</a:t>
            </a:r>
          </a:p>
          <a:p>
            <a:pPr algn="just"/>
            <a:endParaRPr lang="en-US" altLang="en-US" b="0" i="0" dirty="0">
              <a:solidFill>
                <a:schemeClr val="tx1"/>
              </a:solidFill>
            </a:endParaRPr>
          </a:p>
          <a:p>
            <a:pPr algn="just"/>
            <a:endParaRPr lang="en-US" altLang="en-US" b="0" i="0" dirty="0">
              <a:solidFill>
                <a:schemeClr val="tx1"/>
              </a:solidFill>
            </a:endParaRPr>
          </a:p>
          <a:p>
            <a:pPr algn="just"/>
            <a:endParaRPr lang="en-US" altLang="en-US" b="0" i="0" dirty="0">
              <a:solidFill>
                <a:schemeClr val="tx1"/>
              </a:solidFill>
            </a:endParaRPr>
          </a:p>
        </p:txBody>
      </p:sp>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Tree>
    <p:extLst>
      <p:ext uri="{BB962C8B-B14F-4D97-AF65-F5344CB8AC3E}">
        <p14:creationId xmlns:p14="http://schemas.microsoft.com/office/powerpoint/2010/main" val="2485592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3" name="Picture 2"/>
          <p:cNvPicPr>
            <a:picLocks noChangeAspect="1"/>
          </p:cNvPicPr>
          <p:nvPr/>
        </p:nvPicPr>
        <p:blipFill>
          <a:blip r:embed="rId2"/>
          <a:stretch>
            <a:fillRect/>
          </a:stretch>
        </p:blipFill>
        <p:spPr>
          <a:xfrm>
            <a:off x="144000" y="833302"/>
            <a:ext cx="9000000" cy="1905213"/>
          </a:xfrm>
          <a:prstGeom prst="rect">
            <a:avLst/>
          </a:prstGeom>
        </p:spPr>
      </p:pic>
      <p:pic>
        <p:nvPicPr>
          <p:cNvPr id="4" name="Picture 3"/>
          <p:cNvPicPr>
            <a:picLocks noChangeAspect="1"/>
          </p:cNvPicPr>
          <p:nvPr/>
        </p:nvPicPr>
        <p:blipFill>
          <a:blip r:embed="rId3"/>
          <a:stretch>
            <a:fillRect/>
          </a:stretch>
        </p:blipFill>
        <p:spPr>
          <a:xfrm>
            <a:off x="2624700" y="2857442"/>
            <a:ext cx="4038600" cy="3867150"/>
          </a:xfrm>
          <a:prstGeom prst="rect">
            <a:avLst/>
          </a:prstGeom>
        </p:spPr>
      </p:pic>
    </p:spTree>
    <p:extLst>
      <p:ext uri="{BB962C8B-B14F-4D97-AF65-F5344CB8AC3E}">
        <p14:creationId xmlns:p14="http://schemas.microsoft.com/office/powerpoint/2010/main" val="410288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3" name="Picture 2"/>
          <p:cNvPicPr>
            <a:picLocks noChangeAspect="1"/>
          </p:cNvPicPr>
          <p:nvPr/>
        </p:nvPicPr>
        <p:blipFill>
          <a:blip r:embed="rId2"/>
          <a:stretch>
            <a:fillRect/>
          </a:stretch>
        </p:blipFill>
        <p:spPr>
          <a:xfrm>
            <a:off x="2589213" y="714375"/>
            <a:ext cx="4038600" cy="3867150"/>
          </a:xfrm>
          <a:prstGeom prst="rect">
            <a:avLst/>
          </a:prstGeom>
        </p:spPr>
      </p:pic>
      <p:cxnSp>
        <p:nvCxnSpPr>
          <p:cNvPr id="4" name="Straight Connector 3"/>
          <p:cNvCxnSpPr/>
          <p:nvPr/>
        </p:nvCxnSpPr>
        <p:spPr bwMode="auto">
          <a:xfrm>
            <a:off x="3930177" y="3775332"/>
            <a:ext cx="3017520" cy="1306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3912763" y="3196211"/>
            <a:ext cx="3017520" cy="1306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7" name="Straight Arrow Connector 6"/>
          <p:cNvCxnSpPr/>
          <p:nvPr/>
        </p:nvCxnSpPr>
        <p:spPr bwMode="auto">
          <a:xfrm>
            <a:off x="6930283" y="3209273"/>
            <a:ext cx="17414" cy="5791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8" name="Straight Arrow Connector 7"/>
          <p:cNvCxnSpPr/>
          <p:nvPr/>
        </p:nvCxnSpPr>
        <p:spPr bwMode="auto">
          <a:xfrm>
            <a:off x="4204499" y="897314"/>
            <a:ext cx="0" cy="2298897"/>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9" name="Straight Arrow Connector 8"/>
          <p:cNvCxnSpPr/>
          <p:nvPr/>
        </p:nvCxnSpPr>
        <p:spPr bwMode="auto">
          <a:xfrm>
            <a:off x="6190053" y="3209273"/>
            <a:ext cx="26126" cy="9000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0" name="TextBox 9"/>
          <p:cNvSpPr txBox="1"/>
          <p:nvPr/>
        </p:nvSpPr>
        <p:spPr>
          <a:xfrm>
            <a:off x="6947697" y="3292248"/>
            <a:ext cx="327334" cy="400110"/>
          </a:xfrm>
          <a:prstGeom prst="rect">
            <a:avLst/>
          </a:prstGeom>
          <a:noFill/>
        </p:spPr>
        <p:txBody>
          <a:bodyPr wrap="none" rtlCol="0">
            <a:spAutoFit/>
          </a:bodyPr>
          <a:lstStyle/>
          <a:p>
            <a:r>
              <a:rPr lang="en-IN" sz="2000" dirty="0"/>
              <a:t>h</a:t>
            </a:r>
          </a:p>
        </p:txBody>
      </p:sp>
      <p:sp>
        <p:nvSpPr>
          <p:cNvPr id="11" name="TextBox 10"/>
          <p:cNvSpPr txBox="1"/>
          <p:nvPr/>
        </p:nvSpPr>
        <p:spPr>
          <a:xfrm>
            <a:off x="6683108" y="2625634"/>
            <a:ext cx="800219" cy="400110"/>
          </a:xfrm>
          <a:prstGeom prst="rect">
            <a:avLst/>
          </a:prstGeom>
          <a:noFill/>
        </p:spPr>
        <p:txBody>
          <a:bodyPr wrap="none" rtlCol="0">
            <a:spAutoFit/>
          </a:bodyPr>
          <a:lstStyle/>
          <a:p>
            <a:r>
              <a:rPr lang="en-IN" sz="2000" dirty="0"/>
              <a:t>v</a:t>
            </a:r>
            <a:r>
              <a:rPr lang="en-IN" sz="2000" baseline="-25000" dirty="0"/>
              <a:t>2</a:t>
            </a:r>
            <a:r>
              <a:rPr lang="en-IN" sz="2000" dirty="0"/>
              <a:t> = 0</a:t>
            </a:r>
          </a:p>
        </p:txBody>
      </p:sp>
      <p:sp>
        <p:nvSpPr>
          <p:cNvPr id="12" name="TextBox 11"/>
          <p:cNvSpPr txBox="1"/>
          <p:nvPr/>
        </p:nvSpPr>
        <p:spPr>
          <a:xfrm>
            <a:off x="6912102" y="3771868"/>
            <a:ext cx="482825" cy="400110"/>
          </a:xfrm>
          <a:prstGeom prst="rect">
            <a:avLst/>
          </a:prstGeom>
          <a:noFill/>
        </p:spPr>
        <p:txBody>
          <a:bodyPr wrap="none" rtlCol="0">
            <a:spAutoFit/>
          </a:bodyPr>
          <a:lstStyle/>
          <a:p>
            <a:r>
              <a:rPr lang="en-IN" sz="2000" dirty="0"/>
              <a:t>(1)</a:t>
            </a:r>
          </a:p>
        </p:txBody>
      </p:sp>
      <p:sp>
        <p:nvSpPr>
          <p:cNvPr id="13" name="TextBox 12"/>
          <p:cNvSpPr txBox="1"/>
          <p:nvPr/>
        </p:nvSpPr>
        <p:spPr>
          <a:xfrm>
            <a:off x="6919549" y="2939672"/>
            <a:ext cx="482825" cy="400110"/>
          </a:xfrm>
          <a:prstGeom prst="rect">
            <a:avLst/>
          </a:prstGeom>
          <a:noFill/>
        </p:spPr>
        <p:txBody>
          <a:bodyPr wrap="none" rtlCol="0">
            <a:spAutoFit/>
          </a:bodyPr>
          <a:lstStyle/>
          <a:p>
            <a:r>
              <a:rPr lang="en-IN" sz="2000" dirty="0"/>
              <a:t>(2)</a:t>
            </a:r>
          </a:p>
        </p:txBody>
      </p:sp>
      <p:sp>
        <p:nvSpPr>
          <p:cNvPr id="14" name="TextBox 13"/>
          <p:cNvSpPr txBox="1"/>
          <p:nvPr/>
        </p:nvSpPr>
        <p:spPr>
          <a:xfrm>
            <a:off x="5272275" y="1617859"/>
            <a:ext cx="782587" cy="400110"/>
          </a:xfrm>
          <a:prstGeom prst="rect">
            <a:avLst/>
          </a:prstGeom>
          <a:noFill/>
        </p:spPr>
        <p:txBody>
          <a:bodyPr wrap="none" rtlCol="0">
            <a:spAutoFit/>
          </a:bodyPr>
          <a:lstStyle/>
          <a:p>
            <a:r>
              <a:rPr lang="en-IN" sz="2000" dirty="0"/>
              <a:t>0.5 m</a:t>
            </a:r>
          </a:p>
        </p:txBody>
      </p:sp>
      <p:sp>
        <p:nvSpPr>
          <p:cNvPr id="15" name="TextBox 14"/>
          <p:cNvSpPr txBox="1"/>
          <p:nvPr/>
        </p:nvSpPr>
        <p:spPr>
          <a:xfrm>
            <a:off x="3577486" y="1846708"/>
            <a:ext cx="861133" cy="400110"/>
          </a:xfrm>
          <a:prstGeom prst="rect">
            <a:avLst/>
          </a:prstGeom>
          <a:solidFill>
            <a:schemeClr val="bg1"/>
          </a:solidFill>
        </p:spPr>
        <p:txBody>
          <a:bodyPr wrap="none" rtlCol="0">
            <a:spAutoFit/>
          </a:bodyPr>
          <a:lstStyle/>
          <a:p>
            <a:r>
              <a:rPr lang="en-IN" sz="2000" dirty="0"/>
              <a:t>0.5 - h</a:t>
            </a:r>
          </a:p>
        </p:txBody>
      </p:sp>
      <p:sp>
        <p:nvSpPr>
          <p:cNvPr id="16" name="TextBox 15"/>
          <p:cNvSpPr txBox="1"/>
          <p:nvPr/>
        </p:nvSpPr>
        <p:spPr>
          <a:xfrm>
            <a:off x="2278321" y="2939672"/>
            <a:ext cx="1425390" cy="646331"/>
          </a:xfrm>
          <a:prstGeom prst="rect">
            <a:avLst/>
          </a:prstGeom>
          <a:noFill/>
        </p:spPr>
        <p:txBody>
          <a:bodyPr wrap="none" rtlCol="0">
            <a:spAutoFit/>
          </a:bodyPr>
          <a:lstStyle/>
          <a:p>
            <a:r>
              <a:rPr lang="en-IN" sz="1800" dirty="0"/>
              <a:t>m</a:t>
            </a:r>
            <a:r>
              <a:rPr lang="en-IN" sz="1800" baseline="-25000" dirty="0"/>
              <a:t>1</a:t>
            </a:r>
            <a:r>
              <a:rPr lang="en-IN" sz="1800" dirty="0"/>
              <a:t> = 0.01kg</a:t>
            </a:r>
          </a:p>
          <a:p>
            <a:r>
              <a:rPr lang="en-IN" sz="1800" dirty="0"/>
              <a:t>u</a:t>
            </a:r>
            <a:r>
              <a:rPr lang="en-IN" sz="1800" baseline="-25000" dirty="0"/>
              <a:t>1</a:t>
            </a:r>
            <a:r>
              <a:rPr lang="en-IN" sz="1800" dirty="0"/>
              <a:t> = 100 m/s</a:t>
            </a:r>
          </a:p>
        </p:txBody>
      </p:sp>
      <p:sp>
        <p:nvSpPr>
          <p:cNvPr id="17" name="TextBox 16"/>
          <p:cNvSpPr txBox="1"/>
          <p:nvPr/>
        </p:nvSpPr>
        <p:spPr>
          <a:xfrm>
            <a:off x="4030470" y="4328544"/>
            <a:ext cx="1156086" cy="646331"/>
          </a:xfrm>
          <a:prstGeom prst="rect">
            <a:avLst/>
          </a:prstGeom>
          <a:noFill/>
        </p:spPr>
        <p:txBody>
          <a:bodyPr wrap="none" rtlCol="0">
            <a:spAutoFit/>
          </a:bodyPr>
          <a:lstStyle/>
          <a:p>
            <a:r>
              <a:rPr lang="en-IN" sz="1800" dirty="0"/>
              <a:t>m</a:t>
            </a:r>
            <a:r>
              <a:rPr lang="en-IN" sz="1800" baseline="-25000" dirty="0"/>
              <a:t>2</a:t>
            </a:r>
            <a:r>
              <a:rPr lang="en-IN" sz="1800" dirty="0"/>
              <a:t> = 2 kg</a:t>
            </a:r>
          </a:p>
          <a:p>
            <a:r>
              <a:rPr lang="en-IN" sz="1800" dirty="0"/>
              <a:t>u</a:t>
            </a:r>
            <a:r>
              <a:rPr lang="en-IN" sz="1800" baseline="-25000" dirty="0"/>
              <a:t>2</a:t>
            </a:r>
            <a:r>
              <a:rPr lang="en-IN" sz="1800" dirty="0"/>
              <a:t> = 0 m/s</a:t>
            </a:r>
          </a:p>
        </p:txBody>
      </p:sp>
      <p:sp>
        <p:nvSpPr>
          <p:cNvPr id="18" name="TextBox 17"/>
          <p:cNvSpPr txBox="1"/>
          <p:nvPr/>
        </p:nvSpPr>
        <p:spPr>
          <a:xfrm>
            <a:off x="7169719" y="3648339"/>
            <a:ext cx="800219" cy="400110"/>
          </a:xfrm>
          <a:prstGeom prst="rect">
            <a:avLst/>
          </a:prstGeom>
          <a:noFill/>
        </p:spPr>
        <p:txBody>
          <a:bodyPr wrap="none" rtlCol="0">
            <a:spAutoFit/>
          </a:bodyPr>
          <a:lstStyle/>
          <a:p>
            <a:r>
              <a:rPr lang="en-IN" sz="2000" dirty="0"/>
              <a:t>v</a:t>
            </a:r>
            <a:r>
              <a:rPr lang="en-IN" sz="2000" baseline="-25000" dirty="0"/>
              <a:t>1</a:t>
            </a:r>
            <a:r>
              <a:rPr lang="en-IN" sz="2000" dirty="0"/>
              <a:t> = ?</a:t>
            </a:r>
          </a:p>
        </p:txBody>
      </p:sp>
      <p:sp>
        <p:nvSpPr>
          <p:cNvPr id="19" name="TextBox 18"/>
          <p:cNvSpPr txBox="1"/>
          <p:nvPr/>
        </p:nvSpPr>
        <p:spPr>
          <a:xfrm>
            <a:off x="5628738" y="4163854"/>
            <a:ext cx="1223413" cy="369332"/>
          </a:xfrm>
          <a:prstGeom prst="rect">
            <a:avLst/>
          </a:prstGeom>
          <a:noFill/>
        </p:spPr>
        <p:txBody>
          <a:bodyPr wrap="none" rtlCol="0">
            <a:spAutoFit/>
          </a:bodyPr>
          <a:lstStyle/>
          <a:p>
            <a:r>
              <a:rPr lang="en-IN" sz="1800" dirty="0"/>
              <a:t>2.01 x 9.81</a:t>
            </a:r>
          </a:p>
        </p:txBody>
      </p:sp>
      <p:sp>
        <p:nvSpPr>
          <p:cNvPr id="2" name="TextBox 1"/>
          <p:cNvSpPr txBox="1"/>
          <p:nvPr/>
        </p:nvSpPr>
        <p:spPr>
          <a:xfrm>
            <a:off x="11675" y="4581525"/>
            <a:ext cx="3692036" cy="2123658"/>
          </a:xfrm>
          <a:prstGeom prst="rect">
            <a:avLst/>
          </a:prstGeom>
          <a:noFill/>
        </p:spPr>
        <p:txBody>
          <a:bodyPr wrap="none" rtlCol="0">
            <a:spAutoFit/>
          </a:bodyPr>
          <a:lstStyle/>
          <a:p>
            <a:r>
              <a:rPr lang="en-IN" sz="1800" b="0" dirty="0"/>
              <a:t>By law of conservation of momentum</a:t>
            </a:r>
          </a:p>
          <a:p>
            <a:endParaRPr lang="en-IN" sz="1800" b="0" dirty="0"/>
          </a:p>
          <a:p>
            <a:r>
              <a:rPr lang="en-IN" sz="1800" b="0" dirty="0"/>
              <a:t>m</a:t>
            </a:r>
            <a:r>
              <a:rPr lang="en-IN" sz="1800" b="0" baseline="-25000" dirty="0"/>
              <a:t>1</a:t>
            </a:r>
            <a:r>
              <a:rPr lang="en-IN" sz="1800" b="0" dirty="0"/>
              <a:t>u</a:t>
            </a:r>
            <a:r>
              <a:rPr lang="en-IN" sz="1800" b="0" baseline="-25000" dirty="0"/>
              <a:t>1</a:t>
            </a:r>
            <a:r>
              <a:rPr lang="en-IN" sz="1800" b="0" dirty="0"/>
              <a:t> +m</a:t>
            </a:r>
            <a:r>
              <a:rPr lang="en-IN" sz="1800" b="0" baseline="-25000" dirty="0"/>
              <a:t>2</a:t>
            </a:r>
            <a:r>
              <a:rPr lang="en-IN" sz="1800" b="0" dirty="0"/>
              <a:t>u</a:t>
            </a:r>
            <a:r>
              <a:rPr lang="en-IN" sz="1800" b="0" baseline="-25000" dirty="0"/>
              <a:t>2</a:t>
            </a:r>
            <a:r>
              <a:rPr lang="en-IN" sz="1800" b="0" dirty="0"/>
              <a:t> = (m</a:t>
            </a:r>
            <a:r>
              <a:rPr lang="en-IN" sz="1800" b="0" baseline="-25000" dirty="0"/>
              <a:t>1</a:t>
            </a:r>
            <a:r>
              <a:rPr lang="en-IN" sz="1800" b="0" dirty="0"/>
              <a:t> + m</a:t>
            </a:r>
            <a:r>
              <a:rPr lang="en-IN" sz="1800" b="0" baseline="-25000" dirty="0"/>
              <a:t>2</a:t>
            </a:r>
            <a:r>
              <a:rPr lang="en-IN" sz="1800" b="0" dirty="0"/>
              <a:t>)v</a:t>
            </a:r>
            <a:r>
              <a:rPr lang="en-IN" sz="1800" b="0" baseline="-25000" dirty="0"/>
              <a:t>1</a:t>
            </a:r>
          </a:p>
          <a:p>
            <a:endParaRPr lang="en-IN" sz="1800" b="0" baseline="-25000" dirty="0"/>
          </a:p>
          <a:p>
            <a:r>
              <a:rPr lang="en-IN" sz="1800" b="0" dirty="0"/>
              <a:t>(0.01x100) + (2x0) = (0.01 + 2) v</a:t>
            </a:r>
            <a:r>
              <a:rPr lang="en-IN" sz="1800" b="0" baseline="-25000" dirty="0"/>
              <a:t>1</a:t>
            </a:r>
          </a:p>
          <a:p>
            <a:endParaRPr lang="en-IN" sz="1800" b="0" baseline="-25000" dirty="0"/>
          </a:p>
          <a:p>
            <a:r>
              <a:rPr lang="en-IN" sz="1800" b="0" dirty="0"/>
              <a:t>Velocity of bullet and bob together </a:t>
            </a:r>
          </a:p>
          <a:p>
            <a:r>
              <a:rPr lang="en-IN" sz="1800" b="0" dirty="0"/>
              <a:t>v</a:t>
            </a:r>
            <a:r>
              <a:rPr lang="en-IN" sz="1800" b="0" baseline="-25000" dirty="0"/>
              <a:t>1</a:t>
            </a:r>
            <a:r>
              <a:rPr lang="en-IN" sz="1800" b="0" dirty="0"/>
              <a:t> = 0.4975 m/s</a:t>
            </a:r>
          </a:p>
        </p:txBody>
      </p:sp>
      <mc:AlternateContent xmlns:mc="http://schemas.openxmlformats.org/markup-compatibility/2006" xmlns:a14="http://schemas.microsoft.com/office/drawing/2010/main">
        <mc:Choice Requires="a14">
          <p:sp>
            <p:nvSpPr>
              <p:cNvPr id="20" name="TextBox 19"/>
              <p:cNvSpPr txBox="1"/>
              <p:nvPr/>
            </p:nvSpPr>
            <p:spPr>
              <a:xfrm>
                <a:off x="4954268" y="4668360"/>
                <a:ext cx="4257897" cy="2188035"/>
              </a:xfrm>
              <a:prstGeom prst="rect">
                <a:avLst/>
              </a:prstGeom>
              <a:noFill/>
            </p:spPr>
            <p:txBody>
              <a:bodyPr wrap="none" rtlCol="0">
                <a:spAutoFit/>
              </a:bodyPr>
              <a:lstStyle/>
              <a:p>
                <a:r>
                  <a:rPr lang="en-IN" sz="1800" b="0" dirty="0"/>
                  <a:t>By work energy principal</a:t>
                </a:r>
              </a:p>
              <a:p>
                <a:r>
                  <a:rPr lang="en-IN" sz="1800" b="0" dirty="0"/>
                  <a:t>Work done = Change in kinetic energy</a:t>
                </a:r>
              </a:p>
              <a:p>
                <a:r>
                  <a:rPr lang="en-IN" sz="1800" b="0" dirty="0"/>
                  <a:t>-2.01 x 9.81 x h = 0 – (0.5 x 2.01 x 0.4975</a:t>
                </a:r>
                <a:r>
                  <a:rPr lang="en-IN" sz="1800" b="0" baseline="30000" dirty="0"/>
                  <a:t>2</a:t>
                </a:r>
                <a:r>
                  <a:rPr lang="en-IN" sz="1800" b="0" dirty="0"/>
                  <a:t>)</a:t>
                </a:r>
                <a:endParaRPr lang="en-IN" sz="1800" b="0" baseline="-25000" dirty="0"/>
              </a:p>
              <a:p>
                <a:endParaRPr lang="en-IN" sz="1800" b="0" baseline="-25000" dirty="0"/>
              </a:p>
              <a:p>
                <a:r>
                  <a:rPr lang="en-IN" sz="1800" b="0" dirty="0"/>
                  <a:t>h = 0.0127 m</a:t>
                </a:r>
                <a:endParaRPr lang="en-IN" sz="1800" b="0" baseline="-25000" dirty="0"/>
              </a:p>
              <a:p>
                <a:pPr/>
                <a14:m>
                  <m:oMathPara xmlns:m="http://schemas.openxmlformats.org/officeDocument/2006/math">
                    <m:oMathParaPr>
                      <m:jc m:val="centerGroup"/>
                    </m:oMathParaPr>
                    <m:oMath xmlns:m="http://schemas.openxmlformats.org/officeDocument/2006/math">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cos</m:t>
                          </m:r>
                        </m:fName>
                        <m:e>
                          <m:r>
                            <a:rPr lang="en-IN" sz="1800" b="0" i="1">
                              <a:latin typeface="Cambria Math" panose="02040503050406030204" pitchFamily="18" charset="0"/>
                              <a:ea typeface="Cambria Math" panose="02040503050406030204" pitchFamily="18" charset="0"/>
                            </a:rPr>
                            <m:t>𝜃</m:t>
                          </m:r>
                          <m:r>
                            <a:rPr lang="en-IN" sz="1800" b="0" i="1" smtClean="0">
                              <a:latin typeface="Cambria Math" panose="02040503050406030204" pitchFamily="18" charset="0"/>
                              <a:ea typeface="Cambria Math" panose="02040503050406030204" pitchFamily="18" charset="0"/>
                            </a:rPr>
                            <m:t>= </m:t>
                          </m:r>
                          <m:f>
                            <m:fPr>
                              <m:ctrlPr>
                                <a:rPr lang="en-IN" sz="1800" b="0" i="1" smtClean="0">
                                  <a:latin typeface="Cambria Math" panose="02040503050406030204" pitchFamily="18" charset="0"/>
                                  <a:ea typeface="Cambria Math" panose="02040503050406030204" pitchFamily="18" charset="0"/>
                                </a:rPr>
                              </m:ctrlPr>
                            </m:fPr>
                            <m:num>
                              <m:r>
                                <a:rPr lang="en-IN" sz="1800" b="0" i="1" smtClean="0">
                                  <a:latin typeface="Cambria Math" panose="02040503050406030204" pitchFamily="18" charset="0"/>
                                  <a:ea typeface="Cambria Math" panose="02040503050406030204" pitchFamily="18" charset="0"/>
                                </a:rPr>
                                <m:t>0.5 −</m:t>
                              </m:r>
                              <m:r>
                                <a:rPr lang="en-IN" sz="1800" b="0" i="1" smtClean="0">
                                  <a:latin typeface="Cambria Math" panose="02040503050406030204" pitchFamily="18" charset="0"/>
                                  <a:ea typeface="Cambria Math" panose="02040503050406030204" pitchFamily="18" charset="0"/>
                                </a:rPr>
                                <m:t>h</m:t>
                              </m:r>
                            </m:num>
                            <m:den>
                              <m:r>
                                <a:rPr lang="en-IN" sz="1800" b="0" i="1" smtClean="0">
                                  <a:latin typeface="Cambria Math" panose="02040503050406030204" pitchFamily="18" charset="0"/>
                                  <a:ea typeface="Cambria Math" panose="02040503050406030204" pitchFamily="18" charset="0"/>
                                </a:rPr>
                                <m:t>0.5</m:t>
                              </m:r>
                            </m:den>
                          </m:f>
                        </m:e>
                      </m:func>
                      <m:r>
                        <a:rPr lang="en-IN" sz="1800" b="0" i="0"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0.5 −0.0127</m:t>
                          </m:r>
                        </m:num>
                        <m:den>
                          <m:r>
                            <a:rPr lang="en-IN" sz="1800" b="0" i="1" smtClean="0">
                              <a:latin typeface="Cambria Math" panose="02040503050406030204" pitchFamily="18" charset="0"/>
                            </a:rPr>
                            <m:t>0.5</m:t>
                          </m:r>
                        </m:den>
                      </m:f>
                    </m:oMath>
                  </m:oMathPara>
                </a14:m>
                <a:endParaRPr lang="en-IN" sz="1800" b="0" dirty="0"/>
              </a:p>
              <a:p>
                <a:r>
                  <a:rPr lang="el-GR" sz="1800" b="0" dirty="0"/>
                  <a:t>θ</a:t>
                </a:r>
                <a:r>
                  <a:rPr lang="en-IN" sz="1800" b="0" dirty="0"/>
                  <a:t> = 12. 94</a:t>
                </a:r>
                <a:r>
                  <a:rPr lang="en-IN" sz="1800" b="0" baseline="30000" dirty="0"/>
                  <a:t>o</a:t>
                </a:r>
              </a:p>
            </p:txBody>
          </p:sp>
        </mc:Choice>
        <mc:Fallback xmlns="">
          <p:sp>
            <p:nvSpPr>
              <p:cNvPr id="20" name="TextBox 19"/>
              <p:cNvSpPr txBox="1">
                <a:spLocks noRot="1" noChangeAspect="1" noMove="1" noResize="1" noEditPoints="1" noAdjustHandles="1" noChangeArrowheads="1" noChangeShapeType="1" noTextEdit="1"/>
              </p:cNvSpPr>
              <p:nvPr/>
            </p:nvSpPr>
            <p:spPr>
              <a:xfrm>
                <a:off x="4954268" y="4668360"/>
                <a:ext cx="4257897" cy="2188035"/>
              </a:xfrm>
              <a:prstGeom prst="rect">
                <a:avLst/>
              </a:prstGeom>
              <a:blipFill rotWithShape="0">
                <a:blip r:embed="rId3"/>
                <a:stretch>
                  <a:fillRect l="-1003" t="-1671" r="-860" b="-3621"/>
                </a:stretch>
              </a:blipFill>
            </p:spPr>
            <p:txBody>
              <a:bodyPr/>
              <a:lstStyle/>
              <a:p>
                <a:r>
                  <a:rPr lang="en-IN">
                    <a:noFill/>
                  </a:rPr>
                  <a:t> </a:t>
                </a:r>
              </a:p>
            </p:txBody>
          </p:sp>
        </mc:Fallback>
      </mc:AlternateContent>
    </p:spTree>
    <p:extLst>
      <p:ext uri="{BB962C8B-B14F-4D97-AF65-F5344CB8AC3E}">
        <p14:creationId xmlns:p14="http://schemas.microsoft.com/office/powerpoint/2010/main" val="41289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animBg="1"/>
      <p:bldP spid="16" grpId="0"/>
      <p:bldP spid="17" grpId="0"/>
      <p:bldP spid="18" grpId="0"/>
      <p:bldP spid="19" grpId="0"/>
      <p:bldP spid="2"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3" name="Picture 2"/>
          <p:cNvPicPr>
            <a:picLocks noChangeAspect="1"/>
          </p:cNvPicPr>
          <p:nvPr/>
        </p:nvPicPr>
        <p:blipFill>
          <a:blip r:embed="rId2"/>
          <a:stretch>
            <a:fillRect/>
          </a:stretch>
        </p:blipFill>
        <p:spPr>
          <a:xfrm>
            <a:off x="3763275" y="714375"/>
            <a:ext cx="4038600" cy="3867150"/>
          </a:xfrm>
          <a:prstGeom prst="rect">
            <a:avLst/>
          </a:prstGeom>
        </p:spPr>
      </p:pic>
      <p:cxnSp>
        <p:nvCxnSpPr>
          <p:cNvPr id="4" name="Straight Connector 3"/>
          <p:cNvCxnSpPr/>
          <p:nvPr/>
        </p:nvCxnSpPr>
        <p:spPr bwMode="auto">
          <a:xfrm>
            <a:off x="5104239" y="3775332"/>
            <a:ext cx="3017520" cy="1306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5086825" y="3196211"/>
            <a:ext cx="3017520" cy="1306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7" name="Straight Arrow Connector 6"/>
          <p:cNvCxnSpPr/>
          <p:nvPr/>
        </p:nvCxnSpPr>
        <p:spPr bwMode="auto">
          <a:xfrm>
            <a:off x="8104345" y="3209273"/>
            <a:ext cx="17414" cy="57912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8" name="Straight Arrow Connector 7"/>
          <p:cNvCxnSpPr/>
          <p:nvPr/>
        </p:nvCxnSpPr>
        <p:spPr bwMode="auto">
          <a:xfrm>
            <a:off x="7364115" y="3209273"/>
            <a:ext cx="26126" cy="9000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9" name="TextBox 8"/>
          <p:cNvSpPr txBox="1"/>
          <p:nvPr/>
        </p:nvSpPr>
        <p:spPr>
          <a:xfrm>
            <a:off x="8121759" y="3292248"/>
            <a:ext cx="327334" cy="400110"/>
          </a:xfrm>
          <a:prstGeom prst="rect">
            <a:avLst/>
          </a:prstGeom>
          <a:noFill/>
        </p:spPr>
        <p:txBody>
          <a:bodyPr wrap="none" rtlCol="0">
            <a:spAutoFit/>
          </a:bodyPr>
          <a:lstStyle/>
          <a:p>
            <a:r>
              <a:rPr lang="en-IN" sz="2000" dirty="0"/>
              <a:t>h</a:t>
            </a:r>
          </a:p>
        </p:txBody>
      </p:sp>
      <p:sp>
        <p:nvSpPr>
          <p:cNvPr id="10" name="TextBox 9"/>
          <p:cNvSpPr txBox="1"/>
          <p:nvPr/>
        </p:nvSpPr>
        <p:spPr>
          <a:xfrm>
            <a:off x="7899649" y="2625634"/>
            <a:ext cx="715260" cy="400110"/>
          </a:xfrm>
          <a:prstGeom prst="rect">
            <a:avLst/>
          </a:prstGeom>
          <a:noFill/>
        </p:spPr>
        <p:txBody>
          <a:bodyPr wrap="none" rtlCol="0">
            <a:spAutoFit/>
          </a:bodyPr>
          <a:lstStyle/>
          <a:p>
            <a:r>
              <a:rPr lang="en-IN" sz="2000" dirty="0"/>
              <a:t>v = 0</a:t>
            </a:r>
          </a:p>
        </p:txBody>
      </p:sp>
      <p:sp>
        <p:nvSpPr>
          <p:cNvPr id="11" name="TextBox 10"/>
          <p:cNvSpPr txBox="1"/>
          <p:nvPr/>
        </p:nvSpPr>
        <p:spPr>
          <a:xfrm>
            <a:off x="8086164" y="3771868"/>
            <a:ext cx="482825" cy="400110"/>
          </a:xfrm>
          <a:prstGeom prst="rect">
            <a:avLst/>
          </a:prstGeom>
          <a:noFill/>
        </p:spPr>
        <p:txBody>
          <a:bodyPr wrap="none" rtlCol="0">
            <a:spAutoFit/>
          </a:bodyPr>
          <a:lstStyle/>
          <a:p>
            <a:r>
              <a:rPr lang="en-IN" sz="2000" dirty="0"/>
              <a:t>(1)</a:t>
            </a:r>
          </a:p>
        </p:txBody>
      </p:sp>
      <p:sp>
        <p:nvSpPr>
          <p:cNvPr id="12" name="TextBox 11"/>
          <p:cNvSpPr txBox="1"/>
          <p:nvPr/>
        </p:nvSpPr>
        <p:spPr>
          <a:xfrm>
            <a:off x="8093611" y="2939672"/>
            <a:ext cx="482825" cy="400110"/>
          </a:xfrm>
          <a:prstGeom prst="rect">
            <a:avLst/>
          </a:prstGeom>
          <a:noFill/>
        </p:spPr>
        <p:txBody>
          <a:bodyPr wrap="none" rtlCol="0">
            <a:spAutoFit/>
          </a:bodyPr>
          <a:lstStyle/>
          <a:p>
            <a:r>
              <a:rPr lang="en-IN" sz="2000" dirty="0"/>
              <a:t>(2)</a:t>
            </a:r>
          </a:p>
        </p:txBody>
      </p:sp>
      <p:sp>
        <p:nvSpPr>
          <p:cNvPr id="13" name="TextBox 12"/>
          <p:cNvSpPr txBox="1"/>
          <p:nvPr/>
        </p:nvSpPr>
        <p:spPr>
          <a:xfrm>
            <a:off x="6446337" y="1617859"/>
            <a:ext cx="782587" cy="400110"/>
          </a:xfrm>
          <a:prstGeom prst="rect">
            <a:avLst/>
          </a:prstGeom>
          <a:noFill/>
        </p:spPr>
        <p:txBody>
          <a:bodyPr wrap="none" rtlCol="0">
            <a:spAutoFit/>
          </a:bodyPr>
          <a:lstStyle/>
          <a:p>
            <a:r>
              <a:rPr lang="en-IN" sz="2000" dirty="0"/>
              <a:t>0.5 m</a:t>
            </a:r>
          </a:p>
        </p:txBody>
      </p:sp>
      <p:sp>
        <p:nvSpPr>
          <p:cNvPr id="14" name="TextBox 13"/>
          <p:cNvSpPr txBox="1"/>
          <p:nvPr/>
        </p:nvSpPr>
        <p:spPr>
          <a:xfrm>
            <a:off x="4751548" y="1846708"/>
            <a:ext cx="861133" cy="400110"/>
          </a:xfrm>
          <a:prstGeom prst="rect">
            <a:avLst/>
          </a:prstGeom>
          <a:solidFill>
            <a:schemeClr val="bg1"/>
          </a:solidFill>
        </p:spPr>
        <p:txBody>
          <a:bodyPr wrap="none" rtlCol="0">
            <a:spAutoFit/>
          </a:bodyPr>
          <a:lstStyle/>
          <a:p>
            <a:r>
              <a:rPr lang="en-IN" sz="2000" dirty="0"/>
              <a:t>0.5 - h</a:t>
            </a:r>
          </a:p>
        </p:txBody>
      </p:sp>
      <p:sp>
        <p:nvSpPr>
          <p:cNvPr id="15" name="TextBox 14"/>
          <p:cNvSpPr txBox="1"/>
          <p:nvPr/>
        </p:nvSpPr>
        <p:spPr>
          <a:xfrm>
            <a:off x="3446018" y="2685635"/>
            <a:ext cx="1386918" cy="923330"/>
          </a:xfrm>
          <a:prstGeom prst="rect">
            <a:avLst/>
          </a:prstGeom>
          <a:noFill/>
        </p:spPr>
        <p:txBody>
          <a:bodyPr wrap="none" rtlCol="0">
            <a:spAutoFit/>
          </a:bodyPr>
          <a:lstStyle/>
          <a:p>
            <a:r>
              <a:rPr lang="en-IN" sz="1800" dirty="0"/>
              <a:t>m</a:t>
            </a:r>
            <a:r>
              <a:rPr lang="en-IN" sz="1800" baseline="-25000" dirty="0"/>
              <a:t>1</a:t>
            </a:r>
            <a:r>
              <a:rPr lang="en-IN" sz="1800" dirty="0"/>
              <a:t> = 0.01kg</a:t>
            </a:r>
          </a:p>
          <a:p>
            <a:r>
              <a:rPr lang="en-IN" sz="1800" dirty="0"/>
              <a:t>u</a:t>
            </a:r>
            <a:r>
              <a:rPr lang="en-IN" sz="1800" baseline="-25000" dirty="0"/>
              <a:t>1</a:t>
            </a:r>
            <a:r>
              <a:rPr lang="en-IN" sz="1800" dirty="0"/>
              <a:t> = 100 m/s</a:t>
            </a:r>
          </a:p>
          <a:p>
            <a:r>
              <a:rPr lang="en-IN" sz="1800" dirty="0"/>
              <a:t>v</a:t>
            </a:r>
            <a:r>
              <a:rPr lang="en-IN" sz="1800" baseline="-25000" dirty="0"/>
              <a:t>1</a:t>
            </a:r>
            <a:r>
              <a:rPr lang="en-IN" sz="1800" dirty="0"/>
              <a:t> = 10 m/s</a:t>
            </a:r>
          </a:p>
        </p:txBody>
      </p:sp>
      <p:sp>
        <p:nvSpPr>
          <p:cNvPr id="16" name="TextBox 15"/>
          <p:cNvSpPr txBox="1"/>
          <p:nvPr/>
        </p:nvSpPr>
        <p:spPr>
          <a:xfrm>
            <a:off x="5204532" y="4328544"/>
            <a:ext cx="1156086" cy="923330"/>
          </a:xfrm>
          <a:prstGeom prst="rect">
            <a:avLst/>
          </a:prstGeom>
          <a:noFill/>
        </p:spPr>
        <p:txBody>
          <a:bodyPr wrap="none" rtlCol="0">
            <a:spAutoFit/>
          </a:bodyPr>
          <a:lstStyle/>
          <a:p>
            <a:r>
              <a:rPr lang="en-IN" sz="1800" dirty="0"/>
              <a:t>m</a:t>
            </a:r>
            <a:r>
              <a:rPr lang="en-IN" sz="1800" baseline="-25000" dirty="0"/>
              <a:t>2</a:t>
            </a:r>
            <a:r>
              <a:rPr lang="en-IN" sz="1800" dirty="0"/>
              <a:t> = 2 kg</a:t>
            </a:r>
          </a:p>
          <a:p>
            <a:r>
              <a:rPr lang="en-IN" sz="1800" dirty="0"/>
              <a:t>u</a:t>
            </a:r>
            <a:r>
              <a:rPr lang="en-IN" sz="1800" baseline="-25000" dirty="0"/>
              <a:t>2</a:t>
            </a:r>
            <a:r>
              <a:rPr lang="en-IN" sz="1800" dirty="0"/>
              <a:t> = 0 m/s</a:t>
            </a:r>
          </a:p>
          <a:p>
            <a:r>
              <a:rPr lang="en-IN" sz="1800" dirty="0"/>
              <a:t>v</a:t>
            </a:r>
            <a:r>
              <a:rPr lang="en-IN" sz="1800" baseline="-25000" dirty="0"/>
              <a:t>2</a:t>
            </a:r>
            <a:r>
              <a:rPr lang="en-IN" sz="1800" dirty="0"/>
              <a:t> = ?</a:t>
            </a:r>
          </a:p>
        </p:txBody>
      </p:sp>
      <p:sp>
        <p:nvSpPr>
          <p:cNvPr id="17" name="TextBox 16"/>
          <p:cNvSpPr txBox="1"/>
          <p:nvPr/>
        </p:nvSpPr>
        <p:spPr>
          <a:xfrm>
            <a:off x="8139173" y="3692358"/>
            <a:ext cx="1089922" cy="707886"/>
          </a:xfrm>
          <a:prstGeom prst="rect">
            <a:avLst/>
          </a:prstGeom>
          <a:noFill/>
        </p:spPr>
        <p:txBody>
          <a:bodyPr wrap="square" rtlCol="0">
            <a:spAutoFit/>
          </a:bodyPr>
          <a:lstStyle/>
          <a:p>
            <a:r>
              <a:rPr lang="en-IN" sz="2000" dirty="0"/>
              <a:t>v</a:t>
            </a:r>
            <a:r>
              <a:rPr lang="en-IN" sz="2000" baseline="-25000" dirty="0"/>
              <a:t>2</a:t>
            </a:r>
            <a:r>
              <a:rPr lang="en-IN" sz="2000" dirty="0"/>
              <a:t> = 0.45 m/s</a:t>
            </a:r>
          </a:p>
        </p:txBody>
      </p:sp>
      <p:sp>
        <p:nvSpPr>
          <p:cNvPr id="18" name="TextBox 17"/>
          <p:cNvSpPr txBox="1"/>
          <p:nvPr/>
        </p:nvSpPr>
        <p:spPr>
          <a:xfrm>
            <a:off x="6947070" y="4163854"/>
            <a:ext cx="934871" cy="369332"/>
          </a:xfrm>
          <a:prstGeom prst="rect">
            <a:avLst/>
          </a:prstGeom>
          <a:noFill/>
        </p:spPr>
        <p:txBody>
          <a:bodyPr wrap="none" rtlCol="0">
            <a:spAutoFit/>
          </a:bodyPr>
          <a:lstStyle/>
          <a:p>
            <a:r>
              <a:rPr lang="en-IN" sz="1800" dirty="0"/>
              <a:t>2 x 9.81</a:t>
            </a:r>
          </a:p>
        </p:txBody>
      </p:sp>
      <p:sp>
        <p:nvSpPr>
          <p:cNvPr id="19" name="TextBox 18"/>
          <p:cNvSpPr txBox="1"/>
          <p:nvPr/>
        </p:nvSpPr>
        <p:spPr>
          <a:xfrm>
            <a:off x="71239" y="714375"/>
            <a:ext cx="5015586" cy="2123658"/>
          </a:xfrm>
          <a:prstGeom prst="rect">
            <a:avLst/>
          </a:prstGeom>
          <a:noFill/>
        </p:spPr>
        <p:txBody>
          <a:bodyPr wrap="square" rtlCol="0">
            <a:spAutoFit/>
          </a:bodyPr>
          <a:lstStyle/>
          <a:p>
            <a:r>
              <a:rPr lang="en-IN" sz="1800" b="0" dirty="0"/>
              <a:t>By law of conservation of momentum</a:t>
            </a:r>
          </a:p>
          <a:p>
            <a:endParaRPr lang="en-IN" sz="1800" b="0" dirty="0"/>
          </a:p>
          <a:p>
            <a:r>
              <a:rPr lang="en-IN" sz="1800" b="0" dirty="0"/>
              <a:t>m</a:t>
            </a:r>
            <a:r>
              <a:rPr lang="en-IN" sz="1800" b="0" baseline="-25000" dirty="0"/>
              <a:t>1</a:t>
            </a:r>
            <a:r>
              <a:rPr lang="en-IN" sz="1800" b="0" dirty="0"/>
              <a:t>u</a:t>
            </a:r>
            <a:r>
              <a:rPr lang="en-IN" sz="1800" b="0" baseline="-25000" dirty="0"/>
              <a:t>1</a:t>
            </a:r>
            <a:r>
              <a:rPr lang="en-IN" sz="1800" b="0" dirty="0"/>
              <a:t> +m</a:t>
            </a:r>
            <a:r>
              <a:rPr lang="en-IN" sz="1800" b="0" baseline="-25000" dirty="0"/>
              <a:t>2</a:t>
            </a:r>
            <a:r>
              <a:rPr lang="en-IN" sz="1800" b="0" dirty="0"/>
              <a:t>u</a:t>
            </a:r>
            <a:r>
              <a:rPr lang="en-IN" sz="1800" b="0" baseline="-25000" dirty="0"/>
              <a:t>2</a:t>
            </a:r>
            <a:r>
              <a:rPr lang="en-IN" sz="1800" b="0" dirty="0"/>
              <a:t> = m</a:t>
            </a:r>
            <a:r>
              <a:rPr lang="en-IN" sz="1800" b="0" baseline="-25000" dirty="0"/>
              <a:t>1</a:t>
            </a:r>
            <a:r>
              <a:rPr lang="en-IN" sz="1800" b="0" dirty="0"/>
              <a:t>v</a:t>
            </a:r>
            <a:r>
              <a:rPr lang="en-IN" sz="1800" b="0" baseline="-25000" dirty="0"/>
              <a:t>1</a:t>
            </a:r>
            <a:r>
              <a:rPr lang="en-IN" sz="1800" b="0" dirty="0"/>
              <a:t> + m</a:t>
            </a:r>
            <a:r>
              <a:rPr lang="en-IN" sz="1800" b="0" baseline="-25000" dirty="0"/>
              <a:t>2</a:t>
            </a:r>
            <a:r>
              <a:rPr lang="en-IN" sz="1800" b="0" dirty="0"/>
              <a:t>v</a:t>
            </a:r>
            <a:r>
              <a:rPr lang="en-IN" sz="1800" b="0" baseline="-25000" dirty="0"/>
              <a:t>2</a:t>
            </a:r>
            <a:endParaRPr lang="en-IN" sz="1800" b="0" dirty="0"/>
          </a:p>
          <a:p>
            <a:endParaRPr lang="en-IN" sz="1800" b="0" baseline="-25000" dirty="0"/>
          </a:p>
          <a:p>
            <a:r>
              <a:rPr lang="en-IN" sz="1800" b="0" dirty="0"/>
              <a:t>(0.01x100) + (2x0) = 0.01x10 + 2 v</a:t>
            </a:r>
            <a:r>
              <a:rPr lang="en-IN" sz="1800" b="0" baseline="-25000" dirty="0"/>
              <a:t>2</a:t>
            </a:r>
          </a:p>
          <a:p>
            <a:endParaRPr lang="en-IN" sz="1800" b="0" baseline="-25000" dirty="0"/>
          </a:p>
          <a:p>
            <a:r>
              <a:rPr lang="en-IN" sz="1800" b="0" dirty="0"/>
              <a:t>Velocity of bullet and bob together </a:t>
            </a:r>
          </a:p>
          <a:p>
            <a:r>
              <a:rPr lang="en-IN" sz="1800" b="0" dirty="0"/>
              <a:t>v</a:t>
            </a:r>
            <a:r>
              <a:rPr lang="en-IN" sz="1800" b="0" baseline="-25000" dirty="0"/>
              <a:t>2</a:t>
            </a:r>
            <a:r>
              <a:rPr lang="en-IN" sz="1800" b="0" dirty="0"/>
              <a:t> = 0.45 m/s</a:t>
            </a:r>
          </a:p>
        </p:txBody>
      </p:sp>
      <mc:AlternateContent xmlns:mc="http://schemas.openxmlformats.org/markup-compatibility/2006" xmlns:a14="http://schemas.microsoft.com/office/drawing/2010/main">
        <mc:Choice Requires="a14">
          <p:sp>
            <p:nvSpPr>
              <p:cNvPr id="20" name="TextBox 19"/>
              <p:cNvSpPr txBox="1"/>
              <p:nvPr/>
            </p:nvSpPr>
            <p:spPr>
              <a:xfrm>
                <a:off x="350807" y="3639829"/>
                <a:ext cx="3853940" cy="2926699"/>
              </a:xfrm>
              <a:prstGeom prst="rect">
                <a:avLst/>
              </a:prstGeom>
              <a:noFill/>
            </p:spPr>
            <p:txBody>
              <a:bodyPr wrap="none" rtlCol="0">
                <a:spAutoFit/>
              </a:bodyPr>
              <a:lstStyle/>
              <a:p>
                <a:r>
                  <a:rPr lang="en-IN" sz="1800" b="0" dirty="0"/>
                  <a:t>By work energy principal</a:t>
                </a:r>
              </a:p>
              <a:p>
                <a:endParaRPr lang="en-IN" sz="1800" b="0" dirty="0"/>
              </a:p>
              <a:p>
                <a:r>
                  <a:rPr lang="en-IN" sz="1800" b="0" dirty="0"/>
                  <a:t>Work done = Change in kinetic energy</a:t>
                </a:r>
              </a:p>
              <a:p>
                <a:endParaRPr lang="en-IN" sz="1800" b="0" dirty="0"/>
              </a:p>
              <a:p>
                <a:r>
                  <a:rPr lang="en-IN" sz="1800" b="0" dirty="0"/>
                  <a:t>-2 x 9.81 x h = 0 – (0.5 x 2 x 0.45</a:t>
                </a:r>
                <a:r>
                  <a:rPr lang="en-IN" sz="1800" b="0" baseline="30000" dirty="0"/>
                  <a:t>2</a:t>
                </a:r>
                <a:r>
                  <a:rPr lang="en-IN" sz="1800" b="0" dirty="0"/>
                  <a:t>)</a:t>
                </a:r>
                <a:endParaRPr lang="en-IN" sz="1800" b="0" baseline="-25000" dirty="0"/>
              </a:p>
              <a:p>
                <a:endParaRPr lang="en-IN" sz="1800" b="0" baseline="-25000" dirty="0"/>
              </a:p>
              <a:p>
                <a:r>
                  <a:rPr lang="en-IN" sz="1800" b="0" dirty="0"/>
                  <a:t>h = 0.01032 m</a:t>
                </a:r>
              </a:p>
              <a:p>
                <a:endParaRPr lang="en-IN" sz="1800" b="0" baseline="-25000" dirty="0"/>
              </a:p>
              <a:p>
                <a:pPr/>
                <a14:m>
                  <m:oMathPara xmlns:m="http://schemas.openxmlformats.org/officeDocument/2006/math">
                    <m:oMathParaPr>
                      <m:jc m:val="centerGroup"/>
                    </m:oMathParaPr>
                    <m:oMath xmlns:m="http://schemas.openxmlformats.org/officeDocument/2006/math">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cos</m:t>
                          </m:r>
                        </m:fName>
                        <m:e>
                          <m:r>
                            <a:rPr lang="en-IN" sz="1800" b="0" i="1">
                              <a:latin typeface="Cambria Math" panose="02040503050406030204" pitchFamily="18" charset="0"/>
                              <a:ea typeface="Cambria Math" panose="02040503050406030204" pitchFamily="18" charset="0"/>
                            </a:rPr>
                            <m:t>𝜃</m:t>
                          </m:r>
                          <m:r>
                            <a:rPr lang="en-IN" sz="1800" b="0" i="1" smtClean="0">
                              <a:latin typeface="Cambria Math" panose="02040503050406030204" pitchFamily="18" charset="0"/>
                              <a:ea typeface="Cambria Math" panose="02040503050406030204" pitchFamily="18" charset="0"/>
                            </a:rPr>
                            <m:t>= </m:t>
                          </m:r>
                          <m:f>
                            <m:fPr>
                              <m:ctrlPr>
                                <a:rPr lang="en-IN" sz="1800" b="0" i="1" smtClean="0">
                                  <a:latin typeface="Cambria Math" panose="02040503050406030204" pitchFamily="18" charset="0"/>
                                  <a:ea typeface="Cambria Math" panose="02040503050406030204" pitchFamily="18" charset="0"/>
                                </a:rPr>
                              </m:ctrlPr>
                            </m:fPr>
                            <m:num>
                              <m:r>
                                <a:rPr lang="en-IN" sz="1800" b="0" i="1" smtClean="0">
                                  <a:latin typeface="Cambria Math" panose="02040503050406030204" pitchFamily="18" charset="0"/>
                                  <a:ea typeface="Cambria Math" panose="02040503050406030204" pitchFamily="18" charset="0"/>
                                </a:rPr>
                                <m:t>0.5 −</m:t>
                              </m:r>
                              <m:r>
                                <a:rPr lang="en-IN" sz="1800" b="0" i="1" smtClean="0">
                                  <a:latin typeface="Cambria Math" panose="02040503050406030204" pitchFamily="18" charset="0"/>
                                  <a:ea typeface="Cambria Math" panose="02040503050406030204" pitchFamily="18" charset="0"/>
                                </a:rPr>
                                <m:t>h</m:t>
                              </m:r>
                            </m:num>
                            <m:den>
                              <m:r>
                                <a:rPr lang="en-IN" sz="1800" b="0" i="1" smtClean="0">
                                  <a:latin typeface="Cambria Math" panose="02040503050406030204" pitchFamily="18" charset="0"/>
                                  <a:ea typeface="Cambria Math" panose="02040503050406030204" pitchFamily="18" charset="0"/>
                                </a:rPr>
                                <m:t>0.5</m:t>
                              </m:r>
                            </m:den>
                          </m:f>
                        </m:e>
                      </m:func>
                      <m:r>
                        <a:rPr lang="en-IN" sz="1800" b="0" i="0"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0.5 −0.01032</m:t>
                          </m:r>
                        </m:num>
                        <m:den>
                          <m:r>
                            <a:rPr lang="en-IN" sz="1800" b="0" i="1" smtClean="0">
                              <a:latin typeface="Cambria Math" panose="02040503050406030204" pitchFamily="18" charset="0"/>
                            </a:rPr>
                            <m:t>0.5</m:t>
                          </m:r>
                        </m:den>
                      </m:f>
                    </m:oMath>
                  </m:oMathPara>
                </a14:m>
                <a:endParaRPr lang="en-IN" sz="1800" b="0" dirty="0"/>
              </a:p>
              <a:p>
                <a:r>
                  <a:rPr lang="el-GR" sz="1800" b="0" dirty="0">
                    <a:solidFill>
                      <a:srgbClr val="FF0000"/>
                    </a:solidFill>
                  </a:rPr>
                  <a:t>θ</a:t>
                </a:r>
                <a:r>
                  <a:rPr lang="en-IN" sz="1800" b="0" dirty="0">
                    <a:solidFill>
                      <a:srgbClr val="FF0000"/>
                    </a:solidFill>
                  </a:rPr>
                  <a:t> = 11. 66</a:t>
                </a:r>
                <a:r>
                  <a:rPr lang="en-IN" sz="1800" b="0" baseline="30000" dirty="0">
                    <a:solidFill>
                      <a:srgbClr val="FF0000"/>
                    </a:solidFill>
                  </a:rPr>
                  <a:t>o</a:t>
                </a:r>
              </a:p>
            </p:txBody>
          </p:sp>
        </mc:Choice>
        <mc:Fallback xmlns="">
          <p:sp>
            <p:nvSpPr>
              <p:cNvPr id="20" name="TextBox 19"/>
              <p:cNvSpPr txBox="1">
                <a:spLocks noRot="1" noChangeAspect="1" noMove="1" noResize="1" noEditPoints="1" noAdjustHandles="1" noChangeArrowheads="1" noChangeShapeType="1" noTextEdit="1"/>
              </p:cNvSpPr>
              <p:nvPr/>
            </p:nvSpPr>
            <p:spPr>
              <a:xfrm>
                <a:off x="350807" y="3639829"/>
                <a:ext cx="3853940" cy="2926699"/>
              </a:xfrm>
              <a:prstGeom prst="rect">
                <a:avLst/>
              </a:prstGeom>
              <a:blipFill rotWithShape="0">
                <a:blip r:embed="rId3"/>
                <a:stretch>
                  <a:fillRect t="-1042" b="-2500"/>
                </a:stretch>
              </a:blipFill>
            </p:spPr>
            <p:txBody>
              <a:bodyPr/>
              <a:lstStyle/>
              <a:p>
                <a:r>
                  <a:rPr lang="en-IN">
                    <a:noFill/>
                  </a:rPr>
                  <a:t> </a:t>
                </a:r>
              </a:p>
            </p:txBody>
          </p:sp>
        </mc:Fallback>
      </mc:AlternateContent>
    </p:spTree>
    <p:extLst>
      <p:ext uri="{BB962C8B-B14F-4D97-AF65-F5344CB8AC3E}">
        <p14:creationId xmlns:p14="http://schemas.microsoft.com/office/powerpoint/2010/main" val="359787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animBg="1"/>
      <p:bldP spid="15" grpId="0"/>
      <p:bldP spid="16" grpId="0"/>
      <p:bldP spid="17" grpId="0"/>
      <p:bldP spid="18" grpId="0"/>
      <p:bldP spid="19"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pic>
        <p:nvPicPr>
          <p:cNvPr id="2" name="Picture 1"/>
          <p:cNvPicPr>
            <a:picLocks noChangeAspect="1"/>
          </p:cNvPicPr>
          <p:nvPr/>
        </p:nvPicPr>
        <p:blipFill>
          <a:blip r:embed="rId2"/>
          <a:stretch>
            <a:fillRect/>
          </a:stretch>
        </p:blipFill>
        <p:spPr>
          <a:xfrm>
            <a:off x="91748" y="900383"/>
            <a:ext cx="9000000" cy="864719"/>
          </a:xfrm>
          <a:prstGeom prst="rect">
            <a:avLst/>
          </a:prstGeom>
        </p:spPr>
      </p:pic>
      <p:pic>
        <p:nvPicPr>
          <p:cNvPr id="4" name="Picture 3"/>
          <p:cNvPicPr>
            <a:picLocks noChangeAspect="1"/>
          </p:cNvPicPr>
          <p:nvPr/>
        </p:nvPicPr>
        <p:blipFill>
          <a:blip r:embed="rId3"/>
          <a:stretch>
            <a:fillRect/>
          </a:stretch>
        </p:blipFill>
        <p:spPr>
          <a:xfrm>
            <a:off x="2289175" y="1765102"/>
            <a:ext cx="4638675" cy="28575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2252" y="4648705"/>
                <a:ext cx="9091748" cy="2010487"/>
              </a:xfrm>
              <a:prstGeom prst="rect">
                <a:avLst/>
              </a:prstGeom>
              <a:noFill/>
            </p:spPr>
            <p:txBody>
              <a:bodyPr wrap="square" rtlCol="0">
                <a:spAutoFit/>
              </a:bodyPr>
              <a:lstStyle/>
              <a:p>
                <a:r>
                  <a:rPr lang="en-IN" sz="2000" b="0" dirty="0"/>
                  <a:t>Initial Momentum = Final Momentum</a:t>
                </a:r>
              </a:p>
              <a:p>
                <a:endParaRPr lang="en-IN" sz="1000" b="0" dirty="0"/>
              </a:p>
              <a:p>
                <a:r>
                  <a:rPr lang="en-IN" sz="2000" b="0" dirty="0"/>
                  <a:t>0 = </a:t>
                </a:r>
                <a:r>
                  <a:rPr lang="en-IN" sz="2000" b="0" dirty="0" err="1"/>
                  <a:t>m</a:t>
                </a:r>
                <a:r>
                  <a:rPr lang="en-IN" sz="2000" b="0" baseline="-25000" dirty="0" err="1"/>
                  <a:t>B</a:t>
                </a:r>
                <a:r>
                  <a:rPr lang="en-IN" sz="2000" b="0" dirty="0" err="1"/>
                  <a:t>v</a:t>
                </a:r>
                <a:r>
                  <a:rPr lang="en-IN" sz="2000" b="0" baseline="-25000" dirty="0" err="1"/>
                  <a:t>B</a:t>
                </a:r>
                <a:r>
                  <a:rPr lang="en-IN" sz="2000" b="0" dirty="0"/>
                  <a:t> +</a:t>
                </a:r>
                <a:r>
                  <a:rPr lang="en-IN" sz="2000" b="0" dirty="0" err="1"/>
                  <a:t>m</a:t>
                </a:r>
                <a:r>
                  <a:rPr lang="en-IN" sz="2000" b="0" baseline="-25000" dirty="0" err="1"/>
                  <a:t>G</a:t>
                </a:r>
                <a:r>
                  <a:rPr lang="en-IN" sz="2000" b="0" dirty="0" err="1"/>
                  <a:t>v</a:t>
                </a:r>
                <a:r>
                  <a:rPr lang="en-IN" sz="2000" b="0" baseline="-25000" dirty="0" err="1"/>
                  <a:t>G</a:t>
                </a:r>
                <a:r>
                  <a:rPr lang="en-IN" sz="2000" b="0" dirty="0"/>
                  <a:t> + (</a:t>
                </a:r>
                <a:r>
                  <a:rPr lang="en-IN" sz="2000" b="0" dirty="0" err="1"/>
                  <a:t>m</a:t>
                </a:r>
                <a:r>
                  <a:rPr lang="en-IN" sz="2000" b="0" baseline="-25000" dirty="0" err="1"/>
                  <a:t>B</a:t>
                </a:r>
                <a:r>
                  <a:rPr lang="en-IN" sz="2000" b="0" dirty="0" err="1"/>
                  <a:t>+m</a:t>
                </a:r>
                <a:r>
                  <a:rPr lang="en-IN" sz="2000" b="0" baseline="-25000" dirty="0" err="1"/>
                  <a:t>G</a:t>
                </a:r>
                <a:r>
                  <a:rPr lang="en-IN" sz="2000" b="0" dirty="0" err="1"/>
                  <a:t>+m</a:t>
                </a:r>
                <a:r>
                  <a:rPr lang="en-IN" sz="2000" b="0" baseline="-25000" dirty="0" err="1"/>
                  <a:t>b</a:t>
                </a:r>
                <a:r>
                  <a:rPr lang="en-IN" sz="2000" b="0" dirty="0"/>
                  <a:t>)</a:t>
                </a:r>
                <a:r>
                  <a:rPr lang="en-IN" sz="2000" b="0" dirty="0" err="1"/>
                  <a:t>v</a:t>
                </a:r>
                <a:r>
                  <a:rPr lang="en-IN" sz="2000" b="0" baseline="-25000" dirty="0" err="1"/>
                  <a:t>b</a:t>
                </a:r>
                <a:endParaRPr lang="en-IN" sz="2000" b="0" baseline="-25000" dirty="0"/>
              </a:p>
              <a:p>
                <a:endParaRPr lang="en-IN" sz="1000" b="0" baseline="-25000" dirty="0"/>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0=60 </m:t>
                      </m:r>
                      <m:r>
                        <a:rPr lang="en-IN" sz="2000" b="0" i="1" smtClean="0">
                          <a:latin typeface="Cambria Math" panose="02040503050406030204" pitchFamily="18" charset="0"/>
                          <a:ea typeface="Cambria Math" panose="02040503050406030204" pitchFamily="18" charset="0"/>
                        </a:rPr>
                        <m:t>×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1.5</m:t>
                          </m:r>
                        </m:num>
                        <m:den>
                          <m:r>
                            <a:rPr lang="en-IN" sz="2000" b="0" i="1" smtClean="0">
                              <a:latin typeface="Cambria Math" panose="02040503050406030204" pitchFamily="18" charset="0"/>
                              <a:ea typeface="Cambria Math" panose="02040503050406030204" pitchFamily="18" charset="0"/>
                            </a:rPr>
                            <m:t>𝑡</m:t>
                          </m:r>
                        </m:den>
                      </m:f>
                      <m:r>
                        <a:rPr lang="en-IN" sz="2000" b="0" i="1" smtClean="0">
                          <a:latin typeface="Cambria Math" panose="02040503050406030204" pitchFamily="18" charset="0"/>
                          <a:ea typeface="Cambria Math" panose="02040503050406030204" pitchFamily="18" charset="0"/>
                        </a:rPr>
                        <m:t> −50×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1.5</m:t>
                          </m:r>
                        </m:num>
                        <m:den>
                          <m:r>
                            <a:rPr lang="en-IN" sz="2000" b="0" i="1" smtClean="0">
                              <a:latin typeface="Cambria Math" panose="02040503050406030204" pitchFamily="18" charset="0"/>
                              <a:ea typeface="Cambria Math" panose="02040503050406030204" pitchFamily="18" charset="0"/>
                            </a:rPr>
                            <m:t>𝑡</m:t>
                          </m:r>
                        </m:den>
                      </m:f>
                      <m:r>
                        <a:rPr lang="en-IN" sz="2000" b="0" i="1" smtClean="0">
                          <a:latin typeface="Cambria Math" panose="02040503050406030204" pitchFamily="18" charset="0"/>
                          <a:ea typeface="Cambria Math" panose="02040503050406030204" pitchFamily="18" charset="0"/>
                        </a:rPr>
                        <m:t>+</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60+50+30</m:t>
                          </m:r>
                        </m:e>
                      </m:d>
                      <m:r>
                        <a:rPr lang="en-IN" sz="2000" b="0" i="1" smtClean="0">
                          <a:latin typeface="Cambria Math" panose="02040503050406030204" pitchFamily="18" charset="0"/>
                          <a:ea typeface="Cambria Math" panose="02040503050406030204" pitchFamily="18" charset="0"/>
                        </a:rPr>
                        <m:t>× </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𝑥</m:t>
                          </m:r>
                        </m:num>
                        <m:den>
                          <m:r>
                            <a:rPr lang="en-IN" sz="2000" b="0" i="1" smtClean="0">
                              <a:latin typeface="Cambria Math" panose="02040503050406030204" pitchFamily="18" charset="0"/>
                              <a:ea typeface="Cambria Math" panose="02040503050406030204" pitchFamily="18" charset="0"/>
                            </a:rPr>
                            <m:t>𝑡</m:t>
                          </m:r>
                        </m:den>
                      </m:f>
                    </m:oMath>
                  </m:oMathPara>
                </a14:m>
                <a:endParaRPr lang="en-IN" sz="2000" b="0" dirty="0"/>
              </a:p>
              <a:p>
                <a:endParaRPr lang="en-IN" sz="1000" b="0" dirty="0"/>
              </a:p>
              <a:p>
                <a:r>
                  <a:rPr lang="en-IN" sz="2000" b="0" dirty="0"/>
                  <a:t>x = - 0.107; x = 0.107 m,  backward displacement of boat</a:t>
                </a:r>
              </a:p>
            </p:txBody>
          </p:sp>
        </mc:Choice>
        <mc:Fallback xmlns="">
          <p:sp>
            <p:nvSpPr>
              <p:cNvPr id="6" name="TextBox 5"/>
              <p:cNvSpPr txBox="1">
                <a:spLocks noRot="1" noChangeAspect="1" noMove="1" noResize="1" noEditPoints="1" noAdjustHandles="1" noChangeArrowheads="1" noChangeShapeType="1" noTextEdit="1"/>
              </p:cNvSpPr>
              <p:nvPr/>
            </p:nvSpPr>
            <p:spPr>
              <a:xfrm>
                <a:off x="52252" y="4648705"/>
                <a:ext cx="9091748" cy="2010487"/>
              </a:xfrm>
              <a:prstGeom prst="rect">
                <a:avLst/>
              </a:prstGeom>
              <a:blipFill rotWithShape="0">
                <a:blip r:embed="rId4"/>
                <a:stretch>
                  <a:fillRect t="-1824" b="-4863"/>
                </a:stretch>
              </a:blipFill>
            </p:spPr>
            <p:txBody>
              <a:bodyPr/>
              <a:lstStyle/>
              <a:p>
                <a:r>
                  <a:rPr lang="en-IN">
                    <a:noFill/>
                  </a:rPr>
                  <a:t> </a:t>
                </a:r>
              </a:p>
            </p:txBody>
          </p:sp>
        </mc:Fallback>
      </mc:AlternateContent>
      <p:cxnSp>
        <p:nvCxnSpPr>
          <p:cNvPr id="8" name="Straight Arrow Connector 7"/>
          <p:cNvCxnSpPr/>
          <p:nvPr/>
        </p:nvCxnSpPr>
        <p:spPr bwMode="auto">
          <a:xfrm flipH="1">
            <a:off x="3278776" y="6646129"/>
            <a:ext cx="783772" cy="130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185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6" name="Rectangle 4"/>
          <p:cNvSpPr>
            <a:spLocks noChangeArrowheads="1"/>
          </p:cNvSpPr>
          <p:nvPr/>
        </p:nvSpPr>
        <p:spPr bwMode="auto">
          <a:xfrm>
            <a:off x="569913" y="1213644"/>
            <a:ext cx="80772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0" i="0" dirty="0">
                <a:solidFill>
                  <a:schemeClr val="tx1"/>
                </a:solidFill>
              </a:rPr>
              <a:t>When the particle is subjected to several forces simultaneously, we have </a:t>
            </a:r>
          </a:p>
          <a:p>
            <a:r>
              <a:rPr lang="el-GR" altLang="en-US" b="0" i="0" dirty="0">
                <a:solidFill>
                  <a:schemeClr val="tx1"/>
                </a:solidFill>
                <a:cs typeface="Times New Roman" panose="02020603050405020304" pitchFamily="18" charset="0"/>
              </a:rPr>
              <a:t>Σ</a:t>
            </a:r>
            <a:r>
              <a:rPr lang="en-US" altLang="en-US" b="0" i="0" dirty="0">
                <a:solidFill>
                  <a:schemeClr val="tx1"/>
                </a:solidFill>
                <a:cs typeface="Times New Roman" panose="02020603050405020304" pitchFamily="18" charset="0"/>
              </a:rPr>
              <a:t> F = ma</a:t>
            </a:r>
          </a:p>
          <a:p>
            <a:pPr algn="just"/>
            <a:r>
              <a:rPr lang="en-US" altLang="en-US" b="0" i="0" dirty="0">
                <a:solidFill>
                  <a:schemeClr val="tx1"/>
                </a:solidFill>
                <a:cs typeface="Times New Roman" panose="02020603050405020304" pitchFamily="18" charset="0"/>
              </a:rPr>
              <a:t>Where </a:t>
            </a:r>
            <a:r>
              <a:rPr lang="el-GR" altLang="en-US" b="0" i="0" dirty="0">
                <a:solidFill>
                  <a:schemeClr val="tx1"/>
                </a:solidFill>
                <a:cs typeface="Times New Roman" panose="02020603050405020304" pitchFamily="18" charset="0"/>
              </a:rPr>
              <a:t>Σ</a:t>
            </a:r>
            <a:r>
              <a:rPr lang="en-US" altLang="en-US" b="0" i="0" dirty="0">
                <a:solidFill>
                  <a:schemeClr val="tx1"/>
                </a:solidFill>
                <a:cs typeface="Times New Roman" panose="02020603050405020304" pitchFamily="18" charset="0"/>
              </a:rPr>
              <a:t> F</a:t>
            </a:r>
            <a:r>
              <a:rPr lang="en-US" altLang="en-US" b="0" i="0" dirty="0">
                <a:solidFill>
                  <a:schemeClr val="tx1"/>
                </a:solidFill>
              </a:rPr>
              <a:t> represents the vector sum or resultant of all forces acting on the particle.</a:t>
            </a:r>
          </a:p>
          <a:p>
            <a:endParaRPr lang="en-US" altLang="en-US" b="0" i="0" dirty="0">
              <a:solidFill>
                <a:schemeClr val="tx1"/>
              </a:solidFill>
            </a:endParaRPr>
          </a:p>
          <a:p>
            <a:pPr algn="just"/>
            <a:r>
              <a:rPr lang="en-US" altLang="en-US" b="0" i="0" dirty="0">
                <a:solidFill>
                  <a:schemeClr val="tx1"/>
                </a:solidFill>
              </a:rPr>
              <a:t>We observe that if the resultant  of forces acting on the particle is zero (</a:t>
            </a:r>
            <a:r>
              <a:rPr lang="el-GR" altLang="en-US" b="0" i="0" dirty="0">
                <a:solidFill>
                  <a:schemeClr val="tx1"/>
                </a:solidFill>
              </a:rPr>
              <a:t>Σ</a:t>
            </a:r>
            <a:r>
              <a:rPr lang="en-US" altLang="en-US" b="0" i="0" dirty="0">
                <a:solidFill>
                  <a:schemeClr val="tx1"/>
                </a:solidFill>
              </a:rPr>
              <a:t> F=0), the acceleration ‘</a:t>
            </a:r>
            <a:r>
              <a:rPr lang="en-US" altLang="en-US" b="0" i="0" dirty="0">
                <a:solidFill>
                  <a:schemeClr val="tx1"/>
                </a:solidFill>
                <a:cs typeface="Times New Roman" panose="02020603050405020304" pitchFamily="18" charset="0"/>
              </a:rPr>
              <a:t>a</a:t>
            </a:r>
            <a:r>
              <a:rPr lang="en-US" altLang="en-US" b="0" i="0" dirty="0">
                <a:solidFill>
                  <a:schemeClr val="tx1"/>
                </a:solidFill>
              </a:rPr>
              <a:t>’ of the particle is zero.</a:t>
            </a:r>
            <a:endParaRPr lang="el-GR" altLang="en-US" b="0" i="0" dirty="0">
              <a:solidFill>
                <a:schemeClr val="tx1"/>
              </a:solidFill>
              <a:cs typeface="Times New Roman" panose="02020603050405020304" pitchFamily="18" charset="0"/>
            </a:endParaRPr>
          </a:p>
          <a:p>
            <a:endParaRPr lang="en-US" altLang="en-US" b="0" i="0" dirty="0">
              <a:solidFill>
                <a:schemeClr val="tx1"/>
              </a:solidFill>
            </a:endParaRPr>
          </a:p>
          <a:p>
            <a:endParaRPr lang="en-US" altLang="en-US" b="0" i="0" dirty="0">
              <a:solidFill>
                <a:schemeClr val="tx1"/>
              </a:solidFill>
            </a:endParaRPr>
          </a:p>
        </p:txBody>
      </p:sp>
    </p:spTree>
    <p:extLst>
      <p:ext uri="{BB962C8B-B14F-4D97-AF65-F5344CB8AC3E}">
        <p14:creationId xmlns:p14="http://schemas.microsoft.com/office/powerpoint/2010/main" val="343283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4" name="Rectangle 6"/>
          <p:cNvSpPr>
            <a:spLocks noChangeArrowheads="1"/>
          </p:cNvSpPr>
          <p:nvPr/>
        </p:nvSpPr>
        <p:spPr bwMode="auto">
          <a:xfrm>
            <a:off x="990600" y="1066800"/>
            <a:ext cx="617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u=Initial velocity of particle.</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v= Velocity of particle at any instant of time.</a:t>
            </a:r>
          </a:p>
        </p:txBody>
      </p:sp>
      <p:sp>
        <p:nvSpPr>
          <p:cNvPr id="7" name="Rectangle 5"/>
          <p:cNvSpPr>
            <a:spLocks noChangeArrowheads="1"/>
          </p:cNvSpPr>
          <p:nvPr/>
        </p:nvSpPr>
        <p:spPr bwMode="auto">
          <a:xfrm>
            <a:off x="609600" y="2286000"/>
            <a:ext cx="8077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If the particle is initially at rest (u= 0) , it will remain at rest (v=0). If originally moving with velocity u, the particle will maintain a constant velocity ‘u’ in a straight line. This is Newton’s First  law and is a special case of Second law. </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Units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rPr>
              <a:t>Force in </a:t>
            </a:r>
            <a:r>
              <a:rPr kumimoji="0" lang="en-US" altLang="en-US" sz="2400" b="0" i="0" u="none" strike="noStrike" kern="0" cap="none" spc="0" normalizeH="0" baseline="0" noProof="0" dirty="0" err="1">
                <a:ln>
                  <a:noFill/>
                </a:ln>
                <a:solidFill>
                  <a:srgbClr val="000000"/>
                </a:solidFill>
                <a:effectLst/>
                <a:uLnTx/>
                <a:uFillTx/>
              </a:rPr>
              <a:t>Newtons</a:t>
            </a:r>
            <a:r>
              <a:rPr kumimoji="0" lang="en-US" altLang="en-US" sz="2400" b="0" i="0" u="none" strike="noStrike" kern="0" cap="none" spc="0" normalizeH="0" baseline="0" noProof="0" dirty="0">
                <a:ln>
                  <a:noFill/>
                </a:ln>
                <a:solidFill>
                  <a:srgbClr val="000000"/>
                </a:solidFill>
                <a:effectLst/>
                <a:uLnTx/>
                <a:uFillTx/>
              </a:rPr>
              <a:t> (N)                          1 N = 1 </a:t>
            </a:r>
            <a:r>
              <a:rPr kumimoji="0" lang="en-US" altLang="en-US" sz="2400" b="0" i="0" u="none" strike="noStrike" kern="0" cap="none" spc="0" normalizeH="0" baseline="0" noProof="0" dirty="0" err="1">
                <a:ln>
                  <a:noFill/>
                </a:ln>
                <a:solidFill>
                  <a:srgbClr val="000000"/>
                </a:solidFill>
                <a:effectLst/>
                <a:uLnTx/>
                <a:uFillTx/>
              </a:rPr>
              <a:t>Kgm</a:t>
            </a:r>
            <a:r>
              <a:rPr kumimoji="0" lang="en-US" altLang="en-US" sz="2400" b="0" i="0" u="none" strike="noStrike" kern="0" cap="none" spc="0" normalizeH="0" baseline="0" noProof="0" dirty="0">
                <a:ln>
                  <a:noFill/>
                </a:ln>
                <a:solidFill>
                  <a:srgbClr val="000000"/>
                </a:solidFill>
                <a:effectLst/>
                <a:uLnTx/>
                <a:uFillTx/>
              </a:rPr>
              <a:t>/s</a:t>
            </a:r>
            <a:r>
              <a:rPr kumimoji="0" lang="en-US" altLang="en-US" sz="2400" b="0" i="0" u="none" strike="noStrike" kern="0" cap="none" spc="0" normalizeH="0" baseline="30000" noProof="0" dirty="0">
                <a:ln>
                  <a:noFill/>
                </a:ln>
                <a:solidFill>
                  <a:srgbClr val="000000"/>
                </a:solidFill>
                <a:effectLst/>
                <a:uLnTx/>
                <a:uFillTx/>
              </a:rPr>
              <a:t>2</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30000" noProof="0" dirty="0">
              <a:ln>
                <a:noFill/>
              </a:ln>
              <a:solidFill>
                <a:srgbClr val="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cs typeface="+mn-cs"/>
              </a:rPr>
              <a:t>Acceleration in m/s</a:t>
            </a:r>
            <a:r>
              <a:rPr kumimoji="0" lang="en-US" altLang="en-US" sz="2400" b="0" i="0" u="none" strike="noStrike" kern="0" cap="none" spc="0" normalizeH="0" baseline="30000" noProof="0" dirty="0">
                <a:ln>
                  <a:noFill/>
                </a:ln>
                <a:solidFill>
                  <a:srgbClr val="000000"/>
                </a:solidFill>
                <a:effectLst/>
                <a:uLnTx/>
                <a:uFillTx/>
                <a:cs typeface="+mn-cs"/>
              </a:rPr>
              <a:t>2</a:t>
            </a:r>
          </a:p>
        </p:txBody>
      </p:sp>
    </p:spTree>
    <p:extLst>
      <p:ext uri="{BB962C8B-B14F-4D97-AF65-F5344CB8AC3E}">
        <p14:creationId xmlns:p14="http://schemas.microsoft.com/office/powerpoint/2010/main" val="56147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nodeType="clickEffect">
                                  <p:stCondLst>
                                    <p:cond delay="0"/>
                                  </p:stCondLst>
                                  <p:iterate type="lt">
                                    <p:tmAbs val="0"/>
                                  </p:iterate>
                                  <p:childTnLst>
                                    <p:set>
                                      <p:cBhvr override="childStyle">
                                        <p:cTn id="6" dur="indefinite"/>
                                        <p:tgtEl>
                                          <p:spTgt spid="4">
                                            <p:txEl>
                                              <p:pRg st="0" end="0"/>
                                            </p:txEl>
                                          </p:spTgt>
                                        </p:tgtEl>
                                        <p:attrNameLst>
                                          <p:attrName>style.fontFamily</p:attrName>
                                        </p:attrNameLst>
                                      </p:cBhvr>
                                      <p:to>
                                        <p:strVal val="Times New Roman"/>
                                      </p:to>
                                    </p:set>
                                  </p:childTnLst>
                                </p:cTn>
                              </p:par>
                              <p:par>
                                <p:cTn id="7" presetID="2" presetClass="emph" presetSubtype="0" nodeType="withEffect">
                                  <p:stCondLst>
                                    <p:cond delay="0"/>
                                  </p:stCondLst>
                                  <p:iterate type="lt">
                                    <p:tmAbs val="0"/>
                                  </p:iterate>
                                  <p:childTnLst>
                                    <p:set>
                                      <p:cBhvr override="childStyle">
                                        <p:cTn id="8" dur="indefinite"/>
                                        <p:tgtEl>
                                          <p:spTgt spid="4">
                                            <p:txEl>
                                              <p:pRg st="1" end="1"/>
                                            </p:txEl>
                                          </p:spTgt>
                                        </p:tgtEl>
                                        <p:attrNameLst>
                                          <p:attrName>style.fontFamily</p:attrName>
                                        </p:attrNameLst>
                                      </p:cBhvr>
                                      <p:to>
                                        <p:strVal val="Times New Roman"/>
                                      </p:to>
                                    </p:set>
                                  </p:childTnLst>
                                </p:cTn>
                              </p:par>
                            </p:childTnLst>
                          </p:cTn>
                        </p:par>
                      </p:childTnLst>
                    </p:cTn>
                  </p:par>
                  <p:par>
                    <p:cTn id="9" fill="hold">
                      <p:stCondLst>
                        <p:cond delay="indefinite"/>
                      </p:stCondLst>
                      <p:childTnLst>
                        <p:par>
                          <p:cTn id="10" fill="hold">
                            <p:stCondLst>
                              <p:cond delay="0"/>
                            </p:stCondLst>
                            <p:childTnLst>
                              <p:par>
                                <p:cTn id="11" presetID="20" presetClass="emph" presetSubtype="0" fill="hold" nodeType="clickEffect">
                                  <p:stCondLst>
                                    <p:cond delay="0"/>
                                  </p:stCondLst>
                                  <p:iterate type="lt">
                                    <p:tmPct val="10000"/>
                                  </p:iterate>
                                  <p:childTnLst>
                                    <p:set>
                                      <p:cBhvr override="childStyle">
                                        <p:cTn id="12" dur="500" autoRev="1" fill="hold"/>
                                        <p:tgtEl>
                                          <p:spTgt spid="4">
                                            <p:txEl>
                                              <p:pRg st="0" end="0"/>
                                            </p:txEl>
                                          </p:spTgt>
                                        </p:tgtEl>
                                        <p:attrNameLst>
                                          <p:attrName>style.color</p:attrName>
                                        </p:attrNameLst>
                                      </p:cBhvr>
                                      <p:to>
                                        <p:clrVal>
                                          <a:srgbClr val="FF9933"/>
                                        </p:clrVal>
                                      </p:to>
                                    </p:set>
                                    <p:set>
                                      <p:cBhvr>
                                        <p:cTn id="13" dur="500" autoRev="1" fill="hold"/>
                                        <p:tgtEl>
                                          <p:spTgt spid="4">
                                            <p:txEl>
                                              <p:pRg st="0" end="0"/>
                                            </p:txEl>
                                          </p:spTgt>
                                        </p:tgtEl>
                                        <p:attrNameLst>
                                          <p:attrName>fillcolor</p:attrName>
                                        </p:attrNameLst>
                                      </p:cBhvr>
                                      <p:to>
                                        <p:clrVal>
                                          <a:srgbClr val="FF9933"/>
                                        </p:clrVal>
                                      </p:to>
                                    </p:set>
                                    <p:set>
                                      <p:cBhvr>
                                        <p:cTn id="14" dur="500" autoRev="1" fill="hold"/>
                                        <p:tgtEl>
                                          <p:spTgt spid="4">
                                            <p:txEl>
                                              <p:pRg st="0" end="0"/>
                                            </p:txEl>
                                          </p:spTgt>
                                        </p:tgtEl>
                                        <p:attrNameLst>
                                          <p:attrName>fill.type</p:attrName>
                                        </p:attrNameLst>
                                      </p:cBhvr>
                                      <p:to>
                                        <p:strVal val="solid"/>
                                      </p:to>
                                    </p:set>
                                  </p:childTnLst>
                                </p:cTn>
                              </p:par>
                              <p:par>
                                <p:cTn id="15" presetID="20" presetClass="emph" presetSubtype="0" fill="hold" nodeType="withEffect">
                                  <p:stCondLst>
                                    <p:cond delay="0"/>
                                  </p:stCondLst>
                                  <p:iterate type="lt">
                                    <p:tmPct val="10000"/>
                                  </p:iterate>
                                  <p:childTnLst>
                                    <p:set>
                                      <p:cBhvr override="childStyle">
                                        <p:cTn id="16" dur="500" autoRev="1" fill="hold"/>
                                        <p:tgtEl>
                                          <p:spTgt spid="4">
                                            <p:txEl>
                                              <p:pRg st="1" end="1"/>
                                            </p:txEl>
                                          </p:spTgt>
                                        </p:tgtEl>
                                        <p:attrNameLst>
                                          <p:attrName>style.color</p:attrName>
                                        </p:attrNameLst>
                                      </p:cBhvr>
                                      <p:to>
                                        <p:clrVal>
                                          <a:srgbClr val="FF9933"/>
                                        </p:clrVal>
                                      </p:to>
                                    </p:set>
                                    <p:set>
                                      <p:cBhvr>
                                        <p:cTn id="17" dur="500" autoRev="1" fill="hold"/>
                                        <p:tgtEl>
                                          <p:spTgt spid="4">
                                            <p:txEl>
                                              <p:pRg st="1" end="1"/>
                                            </p:txEl>
                                          </p:spTgt>
                                        </p:tgtEl>
                                        <p:attrNameLst>
                                          <p:attrName>fillcolor</p:attrName>
                                        </p:attrNameLst>
                                      </p:cBhvr>
                                      <p:to>
                                        <p:clrVal>
                                          <a:srgbClr val="FF9933"/>
                                        </p:clrVal>
                                      </p:to>
                                    </p:set>
                                    <p:set>
                                      <p:cBhvr>
                                        <p:cTn id="18" dur="500" autoRev="1" fill="hold"/>
                                        <p:tgtEl>
                                          <p:spTgt spid="4">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linds(horizontal)">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blinds(horizontal)">
                                      <p:cBhvr>
                                        <p:cTn id="2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9" name="Rectangle 6"/>
          <p:cNvSpPr>
            <a:spLocks noChangeArrowheads="1"/>
          </p:cNvSpPr>
          <p:nvPr/>
        </p:nvSpPr>
        <p:spPr bwMode="auto">
          <a:xfrm>
            <a:off x="0" y="814052"/>
            <a:ext cx="9144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i="0" dirty="0">
                <a:solidFill>
                  <a:srgbClr val="FF0000"/>
                </a:solidFill>
                <a:latin typeface="+mj-lt"/>
              </a:rPr>
              <a:t>Linear Momentum and Rate of Change of Linear Momentum:</a:t>
            </a:r>
          </a:p>
        </p:txBody>
      </p:sp>
      <p:sp>
        <p:nvSpPr>
          <p:cNvPr id="3" name="Rectangle 2"/>
          <p:cNvSpPr/>
          <p:nvPr/>
        </p:nvSpPr>
        <p:spPr bwMode="auto">
          <a:xfrm>
            <a:off x="3396347" y="2339924"/>
            <a:ext cx="1071155" cy="4994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7" name="Straight Arrow Connector 6"/>
          <p:cNvCxnSpPr/>
          <p:nvPr/>
        </p:nvCxnSpPr>
        <p:spPr bwMode="auto">
          <a:xfrm>
            <a:off x="3494318" y="2197596"/>
            <a:ext cx="8752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p:cNvSpPr txBox="1"/>
              <p:nvPr/>
            </p:nvSpPr>
            <p:spPr>
              <a:xfrm>
                <a:off x="3774464" y="1826591"/>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𝒗</m:t>
                          </m:r>
                        </m:e>
                      </m:acc>
                    </m:oMath>
                  </m:oMathPara>
                </a14:m>
                <a:endParaRPr lang="en-IN" sz="1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774464" y="1826591"/>
                <a:ext cx="380232" cy="369332"/>
              </a:xfrm>
              <a:prstGeom prst="rect">
                <a:avLst/>
              </a:prstGeom>
              <a:blipFill rotWithShape="0">
                <a:blip r:embed="rId2"/>
                <a:stretch>
                  <a:fillRect/>
                </a:stretch>
              </a:blipFill>
            </p:spPr>
            <p:txBody>
              <a:bodyPr/>
              <a:lstStyle/>
              <a:p>
                <a:r>
                  <a:rPr lang="en-IN">
                    <a:noFill/>
                  </a:rPr>
                  <a:t> </a:t>
                </a:r>
              </a:p>
            </p:txBody>
          </p:sp>
        </mc:Fallback>
      </mc:AlternateContent>
      <p:sp>
        <p:nvSpPr>
          <p:cNvPr id="14" name="TextBox 13"/>
          <p:cNvSpPr txBox="1"/>
          <p:nvPr/>
        </p:nvSpPr>
        <p:spPr>
          <a:xfrm>
            <a:off x="3719878" y="2395775"/>
            <a:ext cx="377027" cy="369332"/>
          </a:xfrm>
          <a:prstGeom prst="rect">
            <a:avLst/>
          </a:prstGeom>
          <a:noFill/>
        </p:spPr>
        <p:txBody>
          <a:bodyPr wrap="none" rtlCol="0">
            <a:spAutoFit/>
          </a:bodyPr>
          <a:lstStyle/>
          <a:p>
            <a:r>
              <a:rPr lang="en-IN" sz="1800" dirty="0"/>
              <a:t>m</a:t>
            </a:r>
          </a:p>
        </p:txBody>
      </p:sp>
      <mc:AlternateContent xmlns:mc="http://schemas.openxmlformats.org/markup-compatibility/2006" xmlns:a14="http://schemas.microsoft.com/office/drawing/2010/main">
        <mc:Choice Requires="a14">
          <p:sp>
            <p:nvSpPr>
              <p:cNvPr id="15" name="TextBox 14"/>
              <p:cNvSpPr txBox="1"/>
              <p:nvPr/>
            </p:nvSpPr>
            <p:spPr>
              <a:xfrm>
                <a:off x="1047621" y="2321924"/>
                <a:ext cx="1393138"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𝑭</m:t>
                              </m:r>
                            </m:e>
                          </m:acc>
                          <m:r>
                            <a:rPr lang="en-IN" sz="1800" b="1" i="1" smtClean="0">
                              <a:latin typeface="Cambria Math" panose="02040503050406030204" pitchFamily="18" charset="0"/>
                            </a:rPr>
                            <m:t>=</m:t>
                          </m:r>
                          <m:r>
                            <a:rPr lang="en-IN" sz="1800" b="1" i="1" smtClean="0">
                              <a:latin typeface="Cambria Math" panose="02040503050406030204" pitchFamily="18" charset="0"/>
                            </a:rPr>
                            <m:t>𝒎</m:t>
                          </m:r>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𝒂</m:t>
                              </m:r>
                            </m:e>
                          </m:acc>
                        </m:e>
                      </m:nary>
                    </m:oMath>
                  </m:oMathPara>
                </a14:m>
                <a:endParaRPr lang="en-IN" sz="1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047621" y="2321924"/>
                <a:ext cx="1393138" cy="763094"/>
              </a:xfrm>
              <a:prstGeom prst="rect">
                <a:avLst/>
              </a:prstGeom>
              <a:blipFill rotWithShape="0">
                <a:blip r:embed="rId3"/>
                <a:stretch>
                  <a:fillRect/>
                </a:stretch>
              </a:blipFill>
            </p:spPr>
            <p:txBody>
              <a:bodyPr/>
              <a:lstStyle/>
              <a:p>
                <a:r>
                  <a:rPr lang="en-IN">
                    <a:noFill/>
                  </a:rPr>
                  <a:t> </a:t>
                </a:r>
              </a:p>
            </p:txBody>
          </p:sp>
        </mc:Fallback>
      </mc:AlternateContent>
      <p:cxnSp>
        <p:nvCxnSpPr>
          <p:cNvPr id="6" name="Straight Arrow Connector 5"/>
          <p:cNvCxnSpPr>
            <a:stCxn id="3" idx="3"/>
          </p:cNvCxnSpPr>
          <p:nvPr/>
        </p:nvCxnSpPr>
        <p:spPr bwMode="auto">
          <a:xfrm flipV="1">
            <a:off x="4467502" y="2580441"/>
            <a:ext cx="1071149" cy="9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p:cNvSpPr txBox="1"/>
              <p:nvPr/>
            </p:nvSpPr>
            <p:spPr>
              <a:xfrm>
                <a:off x="4730698" y="2220306"/>
                <a:ext cx="5950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𝒎</m:t>
                      </m:r>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𝒗</m:t>
                          </m:r>
                        </m:e>
                      </m:acc>
                    </m:oMath>
                  </m:oMathPara>
                </a14:m>
                <a:endParaRPr lang="en-IN" sz="1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730698" y="2220306"/>
                <a:ext cx="595035" cy="369332"/>
              </a:xfrm>
              <a:prstGeom prst="rect">
                <a:avLst/>
              </a:prstGeom>
              <a:blipFill rotWithShape="0">
                <a:blip r:embed="rId4"/>
                <a:stretch>
                  <a:fillRect r="-244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231871" y="1483212"/>
                <a:ext cx="1024639" cy="618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𝒂</m:t>
                          </m:r>
                        </m:e>
                      </m:acc>
                      <m:r>
                        <a:rPr lang="en-IN" sz="1800" b="1" i="1" smtClean="0">
                          <a:latin typeface="Cambria Math" panose="02040503050406030204" pitchFamily="18" charset="0"/>
                        </a:rPr>
                        <m:t>= </m:t>
                      </m:r>
                      <m:f>
                        <m:fPr>
                          <m:ctrlPr>
                            <a:rPr lang="en-IN" sz="1800" b="1" i="1" smtClean="0">
                              <a:latin typeface="Cambria Math" panose="02040503050406030204" pitchFamily="18" charset="0"/>
                            </a:rPr>
                          </m:ctrlPr>
                        </m:fPr>
                        <m:num>
                          <m:r>
                            <a:rPr lang="en-IN" sz="1800" b="1" i="1" smtClean="0">
                              <a:latin typeface="Cambria Math" panose="02040503050406030204" pitchFamily="18" charset="0"/>
                            </a:rPr>
                            <m:t>𝒅</m:t>
                          </m:r>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𝒗</m:t>
                              </m:r>
                            </m:e>
                          </m:acc>
                        </m:num>
                        <m:den>
                          <m:r>
                            <a:rPr lang="en-IN" sz="1800" b="1" i="1" smtClean="0">
                              <a:latin typeface="Cambria Math" panose="02040503050406030204" pitchFamily="18" charset="0"/>
                            </a:rPr>
                            <m:t>𝒅𝒕</m:t>
                          </m:r>
                        </m:den>
                      </m:f>
                    </m:oMath>
                  </m:oMathPara>
                </a14:m>
                <a:endParaRPr lang="en-IN" sz="18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231871" y="1483212"/>
                <a:ext cx="1024639" cy="618439"/>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176654" y="2438816"/>
                <a:ext cx="1729768"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𝑭</m:t>
                              </m:r>
                            </m:e>
                          </m:acc>
                          <m:r>
                            <a:rPr lang="en-IN" sz="1800" b="1" i="1" smtClean="0">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𝒅</m:t>
                              </m:r>
                              <m:r>
                                <a:rPr lang="en-IN" sz="1800" b="1" i="1" smtClean="0">
                                  <a:latin typeface="Cambria Math" panose="02040503050406030204" pitchFamily="18" charset="0"/>
                                </a:rPr>
                                <m:t>(</m:t>
                              </m:r>
                              <m:r>
                                <a:rPr lang="en-IN" sz="1800" b="1" i="1" smtClean="0">
                                  <a:latin typeface="Cambria Math" panose="02040503050406030204" pitchFamily="18" charset="0"/>
                                </a:rPr>
                                <m:t>𝒎</m:t>
                              </m:r>
                              <m:acc>
                                <m:accPr>
                                  <m:chr m:val="̅"/>
                                  <m:ctrlPr>
                                    <a:rPr lang="en-IN" sz="1800" i="1">
                                      <a:latin typeface="Cambria Math" panose="02040503050406030204" pitchFamily="18" charset="0"/>
                                    </a:rPr>
                                  </m:ctrlPr>
                                </m:accPr>
                                <m:e>
                                  <m:r>
                                    <a:rPr lang="en-IN" sz="1800" i="1">
                                      <a:latin typeface="Cambria Math" panose="02040503050406030204" pitchFamily="18" charset="0"/>
                                    </a:rPr>
                                    <m:t>𝒗</m:t>
                                  </m:r>
                                </m:e>
                              </m:acc>
                              <m:r>
                                <a:rPr lang="en-IN" sz="1800" b="1" i="1" smtClean="0">
                                  <a:latin typeface="Cambria Math" panose="02040503050406030204" pitchFamily="18" charset="0"/>
                                </a:rPr>
                                <m:t>)</m:t>
                              </m:r>
                            </m:num>
                            <m:den>
                              <m:r>
                                <a:rPr lang="en-IN" sz="1800" i="1">
                                  <a:latin typeface="Cambria Math" panose="02040503050406030204" pitchFamily="18" charset="0"/>
                                </a:rPr>
                                <m:t>𝒅𝒕</m:t>
                              </m:r>
                            </m:den>
                          </m:f>
                        </m:e>
                      </m:nary>
                    </m:oMath>
                  </m:oMathPara>
                </a14:m>
                <a:endParaRPr lang="en-IN" sz="18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176654" y="2438816"/>
                <a:ext cx="1729768" cy="763094"/>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176654" y="1448478"/>
                <a:ext cx="1768241"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𝑭</m:t>
                              </m:r>
                            </m:e>
                          </m:acc>
                          <m:r>
                            <a:rPr lang="en-IN" sz="1800" b="1" i="1" smtClean="0">
                              <a:latin typeface="Cambria Math" panose="02040503050406030204" pitchFamily="18" charset="0"/>
                            </a:rPr>
                            <m:t>=</m:t>
                          </m:r>
                          <m:r>
                            <a:rPr lang="en-IN" sz="1800" b="1" i="1" smtClean="0">
                              <a:latin typeface="Cambria Math" panose="02040503050406030204" pitchFamily="18" charset="0"/>
                            </a:rPr>
                            <m:t>𝒎</m:t>
                          </m:r>
                          <m:f>
                            <m:fPr>
                              <m:ctrlPr>
                                <a:rPr lang="en-IN" sz="1800" i="1">
                                  <a:latin typeface="Cambria Math" panose="02040503050406030204" pitchFamily="18" charset="0"/>
                                </a:rPr>
                              </m:ctrlPr>
                            </m:fPr>
                            <m:num>
                              <m:r>
                                <a:rPr lang="en-IN" sz="1800" i="1">
                                  <a:latin typeface="Cambria Math" panose="02040503050406030204" pitchFamily="18" charset="0"/>
                                </a:rPr>
                                <m:t>𝒅</m:t>
                              </m:r>
                              <m:r>
                                <a:rPr lang="en-IN" sz="1800" b="1" i="1" smtClean="0">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𝒗</m:t>
                                  </m:r>
                                </m:e>
                              </m:acc>
                              <m:r>
                                <a:rPr lang="en-IN" sz="1800" b="1" i="1" smtClean="0">
                                  <a:latin typeface="Cambria Math" panose="02040503050406030204" pitchFamily="18" charset="0"/>
                                </a:rPr>
                                <m:t>)</m:t>
                              </m:r>
                            </m:num>
                            <m:den>
                              <m:r>
                                <a:rPr lang="en-IN" sz="1800" i="1">
                                  <a:latin typeface="Cambria Math" panose="02040503050406030204" pitchFamily="18" charset="0"/>
                                </a:rPr>
                                <m:t>𝒅𝒕</m:t>
                              </m:r>
                            </m:den>
                          </m:f>
                        </m:e>
                      </m:nary>
                    </m:oMath>
                  </m:oMathPara>
                </a14:m>
                <a:endParaRPr lang="en-IN" sz="1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176654" y="1448478"/>
                <a:ext cx="1768241" cy="763094"/>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58716" y="3330683"/>
                <a:ext cx="35317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𝒎</m:t>
                      </m:r>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𝒗</m:t>
                          </m:r>
                        </m:e>
                      </m:acc>
                      <m:r>
                        <a:rPr lang="en-IN" sz="1800" b="1" i="1" smtClean="0">
                          <a:latin typeface="Cambria Math" panose="02040503050406030204" pitchFamily="18" charset="0"/>
                        </a:rPr>
                        <m:t>= </m:t>
                      </m:r>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𝑳</m:t>
                          </m:r>
                        </m:e>
                      </m:acc>
                      <m:r>
                        <a:rPr lang="en-IN" sz="1800" b="1" i="1" smtClean="0">
                          <a:latin typeface="Cambria Math" panose="02040503050406030204" pitchFamily="18" charset="0"/>
                        </a:rPr>
                        <m:t>=</m:t>
                      </m:r>
                      <m:r>
                        <a:rPr lang="en-IN" sz="1800" b="1" i="1" smtClean="0">
                          <a:latin typeface="Cambria Math" panose="02040503050406030204" pitchFamily="18" charset="0"/>
                        </a:rPr>
                        <m:t>𝑳𝒊𝒏𝒆𝒂𝒓</m:t>
                      </m:r>
                      <m:r>
                        <a:rPr lang="en-IN" sz="1800" b="1" i="1" smtClean="0">
                          <a:latin typeface="Cambria Math" panose="02040503050406030204" pitchFamily="18" charset="0"/>
                        </a:rPr>
                        <m:t> </m:t>
                      </m:r>
                      <m:r>
                        <a:rPr lang="en-IN" sz="1800" b="1" i="1" smtClean="0">
                          <a:latin typeface="Cambria Math" panose="02040503050406030204" pitchFamily="18" charset="0"/>
                        </a:rPr>
                        <m:t>𝑴𝒐𝒎𝒆𝒏𝒕𝒖𝒎</m:t>
                      </m:r>
                    </m:oMath>
                  </m:oMathPara>
                </a14:m>
                <a:endParaRPr lang="en-IN" sz="1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858716" y="3330683"/>
                <a:ext cx="3531736" cy="369332"/>
              </a:xfrm>
              <a:prstGeom prst="rect">
                <a:avLst/>
              </a:prstGeom>
              <a:blipFill rotWithShape="0">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90264" y="3747098"/>
                <a:ext cx="4868640" cy="4147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IN" sz="1800" b="1" i="1" smtClean="0">
                              <a:latin typeface="Cambria Math" panose="02040503050406030204" pitchFamily="18" charset="0"/>
                            </a:rPr>
                          </m:ctrlPr>
                        </m:accPr>
                        <m:e>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𝑳</m:t>
                              </m:r>
                            </m:e>
                          </m:acc>
                        </m:e>
                      </m:acc>
                      <m:r>
                        <a:rPr lang="en-IN" sz="1800" b="1" i="1" smtClean="0">
                          <a:latin typeface="Cambria Math" panose="02040503050406030204" pitchFamily="18" charset="0"/>
                        </a:rPr>
                        <m:t>=</m:t>
                      </m:r>
                      <m:r>
                        <a:rPr lang="en-IN" sz="1800" b="1" i="1" smtClean="0">
                          <a:latin typeface="Cambria Math" panose="02040503050406030204" pitchFamily="18" charset="0"/>
                        </a:rPr>
                        <m:t>𝑹𝒂𝒕𝒆</m:t>
                      </m:r>
                      <m:r>
                        <a:rPr lang="en-IN" sz="1800" b="1" i="1" smtClean="0">
                          <a:latin typeface="Cambria Math" panose="02040503050406030204" pitchFamily="18" charset="0"/>
                        </a:rPr>
                        <m:t> </m:t>
                      </m:r>
                      <m:r>
                        <a:rPr lang="en-IN" sz="1800" b="1" i="1" smtClean="0">
                          <a:latin typeface="Cambria Math" panose="02040503050406030204" pitchFamily="18" charset="0"/>
                        </a:rPr>
                        <m:t>𝒐𝒇</m:t>
                      </m:r>
                      <m:r>
                        <a:rPr lang="en-IN" sz="1800" b="1" i="1" smtClean="0">
                          <a:latin typeface="Cambria Math" panose="02040503050406030204" pitchFamily="18" charset="0"/>
                        </a:rPr>
                        <m:t> </m:t>
                      </m:r>
                      <m:r>
                        <a:rPr lang="en-IN" sz="1800" b="1" i="1" smtClean="0">
                          <a:latin typeface="Cambria Math" panose="02040503050406030204" pitchFamily="18" charset="0"/>
                        </a:rPr>
                        <m:t>𝒄𝒉𝒂𝒏𝒈𝒆</m:t>
                      </m:r>
                      <m:r>
                        <a:rPr lang="en-IN" sz="1800" b="1" i="1" smtClean="0">
                          <a:latin typeface="Cambria Math" panose="02040503050406030204" pitchFamily="18" charset="0"/>
                        </a:rPr>
                        <m:t> </m:t>
                      </m:r>
                      <m:r>
                        <a:rPr lang="en-IN" sz="1800" b="1" i="1" smtClean="0">
                          <a:latin typeface="Cambria Math" panose="02040503050406030204" pitchFamily="18" charset="0"/>
                        </a:rPr>
                        <m:t>𝒐𝒇</m:t>
                      </m:r>
                      <m:r>
                        <a:rPr lang="en-IN" sz="1800" b="1" i="1" smtClean="0">
                          <a:latin typeface="Cambria Math" panose="02040503050406030204" pitchFamily="18" charset="0"/>
                        </a:rPr>
                        <m:t> </m:t>
                      </m:r>
                      <m:r>
                        <a:rPr lang="en-IN" sz="1800" b="1" i="1" smtClean="0">
                          <a:latin typeface="Cambria Math" panose="02040503050406030204" pitchFamily="18" charset="0"/>
                        </a:rPr>
                        <m:t>𝑳𝒊𝒏𝒆𝒂𝒓</m:t>
                      </m:r>
                      <m:r>
                        <a:rPr lang="en-IN" sz="1800" b="1" i="1" smtClean="0">
                          <a:latin typeface="Cambria Math" panose="02040503050406030204" pitchFamily="18" charset="0"/>
                        </a:rPr>
                        <m:t> </m:t>
                      </m:r>
                      <m:r>
                        <a:rPr lang="en-IN" sz="1800" b="1" i="1" smtClean="0">
                          <a:latin typeface="Cambria Math" panose="02040503050406030204" pitchFamily="18" charset="0"/>
                        </a:rPr>
                        <m:t>𝑴𝒐𝒎𝒆𝒏𝒕𝒖𝒎</m:t>
                      </m:r>
                    </m:oMath>
                  </m:oMathPara>
                </a14:m>
                <a:endParaRPr lang="en-IN" sz="18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90264" y="3747098"/>
                <a:ext cx="4868640" cy="414794"/>
              </a:xfrm>
              <a:prstGeom prst="rect">
                <a:avLst/>
              </a:prstGeom>
              <a:blipFill rotWithShape="0">
                <a:blip r:embed="rId9"/>
                <a:stretch>
                  <a:fillRect b="-147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62139" y="3696400"/>
                <a:ext cx="1165512"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𝑭</m:t>
                              </m:r>
                            </m:e>
                          </m:acc>
                          <m:r>
                            <a:rPr lang="en-IN" sz="1800" b="1" i="1" smtClean="0">
                              <a:latin typeface="Cambria Math" panose="02040503050406030204" pitchFamily="18" charset="0"/>
                            </a:rPr>
                            <m:t>=</m:t>
                          </m:r>
                          <m:r>
                            <a:rPr lang="en-IN" sz="1800" b="1" i="1" smtClean="0">
                              <a:latin typeface="Cambria Math" panose="02040503050406030204" pitchFamily="18" charset="0"/>
                            </a:rPr>
                            <m:t>𝟎</m:t>
                          </m:r>
                        </m:e>
                      </m:nary>
                    </m:oMath>
                  </m:oMathPara>
                </a14:m>
                <a:endParaRPr lang="en-IN" sz="18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362139" y="3696400"/>
                <a:ext cx="1165512" cy="763094"/>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621774" y="3870550"/>
                <a:ext cx="1324402" cy="414794"/>
              </a:xfrm>
              <a:prstGeom prst="rect">
                <a:avLst/>
              </a:prstGeom>
              <a:noFill/>
            </p:spPr>
            <p:txBody>
              <a:bodyPr wrap="none" rtlCol="0">
                <a:spAutoFit/>
              </a:bodyPr>
              <a:lstStyle/>
              <a:p>
                <a:r>
                  <a:rPr lang="en-IN" sz="1800" b="1" dirty="0"/>
                  <a:t>If       </a:t>
                </a:r>
                <a14:m>
                  <m:oMath xmlns:m="http://schemas.openxmlformats.org/officeDocument/2006/math">
                    <m:acc>
                      <m:accPr>
                        <m:chr m:val="̇"/>
                        <m:ctrlPr>
                          <a:rPr lang="en-IN" sz="1800" b="1" i="1" smtClean="0">
                            <a:latin typeface="Cambria Math" panose="02040503050406030204" pitchFamily="18" charset="0"/>
                          </a:rPr>
                        </m:ctrlPr>
                      </m:accPr>
                      <m:e>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𝑳</m:t>
                            </m:r>
                          </m:e>
                        </m:acc>
                      </m:e>
                    </m:acc>
                    <m:r>
                      <a:rPr lang="en-IN" sz="1800" b="1" i="1" smtClean="0">
                        <a:latin typeface="Cambria Math" panose="02040503050406030204" pitchFamily="18" charset="0"/>
                      </a:rPr>
                      <m:t>=</m:t>
                    </m:r>
                    <m:r>
                      <a:rPr lang="en-IN" sz="1800" b="1" i="1" smtClean="0">
                        <a:latin typeface="Cambria Math" panose="02040503050406030204" pitchFamily="18" charset="0"/>
                      </a:rPr>
                      <m:t>𝟎</m:t>
                    </m:r>
                  </m:oMath>
                </a14:m>
                <a:endParaRPr lang="en-IN" sz="1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621774" y="3870550"/>
                <a:ext cx="1324402" cy="414794"/>
              </a:xfrm>
              <a:prstGeom prst="rect">
                <a:avLst/>
              </a:prstGeom>
              <a:blipFill rotWithShape="0">
                <a:blip r:embed="rId11"/>
                <a:stretch>
                  <a:fillRect l="-3226" b="-23529"/>
                </a:stretch>
              </a:blipFill>
            </p:spPr>
            <p:txBody>
              <a:bodyPr/>
              <a:lstStyle/>
              <a:p>
                <a:r>
                  <a:rPr lang="en-IN">
                    <a:noFill/>
                  </a:rPr>
                  <a:t> </a:t>
                </a:r>
              </a:p>
            </p:txBody>
          </p:sp>
        </mc:Fallback>
      </mc:AlternateContent>
      <p:sp>
        <p:nvSpPr>
          <p:cNvPr id="12" name="TextBox 11"/>
          <p:cNvSpPr txBox="1"/>
          <p:nvPr/>
        </p:nvSpPr>
        <p:spPr>
          <a:xfrm>
            <a:off x="5826033" y="4459494"/>
            <a:ext cx="2815051" cy="369332"/>
          </a:xfrm>
          <a:prstGeom prst="rect">
            <a:avLst/>
          </a:prstGeom>
          <a:noFill/>
        </p:spPr>
        <p:txBody>
          <a:bodyPr wrap="square" rtlCol="0">
            <a:spAutoFit/>
          </a:bodyPr>
          <a:lstStyle/>
          <a:p>
            <a:r>
              <a:rPr lang="en-IN" sz="1800" dirty="0"/>
              <a:t>m</a:t>
            </a:r>
            <a:r>
              <a:rPr lang="en-IN" sz="1800" baseline="-25000" dirty="0"/>
              <a:t>1</a:t>
            </a:r>
            <a:r>
              <a:rPr lang="en-IN" sz="1800" dirty="0"/>
              <a:t>v</a:t>
            </a:r>
            <a:r>
              <a:rPr lang="en-IN" sz="1800" baseline="-25000" dirty="0"/>
              <a:t>1</a:t>
            </a:r>
            <a:r>
              <a:rPr lang="en-IN" sz="1800" dirty="0"/>
              <a:t> = m</a:t>
            </a:r>
            <a:r>
              <a:rPr lang="en-IN" sz="1800" baseline="-25000" dirty="0"/>
              <a:t>2</a:t>
            </a:r>
            <a:r>
              <a:rPr lang="en-IN" sz="1800" dirty="0"/>
              <a:t>v</a:t>
            </a:r>
            <a:r>
              <a:rPr lang="en-IN" sz="1800" baseline="-25000" dirty="0"/>
              <a:t>2</a:t>
            </a:r>
          </a:p>
        </p:txBody>
      </p:sp>
      <p:sp>
        <p:nvSpPr>
          <p:cNvPr id="16" name="TextBox 15"/>
          <p:cNvSpPr txBox="1"/>
          <p:nvPr/>
        </p:nvSpPr>
        <p:spPr>
          <a:xfrm>
            <a:off x="61002" y="4959593"/>
            <a:ext cx="9082998" cy="1046440"/>
          </a:xfrm>
          <a:prstGeom prst="rect">
            <a:avLst/>
          </a:prstGeom>
          <a:noFill/>
        </p:spPr>
        <p:txBody>
          <a:bodyPr wrap="square" rtlCol="0">
            <a:spAutoFit/>
          </a:bodyPr>
          <a:lstStyle/>
          <a:p>
            <a:pPr algn="just"/>
            <a:r>
              <a:rPr lang="en-IN" sz="1800" b="0" dirty="0"/>
              <a:t>If the resultant force acting on the particle is zero, the linear momentum of the particle remain constant, both in magnitude and direction this is the “</a:t>
            </a:r>
            <a:r>
              <a:rPr lang="en-IN" sz="2200" u="sng" dirty="0"/>
              <a:t>principle of conservation of linear momentum</a:t>
            </a:r>
            <a:r>
              <a:rPr lang="en-IN" sz="1800" dirty="0"/>
              <a:t>”</a:t>
            </a:r>
            <a:r>
              <a:rPr lang="en-IN" sz="1800" b="0" dirty="0"/>
              <a:t>. </a:t>
            </a:r>
          </a:p>
        </p:txBody>
      </p:sp>
    </p:spTree>
    <p:extLst>
      <p:ext uri="{BB962C8B-B14F-4D97-AF65-F5344CB8AC3E}">
        <p14:creationId xmlns:p14="http://schemas.microsoft.com/office/powerpoint/2010/main" val="477588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9" name="Rectangle 6"/>
          <p:cNvSpPr>
            <a:spLocks noChangeArrowheads="1"/>
          </p:cNvSpPr>
          <p:nvPr/>
        </p:nvSpPr>
        <p:spPr bwMode="auto">
          <a:xfrm>
            <a:off x="-4356" y="3609852"/>
            <a:ext cx="9144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i="0" dirty="0">
                <a:solidFill>
                  <a:srgbClr val="FF0000"/>
                </a:solidFill>
                <a:latin typeface="+mj-lt"/>
              </a:rPr>
              <a:t>Curvilinear Motion (Tangential and Normal components):</a:t>
            </a:r>
          </a:p>
        </p:txBody>
      </p:sp>
      <p:cxnSp>
        <p:nvCxnSpPr>
          <p:cNvPr id="7" name="Straight Arrow Connector 6"/>
          <p:cNvCxnSpPr/>
          <p:nvPr/>
        </p:nvCxnSpPr>
        <p:spPr bwMode="auto">
          <a:xfrm>
            <a:off x="2172456" y="1791360"/>
            <a:ext cx="626693" cy="3928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p:cNvSpPr txBox="1"/>
              <p:nvPr/>
            </p:nvSpPr>
            <p:spPr>
              <a:xfrm>
                <a:off x="3650696" y="2131982"/>
                <a:ext cx="4154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m:t>
                      </m:r>
                    </m:oMath>
                  </m:oMathPara>
                </a14:m>
                <a:endParaRPr lang="en-IN" sz="1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650696" y="2131982"/>
                <a:ext cx="415498" cy="369332"/>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066194" y="3027860"/>
                <a:ext cx="1393138"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acc>
                            <m:accPr>
                              <m:chr m:val="̅"/>
                              <m:ctrlPr>
                                <a:rPr lang="en-IN" sz="1800" i="1" smtClean="0">
                                  <a:latin typeface="Cambria Math" panose="02040503050406030204" pitchFamily="18" charset="0"/>
                                </a:rPr>
                              </m:ctrlPr>
                            </m:accPr>
                            <m:e>
                              <m:r>
                                <a:rPr lang="en-IN" sz="1800" b="1" i="1" smtClean="0">
                                  <a:latin typeface="Cambria Math" panose="02040503050406030204" pitchFamily="18" charset="0"/>
                                </a:rPr>
                                <m:t>𝑭</m:t>
                              </m:r>
                            </m:e>
                          </m:acc>
                          <m:r>
                            <a:rPr lang="en-IN" sz="1800" b="1" i="1" smtClean="0">
                              <a:latin typeface="Cambria Math" panose="02040503050406030204" pitchFamily="18" charset="0"/>
                            </a:rPr>
                            <m:t>=</m:t>
                          </m:r>
                          <m:r>
                            <a:rPr lang="en-IN" sz="1800" b="1" i="1" smtClean="0">
                              <a:latin typeface="Cambria Math" panose="02040503050406030204" pitchFamily="18" charset="0"/>
                            </a:rPr>
                            <m:t>𝒎</m:t>
                          </m:r>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𝒂</m:t>
                              </m:r>
                            </m:e>
                          </m:acc>
                        </m:e>
                      </m:nary>
                    </m:oMath>
                  </m:oMathPara>
                </a14:m>
                <a:endParaRPr lang="en-IN" sz="1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066194" y="3027860"/>
                <a:ext cx="1393138" cy="763094"/>
              </a:xfrm>
              <a:prstGeom prst="rect">
                <a:avLst/>
              </a:prstGeom>
              <a:blipFill rotWithShape="0">
                <a:blip r:embed="rId3"/>
                <a:stretch>
                  <a:fillRect/>
                </a:stretch>
              </a:blipFill>
            </p:spPr>
            <p:txBody>
              <a:bodyPr/>
              <a:lstStyle/>
              <a:p>
                <a:r>
                  <a:rPr lang="en-IN">
                    <a:noFill/>
                  </a:rPr>
                  <a:t> </a:t>
                </a:r>
              </a:p>
            </p:txBody>
          </p:sp>
        </mc:Fallback>
      </mc:AlternateContent>
      <p:cxnSp>
        <p:nvCxnSpPr>
          <p:cNvPr id="6" name="Straight Arrow Connector 5"/>
          <p:cNvCxnSpPr/>
          <p:nvPr/>
        </p:nvCxnSpPr>
        <p:spPr bwMode="auto">
          <a:xfrm flipV="1">
            <a:off x="4188019" y="2496018"/>
            <a:ext cx="484207" cy="5180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p:cNvSpPr txBox="1"/>
              <p:nvPr/>
            </p:nvSpPr>
            <p:spPr>
              <a:xfrm>
                <a:off x="5058904" y="1604607"/>
                <a:ext cx="385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𝒂</m:t>
                      </m:r>
                    </m:oMath>
                  </m:oMathPara>
                </a14:m>
                <a:endParaRPr lang="en-IN" sz="1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058904" y="1604607"/>
                <a:ext cx="385041" cy="369332"/>
              </a:xfrm>
              <a:prstGeom prst="rect">
                <a:avLst/>
              </a:prstGeom>
              <a:blipFill rotWithShape="0">
                <a:blip r:embed="rId4"/>
                <a:stretch>
                  <a:fillRect/>
                </a:stretch>
              </a:blipFill>
            </p:spPr>
            <p:txBody>
              <a:bodyPr/>
              <a:lstStyle/>
              <a:p>
                <a:r>
                  <a:rPr lang="en-IN">
                    <a:noFill/>
                  </a:rPr>
                  <a:t> </a:t>
                </a:r>
              </a:p>
            </p:txBody>
          </p:sp>
        </mc:Fallback>
      </mc:AlternateContent>
      <p:sp>
        <p:nvSpPr>
          <p:cNvPr id="4" name="Oval 3"/>
          <p:cNvSpPr/>
          <p:nvPr/>
        </p:nvSpPr>
        <p:spPr bwMode="auto">
          <a:xfrm>
            <a:off x="2836508" y="2044995"/>
            <a:ext cx="537572" cy="48798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14" name="TextBox 13"/>
          <p:cNvSpPr txBox="1"/>
          <p:nvPr/>
        </p:nvSpPr>
        <p:spPr>
          <a:xfrm>
            <a:off x="2907642" y="2110776"/>
            <a:ext cx="377027" cy="369332"/>
          </a:xfrm>
          <a:prstGeom prst="rect">
            <a:avLst/>
          </a:prstGeom>
          <a:noFill/>
        </p:spPr>
        <p:txBody>
          <a:bodyPr wrap="none" rtlCol="0">
            <a:spAutoFit/>
          </a:bodyPr>
          <a:lstStyle/>
          <a:p>
            <a:r>
              <a:rPr lang="en-IN" sz="1800" dirty="0"/>
              <a:t>m</a:t>
            </a:r>
          </a:p>
        </p:txBody>
      </p:sp>
      <p:cxnSp>
        <p:nvCxnSpPr>
          <p:cNvPr id="24" name="Straight Arrow Connector 23"/>
          <p:cNvCxnSpPr>
            <a:endCxn id="4" idx="2"/>
          </p:cNvCxnSpPr>
          <p:nvPr/>
        </p:nvCxnSpPr>
        <p:spPr bwMode="auto">
          <a:xfrm>
            <a:off x="2083045" y="2247667"/>
            <a:ext cx="753463" cy="413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flipH="1" flipV="1">
            <a:off x="3070459" y="2560361"/>
            <a:ext cx="25696" cy="442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TextBox 31"/>
          <p:cNvSpPr txBox="1"/>
          <p:nvPr/>
        </p:nvSpPr>
        <p:spPr>
          <a:xfrm>
            <a:off x="2693481" y="2630461"/>
            <a:ext cx="402674" cy="369332"/>
          </a:xfrm>
          <a:prstGeom prst="rect">
            <a:avLst/>
          </a:prstGeom>
          <a:noFill/>
        </p:spPr>
        <p:txBody>
          <a:bodyPr wrap="none" rtlCol="0">
            <a:spAutoFit/>
          </a:bodyPr>
          <a:lstStyle/>
          <a:p>
            <a:r>
              <a:rPr lang="en-IN" sz="1800" dirty="0"/>
              <a:t>F</a:t>
            </a:r>
            <a:r>
              <a:rPr lang="en-IN" sz="1800" baseline="-25000" dirty="0"/>
              <a:t>3</a:t>
            </a:r>
          </a:p>
        </p:txBody>
      </p:sp>
      <p:sp>
        <p:nvSpPr>
          <p:cNvPr id="33" name="TextBox 32"/>
          <p:cNvSpPr txBox="1"/>
          <p:nvPr/>
        </p:nvSpPr>
        <p:spPr>
          <a:xfrm>
            <a:off x="1789176" y="2126686"/>
            <a:ext cx="402675" cy="369332"/>
          </a:xfrm>
          <a:prstGeom prst="rect">
            <a:avLst/>
          </a:prstGeom>
          <a:noFill/>
        </p:spPr>
        <p:txBody>
          <a:bodyPr wrap="none" rtlCol="0">
            <a:spAutoFit/>
          </a:bodyPr>
          <a:lstStyle/>
          <a:p>
            <a:r>
              <a:rPr lang="en-IN" sz="1800" dirty="0"/>
              <a:t>F</a:t>
            </a:r>
            <a:r>
              <a:rPr lang="en-IN" sz="1800" baseline="-25000" dirty="0"/>
              <a:t>2</a:t>
            </a:r>
          </a:p>
        </p:txBody>
      </p:sp>
      <p:sp>
        <p:nvSpPr>
          <p:cNvPr id="34" name="TextBox 33"/>
          <p:cNvSpPr txBox="1"/>
          <p:nvPr/>
        </p:nvSpPr>
        <p:spPr>
          <a:xfrm>
            <a:off x="1789176" y="1541311"/>
            <a:ext cx="402675" cy="369332"/>
          </a:xfrm>
          <a:prstGeom prst="rect">
            <a:avLst/>
          </a:prstGeom>
          <a:noFill/>
        </p:spPr>
        <p:txBody>
          <a:bodyPr wrap="none" rtlCol="0">
            <a:spAutoFit/>
          </a:bodyPr>
          <a:lstStyle/>
          <a:p>
            <a:r>
              <a:rPr lang="en-IN" sz="1800" dirty="0"/>
              <a:t>F</a:t>
            </a:r>
            <a:r>
              <a:rPr lang="en-IN" sz="1800" baseline="-25000" dirty="0"/>
              <a:t>1</a:t>
            </a:r>
          </a:p>
        </p:txBody>
      </p:sp>
      <p:sp>
        <p:nvSpPr>
          <p:cNvPr id="35" name="Oval 34"/>
          <p:cNvSpPr/>
          <p:nvPr/>
        </p:nvSpPr>
        <p:spPr bwMode="auto">
          <a:xfrm>
            <a:off x="4621771" y="2040639"/>
            <a:ext cx="537572" cy="48798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36" name="TextBox 35"/>
          <p:cNvSpPr txBox="1"/>
          <p:nvPr/>
        </p:nvSpPr>
        <p:spPr>
          <a:xfrm>
            <a:off x="4692905" y="2106420"/>
            <a:ext cx="377027" cy="369332"/>
          </a:xfrm>
          <a:prstGeom prst="rect">
            <a:avLst/>
          </a:prstGeom>
          <a:noFill/>
        </p:spPr>
        <p:txBody>
          <a:bodyPr wrap="none" rtlCol="0">
            <a:spAutoFit/>
          </a:bodyPr>
          <a:lstStyle/>
          <a:p>
            <a:r>
              <a:rPr lang="en-IN" sz="1800" dirty="0"/>
              <a:t>m</a:t>
            </a:r>
          </a:p>
        </p:txBody>
      </p:sp>
      <p:cxnSp>
        <p:nvCxnSpPr>
          <p:cNvPr id="37" name="Straight Arrow Connector 36"/>
          <p:cNvCxnSpPr/>
          <p:nvPr/>
        </p:nvCxnSpPr>
        <p:spPr bwMode="auto">
          <a:xfrm flipV="1">
            <a:off x="5153999" y="1725977"/>
            <a:ext cx="415357" cy="4323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TextBox 41"/>
          <p:cNvSpPr txBox="1"/>
          <p:nvPr/>
        </p:nvSpPr>
        <p:spPr>
          <a:xfrm>
            <a:off x="3897225" y="2483635"/>
            <a:ext cx="490839" cy="369332"/>
          </a:xfrm>
          <a:prstGeom prst="rect">
            <a:avLst/>
          </a:prstGeom>
          <a:noFill/>
        </p:spPr>
        <p:txBody>
          <a:bodyPr wrap="none" rtlCol="0">
            <a:spAutoFit/>
          </a:bodyPr>
          <a:lstStyle/>
          <a:p>
            <a:r>
              <a:rPr lang="en-IN" sz="1800" dirty="0"/>
              <a:t>∑F</a:t>
            </a:r>
            <a:endParaRPr lang="en-IN" sz="1800" baseline="-25000" dirty="0"/>
          </a:p>
        </p:txBody>
      </p:sp>
      <mc:AlternateContent xmlns:mc="http://schemas.openxmlformats.org/markup-compatibility/2006" xmlns:a14="http://schemas.microsoft.com/office/drawing/2010/main">
        <mc:Choice Requires="a14">
          <p:sp>
            <p:nvSpPr>
              <p:cNvPr id="43" name="TextBox 42"/>
              <p:cNvSpPr txBox="1"/>
              <p:nvPr/>
            </p:nvSpPr>
            <p:spPr>
              <a:xfrm>
                <a:off x="5749467" y="2114563"/>
                <a:ext cx="4154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m:t>
                      </m:r>
                    </m:oMath>
                  </m:oMathPara>
                </a14:m>
                <a:endParaRPr lang="en-IN" sz="1800" dirty="0"/>
              </a:p>
            </p:txBody>
          </p:sp>
        </mc:Choice>
        <mc:Fallback xmlns="">
          <p:sp>
            <p:nvSpPr>
              <p:cNvPr id="43" name="TextBox 42"/>
              <p:cNvSpPr txBox="1">
                <a:spLocks noRot="1" noChangeAspect="1" noMove="1" noResize="1" noEditPoints="1" noAdjustHandles="1" noChangeArrowheads="1" noChangeShapeType="1" noTextEdit="1"/>
              </p:cNvSpPr>
              <p:nvPr/>
            </p:nvSpPr>
            <p:spPr>
              <a:xfrm>
                <a:off x="5749467" y="2114563"/>
                <a:ext cx="415498" cy="369332"/>
              </a:xfrm>
              <a:prstGeom prst="rect">
                <a:avLst/>
              </a:prstGeom>
              <a:blipFill rotWithShape="0">
                <a:blip r:embed="rId5"/>
                <a:stretch>
                  <a:fillRect/>
                </a:stretch>
              </a:blipFill>
            </p:spPr>
            <p:txBody>
              <a:bodyPr/>
              <a:lstStyle/>
              <a:p>
                <a:r>
                  <a:rPr lang="en-IN">
                    <a:noFill/>
                  </a:rPr>
                  <a:t> </a:t>
                </a:r>
              </a:p>
            </p:txBody>
          </p:sp>
        </mc:Fallback>
      </mc:AlternateContent>
      <p:cxnSp>
        <p:nvCxnSpPr>
          <p:cNvPr id="44" name="Straight Arrow Connector 43"/>
          <p:cNvCxnSpPr/>
          <p:nvPr/>
        </p:nvCxnSpPr>
        <p:spPr bwMode="auto">
          <a:xfrm flipV="1">
            <a:off x="6704803" y="2478599"/>
            <a:ext cx="484207" cy="5180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5" name="TextBox 44"/>
              <p:cNvSpPr txBox="1"/>
              <p:nvPr/>
            </p:nvSpPr>
            <p:spPr>
              <a:xfrm>
                <a:off x="7575688" y="1587188"/>
                <a:ext cx="385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𝒂</m:t>
                      </m:r>
                    </m:oMath>
                  </m:oMathPara>
                </a14:m>
                <a:endParaRPr lang="en-IN" sz="1800" dirty="0"/>
              </a:p>
            </p:txBody>
          </p:sp>
        </mc:Choice>
        <mc:Fallback xmlns="">
          <p:sp>
            <p:nvSpPr>
              <p:cNvPr id="45" name="TextBox 44"/>
              <p:cNvSpPr txBox="1">
                <a:spLocks noRot="1" noChangeAspect="1" noMove="1" noResize="1" noEditPoints="1" noAdjustHandles="1" noChangeArrowheads="1" noChangeShapeType="1" noTextEdit="1"/>
              </p:cNvSpPr>
              <p:nvPr/>
            </p:nvSpPr>
            <p:spPr>
              <a:xfrm>
                <a:off x="7575688" y="1587188"/>
                <a:ext cx="385041" cy="369332"/>
              </a:xfrm>
              <a:prstGeom prst="rect">
                <a:avLst/>
              </a:prstGeom>
              <a:blipFill rotWithShape="0">
                <a:blip r:embed="rId6"/>
                <a:stretch>
                  <a:fillRect/>
                </a:stretch>
              </a:blipFill>
            </p:spPr>
            <p:txBody>
              <a:bodyPr/>
              <a:lstStyle/>
              <a:p>
                <a:r>
                  <a:rPr lang="en-IN">
                    <a:noFill/>
                  </a:rPr>
                  <a:t> </a:t>
                </a:r>
              </a:p>
            </p:txBody>
          </p:sp>
        </mc:Fallback>
      </mc:AlternateContent>
      <p:sp>
        <p:nvSpPr>
          <p:cNvPr id="46" name="Oval 45"/>
          <p:cNvSpPr/>
          <p:nvPr/>
        </p:nvSpPr>
        <p:spPr bwMode="auto">
          <a:xfrm>
            <a:off x="7138555" y="2023220"/>
            <a:ext cx="537572" cy="48798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47" name="TextBox 46"/>
          <p:cNvSpPr txBox="1"/>
          <p:nvPr/>
        </p:nvSpPr>
        <p:spPr>
          <a:xfrm>
            <a:off x="7209689" y="2089001"/>
            <a:ext cx="377027" cy="369332"/>
          </a:xfrm>
          <a:prstGeom prst="rect">
            <a:avLst/>
          </a:prstGeom>
          <a:noFill/>
        </p:spPr>
        <p:txBody>
          <a:bodyPr wrap="none" rtlCol="0">
            <a:spAutoFit/>
          </a:bodyPr>
          <a:lstStyle/>
          <a:p>
            <a:r>
              <a:rPr lang="en-IN" sz="1800" dirty="0"/>
              <a:t>m</a:t>
            </a:r>
          </a:p>
        </p:txBody>
      </p:sp>
      <p:cxnSp>
        <p:nvCxnSpPr>
          <p:cNvPr id="48" name="Straight Arrow Connector 47"/>
          <p:cNvCxnSpPr/>
          <p:nvPr/>
        </p:nvCxnSpPr>
        <p:spPr bwMode="auto">
          <a:xfrm flipV="1">
            <a:off x="7670783" y="1708558"/>
            <a:ext cx="415357" cy="4323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TextBox 48"/>
          <p:cNvSpPr txBox="1"/>
          <p:nvPr/>
        </p:nvSpPr>
        <p:spPr>
          <a:xfrm>
            <a:off x="6414009" y="2466216"/>
            <a:ext cx="490839" cy="369332"/>
          </a:xfrm>
          <a:prstGeom prst="rect">
            <a:avLst/>
          </a:prstGeom>
          <a:noFill/>
        </p:spPr>
        <p:txBody>
          <a:bodyPr wrap="none" rtlCol="0">
            <a:spAutoFit/>
          </a:bodyPr>
          <a:lstStyle/>
          <a:p>
            <a:r>
              <a:rPr lang="en-IN" sz="1800" dirty="0"/>
              <a:t>∑F</a:t>
            </a:r>
            <a:endParaRPr lang="en-IN" sz="1800" baseline="-25000" dirty="0"/>
          </a:p>
        </p:txBody>
      </p:sp>
      <p:cxnSp>
        <p:nvCxnSpPr>
          <p:cNvPr id="51" name="Straight Arrow Connector 50"/>
          <p:cNvCxnSpPr>
            <a:stCxn id="46" idx="0"/>
          </p:cNvCxnSpPr>
          <p:nvPr/>
        </p:nvCxnSpPr>
        <p:spPr bwMode="auto">
          <a:xfrm flipV="1">
            <a:off x="7407341" y="1355500"/>
            <a:ext cx="0" cy="667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Straight Arrow Connector 52"/>
          <p:cNvCxnSpPr>
            <a:stCxn id="46" idx="6"/>
          </p:cNvCxnSpPr>
          <p:nvPr/>
        </p:nvCxnSpPr>
        <p:spPr bwMode="auto">
          <a:xfrm flipV="1">
            <a:off x="7676127" y="2267213"/>
            <a:ext cx="657976"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Straight Arrow Connector 54"/>
          <p:cNvCxnSpPr>
            <a:endCxn id="46" idx="2"/>
          </p:cNvCxnSpPr>
          <p:nvPr/>
        </p:nvCxnSpPr>
        <p:spPr bwMode="auto">
          <a:xfrm>
            <a:off x="6518366" y="2267213"/>
            <a:ext cx="620189"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8" name="Straight Arrow Connector 57"/>
          <p:cNvCxnSpPr>
            <a:endCxn id="46" idx="4"/>
          </p:cNvCxnSpPr>
          <p:nvPr/>
        </p:nvCxnSpPr>
        <p:spPr bwMode="auto">
          <a:xfrm flipV="1">
            <a:off x="7407341" y="2511207"/>
            <a:ext cx="0" cy="497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9" name="TextBox 58"/>
              <p:cNvSpPr txBox="1"/>
              <p:nvPr/>
            </p:nvSpPr>
            <p:spPr>
              <a:xfrm>
                <a:off x="7397723" y="1309197"/>
                <a:ext cx="404277" cy="362984"/>
              </a:xfrm>
              <a:prstGeom prst="rect">
                <a:avLst/>
              </a:prstGeom>
              <a:noFill/>
            </p:spPr>
            <p:txBody>
              <a:bodyPr wrap="none" rtlCol="0">
                <a:spAutoFit/>
              </a:bodyPr>
              <a:lstStyle/>
              <a:p>
                <a14:m>
                  <m:oMath xmlns:m="http://schemas.openxmlformats.org/officeDocument/2006/math">
                    <m:r>
                      <a:rPr lang="en-IN" sz="1800" b="1" i="1" smtClean="0">
                        <a:latin typeface="Cambria Math" panose="02040503050406030204" pitchFamily="18" charset="0"/>
                      </a:rPr>
                      <m:t>𝒂</m:t>
                    </m:r>
                  </m:oMath>
                </a14:m>
                <a:r>
                  <a:rPr lang="en-IN" sz="1800" baseline="-25000" dirty="0"/>
                  <a:t>y</a:t>
                </a:r>
              </a:p>
            </p:txBody>
          </p:sp>
        </mc:Choice>
        <mc:Fallback xmlns="">
          <p:sp>
            <p:nvSpPr>
              <p:cNvPr id="59" name="TextBox 58"/>
              <p:cNvSpPr txBox="1">
                <a:spLocks noRot="1" noChangeAspect="1" noMove="1" noResize="1" noEditPoints="1" noAdjustHandles="1" noChangeArrowheads="1" noChangeShapeType="1" noTextEdit="1"/>
              </p:cNvSpPr>
              <p:nvPr/>
            </p:nvSpPr>
            <p:spPr>
              <a:xfrm>
                <a:off x="7397723" y="1309197"/>
                <a:ext cx="404277" cy="362984"/>
              </a:xfrm>
              <a:prstGeom prst="rect">
                <a:avLst/>
              </a:prstGeom>
              <a:blipFill rotWithShape="0">
                <a:blip r:embed="rId7"/>
                <a:stretch>
                  <a:fillRect b="-237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8044796" y="1884577"/>
                <a:ext cx="404277" cy="362984"/>
              </a:xfrm>
              <a:prstGeom prst="rect">
                <a:avLst/>
              </a:prstGeom>
              <a:noFill/>
            </p:spPr>
            <p:txBody>
              <a:bodyPr wrap="none" rtlCol="0">
                <a:spAutoFit/>
              </a:bodyPr>
              <a:lstStyle/>
              <a:p>
                <a14:m>
                  <m:oMath xmlns:m="http://schemas.openxmlformats.org/officeDocument/2006/math">
                    <m:r>
                      <a:rPr lang="en-IN" sz="1800" b="1" i="1" smtClean="0">
                        <a:latin typeface="Cambria Math" panose="02040503050406030204" pitchFamily="18" charset="0"/>
                      </a:rPr>
                      <m:t>𝒂</m:t>
                    </m:r>
                  </m:oMath>
                </a14:m>
                <a:r>
                  <a:rPr lang="en-IN" sz="1800" baseline="-25000" dirty="0"/>
                  <a:t>x</a:t>
                </a:r>
              </a:p>
            </p:txBody>
          </p:sp>
        </mc:Choice>
        <mc:Fallback xmlns="">
          <p:sp>
            <p:nvSpPr>
              <p:cNvPr id="60" name="TextBox 59"/>
              <p:cNvSpPr txBox="1">
                <a:spLocks noRot="1" noChangeAspect="1" noMove="1" noResize="1" noEditPoints="1" noAdjustHandles="1" noChangeArrowheads="1" noChangeShapeType="1" noTextEdit="1"/>
              </p:cNvSpPr>
              <p:nvPr/>
            </p:nvSpPr>
            <p:spPr>
              <a:xfrm>
                <a:off x="8044796" y="1884577"/>
                <a:ext cx="404277" cy="362984"/>
              </a:xfrm>
              <a:prstGeom prst="rect">
                <a:avLst/>
              </a:prstGeom>
              <a:blipFill rotWithShape="0">
                <a:blip r:embed="rId8"/>
                <a:stretch>
                  <a:fillRect b="-21667"/>
                </a:stretch>
              </a:blipFill>
            </p:spPr>
            <p:txBody>
              <a:bodyPr/>
              <a:lstStyle/>
              <a:p>
                <a:r>
                  <a:rPr lang="en-IN">
                    <a:noFill/>
                  </a:rPr>
                  <a:t> </a:t>
                </a:r>
              </a:p>
            </p:txBody>
          </p:sp>
        </mc:Fallback>
      </mc:AlternateContent>
      <p:sp>
        <p:nvSpPr>
          <p:cNvPr id="61" name="TextBox 60"/>
          <p:cNvSpPr txBox="1"/>
          <p:nvPr/>
        </p:nvSpPr>
        <p:spPr>
          <a:xfrm>
            <a:off x="6294839" y="1878229"/>
            <a:ext cx="567783" cy="369332"/>
          </a:xfrm>
          <a:prstGeom prst="rect">
            <a:avLst/>
          </a:prstGeom>
          <a:noFill/>
        </p:spPr>
        <p:txBody>
          <a:bodyPr wrap="none" rtlCol="0">
            <a:spAutoFit/>
          </a:bodyPr>
          <a:lstStyle/>
          <a:p>
            <a:r>
              <a:rPr lang="en-IN" sz="1800" dirty="0"/>
              <a:t>∑</a:t>
            </a:r>
            <a:r>
              <a:rPr lang="en-IN" sz="1800" dirty="0" err="1"/>
              <a:t>F</a:t>
            </a:r>
            <a:r>
              <a:rPr lang="en-IN" sz="1800" baseline="-25000" dirty="0" err="1"/>
              <a:t>x</a:t>
            </a:r>
            <a:endParaRPr lang="en-IN" sz="1800" baseline="-25000" dirty="0"/>
          </a:p>
        </p:txBody>
      </p:sp>
      <p:sp>
        <p:nvSpPr>
          <p:cNvPr id="62" name="TextBox 61"/>
          <p:cNvSpPr txBox="1"/>
          <p:nvPr/>
        </p:nvSpPr>
        <p:spPr>
          <a:xfrm>
            <a:off x="7321120" y="2755054"/>
            <a:ext cx="567784" cy="369332"/>
          </a:xfrm>
          <a:prstGeom prst="rect">
            <a:avLst/>
          </a:prstGeom>
          <a:noFill/>
        </p:spPr>
        <p:txBody>
          <a:bodyPr wrap="none" rtlCol="0">
            <a:spAutoFit/>
          </a:bodyPr>
          <a:lstStyle/>
          <a:p>
            <a:r>
              <a:rPr lang="en-IN" sz="1800" dirty="0"/>
              <a:t>∑</a:t>
            </a:r>
            <a:r>
              <a:rPr lang="en-IN" sz="1800" dirty="0" err="1"/>
              <a:t>F</a:t>
            </a:r>
            <a:r>
              <a:rPr lang="en-IN" sz="1800" baseline="-25000" dirty="0" err="1"/>
              <a:t>y</a:t>
            </a:r>
            <a:endParaRPr lang="en-IN" sz="1800" baseline="-25000" dirty="0"/>
          </a:p>
        </p:txBody>
      </p:sp>
      <p:sp>
        <p:nvSpPr>
          <p:cNvPr id="63" name="TextBox 62"/>
          <p:cNvSpPr txBox="1"/>
          <p:nvPr/>
        </p:nvSpPr>
        <p:spPr>
          <a:xfrm>
            <a:off x="6050126" y="3168853"/>
            <a:ext cx="1218603" cy="369332"/>
          </a:xfrm>
          <a:prstGeom prst="rect">
            <a:avLst/>
          </a:prstGeom>
          <a:noFill/>
        </p:spPr>
        <p:txBody>
          <a:bodyPr wrap="none" rtlCol="0">
            <a:spAutoFit/>
          </a:bodyPr>
          <a:lstStyle/>
          <a:p>
            <a:r>
              <a:rPr lang="en-IN" sz="1800" dirty="0"/>
              <a:t>∑</a:t>
            </a:r>
            <a:r>
              <a:rPr lang="en-IN" sz="1800" dirty="0" err="1"/>
              <a:t>F</a:t>
            </a:r>
            <a:r>
              <a:rPr lang="en-IN" sz="1800" baseline="-25000" dirty="0" err="1"/>
              <a:t>x</a:t>
            </a:r>
            <a:r>
              <a:rPr lang="en-IN" sz="1800" baseline="-25000" dirty="0"/>
              <a:t> </a:t>
            </a:r>
            <a:r>
              <a:rPr lang="en-IN" sz="1800" dirty="0"/>
              <a:t>= ma</a:t>
            </a:r>
            <a:r>
              <a:rPr lang="en-IN" sz="1800" baseline="-25000" dirty="0"/>
              <a:t>x</a:t>
            </a:r>
          </a:p>
        </p:txBody>
      </p:sp>
      <p:sp>
        <p:nvSpPr>
          <p:cNvPr id="64" name="TextBox 63"/>
          <p:cNvSpPr txBox="1"/>
          <p:nvPr/>
        </p:nvSpPr>
        <p:spPr>
          <a:xfrm>
            <a:off x="7548620" y="3183567"/>
            <a:ext cx="1180131" cy="369332"/>
          </a:xfrm>
          <a:prstGeom prst="rect">
            <a:avLst/>
          </a:prstGeom>
          <a:noFill/>
        </p:spPr>
        <p:txBody>
          <a:bodyPr wrap="none" rtlCol="0">
            <a:spAutoFit/>
          </a:bodyPr>
          <a:lstStyle/>
          <a:p>
            <a:r>
              <a:rPr lang="en-IN" sz="1800" dirty="0"/>
              <a:t>∑</a:t>
            </a:r>
            <a:r>
              <a:rPr lang="en-IN" sz="1800" dirty="0" err="1"/>
              <a:t>F</a:t>
            </a:r>
            <a:r>
              <a:rPr lang="en-IN" sz="1800" baseline="-25000" dirty="0" err="1"/>
              <a:t>y</a:t>
            </a:r>
            <a:r>
              <a:rPr lang="en-IN" sz="1800" baseline="-25000" dirty="0"/>
              <a:t> </a:t>
            </a:r>
            <a:r>
              <a:rPr lang="en-IN" sz="1800" dirty="0"/>
              <a:t>= ma</a:t>
            </a:r>
            <a:r>
              <a:rPr lang="en-IN" sz="1800" baseline="-25000" dirty="0"/>
              <a:t>y</a:t>
            </a:r>
          </a:p>
        </p:txBody>
      </p:sp>
      <p:sp>
        <p:nvSpPr>
          <p:cNvPr id="65" name="Rectangle 6"/>
          <p:cNvSpPr>
            <a:spLocks noChangeArrowheads="1"/>
          </p:cNvSpPr>
          <p:nvPr/>
        </p:nvSpPr>
        <p:spPr bwMode="auto">
          <a:xfrm>
            <a:off x="-4356" y="966452"/>
            <a:ext cx="9144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200" i="0" dirty="0">
                <a:solidFill>
                  <a:srgbClr val="FF0000"/>
                </a:solidFill>
                <a:latin typeface="+mj-lt"/>
              </a:rPr>
              <a:t>Rectilinear Motion (Rectangular components):</a:t>
            </a:r>
          </a:p>
        </p:txBody>
      </p:sp>
      <p:sp>
        <p:nvSpPr>
          <p:cNvPr id="66" name="Arc 65"/>
          <p:cNvSpPr/>
          <p:nvPr/>
        </p:nvSpPr>
        <p:spPr bwMode="auto">
          <a:xfrm rot="2930561">
            <a:off x="127010" y="3955650"/>
            <a:ext cx="3120708" cy="2847702"/>
          </a:xfrm>
          <a:prstGeom prst="arc">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67" name="Oval 66"/>
          <p:cNvSpPr/>
          <p:nvPr/>
        </p:nvSpPr>
        <p:spPr bwMode="auto">
          <a:xfrm>
            <a:off x="3030840" y="5314186"/>
            <a:ext cx="277925" cy="30284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800" b="1" i="0" u="none" strike="noStrike" cap="none" normalizeH="0" baseline="0">
              <a:ln>
                <a:noFill/>
              </a:ln>
              <a:solidFill>
                <a:schemeClr val="tx1"/>
              </a:solidFill>
              <a:effectLst/>
              <a:latin typeface="Times New Roman" pitchFamily="18" charset="0"/>
              <a:cs typeface="Times New Roman" pitchFamily="18" charset="0"/>
            </a:endParaRPr>
          </a:p>
        </p:txBody>
      </p:sp>
      <p:cxnSp>
        <p:nvCxnSpPr>
          <p:cNvPr id="69" name="Straight Arrow Connector 68"/>
          <p:cNvCxnSpPr/>
          <p:nvPr/>
        </p:nvCxnSpPr>
        <p:spPr bwMode="auto">
          <a:xfrm flipH="1" flipV="1">
            <a:off x="3134967" y="4060523"/>
            <a:ext cx="34835" cy="12338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Straight Arrow Connector 70"/>
          <p:cNvCxnSpPr/>
          <p:nvPr/>
        </p:nvCxnSpPr>
        <p:spPr bwMode="auto">
          <a:xfrm flipH="1" flipV="1">
            <a:off x="1687364" y="5397720"/>
            <a:ext cx="1482438" cy="678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9">
            <p14:nvContentPartPr>
              <p14:cNvPr id="73" name="Ink 72"/>
              <p14:cNvContentPartPr/>
              <p14:nvPr/>
            </p14:nvContentPartPr>
            <p14:xfrm>
              <a:off x="2116337" y="5381794"/>
              <a:ext cx="41400" cy="66960"/>
            </p14:xfrm>
          </p:contentPart>
        </mc:Choice>
        <mc:Fallback xmlns="">
          <p:pic>
            <p:nvPicPr>
              <p:cNvPr id="73" name="Ink 72"/>
              <p:cNvPicPr/>
              <p:nvPr/>
            </p:nvPicPr>
            <p:blipFill>
              <a:blip r:embed="rId10"/>
              <a:stretch>
                <a:fillRect/>
              </a:stretch>
            </p:blipFill>
            <p:spPr>
              <a:xfrm>
                <a:off x="2102657" y="5368114"/>
                <a:ext cx="68760" cy="94320"/>
              </a:xfrm>
              <a:prstGeom prst="rect">
                <a:avLst/>
              </a:prstGeom>
            </p:spPr>
          </p:pic>
        </mc:Fallback>
      </mc:AlternateContent>
      <p:sp>
        <p:nvSpPr>
          <p:cNvPr id="74" name="TextBox 73"/>
          <p:cNvSpPr txBox="1"/>
          <p:nvPr/>
        </p:nvSpPr>
        <p:spPr>
          <a:xfrm>
            <a:off x="1692570" y="5461816"/>
            <a:ext cx="800219" cy="369332"/>
          </a:xfrm>
          <a:prstGeom prst="rect">
            <a:avLst/>
          </a:prstGeom>
          <a:noFill/>
        </p:spPr>
        <p:txBody>
          <a:bodyPr wrap="none" rtlCol="0">
            <a:spAutoFit/>
          </a:bodyPr>
          <a:lstStyle/>
          <a:p>
            <a:r>
              <a:rPr lang="en-IN" sz="1800" b="0" dirty="0"/>
              <a:t>Centre</a:t>
            </a:r>
          </a:p>
        </p:txBody>
      </p:sp>
      <p:cxnSp>
        <p:nvCxnSpPr>
          <p:cNvPr id="76" name="Straight Arrow Connector 75"/>
          <p:cNvCxnSpPr/>
          <p:nvPr/>
        </p:nvCxnSpPr>
        <p:spPr bwMode="auto">
          <a:xfrm flipH="1" flipV="1">
            <a:off x="2521131" y="5434149"/>
            <a:ext cx="654914" cy="28891"/>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79" name="Straight Arrow Connector 78"/>
          <p:cNvCxnSpPr/>
          <p:nvPr/>
        </p:nvCxnSpPr>
        <p:spPr bwMode="auto">
          <a:xfrm flipH="1" flipV="1">
            <a:off x="3152384" y="4454434"/>
            <a:ext cx="17418" cy="839967"/>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81" name="Straight Arrow Connector 80"/>
          <p:cNvCxnSpPr/>
          <p:nvPr/>
        </p:nvCxnSpPr>
        <p:spPr bwMode="auto">
          <a:xfrm flipV="1">
            <a:off x="3169802" y="4760287"/>
            <a:ext cx="0" cy="512468"/>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sp>
        <p:nvSpPr>
          <p:cNvPr id="82" name="TextBox 81"/>
          <p:cNvSpPr txBox="1"/>
          <p:nvPr/>
        </p:nvSpPr>
        <p:spPr>
          <a:xfrm>
            <a:off x="623471" y="5331513"/>
            <a:ext cx="1165705" cy="369332"/>
          </a:xfrm>
          <a:prstGeom prst="rect">
            <a:avLst/>
          </a:prstGeom>
          <a:noFill/>
        </p:spPr>
        <p:txBody>
          <a:bodyPr wrap="none" rtlCol="0">
            <a:spAutoFit/>
          </a:bodyPr>
          <a:lstStyle/>
          <a:p>
            <a:r>
              <a:rPr lang="en-IN" sz="1800" b="0" dirty="0"/>
              <a:t>(n) normal</a:t>
            </a:r>
          </a:p>
        </p:txBody>
      </p:sp>
      <p:sp>
        <p:nvSpPr>
          <p:cNvPr id="83" name="TextBox 82"/>
          <p:cNvSpPr txBox="1"/>
          <p:nvPr/>
        </p:nvSpPr>
        <p:spPr>
          <a:xfrm>
            <a:off x="798519" y="4959614"/>
            <a:ext cx="2383987" cy="369332"/>
          </a:xfrm>
          <a:prstGeom prst="rect">
            <a:avLst/>
          </a:prstGeom>
          <a:noFill/>
        </p:spPr>
        <p:txBody>
          <a:bodyPr wrap="none" rtlCol="0">
            <a:spAutoFit/>
          </a:bodyPr>
          <a:lstStyle/>
          <a:p>
            <a:r>
              <a:rPr lang="en-IN" sz="1800" b="0" dirty="0"/>
              <a:t>(</a:t>
            </a:r>
            <a:r>
              <a:rPr lang="el-GR" sz="1800" b="0" dirty="0"/>
              <a:t>ρ</a:t>
            </a:r>
            <a:r>
              <a:rPr lang="en-IN" sz="1800" b="0" dirty="0"/>
              <a:t>) Radius of Curvature</a:t>
            </a:r>
          </a:p>
        </p:txBody>
      </p:sp>
      <mc:AlternateContent xmlns:mc="http://schemas.openxmlformats.org/markup-compatibility/2006" xmlns:a14="http://schemas.microsoft.com/office/drawing/2010/main">
        <mc:Choice Requires="a14">
          <p:sp>
            <p:nvSpPr>
              <p:cNvPr id="84" name="TextBox 83"/>
              <p:cNvSpPr txBox="1"/>
              <p:nvPr/>
            </p:nvSpPr>
            <p:spPr>
              <a:xfrm>
                <a:off x="2673055" y="5391955"/>
                <a:ext cx="412293" cy="362984"/>
              </a:xfrm>
              <a:prstGeom prst="rect">
                <a:avLst/>
              </a:prstGeom>
              <a:noFill/>
            </p:spPr>
            <p:txBody>
              <a:bodyPr wrap="none" rtlCol="0">
                <a:spAutoFit/>
              </a:bodyPr>
              <a:lstStyle/>
              <a:p>
                <a14:m>
                  <m:oMath xmlns:m="http://schemas.openxmlformats.org/officeDocument/2006/math">
                    <m:r>
                      <a:rPr lang="en-IN" sz="1800" b="1" i="1" smtClean="0">
                        <a:latin typeface="Cambria Math" panose="02040503050406030204" pitchFamily="18" charset="0"/>
                      </a:rPr>
                      <m:t>𝒂</m:t>
                    </m:r>
                  </m:oMath>
                </a14:m>
                <a:r>
                  <a:rPr lang="en-IN" sz="1800" baseline="-25000" dirty="0"/>
                  <a:t>n</a:t>
                </a:r>
              </a:p>
            </p:txBody>
          </p:sp>
        </mc:Choice>
        <mc:Fallback xmlns="">
          <p:sp>
            <p:nvSpPr>
              <p:cNvPr id="84" name="TextBox 83"/>
              <p:cNvSpPr txBox="1">
                <a:spLocks noRot="1" noChangeAspect="1" noMove="1" noResize="1" noEditPoints="1" noAdjustHandles="1" noChangeArrowheads="1" noChangeShapeType="1" noTextEdit="1"/>
              </p:cNvSpPr>
              <p:nvPr/>
            </p:nvSpPr>
            <p:spPr>
              <a:xfrm>
                <a:off x="2673055" y="5391955"/>
                <a:ext cx="412293" cy="362984"/>
              </a:xfrm>
              <a:prstGeom prst="rect">
                <a:avLst/>
              </a:prstGeom>
              <a:blipFill rotWithShape="0">
                <a:blip r:embed="rId11"/>
                <a:stretch>
                  <a:fillRect b="-237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3181983" y="4279506"/>
                <a:ext cx="378629" cy="362984"/>
              </a:xfrm>
              <a:prstGeom prst="rect">
                <a:avLst/>
              </a:prstGeom>
              <a:noFill/>
            </p:spPr>
            <p:txBody>
              <a:bodyPr wrap="none" rtlCol="0">
                <a:spAutoFit/>
              </a:bodyPr>
              <a:lstStyle/>
              <a:p>
                <a14:m>
                  <m:oMath xmlns:m="http://schemas.openxmlformats.org/officeDocument/2006/math">
                    <m:r>
                      <a:rPr lang="en-IN" sz="1800" b="1" i="1" smtClean="0">
                        <a:latin typeface="Cambria Math" panose="02040503050406030204" pitchFamily="18" charset="0"/>
                      </a:rPr>
                      <m:t>𝒂</m:t>
                    </m:r>
                  </m:oMath>
                </a14:m>
                <a:r>
                  <a:rPr lang="en-IN" sz="1800" baseline="-25000" dirty="0"/>
                  <a:t>t</a:t>
                </a:r>
              </a:p>
            </p:txBody>
          </p:sp>
        </mc:Choice>
        <mc:Fallback xmlns="">
          <p:sp>
            <p:nvSpPr>
              <p:cNvPr id="85" name="TextBox 84"/>
              <p:cNvSpPr txBox="1">
                <a:spLocks noRot="1" noChangeAspect="1" noMove="1" noResize="1" noEditPoints="1" noAdjustHandles="1" noChangeArrowheads="1" noChangeShapeType="1" noTextEdit="1"/>
              </p:cNvSpPr>
              <p:nvPr/>
            </p:nvSpPr>
            <p:spPr>
              <a:xfrm>
                <a:off x="3181983" y="4279506"/>
                <a:ext cx="378629" cy="362984"/>
              </a:xfrm>
              <a:prstGeom prst="rect">
                <a:avLst/>
              </a:prstGeom>
              <a:blipFill rotWithShape="0">
                <a:blip r:embed="rId12"/>
                <a:stretch>
                  <a:fillRect b="-2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3199923" y="4810939"/>
                <a:ext cx="385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800" b="1" i="1" smtClean="0">
                          <a:latin typeface="Cambria Math" panose="02040503050406030204" pitchFamily="18" charset="0"/>
                        </a:rPr>
                        <m:t>𝒗</m:t>
                      </m:r>
                    </m:oMath>
                  </m:oMathPara>
                </a14:m>
                <a:endParaRPr lang="en-IN" sz="1800" dirty="0"/>
              </a:p>
            </p:txBody>
          </p:sp>
        </mc:Choice>
        <mc:Fallback xmlns="">
          <p:sp>
            <p:nvSpPr>
              <p:cNvPr id="86" name="TextBox 85"/>
              <p:cNvSpPr txBox="1">
                <a:spLocks noRot="1" noChangeAspect="1" noMove="1" noResize="1" noEditPoints="1" noAdjustHandles="1" noChangeArrowheads="1" noChangeShapeType="1" noTextEdit="1"/>
              </p:cNvSpPr>
              <p:nvPr/>
            </p:nvSpPr>
            <p:spPr>
              <a:xfrm>
                <a:off x="3199923" y="4810939"/>
                <a:ext cx="385041" cy="369332"/>
              </a:xfrm>
              <a:prstGeom prst="rect">
                <a:avLst/>
              </a:prstGeom>
              <a:blipFill rotWithShape="0">
                <a:blip r:embed="rId13"/>
                <a:stretch>
                  <a:fillRect/>
                </a:stretch>
              </a:blipFill>
            </p:spPr>
            <p:txBody>
              <a:bodyPr/>
              <a:lstStyle/>
              <a:p>
                <a:r>
                  <a:rPr lang="en-IN">
                    <a:noFill/>
                  </a:rPr>
                  <a:t> </a:t>
                </a:r>
              </a:p>
            </p:txBody>
          </p:sp>
        </mc:Fallback>
      </mc:AlternateContent>
      <p:sp>
        <p:nvSpPr>
          <p:cNvPr id="87" name="TextBox 86"/>
          <p:cNvSpPr txBox="1"/>
          <p:nvPr/>
        </p:nvSpPr>
        <p:spPr>
          <a:xfrm>
            <a:off x="3100675" y="3955382"/>
            <a:ext cx="1140057" cy="369332"/>
          </a:xfrm>
          <a:prstGeom prst="rect">
            <a:avLst/>
          </a:prstGeom>
          <a:noFill/>
        </p:spPr>
        <p:txBody>
          <a:bodyPr wrap="none" rtlCol="0">
            <a:spAutoFit/>
          </a:bodyPr>
          <a:lstStyle/>
          <a:p>
            <a:r>
              <a:rPr lang="en-IN" sz="1800" b="0" dirty="0"/>
              <a:t>(t) tangent</a:t>
            </a:r>
          </a:p>
        </p:txBody>
      </p:sp>
      <p:sp>
        <p:nvSpPr>
          <p:cNvPr id="88" name="TextBox 87"/>
          <p:cNvSpPr txBox="1"/>
          <p:nvPr/>
        </p:nvSpPr>
        <p:spPr>
          <a:xfrm>
            <a:off x="3404440" y="5244045"/>
            <a:ext cx="889987" cy="369332"/>
          </a:xfrm>
          <a:prstGeom prst="rect">
            <a:avLst/>
          </a:prstGeom>
          <a:noFill/>
        </p:spPr>
        <p:txBody>
          <a:bodyPr wrap="none" rtlCol="0">
            <a:spAutoFit/>
          </a:bodyPr>
          <a:lstStyle/>
          <a:p>
            <a:r>
              <a:rPr lang="en-IN" sz="1800" b="0" dirty="0"/>
              <a:t>Particle</a:t>
            </a:r>
          </a:p>
        </p:txBody>
      </p:sp>
      <p:sp>
        <p:nvSpPr>
          <p:cNvPr id="89" name="TextBox 88"/>
          <p:cNvSpPr txBox="1"/>
          <p:nvPr/>
        </p:nvSpPr>
        <p:spPr>
          <a:xfrm>
            <a:off x="1246942" y="4119855"/>
            <a:ext cx="1608134" cy="369332"/>
          </a:xfrm>
          <a:prstGeom prst="rect">
            <a:avLst/>
          </a:prstGeom>
          <a:noFill/>
        </p:spPr>
        <p:txBody>
          <a:bodyPr wrap="none" rtlCol="0">
            <a:spAutoFit/>
          </a:bodyPr>
          <a:lstStyle/>
          <a:p>
            <a:r>
              <a:rPr lang="en-IN" sz="1800" b="0" dirty="0"/>
              <a:t>Path of Particle</a:t>
            </a:r>
          </a:p>
        </p:txBody>
      </p:sp>
      <mc:AlternateContent xmlns:mc="http://schemas.openxmlformats.org/markup-compatibility/2006" xmlns:a14="http://schemas.microsoft.com/office/drawing/2010/main">
        <mc:Choice Requires="a14">
          <p:sp>
            <p:nvSpPr>
              <p:cNvPr id="90" name="TextBox 89"/>
              <p:cNvSpPr txBox="1"/>
              <p:nvPr/>
            </p:nvSpPr>
            <p:spPr>
              <a:xfrm>
                <a:off x="4159285" y="4015386"/>
                <a:ext cx="2446182" cy="763094"/>
              </a:xfrm>
              <a:prstGeom prst="rect">
                <a:avLst/>
              </a:prstGeom>
              <a:noFill/>
              <a:ln w="38100">
                <a:solidFill>
                  <a:srgbClr val="FFFF00"/>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sSub>
                            <m:sSubPr>
                              <m:ctrlPr>
                                <a:rPr lang="en-IN" sz="1800" i="1" smtClean="0">
                                  <a:latin typeface="Cambria Math" panose="02040503050406030204" pitchFamily="18" charset="0"/>
                                </a:rPr>
                              </m:ctrlPr>
                            </m:sSubPr>
                            <m:e>
                              <m:r>
                                <a:rPr lang="en-IN" sz="1800" b="1" i="1" smtClean="0">
                                  <a:latin typeface="Cambria Math" panose="02040503050406030204" pitchFamily="18" charset="0"/>
                                </a:rPr>
                                <m:t>𝑭</m:t>
                              </m:r>
                            </m:e>
                            <m:sub>
                              <m:r>
                                <a:rPr lang="en-IN" sz="1800" b="1" i="1" smtClean="0">
                                  <a:latin typeface="Cambria Math" panose="02040503050406030204" pitchFamily="18" charset="0"/>
                                </a:rPr>
                                <m:t>𝒕</m:t>
                              </m:r>
                            </m:sub>
                          </m:sSub>
                          <m:r>
                            <a:rPr lang="en-IN" sz="1800" b="1" i="1" smtClean="0">
                              <a:latin typeface="Cambria Math" panose="02040503050406030204" pitchFamily="18" charset="0"/>
                            </a:rPr>
                            <m:t>=</m:t>
                          </m:r>
                          <m:r>
                            <a:rPr lang="en-IN" sz="1800" b="1" i="1" smtClean="0">
                              <a:latin typeface="Cambria Math" panose="02040503050406030204" pitchFamily="18" charset="0"/>
                            </a:rPr>
                            <m:t>𝒎</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𝒂</m:t>
                              </m:r>
                            </m:e>
                            <m:sub>
                              <m:r>
                                <a:rPr lang="en-IN" sz="1800" b="1" i="1" smtClean="0">
                                  <a:latin typeface="Cambria Math" panose="02040503050406030204" pitchFamily="18" charset="0"/>
                                </a:rPr>
                                <m:t>𝒕</m:t>
                              </m:r>
                            </m:sub>
                          </m:sSub>
                          <m:r>
                            <a:rPr lang="en-IN" sz="1800" b="1" i="1" smtClean="0">
                              <a:latin typeface="Cambria Math" panose="02040503050406030204" pitchFamily="18" charset="0"/>
                            </a:rPr>
                            <m:t>= </m:t>
                          </m:r>
                          <m:r>
                            <a:rPr lang="en-IN" sz="1800" b="1" i="1" smtClean="0">
                              <a:latin typeface="Cambria Math" panose="02040503050406030204" pitchFamily="18" charset="0"/>
                            </a:rPr>
                            <m:t>𝒎</m:t>
                          </m:r>
                          <m:f>
                            <m:fPr>
                              <m:ctrlPr>
                                <a:rPr lang="en-IN" sz="1800" i="1">
                                  <a:latin typeface="Cambria Math" panose="02040503050406030204" pitchFamily="18" charset="0"/>
                                </a:rPr>
                              </m:ctrlPr>
                            </m:fPr>
                            <m:num>
                              <m:r>
                                <a:rPr lang="en-IN" sz="1800" i="1">
                                  <a:latin typeface="Cambria Math" panose="02040503050406030204" pitchFamily="18" charset="0"/>
                                </a:rPr>
                                <m:t>𝒅</m:t>
                              </m:r>
                              <m:r>
                                <a:rPr lang="en-IN" sz="1800" b="1" i="1" smtClean="0">
                                  <a:latin typeface="Cambria Math" panose="02040503050406030204" pitchFamily="18" charset="0"/>
                                </a:rPr>
                                <m:t>𝒗</m:t>
                              </m:r>
                            </m:num>
                            <m:den>
                              <m:r>
                                <a:rPr lang="en-IN" sz="1800" i="1">
                                  <a:latin typeface="Cambria Math" panose="02040503050406030204" pitchFamily="18" charset="0"/>
                                </a:rPr>
                                <m:t>𝒅𝒕</m:t>
                              </m:r>
                            </m:den>
                          </m:f>
                        </m:e>
                      </m:nary>
                    </m:oMath>
                  </m:oMathPara>
                </a14:m>
                <a:endParaRPr lang="en-IN" sz="1800" dirty="0"/>
              </a:p>
            </p:txBody>
          </p:sp>
        </mc:Choice>
        <mc:Fallback xmlns="">
          <p:sp>
            <p:nvSpPr>
              <p:cNvPr id="90" name="TextBox 89"/>
              <p:cNvSpPr txBox="1">
                <a:spLocks noRot="1" noChangeAspect="1" noMove="1" noResize="1" noEditPoints="1" noAdjustHandles="1" noChangeArrowheads="1" noChangeShapeType="1" noTextEdit="1"/>
              </p:cNvSpPr>
              <p:nvPr/>
            </p:nvSpPr>
            <p:spPr>
              <a:xfrm>
                <a:off x="4159285" y="4015386"/>
                <a:ext cx="2446182" cy="763094"/>
              </a:xfrm>
              <a:prstGeom prst="rect">
                <a:avLst/>
              </a:prstGeom>
              <a:blipFill rotWithShape="0">
                <a:blip r:embed="rId14"/>
                <a:stretch>
                  <a:fillRect/>
                </a:stretch>
              </a:blipFill>
              <a:ln w="38100">
                <a:solidFill>
                  <a:srgbClr val="FFFF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6609045" y="4001989"/>
                <a:ext cx="2484590" cy="793294"/>
              </a:xfrm>
              <a:prstGeom prst="rect">
                <a:avLst/>
              </a:prstGeom>
              <a:noFill/>
              <a:ln w="38100">
                <a:solidFill>
                  <a:srgbClr val="FFFF00"/>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800" i="1" smtClean="0">
                              <a:latin typeface="Cambria Math" panose="02040503050406030204" pitchFamily="18" charset="0"/>
                            </a:rPr>
                          </m:ctrlPr>
                        </m:naryPr>
                        <m:sub/>
                        <m:sup/>
                        <m:e>
                          <m:sSub>
                            <m:sSubPr>
                              <m:ctrlPr>
                                <a:rPr lang="en-IN" sz="1800" i="1" smtClean="0">
                                  <a:latin typeface="Cambria Math" panose="02040503050406030204" pitchFamily="18" charset="0"/>
                                </a:rPr>
                              </m:ctrlPr>
                            </m:sSubPr>
                            <m:e>
                              <m:r>
                                <a:rPr lang="en-IN" sz="1800" b="1" i="1" smtClean="0">
                                  <a:latin typeface="Cambria Math" panose="02040503050406030204" pitchFamily="18" charset="0"/>
                                </a:rPr>
                                <m:t>𝑭</m:t>
                              </m:r>
                            </m:e>
                            <m:sub>
                              <m:r>
                                <a:rPr lang="en-IN" sz="1800" b="1" i="1" smtClean="0">
                                  <a:latin typeface="Cambria Math" panose="02040503050406030204" pitchFamily="18" charset="0"/>
                                </a:rPr>
                                <m:t>𝒏</m:t>
                              </m:r>
                            </m:sub>
                          </m:sSub>
                          <m:r>
                            <a:rPr lang="en-IN" sz="1800" b="1" i="1" smtClean="0">
                              <a:latin typeface="Cambria Math" panose="02040503050406030204" pitchFamily="18" charset="0"/>
                            </a:rPr>
                            <m:t>=</m:t>
                          </m:r>
                          <m:r>
                            <a:rPr lang="en-IN" sz="1800" b="1" i="1" smtClean="0">
                              <a:latin typeface="Cambria Math" panose="02040503050406030204" pitchFamily="18" charset="0"/>
                            </a:rPr>
                            <m:t>𝒎</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𝒂</m:t>
                              </m:r>
                            </m:e>
                            <m:sub>
                              <m:r>
                                <a:rPr lang="en-IN" sz="1800" b="1" i="1" smtClean="0">
                                  <a:latin typeface="Cambria Math" panose="02040503050406030204" pitchFamily="18" charset="0"/>
                                </a:rPr>
                                <m:t>𝒏</m:t>
                              </m:r>
                            </m:sub>
                          </m:sSub>
                          <m:r>
                            <a:rPr lang="en-IN" sz="1800" b="1" i="1" smtClean="0">
                              <a:latin typeface="Cambria Math" panose="02040503050406030204" pitchFamily="18" charset="0"/>
                            </a:rPr>
                            <m:t>= </m:t>
                          </m:r>
                          <m:r>
                            <a:rPr lang="en-IN" sz="1800" b="1" i="1" smtClean="0">
                              <a:latin typeface="Cambria Math" panose="02040503050406030204" pitchFamily="18" charset="0"/>
                            </a:rPr>
                            <m:t>𝒎</m:t>
                          </m:r>
                          <m:f>
                            <m:fPr>
                              <m:ctrlPr>
                                <a:rPr lang="en-IN" sz="1800" i="1">
                                  <a:latin typeface="Cambria Math" panose="02040503050406030204" pitchFamily="18" charset="0"/>
                                </a:rPr>
                              </m:ctrlPr>
                            </m:fPr>
                            <m:num>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𝒗</m:t>
                                  </m:r>
                                </m:e>
                                <m:sup>
                                  <m:r>
                                    <a:rPr lang="en-IN" sz="1800" b="1" i="1" smtClean="0">
                                      <a:latin typeface="Cambria Math" panose="02040503050406030204" pitchFamily="18" charset="0"/>
                                    </a:rPr>
                                    <m:t>𝟐</m:t>
                                  </m:r>
                                </m:sup>
                              </m:sSup>
                            </m:num>
                            <m:den>
                              <m:r>
                                <a:rPr lang="en-IN" sz="1800" i="1" smtClean="0">
                                  <a:latin typeface="Cambria Math" panose="02040503050406030204" pitchFamily="18" charset="0"/>
                                  <a:ea typeface="Cambria Math" panose="02040503050406030204" pitchFamily="18" charset="0"/>
                                </a:rPr>
                                <m:t>𝝆</m:t>
                              </m:r>
                            </m:den>
                          </m:f>
                        </m:e>
                      </m:nary>
                    </m:oMath>
                  </m:oMathPara>
                </a14:m>
                <a:endParaRPr lang="en-IN" sz="1800" dirty="0"/>
              </a:p>
            </p:txBody>
          </p:sp>
        </mc:Choice>
        <mc:Fallback xmlns="">
          <p:sp>
            <p:nvSpPr>
              <p:cNvPr id="91" name="TextBox 90"/>
              <p:cNvSpPr txBox="1">
                <a:spLocks noRot="1" noChangeAspect="1" noMove="1" noResize="1" noEditPoints="1" noAdjustHandles="1" noChangeArrowheads="1" noChangeShapeType="1" noTextEdit="1"/>
              </p:cNvSpPr>
              <p:nvPr/>
            </p:nvSpPr>
            <p:spPr>
              <a:xfrm>
                <a:off x="6609045" y="4001989"/>
                <a:ext cx="2484590" cy="793294"/>
              </a:xfrm>
              <a:prstGeom prst="rect">
                <a:avLst/>
              </a:prstGeom>
              <a:blipFill rotWithShape="0">
                <a:blip r:embed="rId15"/>
                <a:stretch>
                  <a:fillRect/>
                </a:stretch>
              </a:blipFill>
              <a:ln w="38100">
                <a:solidFill>
                  <a:srgbClr val="FFFF00"/>
                </a:solidFill>
              </a:ln>
            </p:spPr>
            <p:txBody>
              <a:bodyPr/>
              <a:lstStyle/>
              <a:p>
                <a:r>
                  <a:rPr lang="en-IN">
                    <a:noFill/>
                  </a:rPr>
                  <a:t> </a:t>
                </a:r>
              </a:p>
            </p:txBody>
          </p:sp>
        </mc:Fallback>
      </mc:AlternateContent>
      <p:sp>
        <p:nvSpPr>
          <p:cNvPr id="3" name="Rectangle 2"/>
          <p:cNvSpPr/>
          <p:nvPr/>
        </p:nvSpPr>
        <p:spPr>
          <a:xfrm>
            <a:off x="4609650" y="4900358"/>
            <a:ext cx="4572000" cy="2246769"/>
          </a:xfrm>
          <a:prstGeom prst="rect">
            <a:avLst/>
          </a:prstGeom>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cs typeface="+mn-cs"/>
              </a:rPr>
              <a:t>The normal or radial acceleration is directed towards the center of rotation and is termed as Centripetal acceleration.</a:t>
            </a:r>
          </a:p>
        </p:txBody>
      </p:sp>
    </p:spTree>
    <p:extLst>
      <p:ext uri="{BB962C8B-B14F-4D97-AF65-F5344CB8AC3E}">
        <p14:creationId xmlns:p14="http://schemas.microsoft.com/office/powerpoint/2010/main" val="26795533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714375"/>
          </a:xfrm>
          <a:solidFill>
            <a:schemeClr val="accent1">
              <a:lumMod val="20000"/>
              <a:lumOff val="80000"/>
            </a:schemeClr>
          </a:solidFill>
        </p:spPr>
        <p:txBody>
          <a:bodyPr/>
          <a:lstStyle/>
          <a:p>
            <a:pPr>
              <a:defRPr/>
            </a:pPr>
            <a:r>
              <a:rPr lang="en-US" dirty="0"/>
              <a:t>Kinetics</a:t>
            </a:r>
            <a:endParaRPr lang="en-IN" dirty="0"/>
          </a:p>
        </p:txBody>
      </p:sp>
      <p:sp>
        <p:nvSpPr>
          <p:cNvPr id="3" name="Rectangle 3"/>
          <p:cNvSpPr>
            <a:spLocks noChangeArrowheads="1"/>
          </p:cNvSpPr>
          <p:nvPr/>
        </p:nvSpPr>
        <p:spPr bwMode="auto">
          <a:xfrm>
            <a:off x="42863" y="3732281"/>
            <a:ext cx="43141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mn-cs"/>
              </a:rPr>
              <a:t>Centripetal acceleration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mn-cs"/>
              </a:rPr>
              <a:t>		 </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mn-cs"/>
              </a:rPr>
              <a:t>Where r = radius of the path ,</a:t>
            </a:r>
            <a:r>
              <a:rPr kumimoji="0" lang="el-GR" altLang="en-US" sz="2000" b="0" i="0" u="none" strike="noStrike" kern="0" cap="none" spc="0" normalizeH="0" baseline="0" noProof="0" dirty="0">
                <a:ln>
                  <a:noFill/>
                </a:ln>
                <a:solidFill>
                  <a:srgbClr val="000000"/>
                </a:solidFill>
                <a:effectLst/>
                <a:uLnTx/>
                <a:uFillTx/>
                <a:cs typeface="Arial" panose="020B0604020202020204" pitchFamily="34" charset="0"/>
              </a:rPr>
              <a:t>ω</a:t>
            </a:r>
            <a:r>
              <a:rPr kumimoji="0" lang="en-US" altLang="en-US" sz="2000" b="0" i="0" u="none" strike="noStrike" kern="0" cap="none" spc="0" normalizeH="0" baseline="0" noProof="0" dirty="0">
                <a:ln>
                  <a:noFill/>
                </a:ln>
                <a:solidFill>
                  <a:srgbClr val="000000"/>
                </a:solidFill>
                <a:effectLst/>
                <a:uLnTx/>
                <a:uFillTx/>
                <a:cs typeface="Arial" panose="020B0604020202020204" pitchFamily="34" charset="0"/>
              </a:rPr>
              <a:t> = angular velocity</a:t>
            </a:r>
          </a:p>
          <a:p>
            <a:pPr marL="0" marR="0" lvl="1"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Arial" panose="020B0604020202020204" pitchFamily="34" charset="0"/>
              </a:rPr>
              <a:t>      v= linear speed .</a:t>
            </a:r>
          </a:p>
          <a:p>
            <a:pPr marL="0" marR="0" lvl="1" indent="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cs typeface="Arial" panose="020B0604020202020204" pitchFamily="34" charset="0"/>
            </a:endParaRPr>
          </a:p>
        </p:txBody>
      </p:sp>
      <p:sp>
        <p:nvSpPr>
          <p:cNvPr id="4" name="Rectangle 4"/>
          <p:cNvSpPr>
            <a:spLocks noChangeArrowheads="1"/>
          </p:cNvSpPr>
          <p:nvPr/>
        </p:nvSpPr>
        <p:spPr bwMode="auto">
          <a:xfrm>
            <a:off x="42863" y="914400"/>
            <a:ext cx="894873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cs typeface="+mn-cs"/>
              </a:rPr>
              <a:t>The forces along the normal and tangential directions., likewise may be termed centripetal and tangential forces respectively.</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2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cs typeface="+mn-cs"/>
              </a:rPr>
              <a:t>A force in the reverse direction to the centripetal acceleration is termed as the centrifugal force</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altLang="en-US" sz="22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200" b="0" i="0" u="none" strike="noStrike" kern="0" cap="none" spc="0" normalizeH="0" baseline="0" noProof="0" dirty="0">
                <a:ln>
                  <a:noFill/>
                </a:ln>
                <a:solidFill>
                  <a:srgbClr val="000000"/>
                </a:solidFill>
                <a:effectLst/>
                <a:uLnTx/>
                <a:uFillTx/>
                <a:cs typeface="+mn-cs"/>
              </a:rPr>
              <a:t>It may be seen that whereas  the centripetal acceleration is a reality, the centrifugal force is just hypothetical.</a:t>
            </a:r>
            <a:endParaRPr kumimoji="0" lang="en-US" altLang="en-US" sz="2200" b="0" i="0" u="none" strike="noStrike" kern="0" cap="none" spc="0" normalizeH="0" baseline="0" noProof="0" dirty="0">
              <a:ln>
                <a:noFill/>
              </a:ln>
              <a:solidFill>
                <a:srgbClr val="000000"/>
              </a:solidFill>
              <a:effectLst/>
              <a:uLnTx/>
              <a:uFillTx/>
              <a:latin typeface="Arial" panose="020B0604020202020204" pitchFamily="34" charset="0"/>
              <a:cs typeface="+mn-cs"/>
            </a:endParaRPr>
          </a:p>
        </p:txBody>
      </p:sp>
      <p:graphicFrame>
        <p:nvGraphicFramePr>
          <p:cNvPr id="7" name="Object 7"/>
          <p:cNvGraphicFramePr>
            <a:graphicFrameLocks noChangeAspect="1"/>
          </p:cNvGraphicFramePr>
          <p:nvPr>
            <p:extLst>
              <p:ext uri="{D42A27DB-BD31-4B8C-83A1-F6EECF244321}">
                <p14:modId xmlns:p14="http://schemas.microsoft.com/office/powerpoint/2010/main" val="2226396600"/>
              </p:ext>
            </p:extLst>
          </p:nvPr>
        </p:nvGraphicFramePr>
        <p:xfrm>
          <a:off x="2735784" y="4045821"/>
          <a:ext cx="1428750" cy="984250"/>
        </p:xfrm>
        <a:graphic>
          <a:graphicData uri="http://schemas.openxmlformats.org/presentationml/2006/ole">
            <mc:AlternateContent xmlns:mc="http://schemas.openxmlformats.org/markup-compatibility/2006">
              <mc:Choice xmlns:v="urn:schemas-microsoft-com:vml" Requires="v">
                <p:oleObj spid="_x0000_s22576" name="Equation" r:id="rId3" imgW="571320" imgH="393480" progId="Equation.3">
                  <p:embed/>
                </p:oleObj>
              </mc:Choice>
              <mc:Fallback>
                <p:oleObj name="Equation" r:id="rId3" imgW="571320" imgH="393480" progId="Equation.3">
                  <p:embed/>
                  <p:pic>
                    <p:nvPicPr>
                      <p:cNvPr id="0" name=""/>
                      <p:cNvPicPr>
                        <a:picLocks noChangeAspect="1" noChangeArrowheads="1"/>
                      </p:cNvPicPr>
                      <p:nvPr/>
                    </p:nvPicPr>
                    <p:blipFill>
                      <a:blip r:embed="rId4"/>
                      <a:srcRect/>
                      <a:stretch>
                        <a:fillRect/>
                      </a:stretch>
                    </p:blipFill>
                    <p:spPr bwMode="auto">
                      <a:xfrm>
                        <a:off x="2735784" y="4045821"/>
                        <a:ext cx="14287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8"/>
          <p:cNvSpPr>
            <a:spLocks noChangeArrowheads="1"/>
          </p:cNvSpPr>
          <p:nvPr/>
        </p:nvSpPr>
        <p:spPr bwMode="auto">
          <a:xfrm>
            <a:off x="4356967" y="3608388"/>
            <a:ext cx="453548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1"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mn-cs"/>
              </a:rPr>
              <a:t>Hence by definition, the corresponding inertial force,</a:t>
            </a:r>
          </a:p>
          <a:p>
            <a:pPr marL="0" marR="0" lvl="1" indent="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cs typeface="+mn-cs"/>
            </a:endParaRPr>
          </a:p>
          <a:p>
            <a:pPr marL="0" marR="0" lvl="1" indent="0" algn="l" defTabSz="914400" eaLnBrk="1" fontAlgn="auto" latinLnBrk="0" hangingPunct="1">
              <a:lnSpc>
                <a:spcPct val="100000"/>
              </a:lnSpc>
              <a:spcBef>
                <a:spcPts val="0"/>
              </a:spcBef>
              <a:spcAft>
                <a:spcPts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mn-cs"/>
              </a:rPr>
              <a:t>Centrifugal force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mn-cs"/>
              </a:rPr>
              <a:t> </a:t>
            </a:r>
            <a:endParaRPr kumimoji="0" lang="en-US" altLang="en-US" sz="2000" b="0" i="0" u="none" strike="noStrike" kern="0" cap="none" spc="0" normalizeH="0" baseline="0" noProof="0" dirty="0">
              <a:ln>
                <a:noFill/>
              </a:ln>
              <a:solidFill>
                <a:srgbClr val="000000"/>
              </a:solidFill>
              <a:effectLst/>
              <a:uLnTx/>
              <a:uFillTx/>
              <a:cs typeface="Arial" panose="020B0604020202020204" pitchFamily="34" charset="0"/>
            </a:endParaRPr>
          </a:p>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cs typeface="Arial" panose="020B0604020202020204" pitchFamily="34" charset="0"/>
              </a:rPr>
              <a:t>The centrifugal force is the outcome of the inertia of the mass resisting change of motion</a:t>
            </a:r>
            <a:endParaRPr kumimoji="0" lang="el-GR" altLang="en-US" sz="2000" b="0" i="0" u="none" strike="noStrike" kern="0" cap="none" spc="0" normalizeH="0" baseline="0" noProof="0" dirty="0">
              <a:ln>
                <a:noFill/>
              </a:ln>
              <a:solidFill>
                <a:srgbClr val="000000"/>
              </a:solidFill>
              <a:effectLst/>
              <a:uLnTx/>
              <a:uFillTx/>
              <a:cs typeface="Arial" panose="020B0604020202020204" pitchFamily="34" charset="0"/>
            </a:endParaRPr>
          </a:p>
        </p:txBody>
      </p:sp>
      <p:graphicFrame>
        <p:nvGraphicFramePr>
          <p:cNvPr id="9" name="Object 9"/>
          <p:cNvGraphicFramePr>
            <a:graphicFrameLocks noChangeAspect="1"/>
          </p:cNvGraphicFramePr>
          <p:nvPr>
            <p:extLst>
              <p:ext uri="{D42A27DB-BD31-4B8C-83A1-F6EECF244321}">
                <p14:modId xmlns:p14="http://schemas.microsoft.com/office/powerpoint/2010/main" val="2475975126"/>
              </p:ext>
            </p:extLst>
          </p:nvPr>
        </p:nvGraphicFramePr>
        <p:xfrm>
          <a:off x="6496050" y="4614146"/>
          <a:ext cx="2495550" cy="831850"/>
        </p:xfrm>
        <a:graphic>
          <a:graphicData uri="http://schemas.openxmlformats.org/presentationml/2006/ole">
            <mc:AlternateContent xmlns:mc="http://schemas.openxmlformats.org/markup-compatibility/2006">
              <mc:Choice xmlns:v="urn:schemas-microsoft-com:vml" Requires="v">
                <p:oleObj spid="_x0000_s22577" name="Equation" r:id="rId5" imgW="1371600" imgH="457200" progId="Equation.3">
                  <p:embed/>
                </p:oleObj>
              </mc:Choice>
              <mc:Fallback>
                <p:oleObj name="Equation" r:id="rId5" imgW="1371600" imgH="457200" progId="Equation.3">
                  <p:embed/>
                  <p:pic>
                    <p:nvPicPr>
                      <p:cNvPr id="0" name=""/>
                      <p:cNvPicPr>
                        <a:picLocks noChangeAspect="1" noChangeArrowheads="1"/>
                      </p:cNvPicPr>
                      <p:nvPr/>
                    </p:nvPicPr>
                    <p:blipFill>
                      <a:blip r:embed="rId6"/>
                      <a:srcRect/>
                      <a:stretch>
                        <a:fillRect/>
                      </a:stretch>
                    </p:blipFill>
                    <p:spPr bwMode="auto">
                      <a:xfrm>
                        <a:off x="6496050" y="4614146"/>
                        <a:ext cx="249555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402448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ngsana New"/>
      </a:majorFont>
      <a:minorFont>
        <a:latin typeface="Times New Roman"/>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h-TH" sz="2800" b="1"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h-TH" sz="2800" b="1"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0B1DB23EA99346A9C014E87C12BA98" ma:contentTypeVersion="2" ma:contentTypeDescription="Create a new document." ma:contentTypeScope="" ma:versionID="b66c17caa13dbb8a2e152fa4131a6c67">
  <xsd:schema xmlns:xsd="http://www.w3.org/2001/XMLSchema" xmlns:xs="http://www.w3.org/2001/XMLSchema" xmlns:p="http://schemas.microsoft.com/office/2006/metadata/properties" xmlns:ns2="ae5a9903-00d5-4189-8803-275988394bde" targetNamespace="http://schemas.microsoft.com/office/2006/metadata/properties" ma:root="true" ma:fieldsID="b5d5fe3a131580cf8ed28a6fd1f655fb" ns2:_="">
    <xsd:import namespace="ae5a9903-00d5-4189-8803-275988394bd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a9903-00d5-4189-8803-275988394b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47A7C7-EE00-4F61-9256-D5F251A3FFDB}"/>
</file>

<file path=customXml/itemProps2.xml><?xml version="1.0" encoding="utf-8"?>
<ds:datastoreItem xmlns:ds="http://schemas.openxmlformats.org/officeDocument/2006/customXml" ds:itemID="{6A98A3D0-0B69-445D-9258-1DBC37E6F607}"/>
</file>

<file path=customXml/itemProps3.xml><?xml version="1.0" encoding="utf-8"?>
<ds:datastoreItem xmlns:ds="http://schemas.openxmlformats.org/officeDocument/2006/customXml" ds:itemID="{BC167E39-786F-44B1-A2A9-70020DF5C8F5}"/>
</file>

<file path=docProps/app.xml><?xml version="1.0" encoding="utf-8"?>
<Properties xmlns="http://schemas.openxmlformats.org/officeDocument/2006/extended-properties" xmlns:vt="http://schemas.openxmlformats.org/officeDocument/2006/docPropsVTypes">
  <Template/>
  <TotalTime>34224</TotalTime>
  <Words>3935</Words>
  <Application>Microsoft Office PowerPoint</Application>
  <PresentationFormat>Overhead</PresentationFormat>
  <Paragraphs>628</Paragraphs>
  <Slides>43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3" baseType="lpstr">
      <vt:lpstr>Arial Unicode MS</vt:lpstr>
      <vt:lpstr>Angsana New</vt:lpstr>
      <vt:lpstr>Arial</vt:lpstr>
      <vt:lpstr>Bookman Old Style</vt:lpstr>
      <vt:lpstr>Cambria Math</vt:lpstr>
      <vt:lpstr>Symbol</vt:lpstr>
      <vt:lpstr>Times New Roman</vt:lpstr>
      <vt:lpstr>Default Design</vt:lpstr>
      <vt:lpstr>Equation</vt:lpstr>
      <vt:lpstr>Image</vt:lpstr>
      <vt:lpstr>PowerPoint Presentation</vt:lpstr>
      <vt:lpstr>Classification of Mechanics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lpstr>Kinetics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 com</dc:creator>
  <cp:lastModifiedBy>Shashi Narayan</cp:lastModifiedBy>
  <cp:revision>413</cp:revision>
  <dcterms:created xsi:type="dcterms:W3CDTF">2002-05-20T05:12:16Z</dcterms:created>
  <dcterms:modified xsi:type="dcterms:W3CDTF">2020-06-06T10:15:01Z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0x0101009E0B1DB23EA99346A9C014E87C12BA98</vt:lpwstr>
  </property>
</Properties>
</file>