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7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20-10-2015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Modular Programming with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267200"/>
            <a:ext cx="8153400" cy="2362200"/>
          </a:xfrm>
        </p:spPr>
        <p:txBody>
          <a:bodyPr/>
          <a:lstStyle/>
          <a:p>
            <a:r>
              <a:rPr lang="en-US" dirty="0" smtClean="0"/>
              <a:t>Suppose you are given the coordinate points of a triangle as shown above, write a program that can find the length of each edge…</a:t>
            </a:r>
          </a:p>
          <a:p>
            <a:r>
              <a:rPr lang="en-US" dirty="0" smtClean="0"/>
              <a:t>User enters: (x1, y1), (x2, y2), and (x3, y3)</a:t>
            </a:r>
          </a:p>
          <a:p>
            <a:endParaRPr lang="en-IN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94050" y="2667000"/>
            <a:ext cx="768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(-3,5)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62400" y="3733800"/>
            <a:ext cx="765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(4,-1)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24400" y="1828800"/>
            <a:ext cx="68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(6,8)</a:t>
            </a:r>
          </a:p>
        </p:txBody>
      </p:sp>
      <p:cxnSp>
        <p:nvCxnSpPr>
          <p:cNvPr id="7" name="Straight Connector 11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4139407" y="1727994"/>
            <a:ext cx="457200" cy="1398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 rot="16200000" flipV="1">
            <a:off x="3559175" y="2819401"/>
            <a:ext cx="1012825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5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4002881" y="2604295"/>
            <a:ext cx="1470025" cy="658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Returning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Function </a:t>
            </a:r>
            <a:r>
              <a:rPr lang="en-US" sz="3200" i="1" dirty="0" smtClean="0"/>
              <a:t>returns </a:t>
            </a:r>
            <a:r>
              <a:rPr lang="en-US" sz="3200" dirty="0" smtClean="0"/>
              <a:t>a single value to the calling program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Function definition declares the type of value to be returned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A </a:t>
            </a: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expression; </a:t>
            </a:r>
            <a:r>
              <a:rPr lang="en-US" sz="3200" dirty="0" smtClean="0"/>
              <a:t>statement is </a:t>
            </a:r>
            <a:r>
              <a:rPr lang="en-US" sz="3200" i="1" dirty="0" smtClean="0"/>
              <a:t>required</a:t>
            </a:r>
            <a:r>
              <a:rPr lang="en-US" sz="3200" dirty="0" smtClean="0"/>
              <a:t> in the function definition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The value returned by a function can be assigned to a variable, printed, or used in an expression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 dirty="0" smtClean="0"/>
              <a:t>A void function may be called to</a:t>
            </a:r>
          </a:p>
          <a:p>
            <a:pPr marL="1143000"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 dirty="0" smtClean="0"/>
              <a:t>perform a particular task (clear the screen) </a:t>
            </a:r>
          </a:p>
          <a:p>
            <a:pPr marL="1143000"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 dirty="0" smtClean="0"/>
              <a:t>modify data</a:t>
            </a:r>
          </a:p>
          <a:p>
            <a:pPr marL="1143000"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 dirty="0" smtClean="0"/>
              <a:t>perform input and output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 dirty="0" smtClean="0"/>
              <a:t>A void function does not return a value to the calling program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800" dirty="0" smtClean="0"/>
              <a:t>A return; statement can be used to exit from function without returning any value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 void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78352" cy="1676400"/>
          </a:xfrm>
        </p:spPr>
        <p:txBody>
          <a:bodyPr/>
          <a:lstStyle/>
          <a:p>
            <a:r>
              <a:rPr lang="en-US" dirty="0" smtClean="0"/>
              <a:t>Write a program to generate the following output?</a:t>
            </a:r>
          </a:p>
          <a:p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3124200"/>
            <a:ext cx="1905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*</a:t>
            </a:r>
          </a:p>
          <a:p>
            <a:pPr eaLnBrk="0" hangingPunct="0"/>
            <a:r>
              <a:rPr lang="en-US" sz="2000" dirty="0"/>
              <a:t>**</a:t>
            </a:r>
          </a:p>
          <a:p>
            <a:pPr eaLnBrk="0" hangingPunct="0"/>
            <a:r>
              <a:rPr lang="en-US" sz="2000" dirty="0"/>
              <a:t>***</a:t>
            </a:r>
          </a:p>
          <a:p>
            <a:pPr eaLnBrk="0" hangingPunct="0"/>
            <a:r>
              <a:rPr lang="en-US" sz="2000" dirty="0"/>
              <a:t>****</a:t>
            </a:r>
          </a:p>
          <a:p>
            <a:pPr eaLnBrk="0" hangingPunct="0"/>
            <a:r>
              <a:rPr lang="en-US" sz="2000" dirty="0"/>
              <a:t>*****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5054600"/>
            <a:ext cx="35814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for (i=1; i&lt;=5; i++) {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43400" y="1905000"/>
            <a:ext cx="3886200" cy="4773613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void print_i_star(int i);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i;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for (i=1; i&lt;=5; i++) 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print_i_star( i 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void print_i_star(int i)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j;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  <a:r>
              <a:rPr lang="en-US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value returning function</a:t>
            </a: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4600" y="2819400"/>
            <a:ext cx="6019800" cy="3824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33600" y="1828800"/>
            <a:ext cx="5246688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n!=n*(n-1)*…*1, 0! = 1 by definition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33400" y="2698750"/>
            <a:ext cx="1600200" cy="366713"/>
            <a:chOff x="336" y="1700"/>
            <a:chExt cx="1008" cy="23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74" y="1700"/>
              <a:ext cx="89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Return Type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36" y="1728"/>
              <a:ext cx="1008" cy="192"/>
            </a:xfrm>
            <a:prstGeom prst="wedgeRectCallout">
              <a:avLst>
                <a:gd name="adj1" fmla="val 74903"/>
                <a:gd name="adj2" fmla="val 71875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10000" y="2514600"/>
            <a:ext cx="1752600" cy="381000"/>
            <a:chOff x="2400" y="1584"/>
            <a:chExt cx="1104" cy="24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1584"/>
              <a:ext cx="105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Function name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400" y="1584"/>
              <a:ext cx="1104" cy="240"/>
            </a:xfrm>
            <a:prstGeom prst="wedgeRectCallout">
              <a:avLst>
                <a:gd name="adj1" fmla="val -49639"/>
                <a:gd name="adj2" fmla="val 8875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6273800" y="3416300"/>
            <a:ext cx="2743200" cy="381000"/>
            <a:chOff x="3744" y="2160"/>
            <a:chExt cx="1728" cy="24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744" y="2160"/>
              <a:ext cx="172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Parameter Declarations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44" y="2160"/>
              <a:ext cx="1632" cy="240"/>
            </a:xfrm>
            <a:prstGeom prst="wedgeRectCallout">
              <a:avLst>
                <a:gd name="adj1" fmla="val -97366"/>
                <a:gd name="adj2" fmla="val -7375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28600" y="3810000"/>
            <a:ext cx="1752600" cy="398463"/>
            <a:chOff x="144" y="2400"/>
            <a:chExt cx="1104" cy="251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" y="2420"/>
              <a:ext cx="8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Declarations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44" y="2400"/>
              <a:ext cx="1104" cy="240"/>
            </a:xfrm>
            <a:prstGeom prst="wedgeRectCallout">
              <a:avLst>
                <a:gd name="adj1" fmla="val 93750"/>
                <a:gd name="adj2" fmla="val -17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609600" y="4191000"/>
            <a:ext cx="1981200" cy="2057400"/>
            <a:chOff x="384" y="2640"/>
            <a:chExt cx="1248" cy="1296"/>
          </a:xfrm>
        </p:grpSpPr>
        <p:sp>
          <p:nvSpPr>
            <p:cNvPr id="19" name="AutoShape 17"/>
            <p:cNvSpPr>
              <a:spLocks/>
            </p:cNvSpPr>
            <p:nvPr/>
          </p:nvSpPr>
          <p:spPr bwMode="auto">
            <a:xfrm>
              <a:off x="1584" y="2640"/>
              <a:ext cx="48" cy="1296"/>
            </a:xfrm>
            <a:prstGeom prst="leftBrace">
              <a:avLst>
                <a:gd name="adj1" fmla="val 225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22" y="3092"/>
              <a:ext cx="833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Statements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84" y="3072"/>
              <a:ext cx="864" cy="288"/>
            </a:xfrm>
            <a:prstGeom prst="wedgeRectCallout">
              <a:avLst>
                <a:gd name="adj1" fmla="val 85069"/>
                <a:gd name="adj2" fmla="val 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use </a:t>
            </a:r>
            <a:r>
              <a:rPr lang="en-US" dirty="0" smtClean="0">
                <a:latin typeface="Courier New" pitchFamily="49" charset="0"/>
              </a:rPr>
              <a:t>fact()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</a:rPr>
              <a:t>stdio.h</a:t>
            </a:r>
            <a:r>
              <a:rPr lang="en-US" sz="2800" dirty="0"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fact(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s = </a:t>
            </a:r>
            <a:r>
              <a:rPr lang="en-US" sz="2400" b="1" dirty="0">
                <a:latin typeface="Courier New" pitchFamily="49" charset="0"/>
              </a:rPr>
              <a:t>fact(t) + fact(t+1)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6" name="Group 34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452562" y="5043487"/>
            <a:ext cx="14430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Function call</a:t>
            </a: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2138362" y="4802187"/>
            <a:ext cx="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52400" y="2286000"/>
            <a:ext cx="5486400" cy="4144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000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fact(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factres</a:t>
            </a:r>
            <a:r>
              <a:rPr lang="en-US" sz="2800" dirty="0">
                <a:latin typeface="Courier New" pitchFamily="49" charset="0"/>
              </a:rPr>
              <a:t>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while(n&gt;1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factres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factres</a:t>
            </a:r>
            <a:r>
              <a:rPr lang="en-US" sz="2800" dirty="0">
                <a:latin typeface="Courier New" pitchFamily="49" charset="0"/>
              </a:rPr>
              <a:t>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  return(</a:t>
            </a:r>
            <a:r>
              <a:rPr lang="en-US" sz="2800" dirty="0" err="1">
                <a:latin typeface="Courier New" pitchFamily="49" charset="0"/>
              </a:rPr>
              <a:t>factres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6324600" y="2209800"/>
          <a:ext cx="2362200" cy="4064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56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Oval 57"/>
          <p:cNvSpPr>
            <a:spLocks noChangeArrowheads="1"/>
          </p:cNvSpPr>
          <p:nvPr/>
        </p:nvSpPr>
        <p:spPr bwMode="auto">
          <a:xfrm>
            <a:off x="5486400" y="43434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" name="Freeform 59"/>
          <p:cNvSpPr>
            <a:spLocks/>
          </p:cNvSpPr>
          <p:nvPr/>
        </p:nvSpPr>
        <p:spPr bwMode="auto">
          <a:xfrm>
            <a:off x="5168900" y="2590800"/>
            <a:ext cx="1841500" cy="2209800"/>
          </a:xfrm>
          <a:custGeom>
            <a:avLst/>
            <a:gdLst>
              <a:gd name="T0" fmla="*/ 2147483647 w 1160"/>
              <a:gd name="T1" fmla="*/ 0 h 1392"/>
              <a:gd name="T2" fmla="*/ 2147483647 w 1160"/>
              <a:gd name="T3" fmla="*/ 2147483647 h 1392"/>
              <a:gd name="T4" fmla="*/ 2147483647 w 1160"/>
              <a:gd name="T5" fmla="*/ 2147483647 h 1392"/>
              <a:gd name="T6" fmla="*/ 0 60000 65536"/>
              <a:gd name="T7" fmla="*/ 0 60000 65536"/>
              <a:gd name="T8" fmla="*/ 0 60000 65536"/>
              <a:gd name="T9" fmla="*/ 0 w 1160"/>
              <a:gd name="T10" fmla="*/ 0 h 1392"/>
              <a:gd name="T11" fmla="*/ 1160 w 1160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1392">
                <a:moveTo>
                  <a:pt x="1160" y="0"/>
                </a:moveTo>
                <a:cubicBezTo>
                  <a:pt x="588" y="244"/>
                  <a:pt x="16" y="488"/>
                  <a:pt x="8" y="720"/>
                </a:cubicBezTo>
                <a:cubicBezTo>
                  <a:pt x="0" y="952"/>
                  <a:pt x="928" y="1280"/>
                  <a:pt x="1112" y="1392"/>
                </a:cubicBezTo>
              </a:path>
            </a:pathLst>
          </a:custGeom>
          <a:noFill/>
          <a:ln w="28575" cap="sq">
            <a:solidFill>
              <a:schemeClr val="hlink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1397000" y="1778000"/>
            <a:ext cx="274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latin typeface="Courier New" pitchFamily="49" charset="0"/>
              </a:rPr>
              <a:t>fact( 5 )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Group 24"/>
          <p:cNvGraphicFramePr>
            <a:graphicFrameLocks noGrp="1"/>
          </p:cNvGraphicFramePr>
          <p:nvPr/>
        </p:nvGraphicFramePr>
        <p:xfrm>
          <a:off x="5715000" y="2209800"/>
          <a:ext cx="3200400" cy="419608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  4  3  2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   5   20   60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5334000" y="44196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</a:rPr>
              <a:t>stdio.h</a:t>
            </a:r>
            <a:r>
              <a:rPr lang="en-US" sz="2800" dirty="0"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fact(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s = </a:t>
            </a:r>
            <a:r>
              <a:rPr lang="en-US" sz="2400" b="1" dirty="0">
                <a:latin typeface="Courier New" pitchFamily="49" charset="0"/>
              </a:rPr>
              <a:t>120 + fact(t+1)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12" name="Group 5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438400" y="5105400"/>
            <a:ext cx="14430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Function call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048000" y="4787900"/>
            <a:ext cx="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6" name="Group 6"/>
          <p:cNvGraphicFramePr>
            <a:graphicFrameLocks noGrp="1"/>
          </p:cNvGraphicFramePr>
          <p:nvPr/>
        </p:nvGraphicFramePr>
        <p:xfrm>
          <a:off x="6324600" y="2209800"/>
          <a:ext cx="2362200" cy="4064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5486400" y="43434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5168900" y="2590800"/>
            <a:ext cx="1841500" cy="2209800"/>
          </a:xfrm>
          <a:custGeom>
            <a:avLst/>
            <a:gdLst>
              <a:gd name="T0" fmla="*/ 2147483647 w 1160"/>
              <a:gd name="T1" fmla="*/ 0 h 1392"/>
              <a:gd name="T2" fmla="*/ 2147483647 w 1160"/>
              <a:gd name="T3" fmla="*/ 2147483647 h 1392"/>
              <a:gd name="T4" fmla="*/ 2147483647 w 1160"/>
              <a:gd name="T5" fmla="*/ 2147483647 h 1392"/>
              <a:gd name="T6" fmla="*/ 0 60000 65536"/>
              <a:gd name="T7" fmla="*/ 0 60000 65536"/>
              <a:gd name="T8" fmla="*/ 0 60000 65536"/>
              <a:gd name="T9" fmla="*/ 0 w 1160"/>
              <a:gd name="T10" fmla="*/ 0 h 1392"/>
              <a:gd name="T11" fmla="*/ 1160 w 1160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1392">
                <a:moveTo>
                  <a:pt x="1160" y="0"/>
                </a:moveTo>
                <a:cubicBezTo>
                  <a:pt x="588" y="244"/>
                  <a:pt x="16" y="488"/>
                  <a:pt x="8" y="720"/>
                </a:cubicBezTo>
                <a:cubicBezTo>
                  <a:pt x="0" y="952"/>
                  <a:pt x="928" y="1280"/>
                  <a:pt x="1112" y="1392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648200" y="3657600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t+1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397000" y="1778000"/>
            <a:ext cx="274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latin typeface="Courier New" pitchFamily="49" charset="0"/>
              </a:rPr>
              <a:t>fact( 6 )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do you solve a big complex problem ?</a:t>
            </a:r>
          </a:p>
          <a:p>
            <a:pPr lvl="1"/>
            <a:r>
              <a:rPr lang="en-US" dirty="0" smtClean="0"/>
              <a:t>Divide it into small tasks </a:t>
            </a:r>
          </a:p>
          <a:p>
            <a:pPr lvl="1"/>
            <a:r>
              <a:rPr lang="en-US" dirty="0" smtClean="0"/>
              <a:t>Solve each task. </a:t>
            </a:r>
          </a:p>
          <a:p>
            <a:pPr lvl="1"/>
            <a:r>
              <a:rPr lang="en-US" dirty="0" smtClean="0"/>
              <a:t>Then combine these solutions.</a:t>
            </a:r>
          </a:p>
          <a:p>
            <a:endParaRPr lang="en-IN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43000" y="3962400"/>
            <a:ext cx="6934200" cy="2436813"/>
            <a:chOff x="480" y="1248"/>
            <a:chExt cx="5088" cy="288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24" y="2352"/>
              <a:ext cx="1200" cy="62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96" y="3168"/>
              <a:ext cx="1008" cy="52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20" y="3168"/>
              <a:ext cx="1056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40" y="3216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" y="3888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80" y="3216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96" y="2016"/>
              <a:ext cx="48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68" y="2112"/>
              <a:ext cx="432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20" y="2880"/>
              <a:ext cx="432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96" y="3600"/>
              <a:ext cx="336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976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320" y="3600"/>
              <a:ext cx="336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984" y="3888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84" y="2304"/>
              <a:ext cx="1968" cy="62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816" y="2928"/>
              <a:ext cx="144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488" y="1248"/>
              <a:ext cx="2448" cy="91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2" name="Group 23"/>
          <p:cNvGraphicFramePr>
            <a:graphicFrameLocks noGrp="1"/>
          </p:cNvGraphicFramePr>
          <p:nvPr/>
        </p:nvGraphicFramePr>
        <p:xfrm>
          <a:off x="5715000" y="2209800"/>
          <a:ext cx="3200400" cy="419608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6  5  4  3  2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   6   30   120   360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321300" y="4394200"/>
            <a:ext cx="38100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execution of factorial function…</a:t>
            </a:r>
            <a:endParaRPr lang="en-I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s = </a:t>
            </a:r>
            <a:r>
              <a:rPr lang="en-US" sz="2400" b="1">
                <a:latin typeface="Courier New" pitchFamily="49" charset="0"/>
              </a:rPr>
              <a:t>120 + 720;</a:t>
            </a: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840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38800" y="6019800"/>
            <a:ext cx="2971800" cy="654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result is 840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reuse of factorial function</a:t>
            </a:r>
            <a:endParaRPr lang="en-I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a statement to compute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Enter X, Z, K, 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y=(fact(X)+fact(Z)*5)/(fact(K)-fact(D));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743200" y="2676525"/>
          <a:ext cx="2895600" cy="1339850"/>
        </p:xfrm>
        <a:graphic>
          <a:graphicData uri="http://schemas.openxmlformats.org/presentationml/2006/ole">
            <p:oleObj spid="_x0000_s1026" name="Equation" r:id="rId3" imgW="850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reuse of factorial function in another function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17713"/>
            <a:ext cx="8497888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a select function that takes n and k and computes “n choose k” where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 select(int n, int k)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return fact(n)/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fact(n-k)*fact(k)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0" y="2971800"/>
          <a:ext cx="2286000" cy="979488"/>
        </p:xfrm>
        <a:graphic>
          <a:graphicData uri="http://schemas.openxmlformats.org/presentationml/2006/ole">
            <p:oleObj spid="_x0000_s2050" name="Equation" r:id="rId3" imgW="1066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764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a function to compute maximum and minimum of two numbers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048000"/>
            <a:ext cx="5181600" cy="3094038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max(int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&gt;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24263"/>
            <a:ext cx="5181600" cy="3094037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min(int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&lt;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Are following calls to max function valid?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will be the result?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max(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a,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b);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min(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a,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b);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main()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x = 2, y = 3, z = 7, temp;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temp = max(</a:t>
            </a:r>
            <a:r>
              <a:rPr lang="en-US" sz="2000" dirty="0" err="1" smtClean="0">
                <a:latin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temp = max(4,6);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temp = max(4,4+3*2);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temp = max(</a:t>
            </a:r>
            <a:r>
              <a:rPr lang="en-US" sz="2000" dirty="0" err="1" smtClean="0">
                <a:latin typeface="Courier New" pitchFamily="49" charset="0"/>
              </a:rPr>
              <a:t>x,max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y,z</a:t>
            </a:r>
            <a:r>
              <a:rPr lang="en-US" sz="2000" dirty="0" smtClean="0">
                <a:latin typeface="Courier New" pitchFamily="49" charset="0"/>
              </a:rPr>
              <a:t>));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void function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</a:rPr>
              <a:t>print_date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mo,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day,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year)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/*output formatted date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(“%d/%</a:t>
            </a:r>
            <a:r>
              <a:rPr lang="en-US" sz="2400" dirty="0" smtClean="0">
                <a:latin typeface="Courier New" pitchFamily="49" charset="0"/>
              </a:rPr>
              <a:t>d</a:t>
            </a:r>
            <a:r>
              <a:rPr lang="en-US" sz="2400" dirty="0" smtClean="0">
                <a:latin typeface="Courier New" pitchFamily="49" charset="0"/>
              </a:rPr>
              <a:t>/%</a:t>
            </a:r>
            <a:r>
              <a:rPr lang="en-US" sz="2400" dirty="0" smtClean="0">
                <a:latin typeface="Courier New" pitchFamily="49" charset="0"/>
              </a:rPr>
              <a:t>d</a:t>
            </a:r>
            <a:r>
              <a:rPr lang="en-US" sz="2400" dirty="0" smtClean="0">
                <a:latin typeface="Courier New" pitchFamily="49" charset="0"/>
              </a:rPr>
              <a:t>\n</a:t>
            </a:r>
            <a:r>
              <a:rPr lang="en-US" sz="2400" dirty="0" smtClean="0">
                <a:latin typeface="Courier New" pitchFamily="49" charset="0"/>
              </a:rPr>
              <a:t>”, mo, day, year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return;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Write a function that takes score as parameter and computes and returns letter grade based on the scale below.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80-100	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60-79		B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40-59		C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0-39		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char </a:t>
            </a:r>
            <a:r>
              <a:rPr lang="en-US" sz="2400" b="1" dirty="0" err="1" smtClean="0">
                <a:latin typeface="Courier New" pitchFamily="49" charset="0"/>
              </a:rPr>
              <a:t>get_letter_grade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score)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char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if ((score &gt;= 80) &amp;&amp; (score &lt;=100))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60) &amp;&amp; (score &lt;= 79))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40) &amp;&amp; (score &lt;= 59))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'C';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0) &amp;&amp; (score &lt;= 39))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'D';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return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a function to compute log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4343400"/>
            <a:ext cx="8839200" cy="181292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double log_any_base(double a, double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return log(a)/log(b);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438400" y="2667000"/>
          <a:ext cx="3276600" cy="1344613"/>
        </p:xfrm>
        <a:graphic>
          <a:graphicData uri="http://schemas.openxmlformats.org/presentationml/2006/ole">
            <p:oleObj spid="_x0000_s3074" name="Equation" r:id="rId3" imgW="977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Modularity…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In C we use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also referred to as </a:t>
            </a:r>
            <a:r>
              <a:rPr lang="en-US" b="1" dirty="0" smtClean="0">
                <a:solidFill>
                  <a:srgbClr val="FF0000"/>
                </a:solidFill>
              </a:rPr>
              <a:t>modules</a:t>
            </a:r>
            <a:r>
              <a:rPr lang="en-US" i="1" dirty="0" smtClean="0"/>
              <a:t> </a:t>
            </a:r>
            <a:r>
              <a:rPr lang="en-US" dirty="0" smtClean="0"/>
              <a:t>to perform specific tasks that we determined in our solution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7" name="Picture 26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00200"/>
            <a:ext cx="482373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6002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6525" y="27749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81800" y="3352800"/>
            <a:ext cx="1676400" cy="1477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Output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Out1 = 2</a:t>
            </a:r>
          </a:p>
          <a:p>
            <a:pPr eaLnBrk="0" hangingPunct="0"/>
            <a:r>
              <a:rPr lang="en-US"/>
              <a:t>Out2 = 4</a:t>
            </a:r>
          </a:p>
          <a:p>
            <a:pPr eaLnBrk="0" hangingPunct="0"/>
            <a:r>
              <a:rPr lang="en-US"/>
              <a:t>Out3 = 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2118985"/>
            <a:ext cx="6324600" cy="466281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function1(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x = 2;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("Out1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return(x+1);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 = 4,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y = function1(x);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("Out2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("Out3 = %d\</a:t>
            </a:r>
            <a:r>
              <a:rPr lang="en-US" sz="2000" b="1" dirty="0" err="1">
                <a:latin typeface="Courier New" pitchFamily="49" charset="0"/>
              </a:rPr>
              <a:t>n",y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017713"/>
            <a:ext cx="8193088" cy="4968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419100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function2()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2\n");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function1()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1\n");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14850" y="2514600"/>
            <a:ext cx="401955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void function3()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3\n");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function1();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function3();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 0;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4343400"/>
            <a:ext cx="1692275" cy="2027238"/>
          </a:xfrm>
          <a:prstGeom prst="rect">
            <a:avLst/>
          </a:prstGeom>
          <a:solidFill>
            <a:srgbClr val="C3D6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Output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r>
              <a:rPr lang="en-US"/>
              <a:t>In function 1</a:t>
            </a:r>
          </a:p>
          <a:p>
            <a:pPr eaLnBrk="0" hangingPunct="0"/>
            <a:r>
              <a:rPr lang="en-US"/>
              <a:t>In function 3</a:t>
            </a:r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Call by value</a:t>
            </a:r>
          </a:p>
          <a:p>
            <a:pPr lvl="1"/>
            <a:r>
              <a:rPr lang="en-US" sz="2400" dirty="0" smtClean="0"/>
              <a:t>formal parameter receives the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the actual parameter</a:t>
            </a:r>
          </a:p>
          <a:p>
            <a:pPr lvl="1"/>
            <a:r>
              <a:rPr lang="en-US" sz="2400" dirty="0" smtClean="0"/>
              <a:t>function can NOT change the value of the actual parameter (arrays are an exception)</a:t>
            </a:r>
          </a:p>
          <a:p>
            <a:r>
              <a:rPr lang="en-US" sz="2800" dirty="0" smtClean="0"/>
              <a:t>Call by reference</a:t>
            </a:r>
          </a:p>
          <a:p>
            <a:pPr lvl="1"/>
            <a:r>
              <a:rPr lang="en-US" sz="2400" dirty="0" smtClean="0"/>
              <a:t>actual parameters are </a:t>
            </a:r>
            <a:r>
              <a:rPr lang="en-US" sz="2400" i="1" dirty="0" smtClean="0"/>
              <a:t>pointers </a:t>
            </a:r>
          </a:p>
          <a:p>
            <a:pPr lvl="1"/>
            <a:r>
              <a:rPr lang="en-US" sz="2400" dirty="0" smtClean="0"/>
              <a:t>function can change the value of the actual parameter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 function or variable</a:t>
            </a:r>
            <a:endParaRPr lang="en-IN" dirty="0"/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5410200" y="2514600"/>
            <a:ext cx="3276600" cy="3810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19200"/>
            <a:ext cx="7772400" cy="12192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refers to the portion of the program in which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valid to reference the function or variable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function or variable is visible or accessible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606675"/>
            <a:ext cx="4038600" cy="4251325"/>
          </a:xfrm>
          <a:prstGeom prst="rect">
            <a:avLst/>
          </a:prstGeom>
          <a:solidFill>
            <a:srgbClr val="85ACEB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tIns="228600" bIns="228600"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s = fact(t) + fact(t+1);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400" b="1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while(n&gt;1)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91400" y="2103438"/>
            <a:ext cx="698500" cy="258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94125" y="41211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9" name="Group 25"/>
          <p:cNvGraphicFramePr>
            <a:graphicFrameLocks noGrp="1"/>
          </p:cNvGraphicFramePr>
          <p:nvPr/>
        </p:nvGraphicFramePr>
        <p:xfrm>
          <a:off x="5791200" y="3124200"/>
          <a:ext cx="2667000" cy="2895601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21"/>
          <p:cNvSpPr>
            <a:spLocks noChangeArrowheads="1"/>
          </p:cNvSpPr>
          <p:nvPr/>
        </p:nvSpPr>
        <p:spPr bwMode="auto">
          <a:xfrm>
            <a:off x="5486400" y="3048000"/>
            <a:ext cx="3048000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5562600" y="4800600"/>
            <a:ext cx="3048000" cy="1295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04800" y="3098800"/>
            <a:ext cx="3657600" cy="1295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304800" y="4495800"/>
            <a:ext cx="3657600" cy="2209800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 function or variable</a:t>
            </a:r>
            <a:endParaRPr lang="en-I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410200" y="2514600"/>
            <a:ext cx="3276600" cy="3810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838200" y="1219200"/>
            <a:ext cx="7772400" cy="12192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Same variable name can be used in different functions</a:t>
            </a:r>
            <a:endParaRPr kumimoji="0" lang="en-US" sz="2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8600" y="2438400"/>
            <a:ext cx="4038600" cy="4251325"/>
          </a:xfrm>
          <a:prstGeom prst="rect">
            <a:avLst/>
          </a:prstGeom>
          <a:solidFill>
            <a:srgbClr val="85ACEB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tIns="228600" bIns="228600"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fact(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  s = fact(t) + fact(t+1);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400" b="1" dirty="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fact(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t)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while(t&gt;1)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	s = s*t;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	t--;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return(s);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1400" y="2103438"/>
            <a:ext cx="698500" cy="258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794125" y="41211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9" name="Group 8"/>
          <p:cNvGraphicFramePr>
            <a:graphicFrameLocks noGrp="1"/>
          </p:cNvGraphicFramePr>
          <p:nvPr/>
        </p:nvGraphicFramePr>
        <p:xfrm>
          <a:off x="5791200" y="3124200"/>
          <a:ext cx="2667000" cy="2895601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486400" y="3048000"/>
            <a:ext cx="3048000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562600" y="4800600"/>
            <a:ext cx="3048000" cy="1295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04800" y="3098800"/>
            <a:ext cx="3657600" cy="1295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304800" y="4495800"/>
            <a:ext cx="3657600" cy="2209800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i="1" dirty="0" smtClean="0"/>
              <a:t>Local</a:t>
            </a:r>
            <a:r>
              <a:rPr lang="en-US" sz="2800" dirty="0" smtClean="0"/>
              <a:t> scope </a:t>
            </a:r>
          </a:p>
          <a:p>
            <a:pPr lvl="1"/>
            <a:r>
              <a:rPr lang="en-US" sz="2400" dirty="0" smtClean="0"/>
              <a:t>a local variable is defined within a function or a block and can be accessed only within the function or block that defines it</a:t>
            </a:r>
          </a:p>
          <a:p>
            <a:r>
              <a:rPr lang="en-US" sz="2800" i="1" dirty="0" smtClean="0"/>
              <a:t>Global</a:t>
            </a:r>
            <a:r>
              <a:rPr lang="en-US" sz="2800" dirty="0" smtClean="0"/>
              <a:t> scope</a:t>
            </a:r>
          </a:p>
          <a:p>
            <a:pPr lvl="1"/>
            <a:r>
              <a:rPr lang="en-US" sz="2400" dirty="0" smtClean="0"/>
              <a:t>a global variable is defined outside the </a:t>
            </a:r>
            <a:r>
              <a:rPr lang="en-US" sz="2400" b="1" dirty="0" smtClean="0"/>
              <a:t>main</a:t>
            </a:r>
            <a:r>
              <a:rPr lang="en-US" sz="2400" dirty="0" smtClean="0"/>
              <a:t> function and can be accessed by any function within the program file.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</a:t>
            </a:r>
            <a:r>
              <a:rPr lang="en-IN" dirty="0" err="1" smtClean="0"/>
              <a:t>vs</a:t>
            </a:r>
            <a:r>
              <a:rPr lang="en-IN" dirty="0" smtClean="0"/>
              <a:t> local variable</a:t>
            </a:r>
            <a:endParaRPr lang="en-IN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867400" y="2209800"/>
            <a:ext cx="3124200" cy="32004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096000" y="3276600"/>
            <a:ext cx="2819400" cy="914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096000" y="4267200"/>
            <a:ext cx="28194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685800" y="1752600"/>
            <a:ext cx="4038600" cy="4953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838200" y="2438400"/>
            <a:ext cx="3810000" cy="1676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38200" y="4343400"/>
            <a:ext cx="3810000" cy="2286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1828800"/>
            <a:ext cx="4038600" cy="4724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#include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stdio.h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z = 2;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void function1()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{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a = 4;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("Z = %d\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n",z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z 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z+a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main()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{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a = 3;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z = z + a;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function1();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("Z = %d\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n",z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z 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z+a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return 0;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876800" y="5334000"/>
            <a:ext cx="1311275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Output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Z = 5</a:t>
            </a:r>
          </a:p>
          <a:p>
            <a:pPr eaLnBrk="0" hangingPunct="0"/>
            <a:r>
              <a:rPr lang="en-US"/>
              <a:t>Z = 9</a:t>
            </a:r>
          </a:p>
        </p:txBody>
      </p:sp>
      <p:graphicFrame>
        <p:nvGraphicFramePr>
          <p:cNvPr id="12" name="Group 17"/>
          <p:cNvGraphicFramePr>
            <a:graphicFrameLocks noGrp="1"/>
          </p:cNvGraphicFramePr>
          <p:nvPr/>
        </p:nvGraphicFramePr>
        <p:xfrm>
          <a:off x="6400800" y="2209800"/>
          <a:ext cx="2057400" cy="40640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z=2 5 9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a=4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classes- four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i="1" dirty="0" smtClean="0"/>
              <a:t>Storage class</a:t>
            </a:r>
            <a:r>
              <a:rPr lang="en-US" sz="2000" dirty="0" smtClean="0"/>
              <a:t> refers to the lifetime of a variable</a:t>
            </a:r>
            <a:endParaRPr lang="en-US" sz="2000" i="1" dirty="0" smtClean="0"/>
          </a:p>
          <a:p>
            <a:pPr>
              <a:lnSpc>
                <a:spcPct val="80000"/>
              </a:lnSpc>
            </a:pPr>
            <a:r>
              <a:rPr lang="en-US" sz="2000" i="1" dirty="0" smtClean="0"/>
              <a:t>automatic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auto</a:t>
            </a:r>
            <a:r>
              <a:rPr lang="en-US" sz="2000" dirty="0" smtClean="0"/>
              <a:t> - default for local variables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Memory set aside for local variables is not reserved when the block in which the local variable was defined is exited.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external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extern</a:t>
            </a:r>
            <a:r>
              <a:rPr lang="en-US" sz="2000" dirty="0" smtClean="0"/>
              <a:t>  - used for global variables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Memory is reserved for a global variable throughout the execution life of the program.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static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static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Requests that memory for a local variable be reserved throughout the execution life of the program.  The static storage class does not affect the scope of the variable.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register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register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Requests that a variable should be placed in a high speed memory register.  </a:t>
            </a:r>
            <a:endParaRPr lang="en-US" sz="1800" smtClean="0"/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using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Modules can be written and tested separately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Modules can be reused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Large projects can be developed in parallel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Reduces length of program, making it more readable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Promotes the concept of </a:t>
            </a:r>
            <a:r>
              <a:rPr lang="en-US" sz="2800" b="1" dirty="0" smtClean="0"/>
              <a:t>abstraction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module hides details of a task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just need to know what this module does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don’t need to know how it does 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Programmer 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Every C program starts with </a:t>
            </a:r>
            <a:r>
              <a:rPr lang="en-US" sz="2400" dirty="0" smtClean="0">
                <a:latin typeface="Courier New" pitchFamily="49" charset="0"/>
              </a:rPr>
              <a:t>main()</a:t>
            </a:r>
            <a:r>
              <a:rPr lang="en-US" sz="2400" dirty="0" smtClean="0"/>
              <a:t>function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Additional functions are called or invoked when the program encounters function names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Functions could be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Pre-defined library functions (e.g., </a:t>
            </a:r>
            <a:r>
              <a:rPr lang="en-US" sz="2000" dirty="0" err="1" smtClean="0"/>
              <a:t>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scanf</a:t>
            </a:r>
            <a:r>
              <a:rPr lang="en-US" sz="2000" dirty="0" smtClean="0"/>
              <a:t>, </a:t>
            </a:r>
            <a:r>
              <a:rPr lang="en-US" sz="2000" dirty="0" err="1" smtClean="0"/>
              <a:t>pow</a:t>
            </a:r>
            <a:r>
              <a:rPr lang="en-US" sz="2000" dirty="0" smtClean="0"/>
              <a:t>) 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Programmer-defined functions (e.g., </a:t>
            </a:r>
            <a:r>
              <a:rPr lang="en-US" sz="2000" dirty="0" err="1" smtClean="0"/>
              <a:t>my_printf</a:t>
            </a:r>
            <a:r>
              <a:rPr lang="en-US" sz="2000" dirty="0" smtClean="0"/>
              <a:t>, area)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Functions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Perform a specific task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May take arguments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May return a single value to the calling function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May change the value of the function arguments (call by reference)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2239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chemeClr val="hlink"/>
                </a:solidFill>
                <a:latin typeface="Courier New" pitchFamily="49" charset="0"/>
              </a:rPr>
              <a:t>return_type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chemeClr val="folHlink"/>
                </a:solidFill>
                <a:latin typeface="Courier New" pitchFamily="49" charset="0"/>
              </a:rPr>
              <a:t>function_name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parameters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</a:rPr>
              <a:t>declarations;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993300"/>
                </a:solidFill>
                <a:latin typeface="Courier New" pitchFamily="49" charset="0"/>
              </a:rPr>
              <a:t>statements;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91000" y="3962400"/>
            <a:ext cx="4800600" cy="26955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my_add_func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int a, int b</a:t>
            </a:r>
            <a:r>
              <a:rPr lang="en-US" sz="2000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CC00"/>
                </a:solidFill>
                <a:latin typeface="Courier New" pitchFamily="49" charset="0"/>
              </a:rPr>
              <a:t>  int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sum = a + b;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return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Programmer-Defined Functions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Function Prototype describes how a function is called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my_add_func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b)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Function Call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</a:rPr>
              <a:t>my_add_func</a:t>
            </a:r>
            <a:r>
              <a:rPr lang="en-US" dirty="0" smtClean="0">
                <a:latin typeface="Courier New" pitchFamily="49" charset="0"/>
              </a:rPr>
              <a:t>(5, X);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Function implementation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my_add_func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b)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>
                <a:latin typeface="Courier New" pitchFamily="49" charset="0"/>
              </a:rPr>
              <a:t> 	…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>
                <a:latin typeface="Courier New" pitchFamily="49" charset="0"/>
              </a:rPr>
              <a:t>	}</a:t>
            </a:r>
          </a:p>
          <a:p>
            <a:endParaRPr lang="en-IN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905000" y="4876800"/>
            <a:ext cx="6781800" cy="169277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Function parameters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Formal parameters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Actual parameter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Formal parameters must match with actual parameters in </a:t>
            </a:r>
            <a:r>
              <a:rPr lang="en-US" sz="1600" i="1" dirty="0"/>
              <a:t>order</a:t>
            </a:r>
            <a:r>
              <a:rPr lang="en-US" sz="1600" dirty="0"/>
              <a:t>, </a:t>
            </a:r>
            <a:r>
              <a:rPr lang="en-US" sz="1600" i="1" dirty="0"/>
              <a:t>number</a:t>
            </a:r>
            <a:r>
              <a:rPr lang="en-US" sz="1600" dirty="0"/>
              <a:t> and </a:t>
            </a:r>
            <a:r>
              <a:rPr lang="en-US" sz="1600" i="1" dirty="0"/>
              <a:t>data</a:t>
            </a:r>
            <a:r>
              <a:rPr lang="en-US" sz="1600" dirty="0"/>
              <a:t> </a:t>
            </a:r>
            <a:r>
              <a:rPr lang="en-US" sz="1600" i="1" dirty="0"/>
              <a:t>type</a:t>
            </a:r>
            <a:r>
              <a:rPr lang="en-US" sz="1600" dirty="0"/>
              <a:t>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If the type is not the same, type conversion will be </a:t>
            </a:r>
            <a:r>
              <a:rPr lang="en-US" sz="1600" dirty="0" smtClean="0"/>
              <a:t>applied. But </a:t>
            </a:r>
            <a:r>
              <a:rPr lang="en-US" sz="1600" dirty="0"/>
              <a:t>this might cause some errors (</a:t>
            </a:r>
            <a:r>
              <a:rPr lang="en-US" sz="1600" dirty="0" err="1"/>
              <a:t>double</a:t>
            </a:r>
            <a:r>
              <a:rPr lang="en-US" sz="1600" dirty="0" err="1">
                <a:sym typeface="Wingdings" pitchFamily="2" charset="2"/>
              </a:rPr>
              <a:t>int</a:t>
            </a:r>
            <a:r>
              <a:rPr lang="en-US" sz="1600" dirty="0">
                <a:sym typeface="Wingdings" pitchFamily="2" charset="2"/>
              </a:rPr>
              <a:t>)</a:t>
            </a:r>
            <a:r>
              <a:rPr lang="en-US" sz="1600" dirty="0"/>
              <a:t> so you need to be careful!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4076700" y="4610100"/>
            <a:ext cx="685800" cy="6096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4038600" y="3733800"/>
            <a:ext cx="1828800" cy="1828800"/>
          </a:xfrm>
          <a:prstGeom prst="curvedConnector3">
            <a:avLst>
              <a:gd name="adj1" fmla="val 3333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458200" cy="44958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+mn-cs"/>
              </a:rPr>
              <a:t>So far, we used several pre-defined functions!</a:t>
            </a:r>
          </a:p>
          <a:p>
            <a:pPr marL="0" lvl="0" indent="0" eaLnBrk="0" fontAlgn="base" hangingPunct="0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sz="800" dirty="0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marL="0" lvl="0" indent="0" eaLnBrk="0" fontAlgn="base" hangingPunct="0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stdio.h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</a:p>
          <a:p>
            <a:pPr marL="0" lvl="0" indent="0" eaLnBrk="0" fontAlgn="base" hangingPunct="0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math.h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</a:p>
          <a:p>
            <a:pPr marL="0" lvl="0" indent="0" eaLnBrk="0" fontAlgn="base" hangingPunct="0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main(void)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double angle;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(“Input angle in radians: \n“);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(“%lf”, &amp;angle);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(“The sine of the angle is %f\n“, 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+mn-cs"/>
              </a:rPr>
              <a:t>sin(angle)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);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 return 0;</a:t>
            </a:r>
          </a:p>
          <a:p>
            <a:pPr marL="0" lvl="0" indent="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  <a:p>
            <a:endParaRPr lang="en-IN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19600" y="4940300"/>
            <a:ext cx="4419600" cy="19177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 dirty="0">
                <a:latin typeface="Courier New" pitchFamily="49" charset="0"/>
              </a:rPr>
              <a:t>double sin(double radian);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 dirty="0">
                <a:latin typeface="Courier New" pitchFamily="49" charset="0"/>
              </a:rPr>
              <a:t>double sin(double radian)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 dirty="0">
                <a:latin typeface="Courier New" pitchFamily="49" charset="0"/>
              </a:rPr>
              <a:t>/* details of computing sin */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Programmer-defined Functions</a:t>
            </a:r>
            <a:endParaRPr lang="en-I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" y="1828800"/>
            <a:ext cx="4191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#include &lt;stdio.h&gt;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int main(void)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double x1,y1,x2,y2, dist;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printf(“Enter x1 y1 x2 y2 :”);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scanf(“%lf %lf %lf %lf”,    	&amp;x1,&amp;y1,&amp;x2,&amp;y2);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dist =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sqrt(pow((x2-x1),2)   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       + pow((y2-y1),2));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printf(“Distance is %lf\n”, dist);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return 0;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}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343400" y="1447800"/>
            <a:ext cx="47244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double distance(double x1,double y1,double x2,double y2);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main(void)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double x1,y1,x2,y2, dist;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(“Enter x1 y1 x2 y2 :”);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(“%lf %lf %lf %lf”,    	&amp;x1,&amp;y1,&amp;x2,&amp;y2);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dist = distance(x1,y1,x2,y2);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(“Distance is %lf\n”, dist);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return 0;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double distance(double x1,double y1,double x2,double y2)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return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sqrt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pow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((x2-x1),2)   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+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pow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((y2-y1),2));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1888</Words>
  <Application>Microsoft Office PowerPoint</Application>
  <PresentationFormat>On-screen Show (4:3)</PresentationFormat>
  <Paragraphs>530</Paragraphs>
  <Slides>37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Median</vt:lpstr>
      <vt:lpstr>Equation</vt:lpstr>
      <vt:lpstr>Modular Programming with Functions</vt:lpstr>
      <vt:lpstr>Modularity</vt:lpstr>
      <vt:lpstr>Modularity…</vt:lpstr>
      <vt:lpstr>Advantages of using Modules</vt:lpstr>
      <vt:lpstr>Programmer defined functions</vt:lpstr>
      <vt:lpstr>Function Definition</vt:lpstr>
      <vt:lpstr>Programmer-Defined Functions Terminology</vt:lpstr>
      <vt:lpstr>Example: Pre-defined Functions</vt:lpstr>
      <vt:lpstr>Example: Programmer-defined Functions</vt:lpstr>
      <vt:lpstr>Exercise</vt:lpstr>
      <vt:lpstr>Value Returning Functions</vt:lpstr>
      <vt:lpstr>Void functions</vt:lpstr>
      <vt:lpstr>Exercise: void functions</vt:lpstr>
      <vt:lpstr>Example: value returning function</vt:lpstr>
      <vt:lpstr>Example – use fact()</vt:lpstr>
      <vt:lpstr>Example – execution of factorial function…</vt:lpstr>
      <vt:lpstr>Example – execution of factorial function…</vt:lpstr>
      <vt:lpstr>Example – execution of factorial function…</vt:lpstr>
      <vt:lpstr>Example – execution of factorial function…</vt:lpstr>
      <vt:lpstr>Example – execution of factorial function…</vt:lpstr>
      <vt:lpstr>Example – execution of factorial function…</vt:lpstr>
      <vt:lpstr>Example – reuse of factorial function</vt:lpstr>
      <vt:lpstr>Example – reuse of factorial function in another function</vt:lpstr>
      <vt:lpstr>Exercise</vt:lpstr>
      <vt:lpstr>Exercise</vt:lpstr>
      <vt:lpstr>Example for void function</vt:lpstr>
      <vt:lpstr>Exercise</vt:lpstr>
      <vt:lpstr>Solution</vt:lpstr>
      <vt:lpstr>Exercise</vt:lpstr>
      <vt:lpstr>Exercise</vt:lpstr>
      <vt:lpstr>Exercise</vt:lpstr>
      <vt:lpstr>Parameter passing</vt:lpstr>
      <vt:lpstr>Scope of a function or variable</vt:lpstr>
      <vt:lpstr>Scope of a function or variable</vt:lpstr>
      <vt:lpstr>Scope</vt:lpstr>
      <vt:lpstr>Global vs local variable</vt:lpstr>
      <vt:lpstr>Storage classes- four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SONY</cp:lastModifiedBy>
  <cp:revision>122</cp:revision>
  <dcterms:created xsi:type="dcterms:W3CDTF">2006-08-16T00:00:00Z</dcterms:created>
  <dcterms:modified xsi:type="dcterms:W3CDTF">2015-10-21T03:06:41Z</dcterms:modified>
</cp:coreProperties>
</file>