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382" r:id="rId3"/>
    <p:sldId id="383" r:id="rId4"/>
    <p:sldId id="384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401" r:id="rId22"/>
    <p:sldId id="406" r:id="rId23"/>
    <p:sldId id="407" r:id="rId24"/>
    <p:sldId id="408" r:id="rId25"/>
    <p:sldId id="409" r:id="rId26"/>
    <p:sldId id="410" r:id="rId27"/>
    <p:sldId id="411" r:id="rId28"/>
    <p:sldId id="402" r:id="rId29"/>
    <p:sldId id="403" r:id="rId30"/>
    <p:sldId id="404" r:id="rId31"/>
    <p:sldId id="405" r:id="rId32"/>
    <p:sldId id="412" r:id="rId33"/>
    <p:sldId id="41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589" y="-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4020D-C323-49F7-A33B-A77C483A5C8B}" type="datetimeFigureOut">
              <a:rPr lang="en-IN" smtClean="0"/>
              <a:pPr/>
              <a:t>27-10-2015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22214-F549-4E4A-BFCE-2AF378F3583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2214-F549-4E4A-BFCE-2AF378F3583A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2214-F549-4E4A-BFCE-2AF378F3583A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2214-F549-4E4A-BFCE-2AF378F3583A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2214-F549-4E4A-BFCE-2AF378F3583A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1BD1040-F628-4F31-9574-111E66422AF3}" type="slidenum">
              <a:rPr lang="en-US" smtClean="0">
                <a:latin typeface="Arial" pitchFamily="34" charset="0"/>
              </a:rPr>
              <a:pPr>
                <a:defRPr/>
              </a:pPr>
              <a:t>30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DFCD799-40F4-4D3D-B02B-D6A1EE9E61A3}" type="datetime1">
              <a:rPr lang="en-US" smtClean="0"/>
              <a:pPr/>
              <a:t>10/27/2015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2E0B-02A0-4379-A3C9-571F90EABB03}" type="datetime1">
              <a:rPr lang="en-US" smtClean="0"/>
              <a:pPr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E4137FA-C619-4789-879B-06BB7306967D}" type="datetime1">
              <a:rPr lang="en-US" smtClean="0"/>
              <a:pPr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613C-19FD-4CDA-90D5-5B064745334E}" type="datetime1">
              <a:rPr lang="en-US" smtClean="0"/>
              <a:pPr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2E35-1A0A-46BA-B990-E883D7781C4A}" type="datetime1">
              <a:rPr lang="en-US" smtClean="0"/>
              <a:pPr/>
              <a:t>10/27/2015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2CCF27C-AF75-41BF-A31E-9044428FD5AF}" type="datetime1">
              <a:rPr lang="en-US" smtClean="0"/>
              <a:pPr/>
              <a:t>10/27/2015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95C16DF-1EC9-4919-ABB9-A65BB7BD7147}" type="datetime1">
              <a:rPr lang="en-US" smtClean="0"/>
              <a:pPr/>
              <a:t>10/27/2015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981D-2367-4B52-906D-1543987D02E4}" type="datetime1">
              <a:rPr lang="en-US" smtClean="0"/>
              <a:pPr/>
              <a:t>10/27/2015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6583-4BC4-41FC-A1C6-2FF7811C3D1C}" type="datetime1">
              <a:rPr lang="en-US" smtClean="0"/>
              <a:pPr/>
              <a:t>10/27/2015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5370-3A66-440D-8AA3-9673E6759B67}" type="datetime1">
              <a:rPr lang="en-US" smtClean="0"/>
              <a:pPr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FC8F28A-8EE1-46B6-BD12-05F0F632E5B0}" type="datetime1">
              <a:rPr lang="en-US" smtClean="0"/>
              <a:pPr/>
              <a:t>10/27/2015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602015B-5863-4605-A8BD-458B75386FE2}" type="datetime1">
              <a:rPr lang="en-US" smtClean="0"/>
              <a:pPr/>
              <a:t>10/27/2015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Structures and Unions in C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Assignment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value of one structure variable is assigned to another variable of same type using assignment operator. </a:t>
            </a:r>
          </a:p>
          <a:p>
            <a:r>
              <a:rPr lang="en-IN" dirty="0" smtClean="0"/>
              <a:t>If the e1 and e2 are  structure variables of type employee then the statement </a:t>
            </a:r>
          </a:p>
          <a:p>
            <a:pPr>
              <a:buNone/>
            </a:pPr>
            <a:r>
              <a:rPr lang="en-IN" dirty="0" smtClean="0"/>
              <a:t>				e1 = e2; </a:t>
            </a:r>
          </a:p>
          <a:p>
            <a:r>
              <a:rPr lang="en-IN" dirty="0" smtClean="0"/>
              <a:t>assigns value of structure variable e2 to e1. </a:t>
            </a:r>
          </a:p>
          <a:p>
            <a:r>
              <a:rPr lang="en-IN" dirty="0" smtClean="0"/>
              <a:t>The value of each member of e2 is assigned to corresponding members of e1.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Assignment….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However,</a:t>
            </a:r>
          </a:p>
          <a:p>
            <a:pPr>
              <a:buNone/>
            </a:pPr>
            <a:r>
              <a:rPr lang="en-IN" dirty="0" smtClean="0"/>
              <a:t>				e1 = = e2;  OR e1 != e2; statements are not permitted !!!</a:t>
            </a:r>
          </a:p>
          <a:p>
            <a:r>
              <a:rPr lang="en-IN" dirty="0" smtClean="0"/>
              <a:t>In case you want to compare two structures, you have to compare them member by member.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Array of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defRPr/>
            </a:pPr>
            <a:r>
              <a:rPr lang="en-US" sz="2800" dirty="0" smtClean="0"/>
              <a:t>C allows to create an array of variables of type structure. </a:t>
            </a:r>
          </a:p>
          <a:p>
            <a:pPr algn="just">
              <a:defRPr/>
            </a:pPr>
            <a:r>
              <a:rPr lang="en-US" sz="2800" dirty="0" smtClean="0"/>
              <a:t>The array of structure is used to store the large number of similar records. </a:t>
            </a:r>
          </a:p>
          <a:p>
            <a:pPr algn="just">
              <a:defRPr/>
            </a:pPr>
            <a:r>
              <a:rPr lang="en-US" sz="2800" dirty="0" smtClean="0"/>
              <a:t>For example,</a:t>
            </a:r>
          </a:p>
          <a:p>
            <a:pPr lvl="1" algn="just">
              <a:defRPr/>
            </a:pPr>
            <a:r>
              <a:rPr lang="en-US" sz="2500" dirty="0" smtClean="0"/>
              <a:t>Store the records of 100 employees</a:t>
            </a:r>
          </a:p>
          <a:p>
            <a:pPr algn="just">
              <a:defRPr/>
            </a:pPr>
            <a:r>
              <a:rPr lang="en-US" sz="2800" dirty="0" smtClean="0"/>
              <a:t>The method to define and access the array element  of array of structure is similar to other array. The syntax to define the array of structure is </a:t>
            </a:r>
          </a:p>
          <a:p>
            <a:pPr marL="1379538" algn="just">
              <a:defRPr/>
            </a:pPr>
            <a:r>
              <a:rPr lang="en-US" sz="2800" dirty="0" err="1" smtClean="0"/>
              <a:t>struct</a:t>
            </a:r>
            <a:r>
              <a:rPr lang="en-US" sz="2800" dirty="0" smtClean="0"/>
              <a:t> &lt;</a:t>
            </a:r>
            <a:r>
              <a:rPr lang="en-US" sz="2800" dirty="0" err="1" smtClean="0"/>
              <a:t>struct_name</a:t>
            </a:r>
            <a:r>
              <a:rPr lang="en-US" sz="2800" dirty="0" smtClean="0"/>
              <a:t>&gt; &lt;</a:t>
            </a:r>
            <a:r>
              <a:rPr lang="en-US" sz="2800" dirty="0" err="1" smtClean="0"/>
              <a:t>array_name</a:t>
            </a:r>
            <a:r>
              <a:rPr lang="en-US" sz="2800" dirty="0" smtClean="0"/>
              <a:t>&gt; [&lt;size&gt;];</a:t>
            </a:r>
          </a:p>
          <a:p>
            <a:pPr algn="just">
              <a:defRPr/>
            </a:pPr>
            <a:r>
              <a:rPr lang="en-US" sz="2800" dirty="0" smtClean="0"/>
              <a:t>For Example:-</a:t>
            </a:r>
          </a:p>
          <a:p>
            <a:pPr algn="just">
              <a:defRPr/>
            </a:pPr>
            <a:r>
              <a:rPr lang="en-US" sz="2800" dirty="0" smtClean="0"/>
              <a:t>		    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employee e1[100];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Structures within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2800" dirty="0" smtClean="0"/>
              <a:t>C allows to define a variable of structure type as a member of other structure type. </a:t>
            </a:r>
          </a:p>
          <a:p>
            <a:pPr algn="just">
              <a:lnSpc>
                <a:spcPct val="120000"/>
              </a:lnSpc>
            </a:pPr>
            <a:r>
              <a:rPr lang="en-US" sz="2800" dirty="0" smtClean="0"/>
              <a:t>The syntax to define the structure within structure is.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struct</a:t>
            </a:r>
            <a:r>
              <a:rPr lang="en-US" sz="2800" dirty="0" smtClean="0"/>
              <a:t> &lt;</a:t>
            </a:r>
            <a:r>
              <a:rPr lang="en-US" sz="2800" dirty="0" err="1" smtClean="0"/>
              <a:t>struct_name</a:t>
            </a:r>
            <a:r>
              <a:rPr lang="en-US" sz="2800" dirty="0" smtClean="0"/>
              <a:t>&gt;{</a:t>
            </a:r>
          </a:p>
          <a:p>
            <a:pPr lvl="1" algn="just">
              <a:lnSpc>
                <a:spcPct val="120000"/>
              </a:lnSpc>
              <a:buNone/>
            </a:pPr>
            <a:r>
              <a:rPr lang="en-US" sz="2500" dirty="0" smtClean="0"/>
              <a:t>&lt;</a:t>
            </a:r>
            <a:r>
              <a:rPr lang="en-US" sz="2500" dirty="0" err="1" smtClean="0"/>
              <a:t>data_type</a:t>
            </a:r>
            <a:r>
              <a:rPr lang="en-US" sz="2500" dirty="0" smtClean="0"/>
              <a:t>&gt; &lt;</a:t>
            </a:r>
            <a:r>
              <a:rPr lang="en-US" sz="2500" dirty="0" err="1" smtClean="0"/>
              <a:t>variable_name</a:t>
            </a:r>
            <a:r>
              <a:rPr lang="en-US" sz="2500" dirty="0" smtClean="0"/>
              <a:t>&gt;;</a:t>
            </a:r>
          </a:p>
          <a:p>
            <a:pPr lvl="1" algn="just">
              <a:lnSpc>
                <a:spcPct val="120000"/>
              </a:lnSpc>
              <a:buNone/>
            </a:pPr>
            <a:r>
              <a:rPr lang="en-US" sz="2500" dirty="0" smtClean="0"/>
              <a:t>			</a:t>
            </a:r>
            <a:r>
              <a:rPr lang="en-US" sz="2500" dirty="0" err="1" smtClean="0"/>
              <a:t>struct</a:t>
            </a:r>
            <a:r>
              <a:rPr lang="en-US" sz="2500" dirty="0" smtClean="0"/>
              <a:t> &lt;</a:t>
            </a:r>
            <a:r>
              <a:rPr lang="en-US" sz="2500" dirty="0" err="1" smtClean="0"/>
              <a:t>struct_name</a:t>
            </a:r>
            <a:r>
              <a:rPr lang="en-US" sz="2500" dirty="0" smtClean="0"/>
              <a:t>&gt;</a:t>
            </a:r>
          </a:p>
          <a:p>
            <a:pPr lvl="1" algn="just">
              <a:lnSpc>
                <a:spcPct val="120000"/>
              </a:lnSpc>
              <a:buNone/>
            </a:pPr>
            <a:r>
              <a:rPr lang="en-US" sz="2500" dirty="0" smtClean="0"/>
              <a:t>			     { &lt;</a:t>
            </a:r>
            <a:r>
              <a:rPr lang="en-US" sz="2500" dirty="0" err="1" smtClean="0"/>
              <a:t>data_type</a:t>
            </a:r>
            <a:r>
              <a:rPr lang="en-US" sz="2500" dirty="0" smtClean="0"/>
              <a:t>&gt; &lt;</a:t>
            </a:r>
            <a:r>
              <a:rPr lang="en-US" sz="2500" dirty="0" err="1" smtClean="0"/>
              <a:t>variable_name</a:t>
            </a:r>
            <a:r>
              <a:rPr lang="en-US" sz="2500" dirty="0" smtClean="0"/>
              <a:t>&gt;;</a:t>
            </a:r>
          </a:p>
          <a:p>
            <a:pPr lvl="1" algn="just">
              <a:lnSpc>
                <a:spcPct val="120000"/>
              </a:lnSpc>
              <a:buNone/>
            </a:pPr>
            <a:r>
              <a:rPr lang="en-US" sz="2500" dirty="0" smtClean="0"/>
              <a:t>			    ……..}&lt;</a:t>
            </a:r>
            <a:r>
              <a:rPr lang="en-US" sz="2500" dirty="0" err="1" smtClean="0"/>
              <a:t>struct_variable</a:t>
            </a:r>
            <a:r>
              <a:rPr lang="en-US" sz="2500" dirty="0" smtClean="0"/>
              <a:t>&gt;;</a:t>
            </a:r>
          </a:p>
          <a:p>
            <a:pPr lvl="1" algn="just">
              <a:lnSpc>
                <a:spcPct val="120000"/>
              </a:lnSpc>
              <a:buNone/>
            </a:pPr>
            <a:r>
              <a:rPr lang="en-US" sz="2500" dirty="0" smtClean="0"/>
              <a:t>&lt;</a:t>
            </a:r>
            <a:r>
              <a:rPr lang="en-US" sz="2500" dirty="0" err="1" smtClean="0"/>
              <a:t>data_type</a:t>
            </a:r>
            <a:r>
              <a:rPr lang="en-US" sz="2500" dirty="0" smtClean="0"/>
              <a:t>&gt; &lt;</a:t>
            </a:r>
            <a:r>
              <a:rPr lang="en-US" sz="2500" dirty="0" err="1" smtClean="0"/>
              <a:t>variable_name</a:t>
            </a:r>
            <a:r>
              <a:rPr lang="en-US" sz="2500" dirty="0" smtClean="0"/>
              <a:t>&gt;; </a:t>
            </a:r>
          </a:p>
          <a:p>
            <a:pPr lvl="1" algn="just">
              <a:lnSpc>
                <a:spcPct val="120000"/>
              </a:lnSpc>
              <a:buNone/>
            </a:pPr>
            <a:r>
              <a:rPr lang="en-US" sz="2500" dirty="0" smtClean="0"/>
              <a:t>};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Structures within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sz="2800" dirty="0" smtClean="0"/>
              <a:t>E.g. </a:t>
            </a:r>
          </a:p>
          <a:p>
            <a:pPr lvl="2">
              <a:buNone/>
            </a:pPr>
            <a:r>
              <a:rPr lang="en-US" sz="2200" dirty="0" err="1" smtClean="0"/>
              <a:t>struct</a:t>
            </a:r>
            <a:r>
              <a:rPr lang="en-US" sz="2200" dirty="0" smtClean="0"/>
              <a:t> employee</a:t>
            </a:r>
          </a:p>
          <a:p>
            <a:pPr lvl="2">
              <a:buNone/>
            </a:pPr>
            <a:r>
              <a:rPr lang="en-US" sz="2200" dirty="0" smtClean="0"/>
              <a:t>  {  </a:t>
            </a:r>
            <a:r>
              <a:rPr lang="en-US" sz="2200" dirty="0" err="1" smtClean="0"/>
              <a:t>int</a:t>
            </a:r>
            <a:r>
              <a:rPr lang="en-US" sz="2200" dirty="0" smtClean="0"/>
              <a:t>  </a:t>
            </a:r>
            <a:r>
              <a:rPr lang="en-US" sz="2200" dirty="0" err="1" smtClean="0"/>
              <a:t>emp_id</a:t>
            </a:r>
            <a:r>
              <a:rPr lang="en-US" sz="2200" dirty="0" smtClean="0"/>
              <a:t>;</a:t>
            </a:r>
          </a:p>
          <a:p>
            <a:pPr lvl="2">
              <a:buNone/>
            </a:pPr>
            <a:r>
              <a:rPr lang="en-US" sz="2200" dirty="0" smtClean="0"/>
              <a:t>     char name[20];</a:t>
            </a:r>
          </a:p>
          <a:p>
            <a:pPr lvl="2">
              <a:buNone/>
            </a:pPr>
            <a:r>
              <a:rPr lang="en-US" sz="2200" dirty="0" smtClean="0"/>
              <a:t>     float salary;</a:t>
            </a:r>
          </a:p>
          <a:p>
            <a:pPr lvl="2">
              <a:buNone/>
            </a:pPr>
            <a:r>
              <a:rPr lang="en-US" sz="2200" dirty="0" smtClean="0"/>
              <a:t>     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dept_no</a:t>
            </a:r>
            <a:r>
              <a:rPr lang="en-US" sz="2200" dirty="0" smtClean="0"/>
              <a:t>;</a:t>
            </a:r>
          </a:p>
          <a:p>
            <a:pPr lvl="2">
              <a:buNone/>
            </a:pPr>
            <a:r>
              <a:rPr lang="en-US" sz="2200" dirty="0" smtClean="0"/>
              <a:t>     </a:t>
            </a:r>
            <a:r>
              <a:rPr lang="en-US" sz="2200" dirty="0" err="1" smtClean="0"/>
              <a:t>struct</a:t>
            </a:r>
            <a:r>
              <a:rPr lang="en-US" sz="2200" dirty="0" smtClean="0"/>
              <a:t> date</a:t>
            </a:r>
          </a:p>
          <a:p>
            <a:pPr lvl="2">
              <a:buNone/>
            </a:pPr>
            <a:r>
              <a:rPr lang="en-US" sz="2200" dirty="0" smtClean="0"/>
              <a:t>	{    </a:t>
            </a:r>
            <a:r>
              <a:rPr lang="en-US" sz="2200" dirty="0" err="1" smtClean="0"/>
              <a:t>int</a:t>
            </a:r>
            <a:r>
              <a:rPr lang="en-US" sz="2200" dirty="0" smtClean="0"/>
              <a:t> day;</a:t>
            </a:r>
          </a:p>
          <a:p>
            <a:pPr lvl="2">
              <a:buNone/>
            </a:pPr>
            <a:r>
              <a:rPr lang="en-US" sz="2200" dirty="0" smtClean="0"/>
              <a:t>	     </a:t>
            </a:r>
            <a:r>
              <a:rPr lang="en-US" sz="2200" dirty="0" err="1" smtClean="0"/>
              <a:t>int</a:t>
            </a:r>
            <a:r>
              <a:rPr lang="en-US" sz="2200" dirty="0" smtClean="0"/>
              <a:t> month;</a:t>
            </a:r>
          </a:p>
          <a:p>
            <a:pPr lvl="2">
              <a:buNone/>
            </a:pPr>
            <a:r>
              <a:rPr lang="en-US" sz="2200" dirty="0" smtClean="0"/>
              <a:t>	     </a:t>
            </a:r>
            <a:r>
              <a:rPr lang="en-US" sz="2200" dirty="0" err="1" smtClean="0"/>
              <a:t>int</a:t>
            </a:r>
            <a:r>
              <a:rPr lang="en-US" sz="2200" dirty="0" smtClean="0"/>
              <a:t> year;</a:t>
            </a:r>
          </a:p>
          <a:p>
            <a:pPr lvl="2">
              <a:buNone/>
            </a:pPr>
            <a:r>
              <a:rPr lang="en-US" sz="2200" dirty="0" smtClean="0"/>
              <a:t>	}</a:t>
            </a:r>
            <a:r>
              <a:rPr lang="en-US" sz="2200" dirty="0" err="1" smtClean="0"/>
              <a:t>doj</a:t>
            </a:r>
            <a:r>
              <a:rPr lang="en-US" sz="2200" dirty="0" smtClean="0"/>
              <a:t>;   </a:t>
            </a:r>
          </a:p>
          <a:p>
            <a:pPr lvl="2">
              <a:buNone/>
            </a:pPr>
            <a:r>
              <a:rPr lang="en-US" sz="2200" dirty="0" smtClean="0"/>
              <a:t>};  </a:t>
            </a:r>
          </a:p>
          <a:p>
            <a:pPr algn="just">
              <a:lnSpc>
                <a:spcPct val="120000"/>
              </a:lnSpc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Structures within Structures…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2800" dirty="0" smtClean="0"/>
              <a:t>Accessing Structures within Structures</a:t>
            </a:r>
          </a:p>
          <a:p>
            <a:pPr lvl="1" algn="just">
              <a:lnSpc>
                <a:spcPct val="120000"/>
              </a:lnSpc>
            </a:pPr>
            <a:r>
              <a:rPr lang="en-US" sz="2500" dirty="0" smtClean="0"/>
              <a:t>The data member of structure within structure is accessed by using two period (.) symbol. </a:t>
            </a:r>
          </a:p>
          <a:p>
            <a:pPr lvl="2" algn="just">
              <a:lnSpc>
                <a:spcPct val="120000"/>
              </a:lnSpc>
              <a:buNone/>
            </a:pPr>
            <a:r>
              <a:rPr lang="en-US" sz="2200" dirty="0" err="1" smtClean="0"/>
              <a:t>struct</a:t>
            </a:r>
            <a:r>
              <a:rPr lang="en-US" sz="2200" dirty="0" smtClean="0"/>
              <a:t> _var. </a:t>
            </a:r>
            <a:r>
              <a:rPr lang="en-US" sz="2200" dirty="0" err="1" smtClean="0"/>
              <a:t>nested_struct_var</a:t>
            </a:r>
            <a:r>
              <a:rPr lang="en-US" sz="2200" dirty="0" smtClean="0"/>
              <a:t>. </a:t>
            </a:r>
            <a:r>
              <a:rPr lang="en-US" sz="2200" dirty="0" err="1" smtClean="0"/>
              <a:t>struct_member</a:t>
            </a:r>
            <a:r>
              <a:rPr lang="en-US" sz="2200" dirty="0" smtClean="0"/>
              <a:t>;</a:t>
            </a:r>
          </a:p>
          <a:p>
            <a:pPr lvl="2" algn="just">
              <a:lnSpc>
                <a:spcPct val="120000"/>
              </a:lnSpc>
              <a:buNone/>
            </a:pPr>
            <a:r>
              <a:rPr lang="en-US" sz="2200" dirty="0" smtClean="0"/>
              <a:t>For Example:-</a:t>
            </a:r>
          </a:p>
          <a:p>
            <a:pPr lvl="2" algn="just">
              <a:lnSpc>
                <a:spcPct val="120000"/>
              </a:lnSpc>
              <a:buNone/>
            </a:pPr>
            <a:r>
              <a:rPr lang="en-US" sz="2200" dirty="0" smtClean="0"/>
              <a:t>e1.doj.day;</a:t>
            </a:r>
          </a:p>
          <a:p>
            <a:pPr lvl="2" algn="just">
              <a:lnSpc>
                <a:spcPct val="120000"/>
              </a:lnSpc>
              <a:buNone/>
            </a:pPr>
            <a:r>
              <a:rPr lang="en-US" sz="2200" dirty="0" smtClean="0"/>
              <a:t>e1.doj.month;</a:t>
            </a:r>
          </a:p>
          <a:p>
            <a:pPr lvl="2" algn="just">
              <a:lnSpc>
                <a:spcPct val="120000"/>
              </a:lnSpc>
              <a:buNone/>
            </a:pPr>
            <a:r>
              <a:rPr lang="en-US" sz="2200" dirty="0" smtClean="0"/>
              <a:t>e1.doj.year;</a:t>
            </a:r>
          </a:p>
          <a:p>
            <a:pPr algn="just">
              <a:lnSpc>
                <a:spcPct val="120000"/>
              </a:lnSpc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Passing Structure to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2800" dirty="0" smtClean="0"/>
              <a:t>The structure variable can be passed to a function as a parameter. </a:t>
            </a:r>
          </a:p>
          <a:p>
            <a:pPr lvl="1">
              <a:buNone/>
            </a:pPr>
            <a:r>
              <a:rPr lang="en-US" sz="2500" dirty="0" err="1" smtClean="0"/>
              <a:t>struct</a:t>
            </a:r>
            <a:r>
              <a:rPr lang="en-US" sz="2500" dirty="0" smtClean="0"/>
              <a:t> employee</a:t>
            </a:r>
          </a:p>
          <a:p>
            <a:pPr lvl="1">
              <a:buNone/>
            </a:pPr>
            <a:r>
              <a:rPr lang="en-US" sz="2500" dirty="0" smtClean="0"/>
              <a:t>{</a:t>
            </a:r>
          </a:p>
          <a:p>
            <a:pPr lvl="1">
              <a:buNone/>
            </a:pPr>
            <a:r>
              <a:rPr lang="en-US" sz="2500" dirty="0" err="1" smtClean="0"/>
              <a:t>int</a:t>
            </a:r>
            <a:r>
              <a:rPr lang="en-US" sz="2500" dirty="0" smtClean="0"/>
              <a:t>  </a:t>
            </a:r>
            <a:r>
              <a:rPr lang="en-US" sz="2500" dirty="0" err="1" smtClean="0"/>
              <a:t>emp_id</a:t>
            </a:r>
            <a:r>
              <a:rPr lang="en-US" sz="2500" dirty="0" smtClean="0"/>
              <a:t>;</a:t>
            </a:r>
          </a:p>
          <a:p>
            <a:pPr lvl="1">
              <a:buNone/>
            </a:pPr>
            <a:r>
              <a:rPr lang="en-US" sz="2500" dirty="0" smtClean="0"/>
              <a:t>char name[20];</a:t>
            </a:r>
          </a:p>
          <a:p>
            <a:pPr lvl="1">
              <a:buNone/>
            </a:pPr>
            <a:r>
              <a:rPr lang="en-US" sz="2500" dirty="0" smtClean="0"/>
              <a:t>float salary;</a:t>
            </a:r>
          </a:p>
          <a:p>
            <a:pPr lvl="1">
              <a:buNone/>
            </a:pPr>
            <a:r>
              <a:rPr lang="en-US" sz="2500" dirty="0" smtClean="0"/>
              <a:t>}; 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Passing Structure to Function…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Monotype Sorts"/>
              <a:buNone/>
            </a:pPr>
            <a:r>
              <a:rPr lang="en-US" sz="2800" dirty="0" smtClean="0"/>
              <a:t>void main ( )</a:t>
            </a:r>
          </a:p>
          <a:p>
            <a:pPr>
              <a:buFont typeface="Monotype Sorts"/>
              <a:buNone/>
            </a:pPr>
            <a:r>
              <a:rPr lang="en-US" sz="2800" dirty="0" smtClean="0"/>
              <a:t>   {</a:t>
            </a:r>
          </a:p>
          <a:p>
            <a:pPr>
              <a:buFont typeface="Monotype Sorts"/>
              <a:buNone/>
            </a:pPr>
            <a:r>
              <a:rPr lang="en-US" sz="2800" dirty="0" smtClean="0"/>
              <a:t>    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employee e1;</a:t>
            </a:r>
          </a:p>
          <a:p>
            <a:pPr>
              <a:buFont typeface="Monotype Sorts"/>
              <a:buNone/>
            </a:pPr>
            <a:r>
              <a:rPr lang="en-US" sz="2800" dirty="0" smtClean="0"/>
              <a:t>     </a:t>
            </a:r>
            <a:r>
              <a:rPr lang="en-US" sz="2800" dirty="0" err="1" smtClean="0"/>
              <a:t>printf</a:t>
            </a:r>
            <a:r>
              <a:rPr lang="en-US" sz="2800" dirty="0" smtClean="0"/>
              <a:t> (“Enter the employee id of employee”);</a:t>
            </a:r>
          </a:p>
          <a:p>
            <a:pPr>
              <a:buFont typeface="Monotype Sorts"/>
              <a:buNone/>
            </a:pPr>
            <a:r>
              <a:rPr lang="en-US" sz="2800" dirty="0" smtClean="0"/>
              <a:t>     </a:t>
            </a:r>
            <a:r>
              <a:rPr lang="en-US" sz="2800" dirty="0" err="1" smtClean="0"/>
              <a:t>scanf</a:t>
            </a:r>
            <a:r>
              <a:rPr lang="en-US" sz="2800" dirty="0" smtClean="0"/>
              <a:t>(“%d”,&amp;e1.emp_id);</a:t>
            </a:r>
          </a:p>
          <a:p>
            <a:pPr>
              <a:buFont typeface="Monotype Sorts"/>
              <a:buNone/>
            </a:pPr>
            <a:r>
              <a:rPr lang="en-US" sz="2800" dirty="0" smtClean="0"/>
              <a:t>     </a:t>
            </a:r>
            <a:r>
              <a:rPr lang="en-US" sz="2800" dirty="0" err="1" smtClean="0"/>
              <a:t>printf</a:t>
            </a:r>
            <a:r>
              <a:rPr lang="en-US" sz="2800" dirty="0" smtClean="0"/>
              <a:t> (“Enter the name of employee”);</a:t>
            </a:r>
          </a:p>
          <a:p>
            <a:pPr>
              <a:buFont typeface="Monotype Sorts"/>
              <a:buNone/>
            </a:pPr>
            <a:r>
              <a:rPr lang="en-US" sz="2800" dirty="0" smtClean="0"/>
              <a:t>     </a:t>
            </a:r>
            <a:r>
              <a:rPr lang="en-US" sz="2800" dirty="0" err="1" smtClean="0"/>
              <a:t>scanf</a:t>
            </a:r>
            <a:r>
              <a:rPr lang="en-US" sz="2800" dirty="0" smtClean="0"/>
              <a:t>(“%s”,e1.name);</a:t>
            </a:r>
          </a:p>
          <a:p>
            <a:pPr>
              <a:buFont typeface="Monotype Sorts"/>
              <a:buNone/>
            </a:pPr>
            <a:r>
              <a:rPr lang="en-US" sz="2800" dirty="0" smtClean="0"/>
              <a:t>     </a:t>
            </a:r>
            <a:r>
              <a:rPr lang="en-US" sz="2800" dirty="0" err="1" smtClean="0"/>
              <a:t>printf</a:t>
            </a:r>
            <a:r>
              <a:rPr lang="en-US" sz="2800" dirty="0" smtClean="0"/>
              <a:t> (“Enter the salary of employee”);</a:t>
            </a:r>
          </a:p>
          <a:p>
            <a:pPr>
              <a:buFont typeface="Monotype Sorts"/>
              <a:buNone/>
            </a:pPr>
            <a:r>
              <a:rPr lang="en-US" sz="2800" dirty="0" smtClean="0"/>
              <a:t>     </a:t>
            </a:r>
            <a:r>
              <a:rPr lang="en-US" sz="2800" dirty="0" err="1" smtClean="0"/>
              <a:t>scanf</a:t>
            </a:r>
            <a:r>
              <a:rPr lang="en-US" sz="2800" dirty="0" smtClean="0"/>
              <a:t>(“%f”,&amp;e1.salary);</a:t>
            </a:r>
          </a:p>
          <a:p>
            <a:pPr>
              <a:buFont typeface="Monotype Sorts"/>
              <a:buNone/>
            </a:pPr>
            <a:r>
              <a:rPr lang="en-US" sz="2800" dirty="0" smtClean="0"/>
              <a:t>     </a:t>
            </a:r>
            <a:r>
              <a:rPr lang="en-US" sz="2800" dirty="0" err="1" smtClean="0"/>
              <a:t>printdata</a:t>
            </a:r>
            <a:r>
              <a:rPr lang="en-US" sz="2800" dirty="0" smtClean="0"/>
              <a:t> (e1);</a:t>
            </a:r>
          </a:p>
          <a:p>
            <a:pPr>
              <a:buNone/>
            </a:pPr>
            <a:r>
              <a:rPr lang="en-US" sz="2800" dirty="0" smtClean="0"/>
              <a:t>     </a:t>
            </a:r>
            <a:r>
              <a:rPr lang="en-US" sz="2800" dirty="0" err="1" smtClean="0"/>
              <a:t>getch</a:t>
            </a:r>
            <a:r>
              <a:rPr lang="en-US" sz="2800" dirty="0" smtClean="0"/>
              <a:t>();</a:t>
            </a:r>
          </a:p>
          <a:p>
            <a:pPr>
              <a:buFont typeface="Monotype Sorts"/>
              <a:buNone/>
            </a:pPr>
            <a:r>
              <a:rPr lang="en-US" sz="2800" dirty="0" smtClean="0"/>
              <a:t>   }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Passing Structure to Function…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Monotype Sorts"/>
              <a:buNone/>
            </a:pPr>
            <a:r>
              <a:rPr lang="en-US" sz="2800" dirty="0" smtClean="0"/>
              <a:t>void </a:t>
            </a:r>
            <a:r>
              <a:rPr lang="en-US" sz="2800" dirty="0" err="1" smtClean="0"/>
              <a:t>printdata</a:t>
            </a:r>
            <a:r>
              <a:rPr lang="en-US" sz="2800" dirty="0" smtClean="0"/>
              <a:t>(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employee </a:t>
            </a:r>
            <a:r>
              <a:rPr lang="en-US" sz="2800" dirty="0" err="1" smtClean="0"/>
              <a:t>emp</a:t>
            </a:r>
            <a:r>
              <a:rPr lang="en-US" sz="2800" dirty="0" smtClean="0"/>
              <a:t>)</a:t>
            </a:r>
          </a:p>
          <a:p>
            <a:pPr>
              <a:buFont typeface="Monotype Sorts"/>
              <a:buNone/>
            </a:pPr>
            <a:r>
              <a:rPr lang="en-US" sz="2800" dirty="0" smtClean="0"/>
              <a:t>  {</a:t>
            </a:r>
          </a:p>
          <a:p>
            <a:pPr>
              <a:buFont typeface="Monotype Sorts"/>
              <a:buNone/>
            </a:pPr>
            <a:r>
              <a:rPr lang="en-US" sz="2800" dirty="0" smtClean="0"/>
              <a:t>     </a:t>
            </a:r>
            <a:r>
              <a:rPr lang="en-US" sz="2800" dirty="0" err="1" smtClean="0"/>
              <a:t>printf</a:t>
            </a:r>
            <a:r>
              <a:rPr lang="en-US" sz="2800" dirty="0" smtClean="0"/>
              <a:t> (“\</a:t>
            </a:r>
            <a:r>
              <a:rPr lang="en-US" sz="2800" dirty="0" err="1" smtClean="0"/>
              <a:t>nThe</a:t>
            </a:r>
            <a:r>
              <a:rPr lang="en-US" sz="2800" dirty="0" smtClean="0"/>
              <a:t> employee id of employee is : 		%d”, </a:t>
            </a:r>
            <a:r>
              <a:rPr lang="en-US" sz="2800" dirty="0" err="1" smtClean="0"/>
              <a:t>emp.emp_id</a:t>
            </a:r>
            <a:r>
              <a:rPr lang="en-US" sz="2800" dirty="0" smtClean="0"/>
              <a:t>);</a:t>
            </a:r>
          </a:p>
          <a:p>
            <a:pPr>
              <a:buFont typeface="Monotype Sorts"/>
              <a:buNone/>
            </a:pPr>
            <a:r>
              <a:rPr lang="en-US" sz="2800" dirty="0" smtClean="0"/>
              <a:t>     </a:t>
            </a:r>
            <a:r>
              <a:rPr lang="en-US" sz="2800" dirty="0" err="1" smtClean="0"/>
              <a:t>printf</a:t>
            </a:r>
            <a:r>
              <a:rPr lang="en-US" sz="2800" dirty="0" smtClean="0"/>
              <a:t> (“\</a:t>
            </a:r>
            <a:r>
              <a:rPr lang="en-US" sz="2800" dirty="0" err="1" smtClean="0"/>
              <a:t>nThe</a:t>
            </a:r>
            <a:r>
              <a:rPr lang="en-US" sz="2800" dirty="0" smtClean="0"/>
              <a:t> name of employee is : %s”, 			emp.name);</a:t>
            </a:r>
          </a:p>
          <a:p>
            <a:pPr>
              <a:buFont typeface="Monotype Sorts"/>
              <a:buNone/>
            </a:pPr>
            <a:r>
              <a:rPr lang="en-US" sz="2800" dirty="0" smtClean="0"/>
              <a:t>     </a:t>
            </a:r>
            <a:r>
              <a:rPr lang="en-US" sz="2800" dirty="0" err="1" smtClean="0"/>
              <a:t>printf</a:t>
            </a:r>
            <a:r>
              <a:rPr lang="en-US" sz="2800" dirty="0" smtClean="0"/>
              <a:t> (“\</a:t>
            </a:r>
            <a:r>
              <a:rPr lang="en-US" sz="2800" dirty="0" err="1" smtClean="0"/>
              <a:t>nThe</a:t>
            </a:r>
            <a:r>
              <a:rPr lang="en-US" sz="2800" dirty="0" smtClean="0"/>
              <a:t> salary of employee is : %f”, 			</a:t>
            </a:r>
            <a:r>
              <a:rPr lang="en-US" sz="2800" dirty="0" err="1" smtClean="0"/>
              <a:t>emp.salary</a:t>
            </a:r>
            <a:r>
              <a:rPr lang="en-US" sz="2800" dirty="0" smtClean="0"/>
              <a:t>);</a:t>
            </a:r>
          </a:p>
          <a:p>
            <a:pPr>
              <a:buFont typeface="Monotype Sorts"/>
              <a:buNone/>
            </a:pPr>
            <a:r>
              <a:rPr lang="en-US" sz="2800" dirty="0" smtClean="0"/>
              <a:t>   }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Function Returning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2800" dirty="0" smtClean="0"/>
              <a:t>The function can return a variable of structure type like a integer and float variable. </a:t>
            </a:r>
          </a:p>
          <a:p>
            <a:pPr lvl="2">
              <a:buNone/>
            </a:pPr>
            <a:r>
              <a:rPr lang="en-US" sz="2200" dirty="0" err="1" smtClean="0"/>
              <a:t>struct</a:t>
            </a:r>
            <a:r>
              <a:rPr lang="en-US" sz="2200" dirty="0" smtClean="0"/>
              <a:t> employee</a:t>
            </a:r>
          </a:p>
          <a:p>
            <a:pPr lvl="2">
              <a:buNone/>
            </a:pPr>
            <a:r>
              <a:rPr lang="en-US" sz="2200" dirty="0" smtClean="0"/>
              <a:t>{</a:t>
            </a:r>
          </a:p>
          <a:p>
            <a:pPr lvl="2">
              <a:buNone/>
            </a:pPr>
            <a:r>
              <a:rPr lang="en-US" sz="2200" dirty="0" err="1" smtClean="0"/>
              <a:t>int</a:t>
            </a:r>
            <a:r>
              <a:rPr lang="en-US" sz="2200" dirty="0" smtClean="0"/>
              <a:t>  </a:t>
            </a:r>
            <a:r>
              <a:rPr lang="en-US" sz="2200" dirty="0" err="1" smtClean="0"/>
              <a:t>emp_id</a:t>
            </a:r>
            <a:r>
              <a:rPr lang="en-US" sz="2200" dirty="0" smtClean="0"/>
              <a:t>;</a:t>
            </a:r>
          </a:p>
          <a:p>
            <a:pPr lvl="2">
              <a:buNone/>
            </a:pPr>
            <a:r>
              <a:rPr lang="en-US" sz="2200" dirty="0" smtClean="0"/>
              <a:t>char name[20];</a:t>
            </a:r>
          </a:p>
          <a:p>
            <a:pPr lvl="2">
              <a:buNone/>
            </a:pPr>
            <a:r>
              <a:rPr lang="en-US" sz="2200" dirty="0" smtClean="0"/>
              <a:t>float salary;</a:t>
            </a:r>
          </a:p>
          <a:p>
            <a:pPr lvl="2">
              <a:buNone/>
            </a:pPr>
            <a:r>
              <a:rPr lang="en-US" sz="2200" dirty="0" smtClean="0"/>
              <a:t>}; 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types in 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dirty="0" smtClean="0"/>
              <a:t>Primary data types</a:t>
            </a:r>
          </a:p>
          <a:p>
            <a:pPr lvl="1" algn="just">
              <a:defRPr/>
            </a:pPr>
            <a:r>
              <a:rPr lang="en-US" dirty="0" smtClean="0">
                <a:sym typeface="Wingdings" pitchFamily="2" charset="2"/>
              </a:rPr>
              <a:t>Integer, Real, Void, Char</a:t>
            </a:r>
            <a:endParaRPr lang="en-US" dirty="0" smtClean="0"/>
          </a:p>
          <a:p>
            <a:pPr algn="just">
              <a:defRPr/>
            </a:pPr>
            <a:r>
              <a:rPr lang="en-US" dirty="0" smtClean="0"/>
              <a:t>Structured data types</a:t>
            </a:r>
          </a:p>
          <a:p>
            <a:pPr lvl="1" algn="just">
              <a:defRPr/>
            </a:pPr>
            <a:r>
              <a:rPr lang="en-US" dirty="0" smtClean="0">
                <a:sym typeface="Wingdings" pitchFamily="2" charset="2"/>
              </a:rPr>
              <a:t>Array, Strings</a:t>
            </a:r>
            <a:endParaRPr lang="en-US" dirty="0" smtClean="0"/>
          </a:p>
          <a:p>
            <a:pPr algn="just">
              <a:defRPr/>
            </a:pPr>
            <a:r>
              <a:rPr lang="en-US" dirty="0" smtClean="0"/>
              <a:t>User defined data types</a:t>
            </a:r>
          </a:p>
          <a:p>
            <a:pPr lvl="1" algn="just">
              <a:defRPr/>
            </a:pPr>
            <a:r>
              <a:rPr lang="en-US" dirty="0" err="1" smtClean="0">
                <a:sym typeface="Wingdings" pitchFamily="2" charset="2"/>
              </a:rPr>
              <a:t>Enum</a:t>
            </a:r>
            <a:r>
              <a:rPr lang="en-US" dirty="0" smtClean="0">
                <a:sym typeface="Wingdings" pitchFamily="2" charset="2"/>
              </a:rPr>
              <a:t>, Structures, Unions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Function Returning Structure…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IN" sz="2800" dirty="0" smtClean="0"/>
              <a:t>void main ( )</a:t>
            </a:r>
          </a:p>
          <a:p>
            <a:pPr algn="just">
              <a:lnSpc>
                <a:spcPct val="120000"/>
              </a:lnSpc>
              <a:buNone/>
            </a:pPr>
            <a:r>
              <a:rPr lang="en-IN" sz="2800" dirty="0" smtClean="0"/>
              <a:t>   {</a:t>
            </a:r>
          </a:p>
          <a:p>
            <a:pPr algn="just">
              <a:lnSpc>
                <a:spcPct val="120000"/>
              </a:lnSpc>
              <a:buNone/>
            </a:pPr>
            <a:r>
              <a:rPr lang="en-IN" sz="2800" dirty="0" smtClean="0"/>
              <a:t>     </a:t>
            </a:r>
            <a:r>
              <a:rPr lang="en-IN" sz="2800" dirty="0" err="1" smtClean="0"/>
              <a:t>struct</a:t>
            </a:r>
            <a:r>
              <a:rPr lang="en-IN" sz="2800" dirty="0" smtClean="0"/>
              <a:t> employee </a:t>
            </a:r>
            <a:r>
              <a:rPr lang="en-IN" sz="2800" dirty="0" err="1" smtClean="0"/>
              <a:t>emp</a:t>
            </a:r>
            <a:r>
              <a:rPr lang="en-IN" sz="2800" dirty="0" smtClean="0"/>
              <a:t>;</a:t>
            </a:r>
          </a:p>
          <a:p>
            <a:pPr algn="just">
              <a:lnSpc>
                <a:spcPct val="120000"/>
              </a:lnSpc>
              <a:buNone/>
            </a:pPr>
            <a:r>
              <a:rPr lang="en-IN" sz="2800" dirty="0" smtClean="0"/>
              <a:t>     </a:t>
            </a:r>
            <a:r>
              <a:rPr lang="en-IN" sz="2800" dirty="0" err="1" smtClean="0"/>
              <a:t>emp</a:t>
            </a:r>
            <a:r>
              <a:rPr lang="en-IN" sz="2800" dirty="0" smtClean="0"/>
              <a:t>=</a:t>
            </a:r>
            <a:r>
              <a:rPr lang="en-IN" sz="2800" dirty="0" err="1" smtClean="0"/>
              <a:t>getdata</a:t>
            </a:r>
            <a:r>
              <a:rPr lang="en-IN" sz="2800" dirty="0" smtClean="0"/>
              <a:t>();</a:t>
            </a:r>
          </a:p>
          <a:p>
            <a:pPr algn="just">
              <a:lnSpc>
                <a:spcPct val="120000"/>
              </a:lnSpc>
              <a:buNone/>
            </a:pPr>
            <a:r>
              <a:rPr lang="en-IN" sz="2800" dirty="0" smtClean="0"/>
              <a:t>     </a:t>
            </a:r>
            <a:r>
              <a:rPr lang="en-IN" sz="2800" dirty="0" err="1" smtClean="0"/>
              <a:t>printf</a:t>
            </a:r>
            <a:r>
              <a:rPr lang="en-IN" sz="2800" dirty="0" smtClean="0"/>
              <a:t> (“\</a:t>
            </a:r>
            <a:r>
              <a:rPr lang="en-IN" sz="2800" dirty="0" err="1" smtClean="0"/>
              <a:t>nThe</a:t>
            </a:r>
            <a:r>
              <a:rPr lang="en-IN" sz="2800" dirty="0" smtClean="0"/>
              <a:t> employee id of employee is :%d”, </a:t>
            </a:r>
            <a:r>
              <a:rPr lang="en-IN" sz="2800" dirty="0" err="1" smtClean="0"/>
              <a:t>emp.emp_id</a:t>
            </a:r>
            <a:r>
              <a:rPr lang="en-IN" sz="2800" dirty="0" smtClean="0"/>
              <a:t>);</a:t>
            </a:r>
          </a:p>
          <a:p>
            <a:pPr algn="just">
              <a:lnSpc>
                <a:spcPct val="120000"/>
              </a:lnSpc>
              <a:buNone/>
            </a:pPr>
            <a:r>
              <a:rPr lang="en-IN" sz="2800" dirty="0" smtClean="0"/>
              <a:t>     </a:t>
            </a:r>
            <a:r>
              <a:rPr lang="en-IN" sz="2800" dirty="0" err="1" smtClean="0"/>
              <a:t>printf</a:t>
            </a:r>
            <a:r>
              <a:rPr lang="en-IN" sz="2800" dirty="0" smtClean="0"/>
              <a:t> (“\</a:t>
            </a:r>
            <a:r>
              <a:rPr lang="en-IN" sz="2800" dirty="0" err="1" smtClean="0"/>
              <a:t>nThe</a:t>
            </a:r>
            <a:r>
              <a:rPr lang="en-IN" sz="2800" dirty="0" smtClean="0"/>
              <a:t> name of employee is : %s”, emp.name);</a:t>
            </a:r>
          </a:p>
          <a:p>
            <a:pPr algn="just">
              <a:lnSpc>
                <a:spcPct val="120000"/>
              </a:lnSpc>
              <a:buNone/>
            </a:pPr>
            <a:r>
              <a:rPr lang="en-IN" sz="2800" dirty="0" smtClean="0"/>
              <a:t>     </a:t>
            </a:r>
            <a:r>
              <a:rPr lang="en-IN" sz="2800" dirty="0" err="1" smtClean="0"/>
              <a:t>printf</a:t>
            </a:r>
            <a:r>
              <a:rPr lang="en-IN" sz="2800" dirty="0" smtClean="0"/>
              <a:t> (“\</a:t>
            </a:r>
            <a:r>
              <a:rPr lang="en-IN" sz="2800" dirty="0" err="1" smtClean="0"/>
              <a:t>nThe</a:t>
            </a:r>
            <a:r>
              <a:rPr lang="en-IN" sz="2800" dirty="0" smtClean="0"/>
              <a:t> salary of employee is : %f”, </a:t>
            </a:r>
            <a:r>
              <a:rPr lang="en-IN" sz="2800" dirty="0" err="1" smtClean="0"/>
              <a:t>emp.salary</a:t>
            </a:r>
            <a:r>
              <a:rPr lang="en-IN" sz="2800" dirty="0" smtClean="0"/>
              <a:t>);</a:t>
            </a:r>
          </a:p>
          <a:p>
            <a:pPr algn="just">
              <a:lnSpc>
                <a:spcPct val="120000"/>
              </a:lnSpc>
              <a:buNone/>
            </a:pPr>
            <a:r>
              <a:rPr lang="en-IN" sz="2800" dirty="0" smtClean="0"/>
              <a:t>     </a:t>
            </a:r>
            <a:r>
              <a:rPr lang="en-IN" sz="2800" dirty="0" err="1" smtClean="0"/>
              <a:t>getch</a:t>
            </a:r>
            <a:r>
              <a:rPr lang="en-IN" sz="2800" dirty="0" smtClean="0"/>
              <a:t>();</a:t>
            </a:r>
          </a:p>
          <a:p>
            <a:pPr algn="just">
              <a:lnSpc>
                <a:spcPct val="120000"/>
              </a:lnSpc>
              <a:buNone/>
            </a:pPr>
            <a:r>
              <a:rPr lang="en-IN" sz="2800" dirty="0" smtClean="0"/>
              <a:t>   }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Function Returning Structure…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Monotype Sorts"/>
              <a:buNone/>
            </a:pPr>
            <a:r>
              <a:rPr lang="en-US" sz="2800" dirty="0" err="1" smtClean="0"/>
              <a:t>struct</a:t>
            </a:r>
            <a:r>
              <a:rPr lang="en-US" sz="2800" dirty="0" smtClean="0"/>
              <a:t> employee </a:t>
            </a:r>
            <a:r>
              <a:rPr lang="en-US" sz="2800" dirty="0" err="1" smtClean="0"/>
              <a:t>getdata</a:t>
            </a:r>
            <a:r>
              <a:rPr lang="en-US" sz="2800" dirty="0" smtClean="0"/>
              <a:t>( )</a:t>
            </a:r>
          </a:p>
          <a:p>
            <a:pPr>
              <a:buFont typeface="Monotype Sorts"/>
              <a:buNone/>
            </a:pPr>
            <a:r>
              <a:rPr lang="en-US" sz="2800" dirty="0" smtClean="0"/>
              <a:t>  {</a:t>
            </a:r>
          </a:p>
          <a:p>
            <a:pPr>
              <a:buFont typeface="Monotype Sorts"/>
              <a:buNone/>
            </a:pPr>
            <a:r>
              <a:rPr lang="en-US" sz="2800" dirty="0" smtClean="0"/>
              <a:t>    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employee e1;</a:t>
            </a:r>
          </a:p>
          <a:p>
            <a:pPr>
              <a:buFont typeface="Monotype Sorts"/>
              <a:buNone/>
            </a:pPr>
            <a:r>
              <a:rPr lang="en-US" sz="2800" dirty="0" smtClean="0"/>
              <a:t>     </a:t>
            </a:r>
            <a:r>
              <a:rPr lang="en-US" sz="2800" dirty="0" err="1" smtClean="0"/>
              <a:t>printf</a:t>
            </a:r>
            <a:r>
              <a:rPr lang="en-US" sz="2800" dirty="0" smtClean="0"/>
              <a:t> (“Enter the employee id of employee”);</a:t>
            </a:r>
          </a:p>
          <a:p>
            <a:pPr>
              <a:buFont typeface="Monotype Sorts"/>
              <a:buNone/>
            </a:pPr>
            <a:r>
              <a:rPr lang="en-US" sz="2800" dirty="0" smtClean="0"/>
              <a:t>     </a:t>
            </a:r>
            <a:r>
              <a:rPr lang="en-US" sz="2800" dirty="0" err="1" smtClean="0"/>
              <a:t>scanf</a:t>
            </a:r>
            <a:r>
              <a:rPr lang="en-US" sz="2800" dirty="0" smtClean="0"/>
              <a:t>(“%d”,&amp;e1.emp_id);</a:t>
            </a:r>
          </a:p>
          <a:p>
            <a:pPr>
              <a:buFont typeface="Monotype Sorts"/>
              <a:buNone/>
            </a:pPr>
            <a:r>
              <a:rPr lang="en-US" sz="2800" dirty="0" smtClean="0"/>
              <a:t>     </a:t>
            </a:r>
            <a:r>
              <a:rPr lang="en-US" sz="2800" dirty="0" err="1" smtClean="0"/>
              <a:t>printf</a:t>
            </a:r>
            <a:r>
              <a:rPr lang="en-US" sz="2800" dirty="0" smtClean="0"/>
              <a:t> (“Enter the name of employee”);</a:t>
            </a:r>
          </a:p>
          <a:p>
            <a:pPr>
              <a:buFont typeface="Monotype Sorts"/>
              <a:buNone/>
            </a:pPr>
            <a:r>
              <a:rPr lang="en-US" sz="2800" dirty="0" smtClean="0"/>
              <a:t>     </a:t>
            </a:r>
            <a:r>
              <a:rPr lang="en-US" sz="2800" dirty="0" err="1" smtClean="0"/>
              <a:t>scanf</a:t>
            </a:r>
            <a:r>
              <a:rPr lang="en-US" sz="2800" dirty="0" smtClean="0"/>
              <a:t>(“%s”,e1.name);</a:t>
            </a:r>
          </a:p>
          <a:p>
            <a:pPr>
              <a:buFont typeface="Monotype Sorts"/>
              <a:buNone/>
            </a:pPr>
            <a:r>
              <a:rPr lang="en-US" sz="2800" dirty="0" smtClean="0"/>
              <a:t>     </a:t>
            </a:r>
            <a:r>
              <a:rPr lang="en-US" sz="2800" dirty="0" err="1" smtClean="0"/>
              <a:t>printf</a:t>
            </a:r>
            <a:r>
              <a:rPr lang="en-US" sz="2800" dirty="0" smtClean="0"/>
              <a:t> (“Enter the salary of employee”);</a:t>
            </a:r>
          </a:p>
          <a:p>
            <a:pPr>
              <a:buFont typeface="Monotype Sorts"/>
              <a:buNone/>
            </a:pPr>
            <a:r>
              <a:rPr lang="en-US" sz="2800" dirty="0" smtClean="0"/>
              <a:t>     </a:t>
            </a:r>
            <a:r>
              <a:rPr lang="en-US" sz="2800" dirty="0" err="1" smtClean="0"/>
              <a:t>scanf</a:t>
            </a:r>
            <a:r>
              <a:rPr lang="en-US" sz="2800" dirty="0" smtClean="0"/>
              <a:t>(“%f”,&amp;e1.salary);</a:t>
            </a:r>
          </a:p>
          <a:p>
            <a:pPr>
              <a:buFont typeface="Monotype Sorts"/>
              <a:buNone/>
            </a:pPr>
            <a:r>
              <a:rPr lang="en-US" sz="2800" dirty="0" smtClean="0"/>
              <a:t>     return(e1);</a:t>
            </a:r>
          </a:p>
          <a:p>
            <a:pPr>
              <a:buFont typeface="Monotype Sorts"/>
              <a:buNone/>
            </a:pPr>
            <a:r>
              <a:rPr lang="en-US" sz="2800" dirty="0" smtClean="0"/>
              <a:t>   }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Program </a:t>
            </a:r>
            <a:r>
              <a:rPr lang="en-US" sz="3200" dirty="0" smtClean="0"/>
              <a:t>defining </a:t>
            </a:r>
            <a:r>
              <a:rPr lang="en-US" sz="3200" dirty="0" smtClean="0"/>
              <a:t>a </a:t>
            </a:r>
            <a:r>
              <a:rPr lang="en-US" sz="3200" dirty="0" err="1" smtClean="0">
                <a:solidFill>
                  <a:srgbClr val="13117F"/>
                </a:solidFill>
                <a:latin typeface="Courier New" pitchFamily="49" charset="0"/>
              </a:rPr>
              <a:t>struct</a:t>
            </a:r>
            <a:r>
              <a:rPr lang="en-US" sz="3200" dirty="0" smtClean="0"/>
              <a:t> to represent a point in a coordinate </a:t>
            </a:r>
            <a:r>
              <a:rPr lang="en-US" sz="3200" dirty="0" smtClean="0"/>
              <a:t>plane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341313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1313"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b="1" dirty="0" err="1" smtClean="0">
                <a:solidFill>
                  <a:srgbClr val="13117F"/>
                </a:solidFill>
                <a:latin typeface="Courier New" pitchFamily="49" charset="0"/>
              </a:rPr>
              <a:t>struct</a:t>
            </a: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 point</a:t>
            </a:r>
          </a:p>
          <a:p>
            <a:pPr marL="341313"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{</a:t>
            </a:r>
          </a:p>
          <a:p>
            <a:pPr marL="341313"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13117F"/>
                </a:solidFill>
                <a:latin typeface="Courier New" pitchFamily="49" charset="0"/>
              </a:rPr>
              <a:t>int</a:t>
            </a: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 x;	/* x-coordinate */</a:t>
            </a:r>
          </a:p>
          <a:p>
            <a:pPr marL="341313"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13117F"/>
                </a:solidFill>
                <a:latin typeface="Courier New" pitchFamily="49" charset="0"/>
              </a:rPr>
              <a:t>int</a:t>
            </a: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 y;	/* y-coordinate */</a:t>
            </a:r>
          </a:p>
          <a:p>
            <a:pPr marL="341313"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};</a:t>
            </a:r>
          </a:p>
          <a:p>
            <a:pPr marL="341313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 smtClean="0">
              <a:solidFill>
                <a:srgbClr val="13117F"/>
              </a:solidFill>
              <a:latin typeface="Courier New" pitchFamily="49" charset="0"/>
            </a:endParaRP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214612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/>
              <a:t>Given the declarations </a:t>
            </a: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latin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13117F"/>
                </a:solidFill>
                <a:latin typeface="Courier New" pitchFamily="49" charset="0"/>
              </a:rPr>
              <a:t>struct</a:t>
            </a: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 point p1;</a:t>
            </a: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13117F"/>
                </a:solidFill>
                <a:latin typeface="Courier New" pitchFamily="49" charset="0"/>
              </a:rPr>
              <a:t>struct</a:t>
            </a: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 point p2; 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/>
              <a:t>we can access the members of these </a:t>
            </a:r>
            <a:r>
              <a:rPr lang="en-US" sz="3200" b="1" dirty="0" err="1" smtClean="0">
                <a:solidFill>
                  <a:srgbClr val="13117F"/>
                </a:solidFill>
                <a:latin typeface="Courier New" pitchFamily="49" charset="0"/>
              </a:rPr>
              <a:t>struct</a:t>
            </a:r>
            <a:r>
              <a:rPr lang="en-US" sz="2800" b="1" dirty="0" smtClean="0"/>
              <a:t> </a:t>
            </a:r>
            <a:r>
              <a:rPr lang="en-US" sz="2800" dirty="0" smtClean="0"/>
              <a:t>variables: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/>
              <a:t>	* the x-coordinate of p1 </a:t>
            </a:r>
            <a:r>
              <a:rPr lang="en-US" sz="2800" dirty="0" smtClean="0"/>
              <a:t>is p1.x </a:t>
            </a:r>
            <a:endParaRPr lang="en-US" sz="2800" dirty="0" smtClean="0"/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/>
              <a:t>	* the y-coordinate of p1 </a:t>
            </a:r>
            <a:r>
              <a:rPr lang="en-US" sz="2800" dirty="0" smtClean="0"/>
              <a:t>is p1.y</a:t>
            </a:r>
            <a:endParaRPr lang="en-US" sz="2800" dirty="0" smtClean="0"/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/>
              <a:t>	* the x-coordinate of p2 </a:t>
            </a:r>
            <a:r>
              <a:rPr lang="en-US" sz="2800" dirty="0" smtClean="0"/>
              <a:t>is p2.x</a:t>
            </a:r>
            <a:endParaRPr lang="en-US" sz="2800" dirty="0" smtClean="0"/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/>
              <a:t>	* the y-coordinate of p2 </a:t>
            </a:r>
            <a:r>
              <a:rPr lang="en-US" sz="2800" dirty="0" smtClean="0"/>
              <a:t>is p2.y</a:t>
            </a:r>
            <a:endParaRPr lang="en-US" sz="2800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Program </a:t>
            </a:r>
            <a:r>
              <a:rPr lang="en-US" sz="3200" dirty="0" smtClean="0"/>
              <a:t>Defining a </a:t>
            </a:r>
            <a:r>
              <a:rPr lang="en-US" sz="3200" dirty="0" err="1" smtClean="0">
                <a:solidFill>
                  <a:srgbClr val="13117F"/>
                </a:solidFill>
                <a:latin typeface="Courier New" pitchFamily="49" charset="0"/>
              </a:rPr>
              <a:t>struct</a:t>
            </a:r>
            <a:r>
              <a:rPr lang="en-US" sz="3200" dirty="0" smtClean="0"/>
              <a:t> to represent a point in a coordinate </a:t>
            </a:r>
            <a:r>
              <a:rPr lang="en-US" sz="3200" dirty="0" smtClean="0"/>
              <a:t>plane…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524000"/>
            <a:ext cx="8153400" cy="4953000"/>
          </a:xfrm>
        </p:spPr>
        <p:txBody>
          <a:bodyPr>
            <a:noAutofit/>
          </a:bodyPr>
          <a:lstStyle/>
          <a:p>
            <a:pPr indent="-34131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 dirty="0" smtClean="0">
                <a:solidFill>
                  <a:srgbClr val="333399"/>
                </a:solidFill>
                <a:latin typeface="Courier New" pitchFamily="49" charset="0"/>
              </a:rPr>
              <a:t>// </a:t>
            </a:r>
            <a:r>
              <a:rPr lang="en-US" sz="1600" b="1" dirty="0" err="1" smtClean="0">
                <a:solidFill>
                  <a:srgbClr val="333399"/>
                </a:solidFill>
                <a:latin typeface="Courier New" pitchFamily="49" charset="0"/>
              </a:rPr>
              <a:t>struct</a:t>
            </a:r>
            <a:r>
              <a:rPr lang="en-US" sz="1600" b="1" dirty="0" smtClean="0">
                <a:solidFill>
                  <a:srgbClr val="333399"/>
                </a:solidFill>
                <a:latin typeface="Courier New" pitchFamily="49" charset="0"/>
              </a:rPr>
              <a:t> point is a function parameter</a:t>
            </a:r>
          </a:p>
          <a:p>
            <a:pPr indent="-34131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 dirty="0" smtClean="0">
                <a:solidFill>
                  <a:srgbClr val="333399"/>
                </a:solidFill>
                <a:latin typeface="Courier New" pitchFamily="49" charset="0"/>
              </a:rPr>
              <a:t>void </a:t>
            </a:r>
            <a:r>
              <a:rPr lang="en-US" sz="1600" b="1" dirty="0" err="1" smtClean="0">
                <a:solidFill>
                  <a:srgbClr val="333399"/>
                </a:solidFill>
                <a:latin typeface="Courier New" pitchFamily="49" charset="0"/>
              </a:rPr>
              <a:t>printPoint</a:t>
            </a:r>
            <a:r>
              <a:rPr lang="en-US" sz="1600" b="1" dirty="0" smtClean="0">
                <a:solidFill>
                  <a:srgbClr val="333399"/>
                </a:solidFill>
                <a:latin typeface="Courier New" pitchFamily="49" charset="0"/>
              </a:rPr>
              <a:t>( </a:t>
            </a:r>
            <a:r>
              <a:rPr lang="en-US" sz="1600" b="1" dirty="0" err="1" smtClean="0">
                <a:solidFill>
                  <a:srgbClr val="A50021"/>
                </a:solidFill>
                <a:latin typeface="Courier New" pitchFamily="49" charset="0"/>
              </a:rPr>
              <a:t>struct</a:t>
            </a:r>
            <a:r>
              <a:rPr lang="en-US" sz="1600" b="1" dirty="0" smtClean="0">
                <a:solidFill>
                  <a:srgbClr val="A50021"/>
                </a:solidFill>
                <a:latin typeface="Courier New" pitchFamily="49" charset="0"/>
              </a:rPr>
              <a:t> point </a:t>
            </a:r>
            <a:r>
              <a:rPr lang="en-US" sz="1600" b="1" dirty="0" err="1" smtClean="0">
                <a:solidFill>
                  <a:srgbClr val="A50021"/>
                </a:solidFill>
                <a:latin typeface="Courier New" pitchFamily="49" charset="0"/>
              </a:rPr>
              <a:t>aPoint</a:t>
            </a:r>
            <a:r>
              <a:rPr lang="en-US" sz="1600" b="1" dirty="0" smtClean="0">
                <a:solidFill>
                  <a:srgbClr val="333399"/>
                </a:solidFill>
                <a:latin typeface="Courier New" pitchFamily="49" charset="0"/>
              </a:rPr>
              <a:t> )</a:t>
            </a:r>
          </a:p>
          <a:p>
            <a:pPr indent="-34131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 dirty="0" smtClean="0">
                <a:solidFill>
                  <a:srgbClr val="333399"/>
                </a:solidFill>
                <a:latin typeface="Courier New" pitchFamily="49" charset="0"/>
              </a:rPr>
              <a:t>{</a:t>
            </a:r>
          </a:p>
          <a:p>
            <a:pPr indent="-34131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 dirty="0" smtClean="0">
                <a:solidFill>
                  <a:srgbClr val="333399"/>
                </a:solidFill>
                <a:latin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333399"/>
                </a:solidFill>
                <a:latin typeface="Courier New" pitchFamily="49" charset="0"/>
              </a:rPr>
              <a:t>printf</a:t>
            </a:r>
            <a:r>
              <a:rPr lang="en-US" sz="1600" b="1" dirty="0" smtClean="0">
                <a:solidFill>
                  <a:srgbClr val="333399"/>
                </a:solidFill>
                <a:latin typeface="Courier New" pitchFamily="49" charset="0"/>
              </a:rPr>
              <a:t> (“( %2d, %2d )”, </a:t>
            </a:r>
            <a:r>
              <a:rPr lang="en-US" sz="1600" b="1" dirty="0" err="1" smtClean="0">
                <a:solidFill>
                  <a:srgbClr val="333399"/>
                </a:solidFill>
                <a:latin typeface="Courier New" pitchFamily="49" charset="0"/>
              </a:rPr>
              <a:t>aPoint.x</a:t>
            </a:r>
            <a:r>
              <a:rPr lang="en-US" sz="1600" b="1" dirty="0" smtClean="0">
                <a:solidFill>
                  <a:srgbClr val="333399"/>
                </a:solidFill>
                <a:latin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333399"/>
                </a:solidFill>
                <a:latin typeface="Courier New" pitchFamily="49" charset="0"/>
              </a:rPr>
              <a:t>aPoint.y</a:t>
            </a:r>
            <a:r>
              <a:rPr lang="en-US" sz="1600" b="1" dirty="0" smtClean="0">
                <a:solidFill>
                  <a:srgbClr val="333399"/>
                </a:solidFill>
                <a:latin typeface="Courier New" pitchFamily="49" charset="0"/>
              </a:rPr>
              <a:t>);</a:t>
            </a:r>
          </a:p>
          <a:p>
            <a:pPr indent="-34131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 dirty="0" smtClean="0">
                <a:solidFill>
                  <a:srgbClr val="333399"/>
                </a:solidFill>
                <a:latin typeface="Courier New" pitchFamily="49" charset="0"/>
              </a:rPr>
              <a:t>}</a:t>
            </a:r>
          </a:p>
          <a:p>
            <a:pPr indent="-34131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1600" b="1" dirty="0" smtClean="0">
              <a:solidFill>
                <a:srgbClr val="333399"/>
              </a:solidFill>
              <a:latin typeface="Courier New" pitchFamily="49" charset="0"/>
            </a:endParaRPr>
          </a:p>
          <a:p>
            <a:pPr indent="-34131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 dirty="0" smtClean="0">
                <a:solidFill>
                  <a:srgbClr val="333399"/>
                </a:solidFill>
                <a:latin typeface="Courier New" pitchFamily="49" charset="0"/>
              </a:rPr>
              <a:t>// </a:t>
            </a:r>
            <a:r>
              <a:rPr lang="en-US" sz="1600" b="1" dirty="0" err="1" smtClean="0">
                <a:solidFill>
                  <a:srgbClr val="333399"/>
                </a:solidFill>
                <a:latin typeface="Courier New" pitchFamily="49" charset="0"/>
              </a:rPr>
              <a:t>struct</a:t>
            </a:r>
            <a:r>
              <a:rPr lang="en-US" sz="1600" b="1" dirty="0" smtClean="0">
                <a:solidFill>
                  <a:srgbClr val="333399"/>
                </a:solidFill>
                <a:latin typeface="Courier New" pitchFamily="49" charset="0"/>
              </a:rPr>
              <a:t> point is the return type</a:t>
            </a:r>
          </a:p>
          <a:p>
            <a:pPr indent="-34131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 dirty="0" err="1" smtClean="0">
                <a:solidFill>
                  <a:srgbClr val="A50021"/>
                </a:solidFill>
                <a:latin typeface="Courier New" pitchFamily="49" charset="0"/>
              </a:rPr>
              <a:t>struct</a:t>
            </a:r>
            <a:r>
              <a:rPr lang="en-US" sz="1600" b="1" dirty="0" smtClean="0">
                <a:solidFill>
                  <a:srgbClr val="333399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A50021"/>
                </a:solidFill>
                <a:latin typeface="Courier New" pitchFamily="49" charset="0"/>
              </a:rPr>
              <a:t>point</a:t>
            </a:r>
            <a:r>
              <a:rPr lang="en-US" sz="1600" b="1" dirty="0" smtClean="0">
                <a:solidFill>
                  <a:srgbClr val="333399"/>
                </a:solidFill>
                <a:latin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333399"/>
                </a:solidFill>
                <a:latin typeface="Courier New" pitchFamily="49" charset="0"/>
              </a:rPr>
              <a:t>inputPoint</a:t>
            </a:r>
            <a:r>
              <a:rPr lang="en-US" sz="1600" b="1" dirty="0" smtClean="0">
                <a:solidFill>
                  <a:srgbClr val="333399"/>
                </a:solidFill>
                <a:latin typeface="Courier New" pitchFamily="49" charset="0"/>
              </a:rPr>
              <a:t>( )</a:t>
            </a:r>
          </a:p>
          <a:p>
            <a:pPr indent="-34131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 dirty="0" smtClean="0">
                <a:solidFill>
                  <a:srgbClr val="333399"/>
                </a:solidFill>
                <a:latin typeface="Courier New" pitchFamily="49" charset="0"/>
              </a:rPr>
              <a:t>{</a:t>
            </a:r>
          </a:p>
          <a:p>
            <a:pPr indent="-34131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 dirty="0" smtClean="0">
                <a:solidFill>
                  <a:srgbClr val="333399"/>
                </a:solidFill>
                <a:latin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333399"/>
                </a:solidFill>
                <a:latin typeface="Courier New" pitchFamily="49" charset="0"/>
              </a:rPr>
              <a:t>struct</a:t>
            </a:r>
            <a:r>
              <a:rPr lang="en-US" sz="1600" b="1" dirty="0" smtClean="0">
                <a:solidFill>
                  <a:srgbClr val="333399"/>
                </a:solidFill>
                <a:latin typeface="Courier New" pitchFamily="49" charset="0"/>
              </a:rPr>
              <a:t> point </a:t>
            </a:r>
            <a:r>
              <a:rPr lang="en-US" sz="1600" b="1" dirty="0" err="1" smtClean="0">
                <a:solidFill>
                  <a:srgbClr val="333399"/>
                </a:solidFill>
                <a:latin typeface="Courier New" pitchFamily="49" charset="0"/>
              </a:rPr>
              <a:t>inPoint</a:t>
            </a:r>
            <a:r>
              <a:rPr lang="en-US" sz="1600" b="1" dirty="0" smtClean="0">
                <a:solidFill>
                  <a:srgbClr val="333399"/>
                </a:solidFill>
                <a:latin typeface="Courier New" pitchFamily="49" charset="0"/>
              </a:rPr>
              <a:t>;</a:t>
            </a:r>
          </a:p>
          <a:p>
            <a:pPr indent="-34131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 dirty="0" smtClean="0">
                <a:solidFill>
                  <a:srgbClr val="333399"/>
                </a:solidFill>
                <a:latin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333399"/>
                </a:solidFill>
                <a:latin typeface="Courier New" pitchFamily="49" charset="0"/>
              </a:rPr>
              <a:t>printf</a:t>
            </a:r>
            <a:r>
              <a:rPr lang="en-US" sz="1600" b="1" dirty="0" smtClean="0">
                <a:solidFill>
                  <a:srgbClr val="333399"/>
                </a:solidFill>
                <a:latin typeface="Courier New" pitchFamily="49" charset="0"/>
              </a:rPr>
              <a:t>(“please input the x- and y-coordinates: “);</a:t>
            </a:r>
          </a:p>
          <a:p>
            <a:pPr indent="-34131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 dirty="0" smtClean="0">
                <a:solidFill>
                  <a:srgbClr val="333399"/>
                </a:solidFill>
                <a:latin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333399"/>
                </a:solidFill>
                <a:latin typeface="Courier New" pitchFamily="49" charset="0"/>
              </a:rPr>
              <a:t>scanf</a:t>
            </a:r>
            <a:r>
              <a:rPr lang="en-US" sz="1600" b="1" dirty="0" smtClean="0">
                <a:solidFill>
                  <a:srgbClr val="333399"/>
                </a:solidFill>
                <a:latin typeface="Courier New" pitchFamily="49" charset="0"/>
              </a:rPr>
              <a:t>(“%d %d”, &amp;</a:t>
            </a:r>
            <a:r>
              <a:rPr lang="en-US" sz="1600" b="1" dirty="0" err="1" smtClean="0">
                <a:solidFill>
                  <a:srgbClr val="333399"/>
                </a:solidFill>
                <a:latin typeface="Courier New" pitchFamily="49" charset="0"/>
              </a:rPr>
              <a:t>inPoint.x</a:t>
            </a:r>
            <a:r>
              <a:rPr lang="en-US" sz="1600" b="1" dirty="0" smtClean="0">
                <a:solidFill>
                  <a:srgbClr val="333399"/>
                </a:solidFill>
                <a:latin typeface="Courier New" pitchFamily="49" charset="0"/>
              </a:rPr>
              <a:t>, &amp;</a:t>
            </a:r>
            <a:r>
              <a:rPr lang="en-US" sz="1600" b="1" dirty="0" err="1" smtClean="0">
                <a:solidFill>
                  <a:srgbClr val="333399"/>
                </a:solidFill>
                <a:latin typeface="Courier New" pitchFamily="49" charset="0"/>
              </a:rPr>
              <a:t>inPoint.y</a:t>
            </a:r>
            <a:r>
              <a:rPr lang="en-US" sz="1600" b="1" dirty="0" smtClean="0">
                <a:solidFill>
                  <a:srgbClr val="333399"/>
                </a:solidFill>
                <a:latin typeface="Courier New" pitchFamily="49" charset="0"/>
              </a:rPr>
              <a:t>);</a:t>
            </a:r>
          </a:p>
          <a:p>
            <a:pPr indent="-34131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 dirty="0" smtClean="0">
                <a:solidFill>
                  <a:srgbClr val="333399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A50021"/>
                </a:solidFill>
                <a:latin typeface="Courier New" pitchFamily="49" charset="0"/>
              </a:rPr>
              <a:t>return </a:t>
            </a:r>
            <a:r>
              <a:rPr lang="en-US" sz="1600" b="1" dirty="0" err="1" smtClean="0">
                <a:solidFill>
                  <a:srgbClr val="A50021"/>
                </a:solidFill>
                <a:latin typeface="Courier New" pitchFamily="49" charset="0"/>
              </a:rPr>
              <a:t>inPoint</a:t>
            </a:r>
            <a:r>
              <a:rPr lang="en-US" sz="1600" b="1" dirty="0" smtClean="0">
                <a:solidFill>
                  <a:srgbClr val="A50021"/>
                </a:solidFill>
                <a:latin typeface="Courier New" pitchFamily="49" charset="0"/>
              </a:rPr>
              <a:t>;</a:t>
            </a:r>
          </a:p>
          <a:p>
            <a:pPr indent="-34131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 dirty="0" smtClean="0">
                <a:solidFill>
                  <a:srgbClr val="333399"/>
                </a:solidFill>
                <a:latin typeface="Courier New" pitchFamily="49" charset="0"/>
              </a:rPr>
              <a:t>}</a:t>
            </a:r>
          </a:p>
          <a:p>
            <a:pPr indent="-34131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 dirty="0" err="1" smtClean="0">
                <a:solidFill>
                  <a:srgbClr val="333399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333399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333399"/>
                </a:solidFill>
                <a:latin typeface="Courier New" pitchFamily="49" charset="0"/>
              </a:rPr>
              <a:t>main ( )</a:t>
            </a:r>
          </a:p>
          <a:p>
            <a:pPr indent="-34131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 dirty="0" smtClean="0">
                <a:solidFill>
                  <a:srgbClr val="333399"/>
                </a:solidFill>
                <a:latin typeface="Courier New" pitchFamily="49" charset="0"/>
              </a:rPr>
              <a:t>{</a:t>
            </a:r>
          </a:p>
          <a:p>
            <a:pPr indent="-34131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 dirty="0" smtClean="0">
                <a:solidFill>
                  <a:srgbClr val="333399"/>
                </a:solidFill>
                <a:latin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333399"/>
                </a:solidFill>
                <a:latin typeface="Courier New" pitchFamily="49" charset="0"/>
              </a:rPr>
              <a:t>struct</a:t>
            </a:r>
            <a:r>
              <a:rPr lang="en-US" sz="1600" b="1" dirty="0" smtClean="0">
                <a:solidFill>
                  <a:srgbClr val="333399"/>
                </a:solidFill>
                <a:latin typeface="Courier New" pitchFamily="49" charset="0"/>
              </a:rPr>
              <a:t> point endpoint;  </a:t>
            </a:r>
            <a:r>
              <a:rPr lang="en-US" sz="1600" b="1" dirty="0" smtClean="0">
                <a:solidFill>
                  <a:srgbClr val="333399"/>
                </a:solidFill>
                <a:latin typeface="Courier New" pitchFamily="49" charset="0"/>
              </a:rPr>
              <a:t>// </a:t>
            </a:r>
            <a:r>
              <a:rPr lang="en-US" sz="1600" b="1" dirty="0" smtClean="0">
                <a:solidFill>
                  <a:srgbClr val="333399"/>
                </a:solidFill>
                <a:latin typeface="Courier New" pitchFamily="49" charset="0"/>
              </a:rPr>
              <a:t>endpoint is a </a:t>
            </a:r>
            <a:r>
              <a:rPr lang="en-US" sz="1600" b="1" dirty="0" err="1" smtClean="0">
                <a:solidFill>
                  <a:srgbClr val="333399"/>
                </a:solidFill>
                <a:latin typeface="Courier New" pitchFamily="49" charset="0"/>
              </a:rPr>
              <a:t>struct</a:t>
            </a:r>
            <a:r>
              <a:rPr lang="en-US" sz="1600" b="1" dirty="0" smtClean="0">
                <a:solidFill>
                  <a:srgbClr val="333399"/>
                </a:solidFill>
                <a:latin typeface="Courier New" pitchFamily="49" charset="0"/>
              </a:rPr>
              <a:t> point variable</a:t>
            </a:r>
          </a:p>
          <a:p>
            <a:pPr indent="-34131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 dirty="0" smtClean="0">
                <a:solidFill>
                  <a:srgbClr val="333399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A50021"/>
                </a:solidFill>
                <a:latin typeface="Courier New" pitchFamily="49" charset="0"/>
              </a:rPr>
              <a:t>endpoint = </a:t>
            </a:r>
            <a:r>
              <a:rPr lang="en-US" sz="1600" b="1" dirty="0" err="1" smtClean="0">
                <a:solidFill>
                  <a:srgbClr val="A50021"/>
                </a:solidFill>
                <a:latin typeface="Courier New" pitchFamily="49" charset="0"/>
              </a:rPr>
              <a:t>inputPoint</a:t>
            </a:r>
            <a:r>
              <a:rPr lang="en-US" sz="1600" b="1" dirty="0" smtClean="0">
                <a:solidFill>
                  <a:srgbClr val="A50021"/>
                </a:solidFill>
                <a:latin typeface="Courier New" pitchFamily="49" charset="0"/>
              </a:rPr>
              <a:t>( ); // </a:t>
            </a:r>
            <a:r>
              <a:rPr lang="en-US" sz="1600" b="1" dirty="0" err="1" smtClean="0">
                <a:solidFill>
                  <a:srgbClr val="A50021"/>
                </a:solidFill>
                <a:latin typeface="Courier New" pitchFamily="49" charset="0"/>
              </a:rPr>
              <a:t>struct</a:t>
            </a:r>
            <a:r>
              <a:rPr lang="en-US" sz="1600" b="1" dirty="0" smtClean="0">
                <a:solidFill>
                  <a:srgbClr val="A50021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A50021"/>
                </a:solidFill>
                <a:latin typeface="Courier New" pitchFamily="49" charset="0"/>
              </a:rPr>
              <a:t>assignment</a:t>
            </a:r>
            <a:endParaRPr lang="en-US" sz="1600" b="1" dirty="0" smtClean="0">
              <a:solidFill>
                <a:srgbClr val="A50021"/>
              </a:solidFill>
              <a:latin typeface="Courier New" pitchFamily="49" charset="0"/>
            </a:endParaRPr>
          </a:p>
          <a:p>
            <a:pPr indent="-34131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 dirty="0" smtClean="0">
                <a:solidFill>
                  <a:srgbClr val="A50021"/>
                </a:solidFill>
                <a:latin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A50021"/>
                </a:solidFill>
                <a:latin typeface="Courier New" pitchFamily="49" charset="0"/>
              </a:rPr>
              <a:t>printPoint</a:t>
            </a:r>
            <a:r>
              <a:rPr lang="en-US" sz="1600" b="1" dirty="0" smtClean="0">
                <a:solidFill>
                  <a:srgbClr val="A50021"/>
                </a:solidFill>
                <a:latin typeface="Courier New" pitchFamily="49" charset="0"/>
              </a:rPr>
              <a:t>( endpoint );</a:t>
            </a:r>
          </a:p>
          <a:p>
            <a:pPr indent="-34131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 dirty="0" smtClean="0">
                <a:solidFill>
                  <a:srgbClr val="333399"/>
                </a:solidFill>
                <a:latin typeface="Courier New" pitchFamily="49" charset="0"/>
              </a:rPr>
              <a:t>	return 0;</a:t>
            </a:r>
          </a:p>
          <a:p>
            <a:pPr indent="-34131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 dirty="0" smtClean="0">
                <a:solidFill>
                  <a:srgbClr val="333399"/>
                </a:solidFill>
                <a:latin typeface="Courier New" pitchFamily="49" charset="0"/>
              </a:rPr>
              <a:t>}</a:t>
            </a:r>
            <a:endParaRPr lang="en-US" sz="1600" b="1" dirty="0" smtClean="0">
              <a:solidFill>
                <a:srgbClr val="333399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341313" indent="-341313">
              <a:buClr>
                <a:srgbClr val="13117F"/>
              </a:buClr>
              <a:buFont typeface="Courier New" pitchFamily="49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err="1" smtClean="0">
                <a:solidFill>
                  <a:srgbClr val="13117F"/>
                </a:solidFill>
                <a:latin typeface="Courier New" pitchFamily="49" charset="0"/>
              </a:rPr>
              <a:t>struct</a:t>
            </a:r>
            <a:r>
              <a:rPr lang="en-US" dirty="0" smtClean="0"/>
              <a:t> variables may be declared at the same time the </a:t>
            </a:r>
            <a:r>
              <a:rPr lang="en-US" dirty="0" err="1" smtClean="0"/>
              <a:t>struct</a:t>
            </a:r>
            <a:r>
              <a:rPr lang="en-US" dirty="0" smtClean="0"/>
              <a:t> is defined</a:t>
            </a:r>
          </a:p>
          <a:p>
            <a:pPr marL="341313" indent="-341313">
              <a:buClr>
                <a:srgbClr val="214612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  <a:p>
            <a:pPr lvl="1" indent="-284163">
              <a:spcBef>
                <a:spcPts val="6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 err="1" smtClean="0">
                <a:latin typeface="Courier New" pitchFamily="49" charset="0"/>
              </a:rPr>
              <a:t>struct</a:t>
            </a:r>
            <a:r>
              <a:rPr lang="en-US" sz="2400" b="1" dirty="0" smtClean="0">
                <a:latin typeface="Courier New" pitchFamily="49" charset="0"/>
              </a:rPr>
              <a:t> point {</a:t>
            </a:r>
          </a:p>
          <a:p>
            <a:pPr lvl="1" indent="-284163">
              <a:spcBef>
                <a:spcPts val="6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 smtClean="0">
                <a:latin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x, y;</a:t>
            </a:r>
          </a:p>
          <a:p>
            <a:pPr lvl="1" indent="-284163">
              <a:spcBef>
                <a:spcPts val="6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 smtClean="0">
                <a:latin typeface="Courier New" pitchFamily="49" charset="0"/>
              </a:rPr>
              <a:t>} endpoint, </a:t>
            </a:r>
            <a:r>
              <a:rPr lang="en-US" sz="2400" b="1" dirty="0" err="1" smtClean="0">
                <a:latin typeface="Courier New" pitchFamily="49" charset="0"/>
              </a:rPr>
              <a:t>upperLeft</a:t>
            </a:r>
            <a:r>
              <a:rPr lang="en-US" sz="2400" b="1" dirty="0" smtClean="0">
                <a:latin typeface="Courier New" pitchFamily="49" charset="0"/>
              </a:rPr>
              <a:t>;</a:t>
            </a:r>
          </a:p>
          <a:p>
            <a:pPr lvl="1" indent="-284163">
              <a:spcBef>
                <a:spcPts val="6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 smtClean="0">
              <a:solidFill>
                <a:srgbClr val="214612"/>
              </a:solidFill>
            </a:endParaRPr>
          </a:p>
          <a:p>
            <a:pPr lvl="1" indent="-284163"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olidFill>
                  <a:srgbClr val="214612"/>
                </a:solidFill>
              </a:rPr>
              <a:t>defines the structure named </a:t>
            </a:r>
            <a:r>
              <a:rPr lang="en-US" b="1" dirty="0" smtClean="0">
                <a:latin typeface="Courier New" pitchFamily="49" charset="0"/>
              </a:rPr>
              <a:t>point</a:t>
            </a:r>
            <a:r>
              <a:rPr lang="en-US" dirty="0" smtClean="0">
                <a:solidFill>
                  <a:srgbClr val="214612"/>
                </a:solidFill>
              </a:rPr>
              <a:t> AND declares the variables </a:t>
            </a:r>
            <a:r>
              <a:rPr lang="en-US" b="1" dirty="0" smtClean="0">
                <a:latin typeface="Courier New" pitchFamily="49" charset="0"/>
              </a:rPr>
              <a:t>endpoint</a:t>
            </a:r>
            <a:r>
              <a:rPr lang="en-US" dirty="0" smtClean="0">
                <a:solidFill>
                  <a:srgbClr val="214612"/>
                </a:solidFill>
              </a:rPr>
              <a:t> and </a:t>
            </a:r>
            <a:r>
              <a:rPr lang="en-US" b="1" dirty="0" err="1" smtClean="0">
                <a:latin typeface="Courier New" pitchFamily="49" charset="0"/>
              </a:rPr>
              <a:t>upperLeft</a:t>
            </a:r>
            <a:r>
              <a:rPr lang="en-US" dirty="0" smtClean="0">
                <a:solidFill>
                  <a:srgbClr val="214612"/>
                </a:solidFill>
              </a:rPr>
              <a:t> to be of this type.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itchFamily="49" charset="0"/>
              </a:rPr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typedef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341313" indent="-341313">
              <a:lnSpc>
                <a:spcPct val="90000"/>
              </a:lnSpc>
              <a:buClr>
                <a:srgbClr val="214612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It’s common to use a </a:t>
            </a:r>
            <a:r>
              <a:rPr lang="en-US" b="1" dirty="0" err="1" smtClean="0">
                <a:solidFill>
                  <a:srgbClr val="13117F"/>
                </a:solidFill>
                <a:latin typeface="Courier New" pitchFamily="49" charset="0"/>
              </a:rPr>
              <a:t>typedef</a:t>
            </a:r>
            <a:r>
              <a:rPr lang="en-US" dirty="0" smtClean="0"/>
              <a:t> for the name of a </a:t>
            </a:r>
            <a:r>
              <a:rPr lang="en-US" b="1" dirty="0" err="1" smtClean="0">
                <a:solidFill>
                  <a:srgbClr val="13117F"/>
                </a:solidFill>
                <a:latin typeface="Courier New" pitchFamily="49" charset="0"/>
              </a:rPr>
              <a:t>struct</a:t>
            </a:r>
            <a:r>
              <a:rPr lang="en-US" b="1" dirty="0" smtClean="0"/>
              <a:t> </a:t>
            </a:r>
            <a:r>
              <a:rPr lang="en-US" dirty="0" smtClean="0"/>
              <a:t>to make code more concise.</a:t>
            </a:r>
          </a:p>
          <a:p>
            <a:pPr marL="341313" indent="-341313">
              <a:lnSpc>
                <a:spcPct val="90000"/>
              </a:lnSpc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  <a:p>
            <a:pPr marL="341313" indent="-341313">
              <a:lnSpc>
                <a:spcPct val="90000"/>
              </a:lnSpc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	</a:t>
            </a:r>
            <a:r>
              <a:rPr lang="en-US" b="1" dirty="0" err="1" smtClean="0">
                <a:solidFill>
                  <a:srgbClr val="13117F"/>
                </a:solidFill>
                <a:latin typeface="Courier New" pitchFamily="49" charset="0"/>
              </a:rPr>
              <a:t>typedef</a:t>
            </a:r>
            <a:r>
              <a:rPr lang="en-US" b="1" dirty="0" smtClean="0">
                <a:solidFill>
                  <a:srgbClr val="13117F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13117F"/>
                </a:solidFill>
                <a:latin typeface="Courier New" pitchFamily="49" charset="0"/>
              </a:rPr>
              <a:t>struct</a:t>
            </a:r>
            <a:r>
              <a:rPr lang="en-US" b="1" dirty="0" smtClean="0">
                <a:solidFill>
                  <a:srgbClr val="13117F"/>
                </a:solidFill>
                <a:latin typeface="Courier New" pitchFamily="49" charset="0"/>
              </a:rPr>
              <a:t> point {</a:t>
            </a:r>
          </a:p>
          <a:p>
            <a:pPr marL="341313" indent="-341313">
              <a:lnSpc>
                <a:spcPct val="90000"/>
              </a:lnSpc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smtClean="0">
                <a:solidFill>
                  <a:srgbClr val="13117F"/>
                </a:solidFill>
                <a:latin typeface="Courier New" pitchFamily="49" charset="0"/>
              </a:rPr>
              <a:t>		</a:t>
            </a:r>
            <a:r>
              <a:rPr lang="en-US" b="1" dirty="0" err="1" smtClean="0">
                <a:solidFill>
                  <a:srgbClr val="13117F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13117F"/>
                </a:solidFill>
                <a:latin typeface="Courier New" pitchFamily="49" charset="0"/>
              </a:rPr>
              <a:t> x, y;</a:t>
            </a:r>
          </a:p>
          <a:p>
            <a:pPr marL="341313" indent="-341313">
              <a:lnSpc>
                <a:spcPct val="90000"/>
              </a:lnSpc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smtClean="0">
                <a:solidFill>
                  <a:srgbClr val="13117F"/>
                </a:solidFill>
                <a:latin typeface="Courier New" pitchFamily="49" charset="0"/>
              </a:rPr>
              <a:t>	} POINT;</a:t>
            </a:r>
          </a:p>
          <a:p>
            <a:pPr marL="341313" indent="-341313">
              <a:lnSpc>
                <a:spcPct val="90000"/>
              </a:lnSpc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>
              <a:solidFill>
                <a:srgbClr val="13117F"/>
              </a:solidFill>
              <a:latin typeface="Courier New" pitchFamily="49" charset="0"/>
            </a:endParaRP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smtClean="0">
                <a:solidFill>
                  <a:srgbClr val="13117F"/>
                </a:solidFill>
                <a:latin typeface="Courier New" pitchFamily="49" charset="0"/>
              </a:rPr>
              <a:t>	</a:t>
            </a:r>
            <a:r>
              <a:rPr lang="en-US" sz="3200" dirty="0" smtClean="0"/>
              <a:t>defines the structure named point and defines </a:t>
            </a: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POINT</a:t>
            </a:r>
            <a:r>
              <a:rPr lang="en-US" sz="3200" b="1" dirty="0" smtClean="0"/>
              <a:t> </a:t>
            </a:r>
            <a:r>
              <a:rPr lang="en-US" sz="3200" dirty="0" smtClean="0"/>
              <a:t>as a </a:t>
            </a:r>
            <a:r>
              <a:rPr lang="en-US" sz="3200" b="1" dirty="0" err="1" smtClean="0">
                <a:solidFill>
                  <a:srgbClr val="13117F"/>
                </a:solidFill>
                <a:latin typeface="Courier New" pitchFamily="49" charset="0"/>
              </a:rPr>
              <a:t>typedef</a:t>
            </a:r>
            <a:r>
              <a:rPr lang="en-US" sz="3200" dirty="0" smtClean="0"/>
              <a:t> (alias) for the </a:t>
            </a:r>
            <a:r>
              <a:rPr lang="en-US" sz="3200" b="1" dirty="0" err="1" smtClean="0">
                <a:solidFill>
                  <a:srgbClr val="13117F"/>
                </a:solidFill>
                <a:latin typeface="Courier New" pitchFamily="49" charset="0"/>
              </a:rPr>
              <a:t>struct</a:t>
            </a:r>
            <a:r>
              <a:rPr lang="en-US" sz="3200" dirty="0" smtClean="0"/>
              <a:t>.  We can now declare variables, parameters, etc., as</a:t>
            </a: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smtClean="0"/>
              <a:t>	</a:t>
            </a:r>
            <a:r>
              <a:rPr lang="en-US" sz="3200" b="1" dirty="0" err="1" smtClean="0">
                <a:solidFill>
                  <a:srgbClr val="13117F"/>
                </a:solidFill>
                <a:latin typeface="Courier New" pitchFamily="49" charset="0"/>
              </a:rPr>
              <a:t>struct</a:t>
            </a: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 point endpoint</a:t>
            </a:r>
            <a:r>
              <a:rPr lang="en-US" sz="3200" dirty="0" smtClean="0">
                <a:solidFill>
                  <a:srgbClr val="13117F"/>
                </a:solidFill>
                <a:latin typeface="Courier New" pitchFamily="49" charset="0"/>
              </a:rPr>
              <a:t>;</a:t>
            </a:r>
            <a:r>
              <a:rPr lang="en-US" sz="3200" dirty="0" smtClean="0"/>
              <a:t> or as</a:t>
            </a: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smtClean="0"/>
              <a:t>	</a:t>
            </a: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POINT </a:t>
            </a:r>
            <a:r>
              <a:rPr lang="en-US" sz="3200" b="1" dirty="0" err="1" smtClean="0">
                <a:solidFill>
                  <a:srgbClr val="13117F"/>
                </a:solidFill>
                <a:latin typeface="Courier New" pitchFamily="49" charset="0"/>
              </a:rPr>
              <a:t>upperRight</a:t>
            </a: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within a </a:t>
            </a:r>
            <a:r>
              <a:rPr lang="en-US" b="1" dirty="0" err="1" smtClean="0">
                <a:latin typeface="Courier New" pitchFamily="49" charset="0"/>
              </a:rPr>
              <a:t>struct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341313" indent="-341313">
              <a:buClr>
                <a:srgbClr val="214612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 smtClean="0"/>
              <a:t>Structs</a:t>
            </a:r>
            <a:r>
              <a:rPr lang="en-US" dirty="0" smtClean="0"/>
              <a:t> may contain arrays as well as primitive types</a:t>
            </a:r>
          </a:p>
          <a:p>
            <a:pPr lvl="1" indent="-284163"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  <a:p>
            <a:pPr lvl="1" indent="-284163"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 month</a:t>
            </a:r>
          </a:p>
          <a:p>
            <a:pPr lvl="1" indent="-284163"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{</a:t>
            </a:r>
          </a:p>
          <a:p>
            <a:pPr lvl="1" indent="-284163"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</a:rPr>
              <a:t>nrDays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;</a:t>
            </a:r>
          </a:p>
          <a:p>
            <a:pPr lvl="1" indent="-284163"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	char name[ 3 + 1 ];</a:t>
            </a:r>
          </a:p>
          <a:p>
            <a:pPr lvl="1" indent="-284163"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};</a:t>
            </a:r>
          </a:p>
          <a:p>
            <a:pPr lvl="1" indent="-284163"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lvl="1" indent="-284163"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 month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</a:rPr>
              <a:t>january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 = { 31, “JAN”};</a:t>
            </a:r>
            <a:endParaRPr lang="en-IN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within a </a:t>
            </a:r>
            <a:r>
              <a:rPr lang="en-US" b="1" dirty="0" err="1" smtClean="0">
                <a:latin typeface="Courier New" pitchFamily="49" charset="0"/>
              </a:rPr>
              <a:t>struct</a:t>
            </a:r>
            <a:r>
              <a:rPr lang="en-US" b="1" dirty="0" smtClean="0">
                <a:latin typeface="Courier New" pitchFamily="49" charset="0"/>
              </a:rPr>
              <a:t>…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1" indent="-284163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 month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</a:rPr>
              <a:t>allMonths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[ 12 ] = {</a:t>
            </a:r>
          </a:p>
          <a:p>
            <a:pPr lvl="1" indent="-284163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	{31, “JAN”}, {28, “FEB”}, {31, “MAR”},</a:t>
            </a:r>
          </a:p>
          <a:p>
            <a:pPr lvl="1" indent="-284163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	{30, “APR”}, {31, “MAY”}, {30, “JUN”},</a:t>
            </a:r>
          </a:p>
          <a:p>
            <a:pPr lvl="1" indent="-284163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	{31, “JUL”}, {31, “AUG”}, {30, “SEP”},</a:t>
            </a:r>
          </a:p>
          <a:p>
            <a:pPr lvl="1" indent="-284163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	{31, “OCT”}, {30, “NOV”}, {31, “DEC”}</a:t>
            </a:r>
          </a:p>
          <a:p>
            <a:pPr lvl="1" indent="-284163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};</a:t>
            </a:r>
          </a:p>
          <a:p>
            <a:pPr lvl="1" indent="-284163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// write the code to print the data for September</a:t>
            </a:r>
          </a:p>
          <a:p>
            <a:pPr lvl="1" indent="-284163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</a:rPr>
              <a:t>printf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( “%s has %d days\n”,</a:t>
            </a:r>
          </a:p>
          <a:p>
            <a:pPr lvl="1" indent="-284163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</a:rPr>
              <a:t>allMonths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[8].name,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</a:rPr>
              <a:t>allMonths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[8].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</a:rPr>
              <a:t>nrDays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);</a:t>
            </a:r>
          </a:p>
          <a:p>
            <a:pPr lvl="1" indent="-284163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lvl="1" indent="-284163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b="1" dirty="0" smtClean="0">
                <a:latin typeface="Calibri" pitchFamily="34" charset="0"/>
              </a:rPr>
              <a:t>Question: what </a:t>
            </a:r>
            <a:r>
              <a:rPr lang="en-US" b="1" dirty="0" smtClean="0">
                <a:latin typeface="Calibri" pitchFamily="34" charset="0"/>
              </a:rPr>
              <a:t>is the value of </a:t>
            </a:r>
            <a:r>
              <a:rPr lang="en-US" b="1" dirty="0" err="1" smtClean="0">
                <a:latin typeface="Calibri" pitchFamily="34" charset="0"/>
              </a:rPr>
              <a:t>allMonths</a:t>
            </a:r>
            <a:r>
              <a:rPr lang="en-US" b="1" dirty="0" smtClean="0">
                <a:latin typeface="Calibri" pitchFamily="34" charset="0"/>
              </a:rPr>
              <a:t>[3].name[1</a:t>
            </a:r>
            <a:r>
              <a:rPr lang="en-US" b="1" dirty="0" smtClean="0">
                <a:latin typeface="Calibri" pitchFamily="34" charset="0"/>
              </a:rPr>
              <a:t>] ?</a:t>
            </a:r>
            <a:endParaRPr lang="en-US" b="1" dirty="0" smtClean="0">
              <a:latin typeface="Calibri" pitchFamily="34" charset="0"/>
            </a:endParaRPr>
          </a:p>
          <a:p>
            <a:pPr lvl="1" indent="-284163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b="1" dirty="0">
              <a:solidFill>
                <a:srgbClr val="0000FF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union is a user defined data type like structure. </a:t>
            </a:r>
          </a:p>
          <a:p>
            <a:r>
              <a:rPr lang="en-US" dirty="0" smtClean="0"/>
              <a:t>The union groups logically related variables into a single unit. </a:t>
            </a:r>
          </a:p>
          <a:p>
            <a:r>
              <a:rPr lang="en-US" dirty="0" smtClean="0"/>
              <a:t>The union data type </a:t>
            </a:r>
            <a:r>
              <a:rPr lang="en-US" dirty="0" smtClean="0">
                <a:solidFill>
                  <a:srgbClr val="FF0000"/>
                </a:solidFill>
              </a:rPr>
              <a:t>allocate the space equal to space </a:t>
            </a:r>
            <a:r>
              <a:rPr lang="en-US" dirty="0" smtClean="0">
                <a:solidFill>
                  <a:srgbClr val="FF0000"/>
                </a:solidFill>
              </a:rPr>
              <a:t>needed </a:t>
            </a:r>
            <a:r>
              <a:rPr lang="en-US" dirty="0" smtClean="0">
                <a:solidFill>
                  <a:srgbClr val="FF0000"/>
                </a:solidFill>
              </a:rPr>
              <a:t>to hold the largest data member </a:t>
            </a:r>
            <a:r>
              <a:rPr lang="en-US" dirty="0" smtClean="0"/>
              <a:t>of union. </a:t>
            </a:r>
          </a:p>
          <a:p>
            <a:r>
              <a:rPr lang="en-US" dirty="0" smtClean="0"/>
              <a:t>The union allows </a:t>
            </a:r>
            <a:r>
              <a:rPr lang="en-US" dirty="0" smtClean="0">
                <a:solidFill>
                  <a:srgbClr val="FF0000"/>
                </a:solidFill>
              </a:rPr>
              <a:t>different types of variable to share same space in memory. </a:t>
            </a:r>
          </a:p>
          <a:p>
            <a:pPr lvl="1"/>
            <a:r>
              <a:rPr lang="en-US" dirty="0" smtClean="0"/>
              <a:t>There is no other difference between structure and union than internal difference.</a:t>
            </a:r>
          </a:p>
          <a:p>
            <a:pPr lvl="1"/>
            <a:r>
              <a:rPr lang="en-US" dirty="0" smtClean="0"/>
              <a:t> The method to declare, use and access the union is same as structure.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Defining of Union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 union has to be defined, before it can used. </a:t>
            </a:r>
          </a:p>
          <a:p>
            <a:pPr lvl="1">
              <a:buNone/>
            </a:pPr>
            <a:r>
              <a:rPr lang="en-IN" dirty="0" smtClean="0"/>
              <a:t> union &lt;</a:t>
            </a:r>
            <a:r>
              <a:rPr lang="en-IN" dirty="0" err="1" smtClean="0"/>
              <a:t>union_name</a:t>
            </a:r>
            <a:r>
              <a:rPr lang="en-IN" dirty="0" smtClean="0"/>
              <a:t>&gt;</a:t>
            </a:r>
          </a:p>
          <a:p>
            <a:pPr lvl="1">
              <a:buNone/>
            </a:pPr>
            <a:r>
              <a:rPr lang="en-IN" dirty="0" smtClean="0"/>
              <a:t> {</a:t>
            </a:r>
          </a:p>
          <a:p>
            <a:pPr lvl="1">
              <a:buNone/>
            </a:pPr>
            <a:r>
              <a:rPr lang="en-IN" dirty="0" smtClean="0"/>
              <a:t>   &lt;</a:t>
            </a:r>
            <a:r>
              <a:rPr lang="en-IN" dirty="0" err="1" smtClean="0"/>
              <a:t>data_type</a:t>
            </a:r>
            <a:r>
              <a:rPr lang="en-IN" dirty="0" smtClean="0"/>
              <a:t>&gt; &lt;</a:t>
            </a:r>
            <a:r>
              <a:rPr lang="en-IN" dirty="0" err="1" smtClean="0"/>
              <a:t>variable_name</a:t>
            </a:r>
            <a:r>
              <a:rPr lang="en-IN" dirty="0" smtClean="0"/>
              <a:t>&gt;;</a:t>
            </a:r>
          </a:p>
          <a:p>
            <a:pPr lvl="1">
              <a:buNone/>
            </a:pPr>
            <a:r>
              <a:rPr lang="en-IN" dirty="0" smtClean="0"/>
              <a:t>   &lt;</a:t>
            </a:r>
            <a:r>
              <a:rPr lang="en-IN" dirty="0" err="1" smtClean="0"/>
              <a:t>data_type</a:t>
            </a:r>
            <a:r>
              <a:rPr lang="en-IN" dirty="0" smtClean="0"/>
              <a:t>&gt; &lt;</a:t>
            </a:r>
            <a:r>
              <a:rPr lang="en-IN" dirty="0" err="1" smtClean="0"/>
              <a:t>variable_name</a:t>
            </a:r>
            <a:r>
              <a:rPr lang="en-IN" dirty="0" smtClean="0"/>
              <a:t>&gt;;</a:t>
            </a:r>
          </a:p>
          <a:p>
            <a:pPr lvl="1">
              <a:buNone/>
            </a:pPr>
            <a:r>
              <a:rPr lang="en-IN" dirty="0" smtClean="0"/>
              <a:t>    ……..</a:t>
            </a:r>
          </a:p>
          <a:p>
            <a:pPr lvl="1">
              <a:buNone/>
            </a:pPr>
            <a:r>
              <a:rPr lang="en-IN" dirty="0" smtClean="0"/>
              <a:t>   &lt;</a:t>
            </a:r>
            <a:r>
              <a:rPr lang="en-IN" dirty="0" err="1" smtClean="0"/>
              <a:t>data_type</a:t>
            </a:r>
            <a:r>
              <a:rPr lang="en-IN" dirty="0" smtClean="0"/>
              <a:t>&gt; &lt;</a:t>
            </a:r>
            <a:r>
              <a:rPr lang="en-IN" dirty="0" err="1" smtClean="0"/>
              <a:t>variable_name</a:t>
            </a:r>
            <a:r>
              <a:rPr lang="en-IN" dirty="0" smtClean="0"/>
              <a:t>&gt;;</a:t>
            </a:r>
          </a:p>
          <a:p>
            <a:pPr lvl="1">
              <a:buNone/>
            </a:pPr>
            <a:r>
              <a:rPr lang="en-IN" dirty="0" smtClean="0"/>
              <a:t> };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structure is a user defined data type that groups </a:t>
            </a:r>
            <a:r>
              <a:rPr lang="en-US" dirty="0" smtClean="0">
                <a:solidFill>
                  <a:srgbClr val="FF0000"/>
                </a:solidFill>
              </a:rPr>
              <a:t>logically related data items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FF0000"/>
                </a:solidFill>
              </a:rPr>
              <a:t>different data types </a:t>
            </a:r>
            <a:r>
              <a:rPr lang="en-US" dirty="0" smtClean="0"/>
              <a:t>into a </a:t>
            </a:r>
            <a:r>
              <a:rPr lang="en-US" dirty="0" smtClean="0">
                <a:solidFill>
                  <a:srgbClr val="FF0000"/>
                </a:solidFill>
              </a:rPr>
              <a:t>single unit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All the elements of a structure are stored at contiguous memory locations.</a:t>
            </a:r>
          </a:p>
          <a:p>
            <a:r>
              <a:rPr lang="en-US" dirty="0" smtClean="0"/>
              <a:t>A variable of structure type can store </a:t>
            </a:r>
            <a:r>
              <a:rPr lang="en-US" dirty="0" smtClean="0">
                <a:solidFill>
                  <a:srgbClr val="FF0000"/>
                </a:solidFill>
              </a:rPr>
              <a:t>multiple data items </a:t>
            </a:r>
            <a:r>
              <a:rPr lang="en-US" dirty="0" smtClean="0"/>
              <a:t>of different data types under the </a:t>
            </a:r>
            <a:r>
              <a:rPr lang="en-US" dirty="0" smtClean="0">
                <a:solidFill>
                  <a:srgbClr val="FF0000"/>
                </a:solidFill>
              </a:rPr>
              <a:t>one name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E.g. data of employee in a company such as name, Employee ID, salary, address, phone number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"/>
            <a:ext cx="8229600" cy="6705600"/>
          </a:xfrm>
        </p:spPr>
        <p:txBody>
          <a:bodyPr>
            <a:normAutofit fontScale="77500" lnSpcReduction="20000"/>
          </a:bodyPr>
          <a:lstStyle/>
          <a:p>
            <a:pPr marL="0" indent="0" algn="ctr" eaLnBrk="1" hangingPunct="1">
              <a:lnSpc>
                <a:spcPts val="4000"/>
              </a:lnSpc>
              <a:buFontTx/>
              <a:buNone/>
              <a:defRPr/>
            </a:pPr>
            <a:r>
              <a:rPr lang="en-US" b="1" u="sng" dirty="0" smtClean="0"/>
              <a:t>Memory Space Allocation </a:t>
            </a:r>
          </a:p>
          <a:p>
            <a:pPr marL="0" indent="58738" eaLnBrk="1" hangingPunct="1">
              <a:buFontTx/>
              <a:buNone/>
              <a:defRPr/>
            </a:pPr>
            <a:r>
              <a:rPr lang="en-US" sz="2800" dirty="0" smtClean="0"/>
              <a:t>8000				      </a:t>
            </a:r>
          </a:p>
          <a:p>
            <a:pPr marL="0" indent="58738" eaLnBrk="1" hangingPunct="1">
              <a:buFontTx/>
              <a:buNone/>
              <a:defRPr/>
            </a:pPr>
            <a:r>
              <a:rPr lang="en-US" sz="2800" dirty="0" smtClean="0"/>
              <a:t>				      </a:t>
            </a:r>
            <a:r>
              <a:rPr lang="en-US" sz="2800" dirty="0" err="1" smtClean="0"/>
              <a:t>emp_id</a:t>
            </a:r>
            <a:r>
              <a:rPr lang="en-US" sz="2800" dirty="0" smtClean="0"/>
              <a:t>, </a:t>
            </a:r>
            <a:r>
              <a:rPr lang="en-US" sz="2800" dirty="0" err="1" smtClean="0"/>
              <a:t>dept_no</a:t>
            </a:r>
            <a:r>
              <a:rPr lang="en-US" sz="2800" dirty="0" smtClean="0"/>
              <a:t>, age</a:t>
            </a:r>
          </a:p>
          <a:p>
            <a:pPr marL="0" indent="58738" eaLnBrk="1" hangingPunct="1">
              <a:buFontTx/>
              <a:buNone/>
              <a:defRPr/>
            </a:pPr>
            <a:r>
              <a:rPr lang="en-US" sz="2800" dirty="0" smtClean="0"/>
              <a:t>8002				</a:t>
            </a:r>
          </a:p>
          <a:p>
            <a:pPr marL="0" indent="58738" eaLnBrk="1" hangingPunct="1">
              <a:buFontTx/>
              <a:buNone/>
              <a:defRPr/>
            </a:pPr>
            <a:r>
              <a:rPr lang="en-US" sz="2800" dirty="0" smtClean="0"/>
              <a:t>				  salary</a:t>
            </a:r>
          </a:p>
          <a:p>
            <a:pPr marL="0" indent="58738" eaLnBrk="1" hangingPunct="1">
              <a:buFontTx/>
              <a:buNone/>
              <a:defRPr/>
            </a:pPr>
            <a:r>
              <a:rPr lang="en-US" sz="2800" dirty="0" smtClean="0"/>
              <a:t>8004 			</a:t>
            </a:r>
          </a:p>
          <a:p>
            <a:pPr marL="0" indent="58738" eaLnBrk="1" hangingPunct="1">
              <a:buFontTx/>
              <a:buNone/>
              <a:defRPr/>
            </a:pPr>
            <a:r>
              <a:rPr lang="en-US" sz="2800" dirty="0" smtClean="0"/>
              <a:t>				name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800" dirty="0" smtClean="0"/>
              <a:t>				 	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800" dirty="0" smtClean="0"/>
              <a:t>8022				</a:t>
            </a:r>
          </a:p>
          <a:p>
            <a:pPr marL="0" indent="0" eaLnBrk="1" hangingPunct="1">
              <a:buFontTx/>
              <a:buNone/>
              <a:defRPr/>
            </a:pPr>
            <a:endParaRPr lang="en-US" sz="2800" dirty="0" smtClean="0"/>
          </a:p>
          <a:p>
            <a:pPr marL="0" indent="0" eaLnBrk="1" hangingPunct="1">
              <a:buFontTx/>
              <a:buNone/>
              <a:defRPr/>
            </a:pPr>
            <a:r>
              <a:rPr lang="en-US" sz="2800" dirty="0" smtClean="0"/>
              <a:t>			        address</a:t>
            </a:r>
          </a:p>
          <a:p>
            <a:pPr marL="0" indent="0" eaLnBrk="1" hangingPunct="1">
              <a:buFontTx/>
              <a:buNone/>
              <a:defRPr/>
            </a:pPr>
            <a:endParaRPr lang="en-US" sz="2800" dirty="0" smtClean="0"/>
          </a:p>
          <a:p>
            <a:pPr marL="0" indent="0" eaLnBrk="1" hangingPunct="1">
              <a:buFontTx/>
              <a:buNone/>
              <a:defRPr/>
            </a:pPr>
            <a:r>
              <a:rPr lang="en-US" sz="2800" dirty="0" smtClean="0"/>
              <a:t>8050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800" dirty="0" smtClean="0"/>
              <a:t>					</a:t>
            </a:r>
          </a:p>
          <a:p>
            <a:pPr marL="0" indent="0" eaLnBrk="1" hangingPunct="1">
              <a:buFontTx/>
              <a:buNone/>
              <a:defRPr/>
            </a:pPr>
            <a:endParaRPr lang="en-US" sz="2800" dirty="0" smtClean="0"/>
          </a:p>
          <a:p>
            <a:pPr marL="0" indent="0" eaLnBrk="1" hangingPunct="1">
              <a:buFontTx/>
              <a:buNone/>
              <a:defRPr/>
            </a:pPr>
            <a:endParaRPr lang="en-US" sz="2800" dirty="0" smtClean="0"/>
          </a:p>
          <a:p>
            <a:pPr marL="0" indent="0" eaLnBrk="1" hangingPunct="1">
              <a:buFontTx/>
              <a:buNone/>
              <a:defRPr/>
            </a:pPr>
            <a:r>
              <a:rPr lang="en-US" sz="2800" dirty="0" smtClean="0"/>
              <a:t>									</a:t>
            </a:r>
          </a:p>
        </p:txBody>
      </p:sp>
      <p:graphicFrame>
        <p:nvGraphicFramePr>
          <p:cNvPr id="44099" name="Group 67"/>
          <p:cNvGraphicFramePr>
            <a:graphicFrameLocks noGrp="1"/>
          </p:cNvGraphicFramePr>
          <p:nvPr/>
        </p:nvGraphicFramePr>
        <p:xfrm>
          <a:off x="1524000" y="854075"/>
          <a:ext cx="2209800" cy="5775325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1050925"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   </a:t>
                      </a:r>
                      <a:r>
                        <a:rPr lang="en-US" sz="2800" dirty="0" smtClean="0"/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8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  </a:t>
                      </a: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78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   </a:t>
                      </a: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98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</a:t>
                      </a: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4495800" y="838200"/>
            <a:ext cx="0" cy="10668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267200" y="838200"/>
            <a:ext cx="0" cy="21336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038600" y="838200"/>
            <a:ext cx="0" cy="35814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10000" y="838200"/>
            <a:ext cx="0" cy="57912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10000" y="1905000"/>
            <a:ext cx="1752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33800" y="2971800"/>
            <a:ext cx="1752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733800" y="4419600"/>
            <a:ext cx="1752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733800" y="6629400"/>
            <a:ext cx="1752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733800" y="838200"/>
            <a:ext cx="1752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867400" y="2407146"/>
            <a:ext cx="32766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200" smtClean="0">
                <a:solidFill>
                  <a:srgbClr val="000000"/>
                </a:solidFill>
              </a:rPr>
              <a:t>struct</a:t>
            </a:r>
            <a:r>
              <a:rPr lang="en-US" sz="3200" dirty="0" smtClean="0">
                <a:solidFill>
                  <a:srgbClr val="000000"/>
                </a:solidFill>
              </a:rPr>
              <a:t> employee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000000"/>
                </a:solidFill>
              </a:rPr>
              <a:t>{</a:t>
            </a:r>
          </a:p>
          <a:p>
            <a:pPr marL="320040" lvl="1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 err="1" smtClean="0">
                <a:solidFill>
                  <a:srgbClr val="000000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err="1" smtClean="0">
                <a:solidFill>
                  <a:srgbClr val="000000"/>
                </a:solidFill>
              </a:rPr>
              <a:t>emp_id</a:t>
            </a:r>
            <a:r>
              <a:rPr lang="en-US" dirty="0" smtClean="0">
                <a:solidFill>
                  <a:srgbClr val="000000"/>
                </a:solidFill>
              </a:rPr>
              <a:t>;</a:t>
            </a:r>
          </a:p>
          <a:p>
            <a:pPr marL="320040" lvl="1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 smtClean="0">
                <a:solidFill>
                  <a:srgbClr val="000000"/>
                </a:solidFill>
              </a:rPr>
              <a:t>char name[20];</a:t>
            </a:r>
          </a:p>
          <a:p>
            <a:pPr marL="320040" lvl="1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 smtClean="0">
                <a:solidFill>
                  <a:srgbClr val="000000"/>
                </a:solidFill>
              </a:rPr>
              <a:t>float salary;</a:t>
            </a:r>
          </a:p>
          <a:p>
            <a:pPr marL="320040" lvl="1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 smtClean="0">
                <a:solidFill>
                  <a:srgbClr val="000000"/>
                </a:solidFill>
              </a:rPr>
              <a:t>char address[50];</a:t>
            </a:r>
          </a:p>
          <a:p>
            <a:pPr marL="320040" lvl="1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 err="1" smtClean="0">
                <a:solidFill>
                  <a:srgbClr val="000000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dept_no</a:t>
            </a:r>
            <a:r>
              <a:rPr lang="en-US" dirty="0" smtClean="0">
                <a:solidFill>
                  <a:srgbClr val="000000"/>
                </a:solidFill>
              </a:rPr>
              <a:t>;</a:t>
            </a:r>
          </a:p>
          <a:p>
            <a:pPr marL="320040" lvl="1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 err="1" smtClean="0">
                <a:solidFill>
                  <a:srgbClr val="000000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age;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000000"/>
                </a:solidFill>
              </a:rPr>
              <a:t>};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Difference between Structures &amp; Union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Similarities</a:t>
            </a:r>
          </a:p>
          <a:p>
            <a:pPr lvl="1"/>
            <a:r>
              <a:rPr lang="en-IN" dirty="0" smtClean="0"/>
              <a:t>Definition syntax virtually identical</a:t>
            </a:r>
          </a:p>
          <a:p>
            <a:pPr lvl="1"/>
            <a:r>
              <a:rPr lang="en-IN" dirty="0" smtClean="0"/>
              <a:t>Member access syntax identical</a:t>
            </a:r>
          </a:p>
          <a:p>
            <a:r>
              <a:rPr lang="en-IN" dirty="0" smtClean="0"/>
              <a:t>Differences</a:t>
            </a:r>
          </a:p>
          <a:p>
            <a:pPr lvl="1"/>
            <a:r>
              <a:rPr lang="en-IN" dirty="0" smtClean="0"/>
              <a:t>Members of a </a:t>
            </a:r>
            <a:r>
              <a:rPr lang="en-IN" dirty="0" err="1" smtClean="0"/>
              <a:t>struct</a:t>
            </a:r>
            <a:r>
              <a:rPr lang="en-IN" dirty="0" smtClean="0"/>
              <a:t> each have their own address in memory. </a:t>
            </a:r>
          </a:p>
          <a:p>
            <a:pPr lvl="1"/>
            <a:r>
              <a:rPr lang="en-IN" dirty="0" smtClean="0"/>
              <a:t>The size of a </a:t>
            </a:r>
            <a:r>
              <a:rPr lang="en-IN" dirty="0" err="1" smtClean="0"/>
              <a:t>struct</a:t>
            </a:r>
            <a:r>
              <a:rPr lang="en-IN" dirty="0" smtClean="0"/>
              <a:t> is at least as big as the sum of the sizes of the members (more on this later)</a:t>
            </a:r>
          </a:p>
          <a:p>
            <a:pPr lvl="1"/>
            <a:r>
              <a:rPr lang="en-IN" dirty="0" smtClean="0"/>
              <a:t>Members of a union share the same memory. </a:t>
            </a:r>
          </a:p>
          <a:p>
            <a:pPr lvl="1"/>
            <a:r>
              <a:rPr lang="en-IN" dirty="0" smtClean="0"/>
              <a:t> The size of a union is the size of the largest member.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application of Unions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fontScale="62500" lnSpcReduction="20000"/>
          </a:bodyPr>
          <a:lstStyle/>
          <a:p>
            <a:pPr indent="-341313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b="1" dirty="0" err="1" smtClean="0">
                <a:solidFill>
                  <a:srgbClr val="13117F"/>
                </a:solidFill>
                <a:latin typeface="Courier New" pitchFamily="49" charset="0"/>
              </a:rPr>
              <a:t>struct</a:t>
            </a: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 square { </a:t>
            </a:r>
            <a:r>
              <a:rPr lang="en-US" sz="3200" b="1" dirty="0" err="1" smtClean="0">
                <a:solidFill>
                  <a:srgbClr val="13117F"/>
                </a:solidFill>
                <a:latin typeface="Courier New" pitchFamily="49" charset="0"/>
              </a:rPr>
              <a:t>int</a:t>
            </a: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 length; };</a:t>
            </a:r>
          </a:p>
          <a:p>
            <a:pPr indent="-341313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b="1" dirty="0" err="1" smtClean="0">
                <a:solidFill>
                  <a:srgbClr val="13117F"/>
                </a:solidFill>
                <a:latin typeface="Courier New" pitchFamily="49" charset="0"/>
              </a:rPr>
              <a:t>struct</a:t>
            </a: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 circle { </a:t>
            </a:r>
            <a:r>
              <a:rPr lang="en-US" sz="3200" b="1" dirty="0" err="1" smtClean="0">
                <a:solidFill>
                  <a:srgbClr val="13117F"/>
                </a:solidFill>
                <a:latin typeface="Courier New" pitchFamily="49" charset="0"/>
              </a:rPr>
              <a:t>int</a:t>
            </a: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 radius; };</a:t>
            </a:r>
          </a:p>
          <a:p>
            <a:pPr indent="-341313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b="1" dirty="0" err="1" smtClean="0">
                <a:solidFill>
                  <a:srgbClr val="13117F"/>
                </a:solidFill>
                <a:latin typeface="Courier New" pitchFamily="49" charset="0"/>
              </a:rPr>
              <a:t>struct</a:t>
            </a: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 rectangle { </a:t>
            </a:r>
            <a:r>
              <a:rPr lang="en-US" sz="3200" b="1" dirty="0" err="1" smtClean="0">
                <a:solidFill>
                  <a:srgbClr val="13117F"/>
                </a:solidFill>
                <a:latin typeface="Courier New" pitchFamily="49" charset="0"/>
              </a:rPr>
              <a:t>int</a:t>
            </a: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 width; </a:t>
            </a:r>
            <a:r>
              <a:rPr lang="en-US" sz="3200" b="1" dirty="0" err="1" smtClean="0">
                <a:solidFill>
                  <a:srgbClr val="13117F"/>
                </a:solidFill>
                <a:latin typeface="Courier New" pitchFamily="49" charset="0"/>
              </a:rPr>
              <a:t>int</a:t>
            </a: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 height; };</a:t>
            </a:r>
          </a:p>
          <a:p>
            <a:pPr indent="-341313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b="1" dirty="0" err="1" smtClean="0">
                <a:solidFill>
                  <a:srgbClr val="13117F"/>
                </a:solidFill>
                <a:latin typeface="Courier New" pitchFamily="49" charset="0"/>
              </a:rPr>
              <a:t>enum</a:t>
            </a: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 </a:t>
            </a:r>
            <a:r>
              <a:rPr lang="en-US" sz="3200" b="1" dirty="0" err="1" smtClean="0">
                <a:solidFill>
                  <a:srgbClr val="13117F"/>
                </a:solidFill>
                <a:latin typeface="Courier New" pitchFamily="49" charset="0"/>
              </a:rPr>
              <a:t>shapeType</a:t>
            </a: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 {SQUARE, CIRCLE, RECTANGLE };</a:t>
            </a:r>
          </a:p>
          <a:p>
            <a:pPr indent="-341313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3200" b="1" dirty="0" smtClean="0">
              <a:solidFill>
                <a:srgbClr val="13117F"/>
              </a:solidFill>
              <a:latin typeface="Courier New" pitchFamily="49" charset="0"/>
            </a:endParaRPr>
          </a:p>
          <a:p>
            <a:pPr indent="-341313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union shapes</a:t>
            </a:r>
          </a:p>
          <a:p>
            <a:pPr indent="-341313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{</a:t>
            </a:r>
          </a:p>
          <a:p>
            <a:pPr indent="-341313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13117F"/>
                </a:solidFill>
                <a:latin typeface="Courier New" pitchFamily="49" charset="0"/>
              </a:rPr>
              <a:t>struct</a:t>
            </a: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 square </a:t>
            </a:r>
            <a:r>
              <a:rPr lang="en-US" sz="3200" b="1" dirty="0" err="1" smtClean="0">
                <a:solidFill>
                  <a:srgbClr val="13117F"/>
                </a:solidFill>
                <a:latin typeface="Courier New" pitchFamily="49" charset="0"/>
              </a:rPr>
              <a:t>aSquare</a:t>
            </a: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;</a:t>
            </a:r>
          </a:p>
          <a:p>
            <a:pPr indent="-341313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13117F"/>
                </a:solidFill>
                <a:latin typeface="Courier New" pitchFamily="49" charset="0"/>
              </a:rPr>
              <a:t>struct</a:t>
            </a: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 circle </a:t>
            </a:r>
            <a:r>
              <a:rPr lang="en-US" sz="3200" b="1" dirty="0" err="1" smtClean="0">
                <a:solidFill>
                  <a:srgbClr val="13117F"/>
                </a:solidFill>
                <a:latin typeface="Courier New" pitchFamily="49" charset="0"/>
              </a:rPr>
              <a:t>aCircle</a:t>
            </a: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;</a:t>
            </a:r>
          </a:p>
          <a:p>
            <a:pPr indent="-341313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13117F"/>
                </a:solidFill>
                <a:latin typeface="Courier New" pitchFamily="49" charset="0"/>
              </a:rPr>
              <a:t>struct</a:t>
            </a: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 rectangle </a:t>
            </a:r>
            <a:r>
              <a:rPr lang="en-US" sz="3200" b="1" dirty="0" err="1" smtClean="0">
                <a:solidFill>
                  <a:srgbClr val="13117F"/>
                </a:solidFill>
                <a:latin typeface="Courier New" pitchFamily="49" charset="0"/>
              </a:rPr>
              <a:t>aRectangle</a:t>
            </a: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;</a:t>
            </a:r>
          </a:p>
          <a:p>
            <a:pPr indent="-341313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};</a:t>
            </a:r>
          </a:p>
          <a:p>
            <a:pPr indent="-341313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3200" b="1" dirty="0" smtClean="0">
              <a:solidFill>
                <a:srgbClr val="13117F"/>
              </a:solidFill>
              <a:latin typeface="Courier New" pitchFamily="49" charset="0"/>
            </a:endParaRPr>
          </a:p>
          <a:p>
            <a:pPr indent="-341313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b="1" dirty="0" err="1" smtClean="0">
                <a:solidFill>
                  <a:srgbClr val="13117F"/>
                </a:solidFill>
                <a:latin typeface="Courier New" pitchFamily="49" charset="0"/>
              </a:rPr>
              <a:t>struct</a:t>
            </a: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 shape </a:t>
            </a:r>
          </a:p>
          <a:p>
            <a:pPr indent="-341313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{</a:t>
            </a:r>
          </a:p>
          <a:p>
            <a:pPr indent="-341313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13117F"/>
                </a:solidFill>
                <a:latin typeface="Courier New" pitchFamily="49" charset="0"/>
              </a:rPr>
              <a:t>enum</a:t>
            </a: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 </a:t>
            </a:r>
            <a:r>
              <a:rPr lang="en-US" sz="3200" b="1" dirty="0" err="1" smtClean="0">
                <a:solidFill>
                  <a:srgbClr val="13117F"/>
                </a:solidFill>
                <a:latin typeface="Courier New" pitchFamily="49" charset="0"/>
              </a:rPr>
              <a:t>shapeType</a:t>
            </a: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 type;</a:t>
            </a:r>
          </a:p>
          <a:p>
            <a:pPr indent="-341313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	union shapes </a:t>
            </a:r>
            <a:r>
              <a:rPr lang="en-US" sz="3200" b="1" dirty="0" err="1" smtClean="0">
                <a:solidFill>
                  <a:srgbClr val="13117F"/>
                </a:solidFill>
                <a:latin typeface="Courier New" pitchFamily="49" charset="0"/>
              </a:rPr>
              <a:t>theShape</a:t>
            </a: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;</a:t>
            </a:r>
          </a:p>
          <a:p>
            <a:pPr indent="-341313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};</a:t>
            </a:r>
            <a:endParaRPr lang="en-US" sz="3200" b="1" dirty="0" smtClean="0">
              <a:solidFill>
                <a:srgbClr val="13117F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application of </a:t>
            </a:r>
            <a:r>
              <a:rPr lang="en-US" dirty="0" smtClean="0"/>
              <a:t>Unions…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fontScale="70000" lnSpcReduction="20000"/>
          </a:bodyPr>
          <a:lstStyle/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double area( </a:t>
            </a:r>
            <a:r>
              <a:rPr lang="en-US" sz="3200" b="1" dirty="0" err="1" smtClean="0">
                <a:solidFill>
                  <a:srgbClr val="13117F"/>
                </a:solidFill>
                <a:latin typeface="Courier New" pitchFamily="49" charset="0"/>
              </a:rPr>
              <a:t>struct</a:t>
            </a: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 shape s)</a:t>
            </a: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{</a:t>
            </a: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	switch( </a:t>
            </a:r>
            <a:r>
              <a:rPr lang="en-US" sz="3200" b="1" dirty="0" err="1" smtClean="0">
                <a:solidFill>
                  <a:srgbClr val="13117F"/>
                </a:solidFill>
                <a:latin typeface="Courier New" pitchFamily="49" charset="0"/>
              </a:rPr>
              <a:t>s.type</a:t>
            </a: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 ) {</a:t>
            </a: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		case SQUARE:</a:t>
            </a: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			return </a:t>
            </a:r>
            <a:r>
              <a:rPr lang="en-US" sz="3200" b="1" dirty="0" err="1" smtClean="0">
                <a:solidFill>
                  <a:srgbClr val="13117F"/>
                </a:solidFill>
                <a:latin typeface="Courier New" pitchFamily="49" charset="0"/>
              </a:rPr>
              <a:t>s.theShape.aSquare.length</a:t>
            </a:r>
            <a:endParaRPr lang="en-US" sz="3200" b="1" dirty="0" smtClean="0">
              <a:solidFill>
                <a:srgbClr val="13117F"/>
              </a:solidFill>
              <a:latin typeface="Courier New" pitchFamily="49" charset="0"/>
            </a:endParaRP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				* </a:t>
            </a:r>
            <a:r>
              <a:rPr lang="en-US" sz="3200" b="1" dirty="0" err="1" smtClean="0">
                <a:solidFill>
                  <a:srgbClr val="13117F"/>
                </a:solidFill>
                <a:latin typeface="Courier New" pitchFamily="49" charset="0"/>
              </a:rPr>
              <a:t>s.theShape.aSquare.length</a:t>
            </a: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;</a:t>
            </a: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		case CIRCLE:</a:t>
            </a: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			return 3.14 * </a:t>
            </a:r>
            <a:r>
              <a:rPr lang="en-US" sz="3200" b="1" dirty="0" err="1" smtClean="0">
                <a:solidFill>
                  <a:srgbClr val="13117F"/>
                </a:solidFill>
                <a:latin typeface="Courier New" pitchFamily="49" charset="0"/>
              </a:rPr>
              <a:t>s.theShape.aCircle.radius</a:t>
            </a: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 </a:t>
            </a: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				* </a:t>
            </a:r>
            <a:r>
              <a:rPr lang="en-US" sz="3200" b="1" dirty="0" err="1" smtClean="0">
                <a:solidFill>
                  <a:srgbClr val="13117F"/>
                </a:solidFill>
                <a:latin typeface="Courier New" pitchFamily="49" charset="0"/>
              </a:rPr>
              <a:t>s.theShape.aCircle.radius</a:t>
            </a: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;</a:t>
            </a: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		case RECTANGLE :</a:t>
            </a: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			return </a:t>
            </a:r>
            <a:r>
              <a:rPr lang="en-US" sz="3200" b="1" dirty="0" err="1" smtClean="0">
                <a:solidFill>
                  <a:srgbClr val="13117F"/>
                </a:solidFill>
                <a:latin typeface="Courier New" pitchFamily="49" charset="0"/>
              </a:rPr>
              <a:t>s.theShape.aRectangle.height</a:t>
            </a:r>
            <a:endParaRPr lang="en-US" sz="3200" b="1" dirty="0" smtClean="0">
              <a:solidFill>
                <a:srgbClr val="13117F"/>
              </a:solidFill>
              <a:latin typeface="Courier New" pitchFamily="49" charset="0"/>
            </a:endParaRP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				* </a:t>
            </a:r>
            <a:r>
              <a:rPr lang="en-US" sz="3200" b="1" dirty="0" err="1" smtClean="0">
                <a:solidFill>
                  <a:srgbClr val="13117F"/>
                </a:solidFill>
                <a:latin typeface="Courier New" pitchFamily="49" charset="0"/>
              </a:rPr>
              <a:t>s.theShape.aRectangle.width</a:t>
            </a: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;</a:t>
            </a: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	}</a:t>
            </a: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b="1" dirty="0" smtClean="0">
                <a:solidFill>
                  <a:srgbClr val="13117F"/>
                </a:solidFill>
                <a:latin typeface="Courier New" pitchFamily="49" charset="0"/>
              </a:rPr>
              <a:t>}</a:t>
            </a:r>
            <a:endParaRPr lang="en-US" sz="3200" b="1" dirty="0">
              <a:solidFill>
                <a:srgbClr val="13117F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Defining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dirty="0" err="1" smtClean="0"/>
              <a:t>struct</a:t>
            </a:r>
            <a:r>
              <a:rPr lang="en-US" dirty="0" smtClean="0"/>
              <a:t> &lt;</a:t>
            </a:r>
            <a:r>
              <a:rPr lang="en-US" dirty="0" err="1" smtClean="0"/>
              <a:t>struct_name</a:t>
            </a:r>
            <a:r>
              <a:rPr lang="en-US" dirty="0" smtClean="0"/>
              <a:t>&gt;</a:t>
            </a:r>
          </a:p>
          <a:p>
            <a:pPr marL="0" indent="0" algn="just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dirty="0" smtClean="0"/>
              <a:t>{</a:t>
            </a:r>
          </a:p>
          <a:p>
            <a:pPr marL="0" indent="0" algn="just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dirty="0" smtClean="0"/>
              <a:t>&lt;</a:t>
            </a:r>
            <a:r>
              <a:rPr lang="en-US" dirty="0" err="1" smtClean="0"/>
              <a:t>data_type</a:t>
            </a:r>
            <a:r>
              <a:rPr lang="en-US" dirty="0" smtClean="0"/>
              <a:t>&gt; &lt;</a:t>
            </a:r>
            <a:r>
              <a:rPr lang="en-US" dirty="0" err="1" smtClean="0"/>
              <a:t>variable_name</a:t>
            </a:r>
            <a:r>
              <a:rPr lang="en-US" dirty="0" smtClean="0"/>
              <a:t>&gt;;</a:t>
            </a:r>
          </a:p>
          <a:p>
            <a:pPr marL="0" indent="0" algn="just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dirty="0" smtClean="0"/>
              <a:t>&lt;</a:t>
            </a:r>
            <a:r>
              <a:rPr lang="en-US" dirty="0" err="1" smtClean="0"/>
              <a:t>data_type</a:t>
            </a:r>
            <a:r>
              <a:rPr lang="en-US" dirty="0" smtClean="0"/>
              <a:t>&gt; &lt;</a:t>
            </a:r>
            <a:r>
              <a:rPr lang="en-US" dirty="0" err="1" smtClean="0"/>
              <a:t>variable_name</a:t>
            </a:r>
            <a:r>
              <a:rPr lang="en-US" dirty="0" smtClean="0"/>
              <a:t>&gt;;</a:t>
            </a:r>
          </a:p>
          <a:p>
            <a:pPr marL="0" indent="0" algn="just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dirty="0" smtClean="0"/>
              <a:t>……..</a:t>
            </a:r>
          </a:p>
          <a:p>
            <a:pPr marL="0" indent="0" algn="just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dirty="0" smtClean="0"/>
              <a:t>&lt;</a:t>
            </a:r>
            <a:r>
              <a:rPr lang="en-US" dirty="0" err="1" smtClean="0"/>
              <a:t>data_type</a:t>
            </a:r>
            <a:r>
              <a:rPr lang="en-US" dirty="0" smtClean="0"/>
              <a:t>&gt; &lt;</a:t>
            </a:r>
            <a:r>
              <a:rPr lang="en-US" dirty="0" err="1" smtClean="0"/>
              <a:t>variable_name</a:t>
            </a:r>
            <a:r>
              <a:rPr lang="en-US" dirty="0" smtClean="0"/>
              <a:t>&gt;;</a:t>
            </a:r>
          </a:p>
          <a:p>
            <a:pPr marL="0" indent="0" algn="just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dirty="0" smtClean="0"/>
              <a:t>};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Defining structure…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3200" dirty="0" err="1" smtClean="0">
                <a:solidFill>
                  <a:srgbClr val="000000"/>
                </a:solidFill>
              </a:rPr>
              <a:t>struct</a:t>
            </a:r>
            <a:r>
              <a:rPr lang="en-US" sz="3200" dirty="0" smtClean="0">
                <a:solidFill>
                  <a:srgbClr val="000000"/>
                </a:solidFill>
              </a:rPr>
              <a:t> employee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3200" dirty="0" smtClean="0">
                <a:solidFill>
                  <a:srgbClr val="000000"/>
                </a:solidFill>
              </a:rPr>
              <a:t>{</a:t>
            </a:r>
          </a:p>
          <a:p>
            <a:pPr marL="320040" lvl="1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 err="1" smtClean="0">
                <a:solidFill>
                  <a:srgbClr val="000000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err="1" smtClean="0">
                <a:solidFill>
                  <a:srgbClr val="000000"/>
                </a:solidFill>
              </a:rPr>
              <a:t>emp_id</a:t>
            </a:r>
            <a:r>
              <a:rPr lang="en-US" dirty="0" smtClean="0">
                <a:solidFill>
                  <a:srgbClr val="000000"/>
                </a:solidFill>
              </a:rPr>
              <a:t>;</a:t>
            </a:r>
          </a:p>
          <a:p>
            <a:pPr marL="320040" lvl="1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 smtClean="0">
                <a:solidFill>
                  <a:srgbClr val="000000"/>
                </a:solidFill>
              </a:rPr>
              <a:t>char name[20];</a:t>
            </a:r>
          </a:p>
          <a:p>
            <a:pPr marL="320040" lvl="1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 smtClean="0">
                <a:solidFill>
                  <a:srgbClr val="000000"/>
                </a:solidFill>
              </a:rPr>
              <a:t>float salary;</a:t>
            </a:r>
          </a:p>
          <a:p>
            <a:pPr marL="320040" lvl="1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 smtClean="0">
                <a:solidFill>
                  <a:srgbClr val="000000"/>
                </a:solidFill>
              </a:rPr>
              <a:t>char address[50];</a:t>
            </a:r>
          </a:p>
          <a:p>
            <a:pPr marL="320040" lvl="1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 err="1" smtClean="0">
                <a:solidFill>
                  <a:srgbClr val="000000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dept_no</a:t>
            </a:r>
            <a:r>
              <a:rPr lang="en-US" dirty="0" smtClean="0">
                <a:solidFill>
                  <a:srgbClr val="000000"/>
                </a:solidFill>
              </a:rPr>
              <a:t>;</a:t>
            </a:r>
          </a:p>
          <a:p>
            <a:pPr marL="320040" lvl="1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 err="1" smtClean="0">
                <a:solidFill>
                  <a:srgbClr val="000000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age;  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3200" dirty="0" smtClean="0">
                <a:solidFill>
                  <a:srgbClr val="000000"/>
                </a:solidFill>
              </a:rPr>
              <a:t>}; 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Memory Allocation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2333625" indent="-679450">
              <a:buNone/>
              <a:defRPr/>
            </a:pPr>
            <a:r>
              <a:rPr lang="en-US" sz="3200" dirty="0" smtClean="0"/>
              <a:t>8000				</a:t>
            </a:r>
          </a:p>
          <a:p>
            <a:pPr marL="2333625" indent="-679450">
              <a:buNone/>
              <a:defRPr/>
            </a:pPr>
            <a:endParaRPr lang="en-US" sz="3200" dirty="0" smtClean="0"/>
          </a:p>
          <a:p>
            <a:pPr marL="2333625" indent="-679450">
              <a:buNone/>
              <a:defRPr/>
            </a:pPr>
            <a:r>
              <a:rPr lang="en-US" sz="3200" dirty="0" smtClean="0"/>
              <a:t>8002	</a:t>
            </a:r>
          </a:p>
          <a:p>
            <a:pPr marL="2333625" indent="-679450">
              <a:buNone/>
              <a:defRPr/>
            </a:pPr>
            <a:endParaRPr lang="en-US" sz="3200" dirty="0" smtClean="0"/>
          </a:p>
          <a:p>
            <a:pPr marL="2333625" indent="-679450">
              <a:buNone/>
              <a:defRPr/>
            </a:pPr>
            <a:r>
              <a:rPr lang="en-US" sz="3200" dirty="0" smtClean="0"/>
              <a:t>8022				</a:t>
            </a:r>
          </a:p>
          <a:p>
            <a:pPr marL="2333625" indent="-679450">
              <a:buNone/>
              <a:defRPr/>
            </a:pPr>
            <a:r>
              <a:rPr lang="en-US" sz="3200" dirty="0" smtClean="0"/>
              <a:t>8026</a:t>
            </a:r>
          </a:p>
          <a:p>
            <a:pPr marL="2333625" indent="-679450">
              <a:buNone/>
              <a:defRPr/>
            </a:pPr>
            <a:endParaRPr lang="en-US" sz="3200" dirty="0" smtClean="0"/>
          </a:p>
          <a:p>
            <a:pPr marL="2333625" indent="-679450">
              <a:buNone/>
              <a:defRPr/>
            </a:pPr>
            <a:endParaRPr lang="en-US" sz="3200" dirty="0" smtClean="0"/>
          </a:p>
          <a:p>
            <a:pPr marL="2333625" indent="-679450">
              <a:buNone/>
              <a:defRPr/>
            </a:pPr>
            <a:endParaRPr lang="en-US" sz="3200" dirty="0" smtClean="0"/>
          </a:p>
          <a:p>
            <a:pPr marL="2333625" indent="-679450">
              <a:buNone/>
              <a:defRPr/>
            </a:pPr>
            <a:r>
              <a:rPr lang="en-US" sz="3200" dirty="0" smtClean="0"/>
              <a:t>8076</a:t>
            </a:r>
          </a:p>
          <a:p>
            <a:pPr marL="2333625" indent="-679450">
              <a:buNone/>
              <a:defRPr/>
            </a:pPr>
            <a:r>
              <a:rPr lang="en-US" sz="3200" dirty="0" smtClean="0"/>
              <a:t>8078			</a:t>
            </a:r>
            <a:endParaRPr lang="en-IN" dirty="0"/>
          </a:p>
        </p:txBody>
      </p:sp>
      <p:graphicFrame>
        <p:nvGraphicFramePr>
          <p:cNvPr id="4" name="Group 67"/>
          <p:cNvGraphicFramePr>
            <a:graphicFrameLocks noGrp="1"/>
          </p:cNvGraphicFramePr>
          <p:nvPr/>
        </p:nvGraphicFramePr>
        <p:xfrm>
          <a:off x="3124200" y="1600201"/>
          <a:ext cx="2209800" cy="4495799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538429"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   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emp_id</a:t>
                      </a:r>
                      <a:endParaRPr lang="en-US" sz="2800" dirty="0" smtClean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605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  name[20]</a:t>
                      </a: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42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   salary</a:t>
                      </a: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603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address[50]</a:t>
                      </a: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42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  </a:t>
                      </a:r>
                      <a:r>
                        <a:rPr lang="en-US" sz="2800" dirty="0" err="1" smtClean="0"/>
                        <a:t>dept_no</a:t>
                      </a:r>
                      <a:endParaRPr lang="en-US" sz="2800" dirty="0" smtClean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42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     age</a:t>
                      </a: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Declaring a Structure Variable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 structure has to be declared, after the body of structure is defined. </a:t>
            </a:r>
          </a:p>
          <a:p>
            <a:r>
              <a:rPr lang="en-IN" dirty="0" smtClean="0"/>
              <a:t>The syntax of declaring a structure is</a:t>
            </a:r>
          </a:p>
          <a:p>
            <a:pPr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struct</a:t>
            </a:r>
            <a:r>
              <a:rPr lang="en-IN" dirty="0" smtClean="0"/>
              <a:t> &lt;</a:t>
            </a:r>
            <a:r>
              <a:rPr lang="en-IN" dirty="0" err="1" smtClean="0"/>
              <a:t>struct_name</a:t>
            </a:r>
            <a:r>
              <a:rPr lang="en-IN" dirty="0" smtClean="0"/>
              <a:t>&gt; &lt;</a:t>
            </a:r>
            <a:r>
              <a:rPr lang="en-IN" dirty="0" err="1" smtClean="0"/>
              <a:t>variable_name</a:t>
            </a:r>
            <a:r>
              <a:rPr lang="en-IN" dirty="0" smtClean="0"/>
              <a:t>&gt;;</a:t>
            </a:r>
          </a:p>
          <a:p>
            <a:r>
              <a:rPr lang="en-IN" dirty="0" smtClean="0"/>
              <a:t>E.g. </a:t>
            </a:r>
            <a:r>
              <a:rPr lang="en-IN" dirty="0" err="1" smtClean="0"/>
              <a:t>struct</a:t>
            </a:r>
            <a:r>
              <a:rPr lang="en-IN" dirty="0" smtClean="0"/>
              <a:t> employee e1;</a:t>
            </a:r>
          </a:p>
          <a:p>
            <a:r>
              <a:rPr lang="en-IN" dirty="0" smtClean="0"/>
              <a:t>Here e1 variable contains 6 members that are defined in structure.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Initializing  a Structure Members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members of individual structure variable is initialized one by one or in a single statement. </a:t>
            </a:r>
          </a:p>
          <a:p>
            <a:r>
              <a:rPr lang="en-IN" dirty="0" err="1" smtClean="0"/>
              <a:t>struct</a:t>
            </a:r>
            <a:r>
              <a:rPr lang="en-IN" dirty="0" smtClean="0"/>
              <a:t> employee e1 = {1, “Hemant”,12000, “3  </a:t>
            </a:r>
            <a:r>
              <a:rPr lang="en-IN" dirty="0" err="1" smtClean="0"/>
              <a:t>vikas</a:t>
            </a:r>
            <a:r>
              <a:rPr lang="en-IN" dirty="0" smtClean="0"/>
              <a:t> colony new delhi”,10, 35};   OR</a:t>
            </a:r>
          </a:p>
          <a:p>
            <a:pPr lvl="2">
              <a:buNone/>
            </a:pPr>
            <a:r>
              <a:rPr lang="en-IN" dirty="0" smtClean="0"/>
              <a:t>e1.emp_id=1; </a:t>
            </a:r>
          </a:p>
          <a:p>
            <a:pPr lvl="2">
              <a:buNone/>
            </a:pPr>
            <a:r>
              <a:rPr lang="en-IN" dirty="0" smtClean="0"/>
              <a:t>e1.dept_no=1;</a:t>
            </a:r>
          </a:p>
          <a:p>
            <a:pPr lvl="2">
              <a:buNone/>
            </a:pPr>
            <a:r>
              <a:rPr lang="en-IN" dirty="0" err="1" smtClean="0"/>
              <a:t>strcpy</a:t>
            </a:r>
            <a:r>
              <a:rPr lang="en-IN" dirty="0" smtClean="0"/>
              <a:t>(e1.name,“Hemant”); </a:t>
            </a:r>
          </a:p>
          <a:p>
            <a:pPr lvl="2">
              <a:buNone/>
            </a:pPr>
            <a:r>
              <a:rPr lang="en-IN" dirty="0" smtClean="0"/>
              <a:t>e1.age=35; e1.salary=12000;</a:t>
            </a:r>
          </a:p>
          <a:p>
            <a:pPr lvl="2">
              <a:buNone/>
            </a:pPr>
            <a:r>
              <a:rPr lang="en-IN" dirty="0" err="1" smtClean="0"/>
              <a:t>strcpy</a:t>
            </a:r>
            <a:r>
              <a:rPr lang="en-IN" dirty="0" smtClean="0"/>
              <a:t>(e1.address,“3  </a:t>
            </a:r>
            <a:r>
              <a:rPr lang="en-IN" dirty="0" err="1" smtClean="0"/>
              <a:t>vikas</a:t>
            </a:r>
            <a:r>
              <a:rPr lang="en-IN" dirty="0" smtClean="0"/>
              <a:t> colony new </a:t>
            </a:r>
            <a:r>
              <a:rPr lang="en-IN" dirty="0" err="1" smtClean="0"/>
              <a:t>delhi</a:t>
            </a:r>
            <a:r>
              <a:rPr lang="en-IN" dirty="0" smtClean="0"/>
              <a:t>”);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Accessing a Structure Members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structure members cannot be directly accessed in the expression. </a:t>
            </a:r>
          </a:p>
          <a:p>
            <a:r>
              <a:rPr lang="en-US" dirty="0" smtClean="0"/>
              <a:t>They are accessed by using the name of structure variable followed by a dot and then the name of member variable. </a:t>
            </a:r>
          </a:p>
          <a:p>
            <a:r>
              <a:rPr lang="en-US" dirty="0" smtClean="0"/>
              <a:t>E.g.</a:t>
            </a:r>
          </a:p>
          <a:p>
            <a:pPr lvl="1"/>
            <a:r>
              <a:rPr lang="en-US" dirty="0" smtClean="0"/>
              <a:t>e1.emp_id, e1.name, e1.salary, e1.address, e1.dept_no, e1.age.</a:t>
            </a:r>
          </a:p>
          <a:p>
            <a:pPr lvl="1"/>
            <a:r>
              <a:rPr lang="en-US" dirty="0" smtClean="0"/>
              <a:t>The data with in the structure is stored and printed using dot operator in </a:t>
            </a:r>
            <a:r>
              <a:rPr lang="en-US" dirty="0" err="1" smtClean="0"/>
              <a:t>scanf</a:t>
            </a:r>
            <a:r>
              <a:rPr lang="en-US" dirty="0" smtClean="0"/>
              <a:t> and </a:t>
            </a:r>
            <a:r>
              <a:rPr lang="en-US" dirty="0" err="1" smtClean="0"/>
              <a:t>printf</a:t>
            </a:r>
            <a:r>
              <a:rPr lang="en-US" dirty="0" smtClean="0"/>
              <a:t> statement in c program.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2907</TotalTime>
  <Words>1285</Words>
  <Application>Microsoft Office PowerPoint</Application>
  <PresentationFormat>On-screen Show (4:3)</PresentationFormat>
  <Paragraphs>347</Paragraphs>
  <Slides>33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Median</vt:lpstr>
      <vt:lpstr>Structures and Unions in C</vt:lpstr>
      <vt:lpstr>Data types in C</vt:lpstr>
      <vt:lpstr>Structure</vt:lpstr>
      <vt:lpstr>Defining structure</vt:lpstr>
      <vt:lpstr>Defining structure…</vt:lpstr>
      <vt:lpstr>Memory Allocation </vt:lpstr>
      <vt:lpstr>Declaring a Structure Variable </vt:lpstr>
      <vt:lpstr>Initializing  a Structure Members </vt:lpstr>
      <vt:lpstr>Accessing a Structure Members </vt:lpstr>
      <vt:lpstr>Assignment </vt:lpstr>
      <vt:lpstr>Assignment…. </vt:lpstr>
      <vt:lpstr>Array of Structure</vt:lpstr>
      <vt:lpstr>Structures within Structures</vt:lpstr>
      <vt:lpstr>Structures within Structures</vt:lpstr>
      <vt:lpstr>Structures within Structures…</vt:lpstr>
      <vt:lpstr>Passing Structure to Function</vt:lpstr>
      <vt:lpstr>Passing Structure to Function…</vt:lpstr>
      <vt:lpstr>Passing Structure to Function…</vt:lpstr>
      <vt:lpstr>Function Returning Structure</vt:lpstr>
      <vt:lpstr>Function Returning Structure…</vt:lpstr>
      <vt:lpstr>Function Returning Structure…</vt:lpstr>
      <vt:lpstr>Program defining a struct to represent a point in a coordinate plane</vt:lpstr>
      <vt:lpstr>Program Defining a struct to represent a point in a coordinate plane…</vt:lpstr>
      <vt:lpstr>Slide 24</vt:lpstr>
      <vt:lpstr>struct typedef</vt:lpstr>
      <vt:lpstr>Arrays within a struct</vt:lpstr>
      <vt:lpstr>Arrays within a struct…</vt:lpstr>
      <vt:lpstr>Unions</vt:lpstr>
      <vt:lpstr>Defining of Union</vt:lpstr>
      <vt:lpstr>Slide 30</vt:lpstr>
      <vt:lpstr>Difference between Structures &amp; Union</vt:lpstr>
      <vt:lpstr>An application of Unions</vt:lpstr>
      <vt:lpstr>An application of Unions…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Sankita</dc:creator>
  <cp:lastModifiedBy>SONY</cp:lastModifiedBy>
  <cp:revision>129</cp:revision>
  <dcterms:created xsi:type="dcterms:W3CDTF">2006-08-16T00:00:00Z</dcterms:created>
  <dcterms:modified xsi:type="dcterms:W3CDTF">2015-10-27T05:33:09Z</dcterms:modified>
</cp:coreProperties>
</file>