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6" r:id="rId26"/>
    <p:sldId id="408" r:id="rId27"/>
    <p:sldId id="409" r:id="rId28"/>
    <p:sldId id="41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29-08-2015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6045F-918E-407F-9B92-D4DD2F3A6E4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表达式必须是整型</a:t>
            </a:r>
            <a:r>
              <a:rPr lang="en-US" altLang="zh-CN"/>
              <a:t>;</a:t>
            </a:r>
          </a:p>
          <a:p>
            <a:r>
              <a:rPr lang="en-US" altLang="zh-CN"/>
              <a:t>case</a:t>
            </a:r>
            <a:r>
              <a:rPr lang="zh-CN" altLang="en-US"/>
              <a:t>的标号必须是常量或常量表达式</a:t>
            </a:r>
            <a:r>
              <a:rPr lang="en-US" altLang="zh-CN"/>
              <a:t>;</a:t>
            </a:r>
          </a:p>
          <a:p>
            <a:r>
              <a:rPr lang="en-US" altLang="zh-CN"/>
              <a:t>case</a:t>
            </a:r>
            <a:r>
              <a:rPr lang="zh-CN" altLang="en-US"/>
              <a:t>的标号必须是唯一的</a:t>
            </a:r>
            <a:r>
              <a:rPr lang="en-US" altLang="zh-CN"/>
              <a:t>;</a:t>
            </a:r>
          </a:p>
          <a:p>
            <a:r>
              <a:rPr lang="en-US" altLang="zh-CN"/>
              <a:t>break</a:t>
            </a:r>
            <a:r>
              <a:rPr lang="zh-CN" altLang="en-US"/>
              <a:t>语句跳出</a:t>
            </a:r>
            <a:r>
              <a:rPr lang="en-US" altLang="zh-CN"/>
              <a:t>switch</a:t>
            </a:r>
            <a:r>
              <a:rPr lang="zh-CN" altLang="en-US"/>
              <a:t>结构</a:t>
            </a:r>
            <a:r>
              <a:rPr lang="en-US" altLang="zh-CN"/>
              <a:t>;</a:t>
            </a:r>
          </a:p>
          <a:p>
            <a:r>
              <a:rPr lang="en-US" altLang="zh-CN"/>
              <a:t>break</a:t>
            </a:r>
            <a:r>
              <a:rPr lang="zh-CN" altLang="en-US"/>
              <a:t>语句是可选的</a:t>
            </a:r>
            <a:r>
              <a:rPr lang="en-US" altLang="zh-CN"/>
              <a:t>,</a:t>
            </a:r>
            <a:r>
              <a:rPr lang="zh-CN" altLang="en-US"/>
              <a:t>即多个</a:t>
            </a:r>
            <a:r>
              <a:rPr lang="en-US" altLang="zh-CN"/>
              <a:t>case</a:t>
            </a:r>
            <a:r>
              <a:rPr lang="zh-CN" altLang="en-US"/>
              <a:t>可以执行相同的语句</a:t>
            </a:r>
            <a:r>
              <a:rPr lang="en-US" altLang="zh-CN"/>
              <a:t>;</a:t>
            </a:r>
          </a:p>
          <a:p>
            <a:r>
              <a:rPr lang="en-US" altLang="zh-CN"/>
              <a:t>default</a:t>
            </a:r>
            <a:r>
              <a:rPr lang="zh-CN" altLang="en-US"/>
              <a:t>是可选的</a:t>
            </a:r>
            <a:r>
              <a:rPr lang="en-US" altLang="zh-CN"/>
              <a:t>; </a:t>
            </a:r>
            <a:r>
              <a:rPr lang="zh-CN" altLang="en-US"/>
              <a:t>最多只能有一个</a:t>
            </a:r>
            <a:r>
              <a:rPr lang="en-US" altLang="zh-CN"/>
              <a:t>default</a:t>
            </a:r>
            <a:r>
              <a:rPr lang="zh-CN" altLang="en-US"/>
              <a:t>语句</a:t>
            </a:r>
            <a:r>
              <a:rPr lang="en-US" altLang="zh-CN"/>
              <a:t>;</a:t>
            </a:r>
          </a:p>
          <a:p>
            <a:r>
              <a:rPr lang="en-US" altLang="zh-CN"/>
              <a:t>default</a:t>
            </a:r>
            <a:r>
              <a:rPr lang="zh-CN" altLang="en-US"/>
              <a:t>可以放在任何位置</a:t>
            </a:r>
            <a:r>
              <a:rPr lang="en-US" altLang="zh-CN"/>
              <a:t>,</a:t>
            </a:r>
            <a:r>
              <a:rPr lang="zh-CN" altLang="en-US"/>
              <a:t>但通常放在</a:t>
            </a:r>
            <a:r>
              <a:rPr lang="en-US" altLang="zh-CN"/>
              <a:t>switch</a:t>
            </a:r>
            <a:r>
              <a:rPr lang="zh-CN" altLang="en-US"/>
              <a:t>的最后</a:t>
            </a:r>
            <a:r>
              <a:rPr lang="en-US" altLang="zh-CN"/>
              <a:t>;</a:t>
            </a:r>
          </a:p>
          <a:p>
            <a:r>
              <a:rPr lang="en-US" altLang="zh-CN"/>
              <a:t>switch</a:t>
            </a:r>
            <a:r>
              <a:rPr lang="zh-CN" altLang="en-US"/>
              <a:t>语句允许嵌套</a:t>
            </a:r>
            <a:r>
              <a:rPr lang="en-US" altLang="zh-CN"/>
              <a:t>;</a:t>
            </a:r>
          </a:p>
          <a:p>
            <a:r>
              <a:rPr lang="en-US" altLang="zh-CN"/>
              <a:t>case</a:t>
            </a:r>
            <a:r>
              <a:rPr lang="zh-CN" altLang="en-US"/>
              <a:t>的顺序可以任意</a:t>
            </a:r>
            <a:r>
              <a:rPr lang="en-US" altLang="zh-CN"/>
              <a:t>,</a:t>
            </a:r>
            <a:r>
              <a:rPr lang="zh-CN" altLang="en-US"/>
              <a:t>但通常将发生频率高的情况放在前面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785EB4-1B17-4B5E-A5FD-719CFD1666C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Decision Making and Branching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>
                <a:ea typeface="宋体" pitchFamily="2" charset="-122"/>
              </a:rPr>
              <a:t>The</a:t>
            </a:r>
            <a:r>
              <a:rPr lang="en-US" altLang="zh-CN" dirty="0" smtClean="0">
                <a:ea typeface="宋体" pitchFamily="2" charset="-122"/>
              </a:rPr>
              <a:t> else if ladder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The else…if ladder </a:t>
            </a:r>
            <a:r>
              <a:rPr lang="en-US" altLang="zh-CN" sz="2000" dirty="0" smtClean="0">
                <a:ea typeface="宋体" pitchFamily="2" charset="-122"/>
              </a:rPr>
              <a:t>statement </a:t>
            </a:r>
            <a:r>
              <a:rPr lang="en-US" altLang="zh-CN" sz="2000" dirty="0" smtClean="0">
                <a:ea typeface="宋体" pitchFamily="2" charset="-122"/>
              </a:rPr>
              <a:t>takes the following general form: </a:t>
            </a:r>
          </a:p>
          <a:p>
            <a:pPr>
              <a:buNone/>
            </a:pPr>
            <a:endParaRPr lang="en-IN" sz="2000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971550" y="2133600"/>
            <a:ext cx="6608764" cy="4248150"/>
            <a:chOff x="612" y="1344"/>
            <a:chExt cx="4163" cy="2676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612" y="1344"/>
              <a:ext cx="3285" cy="26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if ( test condition-1 )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statement-1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else if ( test condition-2 )</a:t>
              </a:r>
            </a:p>
            <a:p>
              <a:pPr marL="0" marR="0" lvl="1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statement-2;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else if (condition-3)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	statement-3;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</a:t>
              </a:r>
            </a:p>
            <a:p>
              <a:pPr marL="0" marR="0" lvl="1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else if ( condition-n)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	statement-n;</a:t>
              </a:r>
            </a:p>
            <a:p>
              <a:pPr marL="0" marR="0" lvl="2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else</a:t>
              </a:r>
            </a:p>
            <a:p>
              <a:pPr marL="0" marR="0" lvl="2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default-statement;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statement-x;</a:t>
              </a:r>
            </a:p>
          </p:txBody>
        </p: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1872" y="1680"/>
              <a:ext cx="2903" cy="2256"/>
              <a:chOff x="3844" y="1579"/>
              <a:chExt cx="3600" cy="2256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4141" y="1579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4141" y="2011"/>
                <a:ext cx="2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4796" y="2491"/>
                <a:ext cx="19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4856" y="3163"/>
                <a:ext cx="15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4677" y="3643"/>
                <a:ext cx="7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3844" y="3835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6404" y="3163"/>
                <a:ext cx="36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6701" y="2539"/>
                <a:ext cx="36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6821" y="2011"/>
                <a:ext cx="59" cy="17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>
                <a:off x="7381" y="1579"/>
                <a:ext cx="36" cy="2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4953000" y="5943600"/>
            <a:ext cx="45719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>
                <a:ea typeface="宋体" pitchFamily="2" charset="-122"/>
              </a:rPr>
              <a:t>The</a:t>
            </a:r>
            <a:r>
              <a:rPr lang="en-US" altLang="zh-CN" dirty="0" smtClean="0">
                <a:ea typeface="宋体" pitchFamily="2" charset="-122"/>
              </a:rPr>
              <a:t> else if ladder…</a:t>
            </a:r>
            <a:endParaRPr lang="en-IN" dirty="0"/>
          </a:p>
        </p:txBody>
      </p:sp>
      <p:grpSp>
        <p:nvGrpSpPr>
          <p:cNvPr id="48" name="Group 4"/>
          <p:cNvGrpSpPr>
            <a:grpSpLocks noGrp="1"/>
          </p:cNvGrpSpPr>
          <p:nvPr>
            <p:ph sz="quarter" idx="1"/>
          </p:nvPr>
        </p:nvGrpSpPr>
        <p:grpSpPr bwMode="auto">
          <a:xfrm>
            <a:off x="304800" y="1600200"/>
            <a:ext cx="8610599" cy="5029200"/>
            <a:chOff x="2157" y="2376"/>
            <a:chExt cx="7578" cy="8274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8817" y="6900"/>
              <a:ext cx="909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6477" y="6900"/>
              <a:ext cx="64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5217" y="5496"/>
              <a:ext cx="64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557" y="5496"/>
              <a:ext cx="909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4857" y="3468"/>
              <a:ext cx="657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297" y="4560"/>
              <a:ext cx="909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3237" y="3254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condition1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117" y="8148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statement-nn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8655" y="8190"/>
              <a:ext cx="108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default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2157" y="4716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statement-1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3465" y="5880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statement-2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957" y="4560"/>
              <a:ext cx="64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2517" y="3468"/>
              <a:ext cx="63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3777" y="2376"/>
              <a:ext cx="909" cy="4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Entry</a:t>
              </a: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37" y="2844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2700" y="3849"/>
              <a:ext cx="6" cy="8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4038" y="493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2706" y="384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 flipH="1">
              <a:off x="5055" y="3855"/>
              <a:ext cx="3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4062" y="4905"/>
              <a:ext cx="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385" y="3864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 flipH="1">
              <a:off x="2697" y="9396"/>
              <a:ext cx="65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5397" y="7212"/>
              <a:ext cx="36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6666" y="490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H="1">
              <a:off x="6216" y="489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2685" y="5127"/>
              <a:ext cx="0" cy="4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295" y="5928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4020" y="6318"/>
              <a:ext cx="0" cy="30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4728" y="6804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statement-3</a:t>
              </a:r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5145" y="10245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statement-x</a:t>
              </a: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79" name="AutoShape 35"/>
            <p:cNvSpPr>
              <a:spLocks noChangeArrowheads="1"/>
            </p:cNvSpPr>
            <p:nvPr/>
          </p:nvSpPr>
          <p:spPr bwMode="auto">
            <a:xfrm>
              <a:off x="4515" y="4344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condition1</a:t>
              </a:r>
            </a:p>
          </p:txBody>
        </p:sp>
        <p:sp>
          <p:nvSpPr>
            <p:cNvPr id="80" name="AutoShape 36"/>
            <p:cNvSpPr>
              <a:spLocks noChangeArrowheads="1"/>
            </p:cNvSpPr>
            <p:nvPr/>
          </p:nvSpPr>
          <p:spPr bwMode="auto">
            <a:xfrm>
              <a:off x="5748" y="5373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condition3</a:t>
              </a:r>
            </a:p>
          </p:txBody>
        </p:sp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7065" y="6759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condition-n</a:t>
              </a: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5319" y="5916"/>
              <a:ext cx="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39"/>
            <p:cNvSpPr>
              <a:spLocks noChangeShapeType="1"/>
            </p:cNvSpPr>
            <p:nvPr/>
          </p:nvSpPr>
          <p:spPr bwMode="auto">
            <a:xfrm flipH="1">
              <a:off x="7533" y="5910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>
              <a:off x="7950" y="5916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 flipH="1">
              <a:off x="6615" y="7305"/>
              <a:ext cx="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>
              <a:off x="6615" y="7317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43"/>
            <p:cNvSpPr>
              <a:spLocks noChangeShapeType="1"/>
            </p:cNvSpPr>
            <p:nvPr/>
          </p:nvSpPr>
          <p:spPr bwMode="auto">
            <a:xfrm flipH="1">
              <a:off x="8850" y="7320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44"/>
            <p:cNvSpPr>
              <a:spLocks noChangeShapeType="1"/>
            </p:cNvSpPr>
            <p:nvPr/>
          </p:nvSpPr>
          <p:spPr bwMode="auto">
            <a:xfrm>
              <a:off x="9240" y="7323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45"/>
            <p:cNvSpPr>
              <a:spLocks noChangeShapeType="1"/>
            </p:cNvSpPr>
            <p:nvPr/>
          </p:nvSpPr>
          <p:spPr bwMode="auto">
            <a:xfrm flipH="1" flipV="1">
              <a:off x="9243" y="8964"/>
              <a:ext cx="7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 flipH="1" flipV="1">
              <a:off x="6645" y="8565"/>
              <a:ext cx="12" cy="8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H="1" flipV="1">
              <a:off x="5757" y="9396"/>
              <a:ext cx="12" cy="8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Example: </a:t>
            </a:r>
            <a:r>
              <a:rPr lang="en-US" altLang="zh-CN" sz="2400" dirty="0">
                <a:ea typeface="宋体" pitchFamily="2" charset="-122"/>
              </a:rPr>
              <a:t>An electric power distribution company charges its domestic consumers as follows:</a:t>
            </a:r>
            <a:br>
              <a:rPr lang="en-US" altLang="zh-CN" sz="2400" dirty="0">
                <a:ea typeface="宋体" pitchFamily="2" charset="-122"/>
              </a:rPr>
            </a:b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800600"/>
            <a:ext cx="7631112" cy="1354138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A program reads </a:t>
            </a:r>
            <a:r>
              <a:rPr lang="en-US" altLang="zh-CN" sz="2400" dirty="0">
                <a:ea typeface="宋体" pitchFamily="2" charset="-122"/>
              </a:rPr>
              <a:t>the customer number and power consumed and prints the amount to be paid by the customer </a:t>
            </a:r>
          </a:p>
          <a:p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120877" name="Group 45"/>
          <p:cNvGraphicFramePr>
            <a:graphicFrameLocks noGrp="1"/>
          </p:cNvGraphicFramePr>
          <p:nvPr>
            <p:ph sz="half" idx="2"/>
          </p:nvPr>
        </p:nvGraphicFramePr>
        <p:xfrm>
          <a:off x="611188" y="1669415"/>
          <a:ext cx="7993062" cy="2978785"/>
        </p:xfrm>
        <a:graphic>
          <a:graphicData uri="http://schemas.openxmlformats.org/drawingml/2006/table">
            <a:tbl>
              <a:tblPr/>
              <a:tblGrid>
                <a:gridCol w="3025775"/>
                <a:gridCol w="4967287"/>
              </a:tblGrid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Consumption Units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Rates of Charge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0-200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 0.5 per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201-400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 100 plus Rs. 0.65 per unit excess of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401-600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 230 plus Rs.0.80 per unit excess of 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601 and above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Rs.390 plus Rs. 1.00 per unit excess of 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3435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units,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custnum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float charges;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("Enter customer no. and units consumed\n");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pt-BR" altLang="zh-CN" sz="2000" b="1" dirty="0">
                <a:latin typeface="Courier New" pitchFamily="49" charset="0"/>
                <a:ea typeface="宋体" pitchFamily="2" charset="-122"/>
              </a:rPr>
              <a:t>scanf("%d%d",&amp;custnum,&amp;units);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pt-BR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if(units&lt;=200)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charges=0.5*units;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else if(units&lt;=400)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charges=100+0.65*(units-200);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else if(units&lt;=600)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charges=230+0.8*(units-400);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else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charges=390+(units-600);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("\n\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nCustomer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no:%d  Charge=%.2f\n",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custnum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, charges 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itchFamily="2" charset="-122"/>
              </a:rPr>
              <a:t>Rules for indentation</a:t>
            </a:r>
            <a:endParaRPr lang="zh-CN" altLang="en-US" b="0">
              <a:ea typeface="宋体" pitchFamily="2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>
                <a:ea typeface="宋体" pitchFamily="2" charset="-122"/>
              </a:rPr>
              <a:t>Indent statements that are dependent on the previous statements; provide at least three spaces of indentation.</a:t>
            </a:r>
          </a:p>
          <a:p>
            <a:r>
              <a:rPr lang="en-US" altLang="zh-CN" sz="2400">
                <a:ea typeface="宋体" pitchFamily="2" charset="-122"/>
              </a:rPr>
              <a:t>Align vertically else clause with their matching if clause.</a:t>
            </a:r>
          </a:p>
          <a:p>
            <a:r>
              <a:rPr lang="en-US" altLang="zh-CN" sz="2400">
                <a:ea typeface="宋体" pitchFamily="2" charset="-122"/>
              </a:rPr>
              <a:t>Use braces on separate lines to identify  block of statements.</a:t>
            </a:r>
          </a:p>
          <a:p>
            <a:r>
              <a:rPr lang="en-US" altLang="zh-CN" sz="2400">
                <a:ea typeface="宋体" pitchFamily="2" charset="-122"/>
              </a:rPr>
              <a:t>Indent the statements in the block by at least three spaces to the right of the braces.</a:t>
            </a:r>
          </a:p>
          <a:p>
            <a:r>
              <a:rPr lang="en-US" altLang="zh-CN" sz="2400">
                <a:ea typeface="宋体" pitchFamily="2" charset="-122"/>
              </a:rPr>
              <a:t>Align the opening and closing braces.</a:t>
            </a:r>
          </a:p>
          <a:p>
            <a:r>
              <a:rPr lang="en-US" altLang="zh-CN" sz="2400">
                <a:ea typeface="宋体" pitchFamily="2" charset="-122"/>
              </a:rPr>
              <a:t>Use appropriate comments to signify the beginning and end of blocks.</a:t>
            </a:r>
          </a:p>
          <a:p>
            <a:r>
              <a:rPr lang="en-US" altLang="zh-CN" sz="2400">
                <a:ea typeface="宋体" pitchFamily="2" charset="-122"/>
              </a:rPr>
              <a:t>Indent the nested statements as per the above rules.</a:t>
            </a:r>
          </a:p>
          <a:p>
            <a:r>
              <a:rPr lang="en-US" altLang="zh-CN" sz="2400">
                <a:ea typeface="宋体" pitchFamily="2" charset="-122"/>
              </a:rPr>
              <a:t>Code only one clause or statement on each line.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>
                <a:ea typeface="宋体" pitchFamily="2" charset="-122"/>
              </a:rPr>
              <a:t>Find errors, if any, in each of the following segments: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2665412" cy="1511300"/>
          </a:xfrm>
          <a:solidFill>
            <a:srgbClr val="FFCCFF"/>
          </a:solidFill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>
                <a:ea typeface="宋体" pitchFamily="2" charset="-122"/>
              </a:rPr>
              <a:t>if ( x + y = z ) </a:t>
            </a:r>
          </a:p>
          <a:p>
            <a:pPr>
              <a:buFont typeface="Times New Roman" pitchFamily="18" charset="0"/>
              <a:buNone/>
            </a:pPr>
            <a:r>
              <a:rPr lang="en-US" altLang="zh-CN">
                <a:ea typeface="宋体" pitchFamily="2" charset="-122"/>
              </a:rPr>
              <a:t>	printf (“ \n”); 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11188" y="3357563"/>
            <a:ext cx="2665412" cy="223202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if ( x &gt; 1 ) ; 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x ++ ;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	x=0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4140200" y="1484313"/>
            <a:ext cx="4608513" cy="14398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if  ( x &lt;0 ) || (y&lt;0)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 printf (“ sign is negative”);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140200" y="3357563"/>
            <a:ext cx="4464050" cy="29511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if ( x &gt; 1 )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x ++ ;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printf (“%d”, x);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	x=0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nimBg="1"/>
      <p:bldP spid="145412" grpId="0" animBg="1"/>
      <p:bldP spid="145413" grpId="0" animBg="1"/>
      <p:bldP spid="1454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What is the output of the following C segments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13788" cy="3887787"/>
          </a:xfrm>
          <a:solidFill>
            <a:srgbClr val="FFCCFF"/>
          </a:solidFill>
        </p:spPr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x = 120 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y = 30;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if (( x &gt; 100) &amp;&amp; (y = 50))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		z = x + y;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else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		z = x - y;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printf( “ x=%d, y=%d, z=%d\n”, x, y, z);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What is the output of the following C </a:t>
            </a:r>
            <a:r>
              <a:rPr lang="en-US" altLang="zh-CN" dirty="0" smtClean="0">
                <a:ea typeface="宋体" pitchFamily="2" charset="-122"/>
              </a:rPr>
              <a:t>segments…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129462" cy="3313112"/>
          </a:xfrm>
          <a:solidFill>
            <a:srgbClr val="FFCCFF"/>
          </a:solidFill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x = 0 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if ( x++ )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		y = 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else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		y = -1;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printf (“x=%d,y=%d\n”, x,y);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ea typeface="宋体" pitchFamily="2" charset="-122"/>
              </a:rPr>
              <a:t>What is the output of the following C </a:t>
            </a:r>
            <a:r>
              <a:rPr lang="en-US" altLang="zh-CN" sz="3600" dirty="0" smtClean="0">
                <a:ea typeface="宋体" pitchFamily="2" charset="-122"/>
              </a:rPr>
              <a:t>segments…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129462" cy="3313112"/>
          </a:xfrm>
          <a:solidFill>
            <a:srgbClr val="FFCCFF"/>
          </a:solidFill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x = 0 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if (++x)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		y = 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else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		y = -1;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printf (“x=%d,y=%d\n”, x,y);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statement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宋体" pitchFamily="2" charset="-122"/>
              </a:rPr>
              <a:t>The switch statement is a multi-way decision that tests whether an expression matches one of a number of </a:t>
            </a:r>
            <a:r>
              <a:rPr lang="en-US" altLang="zh-CN" sz="2200" i="1" dirty="0">
                <a:ea typeface="宋体" pitchFamily="2" charset="-122"/>
              </a:rPr>
              <a:t>constant</a:t>
            </a:r>
            <a:r>
              <a:rPr lang="en-US" altLang="zh-CN" sz="2200" dirty="0">
                <a:ea typeface="宋体" pitchFamily="2" charset="-122"/>
              </a:rPr>
              <a:t> integer values, and branches accordingly. </a:t>
            </a:r>
            <a:endParaRPr lang="en-US" altLang="zh-CN" sz="22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switch (</a:t>
            </a:r>
            <a:r>
              <a:rPr lang="en-US" altLang="zh-CN" sz="20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expression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)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case </a:t>
            </a:r>
            <a:r>
              <a:rPr lang="en-US" altLang="zh-CN" sz="20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value-1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: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block1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break;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case </a:t>
            </a:r>
            <a:r>
              <a:rPr lang="en-US" altLang="zh-CN" sz="20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value2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: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block2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break;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……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default: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default-block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break;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}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statements-x; </a:t>
            </a:r>
            <a:endParaRPr lang="zh-CN" altLang="en-US" sz="2000" b="1" dirty="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716463" y="2565400"/>
            <a:ext cx="3887787" cy="193899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The expression is an integer expression or characters.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Value-1,value-2…are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integer-valued constants or constant expressions.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Making and Branching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Various statements for the purpose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if</a:t>
            </a:r>
            <a:r>
              <a:rPr lang="en-IN" dirty="0" smtClean="0"/>
              <a:t> statement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switch</a:t>
            </a:r>
            <a:r>
              <a:rPr lang="en-IN" dirty="0" smtClean="0"/>
              <a:t> statement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Conditional operator (?:) </a:t>
            </a:r>
            <a:r>
              <a:rPr lang="en-IN" dirty="0" smtClean="0"/>
              <a:t>statement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goto</a:t>
            </a:r>
            <a:r>
              <a:rPr lang="en-IN" dirty="0" smtClean="0"/>
              <a:t> statement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304800"/>
            <a:ext cx="8153400" cy="990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Cases and the default clause can occur in any order.</a:t>
            </a:r>
          </a:p>
          <a:p>
            <a:pPr algn="just"/>
            <a:r>
              <a:rPr lang="en-US" altLang="zh-CN">
                <a:ea typeface="宋体" pitchFamily="2" charset="-122"/>
              </a:rPr>
              <a:t>The break statement at the end of each block signals the end of a particular case and causes an exit from the switch statement, transferring the control to the statement-x following the switch.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#include&lt;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stdio.h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char character;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altLang="zh-CN" sz="1400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("\t--TRAVEL GUIDE--\n\n");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tA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Air Timings\n");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tT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Train Timings\n");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tB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Bus Service\n");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tX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To skip\n");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("\n  Enter your choice\n");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character=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getchar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altLang="zh-CN" sz="1400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switch(character)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'A':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select Air\n"); 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'B':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select by train\n");break;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'T':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select by bus\n");break;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'X':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skip\n");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default: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("No choice\n");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4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85800" y="152400"/>
            <a:ext cx="7543800" cy="107721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Arial" pitchFamily="34" charset="0"/>
                <a:ea typeface="GungsuhChe" pitchFamily="49" charset="-127"/>
                <a:cs typeface="Arial" pitchFamily="34" charset="0"/>
              </a:rPr>
              <a:t>The  switch  statement  is  often used  for  menu 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00188"/>
            <a:ext cx="7773987" cy="633412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suppose, marks and grade have the following relation</a:t>
            </a:r>
          </a:p>
        </p:txBody>
      </p:sp>
      <p:graphicFrame>
        <p:nvGraphicFramePr>
          <p:cNvPr id="127026" name="Group 50"/>
          <p:cNvGraphicFramePr>
            <a:graphicFrameLocks noGrp="1"/>
          </p:cNvGraphicFramePr>
          <p:nvPr>
            <p:ph sz="half" idx="2"/>
          </p:nvPr>
        </p:nvGraphicFramePr>
        <p:xfrm>
          <a:off x="827088" y="2060575"/>
          <a:ext cx="6192837" cy="3240088"/>
        </p:xfrm>
        <a:graphic>
          <a:graphicData uri="http://schemas.openxmlformats.org/drawingml/2006/table">
            <a:tbl>
              <a:tblPr/>
              <a:tblGrid>
                <a:gridCol w="3097212"/>
                <a:gridCol w="3095625"/>
              </a:tblGrid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100&gt;=Marks&gt;=90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90&gt;marks&gt;=80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80&gt;marks&gt;=70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70&gt;marks&gt;=60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Marks&lt;60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011" name="Rectangle 35"/>
          <p:cNvSpPr>
            <a:spLocks noChangeArrowheads="1"/>
          </p:cNvSpPr>
          <p:nvPr/>
        </p:nvSpPr>
        <p:spPr bwMode="auto">
          <a:xfrm>
            <a:off x="539750" y="5516563"/>
            <a:ext cx="777398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A program to input marks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and print its corresponding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3025"/>
            <a:ext cx="8153400" cy="1857375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We can use a conversion statement as</a:t>
            </a:r>
          </a:p>
          <a:p>
            <a:pPr algn="ctr">
              <a:buFont typeface="Times New Roman" pitchFamily="18" charset="0"/>
              <a:buNone/>
            </a:pPr>
            <a:r>
              <a:rPr lang="en-US" altLang="zh-CN" sz="2400" dirty="0">
                <a:ea typeface="宋体" pitchFamily="2" charset="-122"/>
              </a:rPr>
              <a:t>index=marks / 10;</a:t>
            </a:r>
          </a:p>
          <a:p>
            <a:r>
              <a:rPr lang="en-US" altLang="zh-CN" sz="2400" dirty="0">
                <a:ea typeface="宋体" pitchFamily="2" charset="-122"/>
              </a:rPr>
              <a:t>convert the mark into an integer. The variable index takes the following integer values:</a:t>
            </a:r>
          </a:p>
        </p:txBody>
      </p:sp>
      <p:graphicFrame>
        <p:nvGraphicFramePr>
          <p:cNvPr id="129068" name="Group 44"/>
          <p:cNvGraphicFramePr>
            <a:graphicFrameLocks noGrp="1"/>
          </p:cNvGraphicFramePr>
          <p:nvPr>
            <p:ph sz="half" idx="2"/>
          </p:nvPr>
        </p:nvGraphicFramePr>
        <p:xfrm>
          <a:off x="2640012" y="3276600"/>
          <a:ext cx="3455988" cy="3200400"/>
        </p:xfrm>
        <a:graphic>
          <a:graphicData uri="http://schemas.openxmlformats.org/drawingml/2006/table">
            <a:tbl>
              <a:tblPr/>
              <a:tblGrid>
                <a:gridCol w="1728788"/>
                <a:gridCol w="17272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90-99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80-89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70-79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539875"/>
            <a:ext cx="7270750" cy="52419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index = marks/10;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switch (index)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10: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9: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grade=‘A’;	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8: 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 = ‘B’; 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7: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 = ‘C’; 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6: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grade=‘D’;	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default: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grade=‘E’;	break;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>
                <a:ea typeface="宋体" pitchFamily="2" charset="-122"/>
              </a:rPr>
              <a:t>Rules for switch statement</a:t>
            </a:r>
            <a:r>
              <a:rPr lang="en-US" altLang="zh-CN">
                <a:ea typeface="宋体" pitchFamily="2" charset="-122"/>
              </a:rPr>
              <a:t/>
            </a: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The switch expression must be an integral type.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Case labels must be constants or constant expressions.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Case labels must be unique.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Case labels must end with  colon.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The break statement transfers the control out of the switch statements.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The break statement is optional. That is, two or more case labels may belong to the same statements.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The default label is optional. If present, it will be executed when the expression does not find a matching case label.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There can be at most one default label.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The default may be place anywhere but usually placed at the end.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It is permitted to nest switch statement.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? : operator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segment 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if ( x&lt;0 )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    flag = 0;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else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    flag=1;</a:t>
            </a:r>
          </a:p>
          <a:p>
            <a:r>
              <a:rPr lang="en-US" altLang="zh-CN" dirty="0">
                <a:ea typeface="宋体" pitchFamily="2" charset="-122"/>
              </a:rPr>
              <a:t>can be written as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flag = ( x&lt;0 ) ? 0 : 1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statement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 </a:t>
            </a:r>
            <a:r>
              <a:rPr lang="en-US" altLang="zh-CN" dirty="0">
                <a:ea typeface="宋体" pitchFamily="2" charset="-122"/>
              </a:rPr>
              <a:t>branch unconditionally from one point to another in the program. </a:t>
            </a:r>
          </a:p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requires a label in order to identify the place where the branch is to be made. </a:t>
            </a:r>
          </a:p>
          <a:p>
            <a:r>
              <a:rPr lang="en-US" altLang="zh-CN" dirty="0">
                <a:ea typeface="宋体" pitchFamily="2" charset="-122"/>
              </a:rPr>
              <a:t>The general forms of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and label statements are shown below: 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981200" y="4495800"/>
            <a:ext cx="1943100" cy="2016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ea typeface="宋体" pitchFamily="2" charset="-122"/>
              </a:rPr>
              <a:t>goto label;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……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label: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statement;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72000" y="4572000"/>
            <a:ext cx="2232025" cy="1944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ea typeface="宋体" pitchFamily="2" charset="-122"/>
              </a:rPr>
              <a:t>label;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statement;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……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goto label 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7772400" cy="619283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#include&lt;stdio.h&gt;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#include&lt;math.h&gt;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double x, y;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read: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scanf(“%f”,&amp;x);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if(x&lt;0) 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goto read;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y=sqrt(x);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printf(“%f %f\n”,x,y);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goto read;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Used in conjunction with an expression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if(test expression)</a:t>
            </a:r>
          </a:p>
          <a:p>
            <a:r>
              <a:rPr lang="en-IN" dirty="0" smtClean="0"/>
              <a:t>Some valid examples</a:t>
            </a:r>
          </a:p>
          <a:p>
            <a:pPr lvl="1"/>
            <a:r>
              <a:rPr lang="en-IN" dirty="0" smtClean="0"/>
              <a:t>if(marks &lt;=50)</a:t>
            </a:r>
          </a:p>
          <a:p>
            <a:pPr lvl="1"/>
            <a:r>
              <a:rPr lang="en-IN" dirty="0" smtClean="0"/>
              <a:t>if(a == b)</a:t>
            </a:r>
          </a:p>
          <a:p>
            <a:pPr lvl="1"/>
            <a:r>
              <a:rPr lang="en-IN" dirty="0" smtClean="0"/>
              <a:t>if((</a:t>
            </a:r>
            <a:r>
              <a:rPr lang="en-IN" dirty="0" err="1" smtClean="0"/>
              <a:t>a+b</a:t>
            </a:r>
            <a:r>
              <a:rPr lang="en-IN" dirty="0" smtClean="0"/>
              <a:t>) != 5)</a:t>
            </a:r>
          </a:p>
          <a:p>
            <a:pPr lvl="1"/>
            <a:r>
              <a:rPr lang="en-IN" dirty="0" smtClean="0"/>
              <a:t>if(TRUE)</a:t>
            </a:r>
            <a:endParaRPr lang="en-IN" dirty="0"/>
          </a:p>
        </p:txBody>
      </p:sp>
      <p:sp>
        <p:nvSpPr>
          <p:cNvPr id="4" name="Flowchart: Decision 3"/>
          <p:cNvSpPr/>
          <p:nvPr/>
        </p:nvSpPr>
        <p:spPr>
          <a:xfrm>
            <a:off x="5105400" y="3048000"/>
            <a:ext cx="205740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expression?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25980" y="2286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42220" y="455701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62800" y="376503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Entry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True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False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IN" dirty="0" smtClean="0"/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if(test expression)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statement-block;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statement-x;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next statement;</a:t>
            </a:r>
          </a:p>
        </p:txBody>
      </p:sp>
      <p:grpSp>
        <p:nvGrpSpPr>
          <p:cNvPr id="5" name="Group 27"/>
          <p:cNvGrpSpPr/>
          <p:nvPr/>
        </p:nvGrpSpPr>
        <p:grpSpPr>
          <a:xfrm>
            <a:off x="5105400" y="2209800"/>
            <a:ext cx="3657600" cy="4343400"/>
            <a:chOff x="5105400" y="2209800"/>
            <a:chExt cx="3657600" cy="4343400"/>
          </a:xfrm>
        </p:grpSpPr>
        <p:sp>
          <p:nvSpPr>
            <p:cNvPr id="4" name="Flowchart: Decision 3"/>
            <p:cNvSpPr/>
            <p:nvPr/>
          </p:nvSpPr>
          <p:spPr>
            <a:xfrm>
              <a:off x="5105400" y="3048000"/>
              <a:ext cx="2057400" cy="1447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test expression?</a:t>
              </a:r>
              <a:endParaRPr lang="en-IN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125980" y="22860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42220" y="455701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248400" y="2209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Entry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866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True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4572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False</a:t>
              </a:r>
              <a:endParaRPr lang="en-IN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5181600" y="52578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statement-x</a:t>
              </a:r>
              <a:endParaRPr lang="en-IN" dirty="0"/>
            </a:p>
          </p:txBody>
        </p:sp>
        <p:cxnSp>
          <p:nvCxnSpPr>
            <p:cNvPr id="13" name="Shape 12"/>
            <p:cNvCxnSpPr/>
            <p:nvPr/>
          </p:nvCxnSpPr>
          <p:spPr>
            <a:xfrm>
              <a:off x="7239000" y="3733800"/>
              <a:ext cx="4572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6858000" y="44196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statement-block</a:t>
              </a:r>
              <a:endParaRPr lang="en-IN" dirty="0"/>
            </a:p>
          </p:txBody>
        </p:sp>
        <p:cxnSp>
          <p:nvCxnSpPr>
            <p:cNvPr id="20" name="Shape 19"/>
            <p:cNvCxnSpPr>
              <a:stCxn id="18" idx="2"/>
            </p:cNvCxnSpPr>
            <p:nvPr/>
          </p:nvCxnSpPr>
          <p:spPr>
            <a:xfrm rot="5400000">
              <a:off x="7143750" y="4819650"/>
              <a:ext cx="6096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</p:cNvCxnSpPr>
            <p:nvPr/>
          </p:nvCxnSpPr>
          <p:spPr>
            <a:xfrm>
              <a:off x="6134100" y="5715000"/>
              <a:ext cx="8120" cy="366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Process 25"/>
            <p:cNvSpPr/>
            <p:nvPr/>
          </p:nvSpPr>
          <p:spPr>
            <a:xfrm>
              <a:off x="5181600" y="60960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next statement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program to illustrate simple 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program that reads four values </a:t>
            </a:r>
            <a:r>
              <a:rPr lang="en-IN" dirty="0" err="1" smtClean="0"/>
              <a:t>a,b,c</a:t>
            </a:r>
            <a:r>
              <a:rPr lang="en-IN" dirty="0" smtClean="0"/>
              <a:t> and d from the terminal and evaluates the ratio of (</a:t>
            </a:r>
            <a:r>
              <a:rPr lang="en-IN" dirty="0" err="1" smtClean="0"/>
              <a:t>a+b</a:t>
            </a:r>
            <a:r>
              <a:rPr lang="en-IN" dirty="0" smtClean="0"/>
              <a:t>) to (c-d) and prints the result, if (c-d) is not equal to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if…else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extension of if statement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228600" y="2514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if(test expression)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true statement-block;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else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false statement-block;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statement-x;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1676400"/>
            <a:ext cx="4495800" cy="3871210"/>
            <a:chOff x="4267200" y="2209800"/>
            <a:chExt cx="4495800" cy="3871210"/>
          </a:xfrm>
        </p:grpSpPr>
        <p:sp>
          <p:nvSpPr>
            <p:cNvPr id="6" name="Flowchart: Decision 5"/>
            <p:cNvSpPr/>
            <p:nvPr/>
          </p:nvSpPr>
          <p:spPr>
            <a:xfrm>
              <a:off x="5105400" y="3048000"/>
              <a:ext cx="2057400" cy="1447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test expression?</a:t>
              </a:r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125980" y="22860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48400" y="2209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Entry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True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2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False</a:t>
              </a:r>
              <a:endParaRPr lang="en-IN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5181600" y="52578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statement-x</a:t>
              </a:r>
              <a:endParaRPr lang="en-IN" dirty="0"/>
            </a:p>
          </p:txBody>
        </p:sp>
        <p:cxnSp>
          <p:nvCxnSpPr>
            <p:cNvPr id="13" name="Shape 12"/>
            <p:cNvCxnSpPr/>
            <p:nvPr/>
          </p:nvCxnSpPr>
          <p:spPr>
            <a:xfrm>
              <a:off x="7239000" y="3733800"/>
              <a:ext cx="4572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/>
            <p:cNvSpPr/>
            <p:nvPr/>
          </p:nvSpPr>
          <p:spPr>
            <a:xfrm>
              <a:off x="6858000" y="44196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true statement-block</a:t>
              </a:r>
              <a:endParaRPr lang="en-IN" dirty="0"/>
            </a:p>
          </p:txBody>
        </p:sp>
        <p:cxnSp>
          <p:nvCxnSpPr>
            <p:cNvPr id="15" name="Shape 14"/>
            <p:cNvCxnSpPr>
              <a:stCxn id="14" idx="2"/>
            </p:cNvCxnSpPr>
            <p:nvPr/>
          </p:nvCxnSpPr>
          <p:spPr>
            <a:xfrm rot="5400000">
              <a:off x="7143750" y="4819650"/>
              <a:ext cx="6096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>
              <a:off x="6134100" y="5715000"/>
              <a:ext cx="8120" cy="366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hape 18"/>
          <p:cNvCxnSpPr>
            <a:stCxn id="6" idx="1"/>
          </p:cNvCxnSpPr>
          <p:nvPr/>
        </p:nvCxnSpPr>
        <p:spPr>
          <a:xfrm rot="10800000" flipV="1">
            <a:off x="4648200" y="3238500"/>
            <a:ext cx="4572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3810000" y="3886200"/>
            <a:ext cx="1905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false statement-block</a:t>
            </a:r>
            <a:endParaRPr lang="en-IN" dirty="0"/>
          </a:p>
        </p:txBody>
      </p:sp>
      <p:cxnSp>
        <p:nvCxnSpPr>
          <p:cNvPr id="23" name="Shape 22"/>
          <p:cNvCxnSpPr>
            <a:endCxn id="12" idx="1"/>
          </p:cNvCxnSpPr>
          <p:nvPr/>
        </p:nvCxnSpPr>
        <p:spPr>
          <a:xfrm rot="16200000" flipH="1">
            <a:off x="4648200" y="4419600"/>
            <a:ext cx="5334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Nesting of if..else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series of decisions are involved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200" y="2209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if(test condition-1)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if(test condition-2)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	statement-1;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else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	statement-2;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else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statement-3;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statement-x;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commercial bank has introduced an incentive policy of giving bonus to all its deposit holders. The policy is as follows: </a:t>
            </a:r>
          </a:p>
          <a:p>
            <a:pPr lvl="1"/>
            <a:r>
              <a:rPr lang="en-IN" dirty="0" smtClean="0"/>
              <a:t>A bonus of 2% of the balance is given to everyone irrespective of their balance</a:t>
            </a:r>
          </a:p>
          <a:p>
            <a:pPr lvl="1"/>
            <a:r>
              <a:rPr lang="en-IN" dirty="0" smtClean="0"/>
              <a:t>A bonus of 5% of the balance is given to female account holders if there balance is more than Rs. 5000.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program to print largest of </a:t>
            </a:r>
            <a:r>
              <a:rPr lang="en-IN" smtClean="0"/>
              <a:t>three numbers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1192</Words>
  <Application>Microsoft Office PowerPoint</Application>
  <PresentationFormat>On-screen Show (4:3)</PresentationFormat>
  <Paragraphs>346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Decision Making and Branching</vt:lpstr>
      <vt:lpstr>Decision Making and Branching</vt:lpstr>
      <vt:lpstr>if statement</vt:lpstr>
      <vt:lpstr>Simple if statement</vt:lpstr>
      <vt:lpstr>A program to illustrate simple if statement</vt:lpstr>
      <vt:lpstr>The if…else statement</vt:lpstr>
      <vt:lpstr>Nesting of if..else statements</vt:lpstr>
      <vt:lpstr>A program</vt:lpstr>
      <vt:lpstr>A program to print largest of three numbers</vt:lpstr>
      <vt:lpstr>The else if ladder</vt:lpstr>
      <vt:lpstr>The else if ladder…</vt:lpstr>
      <vt:lpstr>Example: An electric power distribution company charges its domestic consumers as follows: </vt:lpstr>
      <vt:lpstr>Slide 13</vt:lpstr>
      <vt:lpstr>Rules for indentation</vt:lpstr>
      <vt:lpstr>Find errors, if any, in each of the following segments:</vt:lpstr>
      <vt:lpstr>What is the output of the following C segments:</vt:lpstr>
      <vt:lpstr>What is the output of the following C segments…</vt:lpstr>
      <vt:lpstr>What is the output of the following C segments…</vt:lpstr>
      <vt:lpstr>The switch statement</vt:lpstr>
      <vt:lpstr>The switch statement…</vt:lpstr>
      <vt:lpstr>Slide 21</vt:lpstr>
      <vt:lpstr>The switch statement…</vt:lpstr>
      <vt:lpstr>The switch statement…</vt:lpstr>
      <vt:lpstr>The switch statement…</vt:lpstr>
      <vt:lpstr>Rules for switch statement </vt:lpstr>
      <vt:lpstr>The ? : operator</vt:lpstr>
      <vt:lpstr>The goto statement 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SONY</cp:lastModifiedBy>
  <cp:revision>74</cp:revision>
  <dcterms:created xsi:type="dcterms:W3CDTF">2006-08-16T00:00:00Z</dcterms:created>
  <dcterms:modified xsi:type="dcterms:W3CDTF">2015-08-29T16:11:18Z</dcterms:modified>
</cp:coreProperties>
</file>