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309" r:id="rId24"/>
    <p:sldId id="281" r:id="rId25"/>
    <p:sldId id="282" r:id="rId26"/>
    <p:sldId id="283" r:id="rId27"/>
    <p:sldId id="284" r:id="rId28"/>
    <p:sldId id="285" r:id="rId29"/>
    <p:sldId id="287" r:id="rId30"/>
    <p:sldId id="334" r:id="rId31"/>
    <p:sldId id="290" r:id="rId32"/>
    <p:sldId id="291" r:id="rId33"/>
    <p:sldId id="335" r:id="rId34"/>
    <p:sldId id="336" r:id="rId35"/>
    <p:sldId id="337" r:id="rId36"/>
    <p:sldId id="339" r:id="rId37"/>
    <p:sldId id="340" r:id="rId38"/>
    <p:sldId id="338" r:id="rId39"/>
    <p:sldId id="341" r:id="rId40"/>
    <p:sldId id="342" r:id="rId41"/>
    <p:sldId id="343" r:id="rId42"/>
    <p:sldId id="344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9" r:id="rId53"/>
    <p:sldId id="355" r:id="rId54"/>
    <p:sldId id="356" r:id="rId55"/>
    <p:sldId id="357" r:id="rId56"/>
    <p:sldId id="358" r:id="rId57"/>
    <p:sldId id="360" r:id="rId58"/>
    <p:sldId id="361" r:id="rId59"/>
    <p:sldId id="297" r:id="rId60"/>
    <p:sldId id="298" r:id="rId61"/>
    <p:sldId id="299" r:id="rId62"/>
    <p:sldId id="36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2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28-12-2015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34BDFD-1CA3-45AA-9857-57BF25929FEB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AC8-1C30-4EEB-B87E-CEDB38A6CB9A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210CDEA-3F43-4282-A9AB-89F9A158972E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86BB-E49D-4E53-83D0-BA10298AC764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22A9-5639-4A65-B6D3-47A958CB8668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C5E61E-0EA7-4B01-9D4B-BE29BB35700B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E9DAA2-2CC1-42B7-88A6-ED180318A3B8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18CC-0C9C-4F0F-939A-189D4CC4B731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E935-6022-431C-BA70-4D2FC62784A4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0EF4-1568-4E0F-A937-A356482D3754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D99748-25A6-4B47-A25E-B6DC6D52780A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A3285C-3D93-4208-A740-387DC8E3B43C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 smtClean="0"/>
              <a:t>B N </a:t>
            </a:r>
            <a:r>
              <a:rPr lang="en-IN" sz="2400" dirty="0" err="1" smtClean="0"/>
              <a:t>Gohil</a:t>
            </a:r>
            <a:endParaRPr lang="en-IN" sz="2400" dirty="0" smtClean="0"/>
          </a:p>
          <a:p>
            <a:pPr algn="ctr"/>
            <a:r>
              <a:rPr lang="en-IN" sz="2400" dirty="0" smtClean="0"/>
              <a:t>Department of Computer Engineering, NIT </a:t>
            </a:r>
            <a:r>
              <a:rPr lang="en-IN" sz="2400" dirty="0" err="1" smtClean="0"/>
              <a:t>Surat</a:t>
            </a:r>
            <a:r>
              <a:rPr lang="en-IN" sz="2400" dirty="0" smtClean="0"/>
              <a:t>.</a:t>
            </a:r>
          </a:p>
          <a:p>
            <a:pPr algn="ctr"/>
            <a:r>
              <a:rPr lang="en-IN" sz="2400" smtClean="0"/>
              <a:t>bng</a:t>
            </a:r>
            <a:r>
              <a:rPr lang="en-IN" sz="2400" smtClean="0"/>
              <a:t>@coed.svnit.ac.in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Programming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/>
              <a:t>Step 1:</a:t>
            </a:r>
          </a:p>
          <a:p>
            <a:pPr lvl="1"/>
            <a:r>
              <a:rPr lang="en-US"/>
              <a:t>Clearly specify the problem to be solved.</a:t>
            </a:r>
          </a:p>
          <a:p>
            <a:r>
              <a:rPr lang="en-US"/>
              <a:t>Step 2:</a:t>
            </a:r>
          </a:p>
          <a:p>
            <a:pPr lvl="1"/>
            <a:r>
              <a:rPr lang="en-US"/>
              <a:t>Draw flowchart or write algorithm.</a:t>
            </a:r>
          </a:p>
          <a:p>
            <a:r>
              <a:rPr lang="en-US"/>
              <a:t>Step 3:</a:t>
            </a:r>
          </a:p>
          <a:p>
            <a:pPr lvl="1"/>
            <a:r>
              <a:rPr lang="en-US"/>
              <a:t>Convert flowchart (algorithm) into program code.</a:t>
            </a:r>
          </a:p>
          <a:p>
            <a:r>
              <a:rPr lang="en-US"/>
              <a:t>Step 4:</a:t>
            </a:r>
          </a:p>
          <a:p>
            <a:pPr lvl="1"/>
            <a:r>
              <a:rPr lang="en-US"/>
              <a:t>Compile the program into object code.</a:t>
            </a:r>
          </a:p>
          <a:p>
            <a:r>
              <a:rPr lang="en-US"/>
              <a:t>Step 5:</a:t>
            </a:r>
          </a:p>
          <a:p>
            <a:pPr lvl="1"/>
            <a:r>
              <a:rPr lang="en-US"/>
              <a:t>Execute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Flowchart: basic symbols</a:t>
            </a:r>
          </a:p>
        </p:txBody>
      </p:sp>
      <p:sp>
        <p:nvSpPr>
          <p:cNvPr id="329731" name="AutoShape 3"/>
          <p:cNvSpPr>
            <a:spLocks noChangeArrowheads="1"/>
          </p:cNvSpPr>
          <p:nvPr/>
        </p:nvSpPr>
        <p:spPr bwMode="auto">
          <a:xfrm>
            <a:off x="1524000" y="1905000"/>
            <a:ext cx="15240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2" name="AutoShape 4"/>
          <p:cNvSpPr>
            <a:spLocks noChangeArrowheads="1"/>
          </p:cNvSpPr>
          <p:nvPr/>
        </p:nvSpPr>
        <p:spPr bwMode="auto">
          <a:xfrm>
            <a:off x="1371600" y="3048000"/>
            <a:ext cx="1752600" cy="6858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3" name="AutoShape 5"/>
          <p:cNvSpPr>
            <a:spLocks noChangeArrowheads="1"/>
          </p:cNvSpPr>
          <p:nvPr/>
        </p:nvSpPr>
        <p:spPr bwMode="auto">
          <a:xfrm>
            <a:off x="1295400" y="4191000"/>
            <a:ext cx="16764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4" name="AutoShape 6"/>
          <p:cNvSpPr>
            <a:spLocks noChangeArrowheads="1"/>
          </p:cNvSpPr>
          <p:nvPr/>
        </p:nvSpPr>
        <p:spPr bwMode="auto">
          <a:xfrm>
            <a:off x="3962400" y="20574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5" name="AutoShape 7"/>
          <p:cNvSpPr>
            <a:spLocks noChangeArrowheads="1"/>
          </p:cNvSpPr>
          <p:nvPr/>
        </p:nvSpPr>
        <p:spPr bwMode="auto">
          <a:xfrm>
            <a:off x="3962400" y="32004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6" name="AutoShape 8"/>
          <p:cNvSpPr>
            <a:spLocks noChangeArrowheads="1"/>
          </p:cNvSpPr>
          <p:nvPr/>
        </p:nvSpPr>
        <p:spPr bwMode="auto">
          <a:xfrm>
            <a:off x="3962400" y="44196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7" name="AutoShape 9"/>
          <p:cNvSpPr>
            <a:spLocks noChangeArrowheads="1"/>
          </p:cNvSpPr>
          <p:nvPr/>
        </p:nvSpPr>
        <p:spPr bwMode="auto">
          <a:xfrm>
            <a:off x="3886200" y="57150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5791200" y="2057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Computation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5791200" y="31242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Input / Output</a:t>
            </a:r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5791200" y="4343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Decision Box</a:t>
            </a:r>
          </a:p>
        </p:txBody>
      </p: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5791200" y="5638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Start / Stop</a:t>
            </a:r>
          </a:p>
        </p:txBody>
      </p:sp>
      <p:sp>
        <p:nvSpPr>
          <p:cNvPr id="329742" name="Oval 14"/>
          <p:cNvSpPr>
            <a:spLocks noChangeArrowheads="1"/>
          </p:cNvSpPr>
          <p:nvPr/>
        </p:nvSpPr>
        <p:spPr bwMode="auto">
          <a:xfrm>
            <a:off x="1371600" y="5562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Flowchart: basic symbols…</a:t>
            </a:r>
            <a:endParaRPr lang="en-US" dirty="0"/>
          </a:p>
        </p:txBody>
      </p:sp>
      <p:sp>
        <p:nvSpPr>
          <p:cNvPr id="330755" name="Line 3"/>
          <p:cNvSpPr>
            <a:spLocks noChangeShapeType="1"/>
          </p:cNvSpPr>
          <p:nvPr/>
        </p:nvSpPr>
        <p:spPr bwMode="auto">
          <a:xfrm>
            <a:off x="1981200" y="25146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0756" name="AutoShape 4"/>
          <p:cNvSpPr>
            <a:spLocks noChangeArrowheads="1"/>
          </p:cNvSpPr>
          <p:nvPr/>
        </p:nvSpPr>
        <p:spPr bwMode="auto">
          <a:xfrm>
            <a:off x="3810000" y="25146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5715000" y="24384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Flow of control</a:t>
            </a:r>
          </a:p>
        </p:txBody>
      </p:sp>
      <p:sp>
        <p:nvSpPr>
          <p:cNvPr id="330758" name="AutoShape 6"/>
          <p:cNvSpPr>
            <a:spLocks noChangeArrowheads="1"/>
          </p:cNvSpPr>
          <p:nvPr/>
        </p:nvSpPr>
        <p:spPr bwMode="auto">
          <a:xfrm>
            <a:off x="1905000" y="4038600"/>
            <a:ext cx="304800" cy="3048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0759" name="AutoShape 7"/>
          <p:cNvSpPr>
            <a:spLocks noChangeArrowheads="1"/>
          </p:cNvSpPr>
          <p:nvPr/>
        </p:nvSpPr>
        <p:spPr bwMode="auto">
          <a:xfrm>
            <a:off x="3810000" y="39624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5715000" y="3886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Connector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</a:t>
            </a:r>
            <a:r>
              <a:rPr lang="en-US" i="1">
                <a:solidFill>
                  <a:srgbClr val="333399"/>
                </a:solidFill>
              </a:rPr>
              <a:t>Adding three numbers</a:t>
            </a:r>
          </a:p>
        </p:txBody>
      </p:sp>
      <p:sp>
        <p:nvSpPr>
          <p:cNvPr id="331779" name="AutoShape 3"/>
          <p:cNvSpPr>
            <a:spLocks noChangeArrowheads="1"/>
          </p:cNvSpPr>
          <p:nvPr/>
        </p:nvSpPr>
        <p:spPr bwMode="auto">
          <a:xfrm>
            <a:off x="3200400" y="2590800"/>
            <a:ext cx="21336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A, B, C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3276600" y="3581400"/>
            <a:ext cx="19812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 = A + B + C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124200" y="4648200"/>
            <a:ext cx="20574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S</a:t>
            </a:r>
          </a:p>
        </p:txBody>
      </p:sp>
      <p:sp>
        <p:nvSpPr>
          <p:cNvPr id="331782" name="Oval 6"/>
          <p:cNvSpPr>
            <a:spLocks noChangeArrowheads="1"/>
          </p:cNvSpPr>
          <p:nvPr/>
        </p:nvSpPr>
        <p:spPr bwMode="auto">
          <a:xfrm>
            <a:off x="3429000" y="5638800"/>
            <a:ext cx="1600200" cy="685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331783" name="Oval 7"/>
          <p:cNvSpPr>
            <a:spLocks noChangeArrowheads="1"/>
          </p:cNvSpPr>
          <p:nvPr/>
        </p:nvSpPr>
        <p:spPr bwMode="auto">
          <a:xfrm>
            <a:off x="3505200" y="1600200"/>
            <a:ext cx="1600200" cy="685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>
            <a:off x="42672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>
            <a:off x="42672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4267200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>
            <a:off x="4267200" y="5257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914400"/>
          </a:xfrm>
        </p:spPr>
        <p:txBody>
          <a:bodyPr>
            <a:normAutofit/>
          </a:bodyPr>
          <a:lstStyle/>
          <a:p>
            <a:r>
              <a:rPr lang="en-US"/>
              <a:t>Example 2: </a:t>
            </a:r>
            <a:r>
              <a:rPr lang="en-US" i="1">
                <a:solidFill>
                  <a:srgbClr val="333399"/>
                </a:solidFill>
              </a:rPr>
              <a:t>Larger of two numbers</a:t>
            </a:r>
          </a:p>
        </p:txBody>
      </p:sp>
      <p:sp>
        <p:nvSpPr>
          <p:cNvPr id="332803" name="Oval 3"/>
          <p:cNvSpPr>
            <a:spLocks noChangeArrowheads="1"/>
          </p:cNvSpPr>
          <p:nvPr/>
        </p:nvSpPr>
        <p:spPr bwMode="auto">
          <a:xfrm>
            <a:off x="3657600" y="14478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332804" name="Oval 4"/>
          <p:cNvSpPr>
            <a:spLocks noChangeArrowheads="1"/>
          </p:cNvSpPr>
          <p:nvPr/>
        </p:nvSpPr>
        <p:spPr bwMode="auto">
          <a:xfrm>
            <a:off x="1905000" y="54864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332805" name="AutoShape 5"/>
          <p:cNvSpPr>
            <a:spLocks noChangeArrowheads="1"/>
          </p:cNvSpPr>
          <p:nvPr/>
        </p:nvSpPr>
        <p:spPr bwMode="auto">
          <a:xfrm>
            <a:off x="3276600" y="2362200"/>
            <a:ext cx="22098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X, Y</a:t>
            </a:r>
          </a:p>
        </p:txBody>
      </p:sp>
      <p:sp>
        <p:nvSpPr>
          <p:cNvPr id="332806" name="AutoShape 6"/>
          <p:cNvSpPr>
            <a:spLocks noChangeArrowheads="1"/>
          </p:cNvSpPr>
          <p:nvPr/>
        </p:nvSpPr>
        <p:spPr bwMode="auto">
          <a:xfrm>
            <a:off x="5181600" y="4495800"/>
            <a:ext cx="19050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Y</a:t>
            </a:r>
          </a:p>
        </p:txBody>
      </p:sp>
      <p:sp>
        <p:nvSpPr>
          <p:cNvPr id="332807" name="AutoShape 7"/>
          <p:cNvSpPr>
            <a:spLocks noChangeArrowheads="1"/>
          </p:cNvSpPr>
          <p:nvPr/>
        </p:nvSpPr>
        <p:spPr bwMode="auto">
          <a:xfrm>
            <a:off x="3429000" y="3352800"/>
            <a:ext cx="18288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X&gt;Y?</a:t>
            </a:r>
          </a:p>
        </p:txBody>
      </p:sp>
      <p:sp>
        <p:nvSpPr>
          <p:cNvPr id="332808" name="AutoShape 8"/>
          <p:cNvSpPr>
            <a:spLocks noChangeArrowheads="1"/>
          </p:cNvSpPr>
          <p:nvPr/>
        </p:nvSpPr>
        <p:spPr bwMode="auto">
          <a:xfrm>
            <a:off x="1600200" y="4572000"/>
            <a:ext cx="19812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X</a:t>
            </a:r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>
            <a:off x="4343400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>
            <a:off x="4343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5257800" y="3733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 flipH="1">
            <a:off x="2667000" y="3733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>
            <a:off x="6248400" y="3733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2667000" y="3733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5" name="Oval 15"/>
          <p:cNvSpPr>
            <a:spLocks noChangeArrowheads="1"/>
          </p:cNvSpPr>
          <p:nvPr/>
        </p:nvSpPr>
        <p:spPr bwMode="auto">
          <a:xfrm>
            <a:off x="5410200" y="54864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6096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>
            <a:off x="2590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2818" name="Text Box 18"/>
          <p:cNvSpPr txBox="1">
            <a:spLocks noChangeArrowheads="1"/>
          </p:cNvSpPr>
          <p:nvPr/>
        </p:nvSpPr>
        <p:spPr bwMode="auto">
          <a:xfrm>
            <a:off x="2590800" y="3367088"/>
            <a:ext cx="10668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5562600" y="3367088"/>
            <a:ext cx="10668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Example 3: </a:t>
            </a:r>
            <a:r>
              <a:rPr lang="en-US" i="1">
                <a:solidFill>
                  <a:srgbClr val="333399"/>
                </a:solidFill>
              </a:rPr>
              <a:t>Largest of three numbers</a:t>
            </a:r>
          </a:p>
        </p:txBody>
      </p:sp>
      <p:sp>
        <p:nvSpPr>
          <p:cNvPr id="446467" name="Oval 3"/>
          <p:cNvSpPr>
            <a:spLocks noChangeArrowheads="1"/>
          </p:cNvSpPr>
          <p:nvPr/>
        </p:nvSpPr>
        <p:spPr bwMode="auto">
          <a:xfrm>
            <a:off x="3657600" y="13716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446468" name="AutoShape 4"/>
          <p:cNvSpPr>
            <a:spLocks noChangeArrowheads="1"/>
          </p:cNvSpPr>
          <p:nvPr/>
        </p:nvSpPr>
        <p:spPr bwMode="auto">
          <a:xfrm>
            <a:off x="3276600" y="2133600"/>
            <a:ext cx="22098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X, Y, Z</a:t>
            </a:r>
          </a:p>
        </p:txBody>
      </p:sp>
      <p:sp>
        <p:nvSpPr>
          <p:cNvPr id="446469" name="AutoShape 5"/>
          <p:cNvSpPr>
            <a:spLocks noChangeArrowheads="1"/>
          </p:cNvSpPr>
          <p:nvPr/>
        </p:nvSpPr>
        <p:spPr bwMode="auto">
          <a:xfrm>
            <a:off x="3505200" y="4572000"/>
            <a:ext cx="18288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Max &gt; Z?</a:t>
            </a:r>
          </a:p>
        </p:txBody>
      </p:sp>
      <p:sp>
        <p:nvSpPr>
          <p:cNvPr id="446470" name="AutoShape 6"/>
          <p:cNvSpPr>
            <a:spLocks noChangeArrowheads="1"/>
          </p:cNvSpPr>
          <p:nvPr/>
        </p:nvSpPr>
        <p:spPr bwMode="auto">
          <a:xfrm>
            <a:off x="3429000" y="2895600"/>
            <a:ext cx="18288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X &gt; Y?</a:t>
            </a:r>
          </a:p>
        </p:txBody>
      </p:sp>
      <p:sp>
        <p:nvSpPr>
          <p:cNvPr id="446471" name="Rectangle 7"/>
          <p:cNvSpPr>
            <a:spLocks noChangeArrowheads="1"/>
          </p:cNvSpPr>
          <p:nvPr/>
        </p:nvSpPr>
        <p:spPr bwMode="auto">
          <a:xfrm>
            <a:off x="2133600" y="3810000"/>
            <a:ext cx="1295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Max = X</a:t>
            </a:r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5334000" y="3810000"/>
            <a:ext cx="1295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Max = Y</a:t>
            </a:r>
          </a:p>
        </p:txBody>
      </p:sp>
      <p:sp>
        <p:nvSpPr>
          <p:cNvPr id="446473" name="AutoShape 9"/>
          <p:cNvSpPr>
            <a:spLocks noChangeArrowheads="1"/>
          </p:cNvSpPr>
          <p:nvPr/>
        </p:nvSpPr>
        <p:spPr bwMode="auto">
          <a:xfrm>
            <a:off x="1524000" y="5257800"/>
            <a:ext cx="19812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Max</a:t>
            </a:r>
          </a:p>
        </p:txBody>
      </p:sp>
      <p:sp>
        <p:nvSpPr>
          <p:cNvPr id="446474" name="AutoShape 10"/>
          <p:cNvSpPr>
            <a:spLocks noChangeArrowheads="1"/>
          </p:cNvSpPr>
          <p:nvPr/>
        </p:nvSpPr>
        <p:spPr bwMode="auto">
          <a:xfrm>
            <a:off x="5181600" y="5257800"/>
            <a:ext cx="19812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Z</a:t>
            </a:r>
          </a:p>
        </p:txBody>
      </p: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1905000" y="57912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5410200" y="57912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446477" name="Line 13"/>
          <p:cNvSpPr>
            <a:spLocks noChangeShapeType="1"/>
          </p:cNvSpPr>
          <p:nvPr/>
        </p:nvSpPr>
        <p:spPr bwMode="auto">
          <a:xfrm>
            <a:off x="4343400" y="190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78" name="Line 14"/>
          <p:cNvSpPr>
            <a:spLocks noChangeShapeType="1"/>
          </p:cNvSpPr>
          <p:nvPr/>
        </p:nvSpPr>
        <p:spPr bwMode="auto">
          <a:xfrm>
            <a:off x="43434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79" name="Line 15"/>
          <p:cNvSpPr>
            <a:spLocks noChangeShapeType="1"/>
          </p:cNvSpPr>
          <p:nvPr/>
        </p:nvSpPr>
        <p:spPr bwMode="auto">
          <a:xfrm>
            <a:off x="5257800" y="3352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0" name="Line 16"/>
          <p:cNvSpPr>
            <a:spLocks noChangeShapeType="1"/>
          </p:cNvSpPr>
          <p:nvPr/>
        </p:nvSpPr>
        <p:spPr bwMode="auto">
          <a:xfrm flipH="1">
            <a:off x="2743200" y="3352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1" name="Line 17"/>
          <p:cNvSpPr>
            <a:spLocks noChangeShapeType="1"/>
          </p:cNvSpPr>
          <p:nvPr/>
        </p:nvSpPr>
        <p:spPr bwMode="auto">
          <a:xfrm>
            <a:off x="5943600" y="3352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2" name="Line 18"/>
          <p:cNvSpPr>
            <a:spLocks noChangeShapeType="1"/>
          </p:cNvSpPr>
          <p:nvPr/>
        </p:nvSpPr>
        <p:spPr bwMode="auto">
          <a:xfrm>
            <a:off x="2743200" y="3352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3" name="Line 19"/>
          <p:cNvSpPr>
            <a:spLocks noChangeShapeType="1"/>
          </p:cNvSpPr>
          <p:nvPr/>
        </p:nvSpPr>
        <p:spPr bwMode="auto">
          <a:xfrm>
            <a:off x="2743200" y="43434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4" name="Line 20"/>
          <p:cNvSpPr>
            <a:spLocks noChangeShapeType="1"/>
          </p:cNvSpPr>
          <p:nvPr/>
        </p:nvSpPr>
        <p:spPr bwMode="auto">
          <a:xfrm flipV="1">
            <a:off x="2743200" y="4191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5" name="Line 21"/>
          <p:cNvSpPr>
            <a:spLocks noChangeShapeType="1"/>
          </p:cNvSpPr>
          <p:nvPr/>
        </p:nvSpPr>
        <p:spPr bwMode="auto">
          <a:xfrm flipV="1">
            <a:off x="6019800" y="4191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6" name="Line 22"/>
          <p:cNvSpPr>
            <a:spLocks noChangeShapeType="1"/>
          </p:cNvSpPr>
          <p:nvPr/>
        </p:nvSpPr>
        <p:spPr bwMode="auto">
          <a:xfrm>
            <a:off x="4419600" y="4343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7" name="Line 23"/>
          <p:cNvSpPr>
            <a:spLocks noChangeShapeType="1"/>
          </p:cNvSpPr>
          <p:nvPr/>
        </p:nvSpPr>
        <p:spPr bwMode="auto">
          <a:xfrm>
            <a:off x="5334000" y="4953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8" name="Line 24"/>
          <p:cNvSpPr>
            <a:spLocks noChangeShapeType="1"/>
          </p:cNvSpPr>
          <p:nvPr/>
        </p:nvSpPr>
        <p:spPr bwMode="auto">
          <a:xfrm flipH="1">
            <a:off x="2514600" y="4953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89" name="Line 25"/>
          <p:cNvSpPr>
            <a:spLocks noChangeShapeType="1"/>
          </p:cNvSpPr>
          <p:nvPr/>
        </p:nvSpPr>
        <p:spPr bwMode="auto">
          <a:xfrm>
            <a:off x="6019800" y="4953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90" name="Line 26"/>
          <p:cNvSpPr>
            <a:spLocks noChangeShapeType="1"/>
          </p:cNvSpPr>
          <p:nvPr/>
        </p:nvSpPr>
        <p:spPr bwMode="auto">
          <a:xfrm>
            <a:off x="6096000" y="5638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91" name="Line 27"/>
          <p:cNvSpPr>
            <a:spLocks noChangeShapeType="1"/>
          </p:cNvSpPr>
          <p:nvPr/>
        </p:nvSpPr>
        <p:spPr bwMode="auto">
          <a:xfrm>
            <a:off x="2514600" y="4953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92" name="Line 28"/>
          <p:cNvSpPr>
            <a:spLocks noChangeShapeType="1"/>
          </p:cNvSpPr>
          <p:nvPr/>
        </p:nvSpPr>
        <p:spPr bwMode="auto">
          <a:xfrm>
            <a:off x="2514600" y="5638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6493" name="Text Box 29"/>
          <p:cNvSpPr txBox="1">
            <a:spLocks noChangeArrowheads="1"/>
          </p:cNvSpPr>
          <p:nvPr/>
        </p:nvSpPr>
        <p:spPr bwMode="auto">
          <a:xfrm>
            <a:off x="2743200" y="29718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2362200" y="46482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5334000" y="29718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5638800" y="46482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01000" cy="914400"/>
          </a:xfrm>
        </p:spPr>
        <p:txBody>
          <a:bodyPr/>
          <a:lstStyle/>
          <a:p>
            <a:r>
              <a:rPr lang="en-US"/>
              <a:t>Example 4: </a:t>
            </a:r>
            <a:r>
              <a:rPr lang="en-US" sz="2400" i="1">
                <a:solidFill>
                  <a:srgbClr val="333399"/>
                </a:solidFill>
              </a:rPr>
              <a:t>Sum of first N natural numbers</a:t>
            </a:r>
          </a:p>
        </p:txBody>
      </p:sp>
      <p:sp>
        <p:nvSpPr>
          <p:cNvPr id="334851" name="Oval 3"/>
          <p:cNvSpPr>
            <a:spLocks noChangeArrowheads="1"/>
          </p:cNvSpPr>
          <p:nvPr/>
        </p:nvSpPr>
        <p:spPr bwMode="auto">
          <a:xfrm>
            <a:off x="2514600" y="15240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START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2286000" y="2209800"/>
            <a:ext cx="1905000" cy="3048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READ  N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2514600" y="2819400"/>
            <a:ext cx="14478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SUM = 0</a:t>
            </a:r>
          </a:p>
          <a:p>
            <a:pPr algn="ctr"/>
            <a:r>
              <a:rPr lang="en-US">
                <a:latin typeface="Arial" pitchFamily="34" charset="0"/>
              </a:rPr>
              <a:t>COUNT = 1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2057400" y="3657600"/>
            <a:ext cx="25908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SUM = SUM + COUNT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2057400" y="4267200"/>
            <a:ext cx="25908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COUNT = COUNT + 1</a:t>
            </a:r>
          </a:p>
        </p:txBody>
      </p:sp>
      <p:sp>
        <p:nvSpPr>
          <p:cNvPr id="334856" name="AutoShape 8"/>
          <p:cNvSpPr>
            <a:spLocks noChangeArrowheads="1"/>
          </p:cNvSpPr>
          <p:nvPr/>
        </p:nvSpPr>
        <p:spPr bwMode="auto">
          <a:xfrm>
            <a:off x="1905000" y="4800600"/>
            <a:ext cx="2667000" cy="9144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IS</a:t>
            </a:r>
          </a:p>
          <a:p>
            <a:pPr algn="ctr"/>
            <a:r>
              <a:rPr lang="en-US" dirty="0">
                <a:latin typeface="Arial" pitchFamily="34" charset="0"/>
              </a:rPr>
              <a:t>COUNT &gt; N?</a:t>
            </a:r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 flipH="1">
            <a:off x="1447800" y="525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 flipV="1">
            <a:off x="1447800" y="3581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59" name="AutoShape 11"/>
          <p:cNvSpPr>
            <a:spLocks noChangeArrowheads="1"/>
          </p:cNvSpPr>
          <p:nvPr/>
        </p:nvSpPr>
        <p:spPr bwMode="auto">
          <a:xfrm>
            <a:off x="5257800" y="4876800"/>
            <a:ext cx="22860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OUTPUT  SUM</a:t>
            </a:r>
          </a:p>
        </p:txBody>
      </p:sp>
      <p:sp>
        <p:nvSpPr>
          <p:cNvPr id="334860" name="Oval 12"/>
          <p:cNvSpPr>
            <a:spLocks noChangeArrowheads="1"/>
          </p:cNvSpPr>
          <p:nvPr/>
        </p:nvSpPr>
        <p:spPr bwMode="auto">
          <a:xfrm>
            <a:off x="5410200" y="56388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STOP</a:t>
            </a:r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3200400" y="198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3200400" y="2514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3200400" y="3352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>
            <a:off x="3200400" y="4038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>
            <a:off x="32004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>
            <a:off x="1447800" y="35814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>
            <a:off x="4572000" y="5257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auto">
          <a:xfrm>
            <a:off x="6019800" y="5410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4572000" y="48006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1447800" y="48006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01000" cy="914400"/>
          </a:xfrm>
        </p:spPr>
        <p:txBody>
          <a:bodyPr/>
          <a:lstStyle/>
          <a:p>
            <a:r>
              <a:rPr lang="en-US"/>
              <a:t>Example 5: </a:t>
            </a:r>
            <a:r>
              <a:rPr lang="en-US" sz="2400" i="1">
                <a:solidFill>
                  <a:srgbClr val="333399"/>
                </a:solidFill>
              </a:rPr>
              <a:t>SUM = 1</a:t>
            </a:r>
            <a:r>
              <a:rPr lang="en-US" sz="2400" i="1" baseline="30000">
                <a:solidFill>
                  <a:srgbClr val="333399"/>
                </a:solidFill>
              </a:rPr>
              <a:t>2</a:t>
            </a:r>
            <a:r>
              <a:rPr lang="en-US" sz="2400" i="1">
                <a:solidFill>
                  <a:srgbClr val="333399"/>
                </a:solidFill>
              </a:rPr>
              <a:t> + 2</a:t>
            </a:r>
            <a:r>
              <a:rPr lang="en-US" sz="2400" i="1" baseline="30000">
                <a:solidFill>
                  <a:srgbClr val="333399"/>
                </a:solidFill>
              </a:rPr>
              <a:t>2</a:t>
            </a:r>
            <a:r>
              <a:rPr lang="en-US" sz="2400" i="1">
                <a:solidFill>
                  <a:srgbClr val="333399"/>
                </a:solidFill>
              </a:rPr>
              <a:t> + 3</a:t>
            </a:r>
            <a:r>
              <a:rPr lang="en-US" sz="2400" i="1" baseline="30000">
                <a:solidFill>
                  <a:srgbClr val="333399"/>
                </a:solidFill>
              </a:rPr>
              <a:t>2</a:t>
            </a:r>
            <a:r>
              <a:rPr lang="en-US" sz="2400" i="1">
                <a:solidFill>
                  <a:srgbClr val="333399"/>
                </a:solidFill>
              </a:rPr>
              <a:t> + N</a:t>
            </a:r>
            <a:r>
              <a:rPr lang="en-US" sz="2400" i="1" baseline="30000">
                <a:solidFill>
                  <a:srgbClr val="333399"/>
                </a:solidFill>
              </a:rPr>
              <a:t>2</a:t>
            </a:r>
            <a:endParaRPr lang="en-US" sz="2400" i="1">
              <a:solidFill>
                <a:srgbClr val="333399"/>
              </a:solidFill>
            </a:endParaRPr>
          </a:p>
        </p:txBody>
      </p:sp>
      <p:sp>
        <p:nvSpPr>
          <p:cNvPr id="432131" name="Oval 3"/>
          <p:cNvSpPr>
            <a:spLocks noChangeArrowheads="1"/>
          </p:cNvSpPr>
          <p:nvPr/>
        </p:nvSpPr>
        <p:spPr bwMode="auto">
          <a:xfrm>
            <a:off x="2514600" y="15240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START</a:t>
            </a:r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2286000" y="2209800"/>
            <a:ext cx="1905000" cy="3048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READ  N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2514600" y="2819400"/>
            <a:ext cx="14478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SUM = 0</a:t>
            </a:r>
          </a:p>
          <a:p>
            <a:pPr algn="ctr"/>
            <a:r>
              <a:rPr lang="en-US">
                <a:latin typeface="Arial" pitchFamily="34" charset="0"/>
              </a:rPr>
              <a:t>COUNT = 1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2057400" y="3657600"/>
            <a:ext cx="3581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SUM = SUM + 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COUNT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sym typeface="Symbol" pitchFamily="18" charset="2"/>
              </a:rPr>
              <a:t> COUNT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2209800" y="4267200"/>
            <a:ext cx="23622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COUNT = COUNT + 1</a:t>
            </a:r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1905000" y="4800600"/>
            <a:ext cx="26670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IS</a:t>
            </a:r>
          </a:p>
          <a:p>
            <a:pPr algn="ctr"/>
            <a:r>
              <a:rPr lang="en-US" dirty="0">
                <a:latin typeface="Arial" pitchFamily="34" charset="0"/>
              </a:rPr>
              <a:t>COUNT &gt; N?</a:t>
            </a:r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H="1">
            <a:off x="1447800" y="518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1447800" y="3505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5181600" y="5029200"/>
            <a:ext cx="23622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OUTPUT  SUM</a:t>
            </a:r>
          </a:p>
        </p:txBody>
      </p:sp>
      <p:sp>
        <p:nvSpPr>
          <p:cNvPr id="432140" name="Oval 12"/>
          <p:cNvSpPr>
            <a:spLocks noChangeArrowheads="1"/>
          </p:cNvSpPr>
          <p:nvPr/>
        </p:nvSpPr>
        <p:spPr bwMode="auto">
          <a:xfrm>
            <a:off x="5410200" y="56388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STOP</a:t>
            </a:r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200400" y="198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2" name="Line 14"/>
          <p:cNvSpPr>
            <a:spLocks noChangeShapeType="1"/>
          </p:cNvSpPr>
          <p:nvPr/>
        </p:nvSpPr>
        <p:spPr bwMode="auto">
          <a:xfrm>
            <a:off x="3200400" y="2514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3" name="Line 15"/>
          <p:cNvSpPr>
            <a:spLocks noChangeShapeType="1"/>
          </p:cNvSpPr>
          <p:nvPr/>
        </p:nvSpPr>
        <p:spPr bwMode="auto">
          <a:xfrm>
            <a:off x="3200400" y="3352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4" name="Line 16"/>
          <p:cNvSpPr>
            <a:spLocks noChangeShapeType="1"/>
          </p:cNvSpPr>
          <p:nvPr/>
        </p:nvSpPr>
        <p:spPr bwMode="auto">
          <a:xfrm>
            <a:off x="3200400" y="4038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5" name="Line 17"/>
          <p:cNvSpPr>
            <a:spLocks noChangeShapeType="1"/>
          </p:cNvSpPr>
          <p:nvPr/>
        </p:nvSpPr>
        <p:spPr bwMode="auto">
          <a:xfrm>
            <a:off x="32004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6" name="Line 18"/>
          <p:cNvSpPr>
            <a:spLocks noChangeShapeType="1"/>
          </p:cNvSpPr>
          <p:nvPr/>
        </p:nvSpPr>
        <p:spPr bwMode="auto">
          <a:xfrm>
            <a:off x="1447800" y="3505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7" name="Line 19"/>
          <p:cNvSpPr>
            <a:spLocks noChangeShapeType="1"/>
          </p:cNvSpPr>
          <p:nvPr/>
        </p:nvSpPr>
        <p:spPr bwMode="auto">
          <a:xfrm>
            <a:off x="4572000" y="5181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6019800" y="5410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2149" name="Text Box 21"/>
          <p:cNvSpPr txBox="1">
            <a:spLocks noChangeArrowheads="1"/>
          </p:cNvSpPr>
          <p:nvPr/>
        </p:nvSpPr>
        <p:spPr bwMode="auto">
          <a:xfrm>
            <a:off x="4572000" y="48006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1447800" y="48006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>
                <a:solidFill>
                  <a:srgbClr val="3333CC"/>
                </a:solidFill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01000" cy="914400"/>
          </a:xfrm>
        </p:spPr>
        <p:txBody>
          <a:bodyPr/>
          <a:lstStyle/>
          <a:p>
            <a:r>
              <a:rPr lang="en-US"/>
              <a:t>Example 6: </a:t>
            </a:r>
            <a:r>
              <a:rPr lang="en-US" sz="2400" i="1">
                <a:solidFill>
                  <a:srgbClr val="333399"/>
                </a:solidFill>
              </a:rPr>
              <a:t>SUM = 1.2 + 2.3 + 3.4 + to N terms</a:t>
            </a:r>
          </a:p>
        </p:txBody>
      </p:sp>
      <p:sp>
        <p:nvSpPr>
          <p:cNvPr id="433155" name="Oval 3"/>
          <p:cNvSpPr>
            <a:spLocks noChangeArrowheads="1"/>
          </p:cNvSpPr>
          <p:nvPr/>
        </p:nvSpPr>
        <p:spPr bwMode="auto">
          <a:xfrm>
            <a:off x="2514600" y="15240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START</a:t>
            </a:r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2286000" y="2209800"/>
            <a:ext cx="1905000" cy="3048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READ  N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514600" y="2819400"/>
            <a:ext cx="14478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SUM = 0</a:t>
            </a:r>
          </a:p>
          <a:p>
            <a:pPr algn="ctr"/>
            <a:r>
              <a:rPr lang="en-US">
                <a:latin typeface="Arial" pitchFamily="34" charset="0"/>
              </a:rPr>
              <a:t>COUNT = 1</a:t>
            </a:r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2057400" y="3657600"/>
            <a:ext cx="40386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SUM = SUM +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COUNT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sym typeface="Symbol" pitchFamily="18" charset="2"/>
              </a:rPr>
              <a:t> (COUNT + 1)</a:t>
            </a:r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2057400" y="4267200"/>
            <a:ext cx="2438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COUNT = COUNT + 1</a:t>
            </a:r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1905000" y="4800600"/>
            <a:ext cx="2667000" cy="7620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latin typeface="Arial" pitchFamily="34" charset="0"/>
              </a:rPr>
              <a:t>COUNT &gt; N?</a:t>
            </a:r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H="1">
            <a:off x="1447800" y="518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1447800" y="3505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5181600" y="5029200"/>
            <a:ext cx="22098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OUTPUT  SUM</a:t>
            </a:r>
          </a:p>
        </p:txBody>
      </p:sp>
      <p:sp>
        <p:nvSpPr>
          <p:cNvPr id="433164" name="Oval 12"/>
          <p:cNvSpPr>
            <a:spLocks noChangeArrowheads="1"/>
          </p:cNvSpPr>
          <p:nvPr/>
        </p:nvSpPr>
        <p:spPr bwMode="auto">
          <a:xfrm>
            <a:off x="5410200" y="56388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STOP</a:t>
            </a:r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200400" y="198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66" name="Line 14"/>
          <p:cNvSpPr>
            <a:spLocks noChangeShapeType="1"/>
          </p:cNvSpPr>
          <p:nvPr/>
        </p:nvSpPr>
        <p:spPr bwMode="auto">
          <a:xfrm>
            <a:off x="3200400" y="2514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67" name="Line 15"/>
          <p:cNvSpPr>
            <a:spLocks noChangeShapeType="1"/>
          </p:cNvSpPr>
          <p:nvPr/>
        </p:nvSpPr>
        <p:spPr bwMode="auto">
          <a:xfrm>
            <a:off x="3200400" y="3352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68" name="Line 16"/>
          <p:cNvSpPr>
            <a:spLocks noChangeShapeType="1"/>
          </p:cNvSpPr>
          <p:nvPr/>
        </p:nvSpPr>
        <p:spPr bwMode="auto">
          <a:xfrm>
            <a:off x="3200400" y="4038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69" name="Line 17"/>
          <p:cNvSpPr>
            <a:spLocks noChangeShapeType="1"/>
          </p:cNvSpPr>
          <p:nvPr/>
        </p:nvSpPr>
        <p:spPr bwMode="auto">
          <a:xfrm>
            <a:off x="32004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70" name="Line 18"/>
          <p:cNvSpPr>
            <a:spLocks noChangeShapeType="1"/>
          </p:cNvSpPr>
          <p:nvPr/>
        </p:nvSpPr>
        <p:spPr bwMode="auto">
          <a:xfrm>
            <a:off x="1447800" y="3505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71" name="Line 19"/>
          <p:cNvSpPr>
            <a:spLocks noChangeShapeType="1"/>
          </p:cNvSpPr>
          <p:nvPr/>
        </p:nvSpPr>
        <p:spPr bwMode="auto">
          <a:xfrm>
            <a:off x="4572000" y="5181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72" name="Line 20"/>
          <p:cNvSpPr>
            <a:spLocks noChangeShapeType="1"/>
          </p:cNvSpPr>
          <p:nvPr/>
        </p:nvSpPr>
        <p:spPr bwMode="auto">
          <a:xfrm>
            <a:off x="6019800" y="5410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3173" name="Text Box 21"/>
          <p:cNvSpPr txBox="1">
            <a:spLocks noChangeArrowheads="1"/>
          </p:cNvSpPr>
          <p:nvPr/>
        </p:nvSpPr>
        <p:spPr bwMode="auto">
          <a:xfrm>
            <a:off x="4572000" y="48006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433174" name="Text Box 22"/>
          <p:cNvSpPr txBox="1">
            <a:spLocks noChangeArrowheads="1"/>
          </p:cNvSpPr>
          <p:nvPr/>
        </p:nvSpPr>
        <p:spPr bwMode="auto">
          <a:xfrm>
            <a:off x="1447800" y="48006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r>
              <a:rPr lang="en-US"/>
              <a:t>Example 7: </a:t>
            </a:r>
            <a:r>
              <a:rPr lang="en-US" sz="2400" i="1">
                <a:solidFill>
                  <a:srgbClr val="333399"/>
                </a:solidFill>
              </a:rPr>
              <a:t>Computing Factorial</a:t>
            </a:r>
          </a:p>
        </p:txBody>
      </p:sp>
      <p:sp>
        <p:nvSpPr>
          <p:cNvPr id="337923" name="Oval 3"/>
          <p:cNvSpPr>
            <a:spLocks noChangeArrowheads="1"/>
          </p:cNvSpPr>
          <p:nvPr/>
        </p:nvSpPr>
        <p:spPr bwMode="auto">
          <a:xfrm>
            <a:off x="2819400" y="15240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2590800" y="2209800"/>
            <a:ext cx="1905000" cy="3048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N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2819400" y="2819400"/>
            <a:ext cx="14478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 = 1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COUNT = 1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2209800" y="3657600"/>
            <a:ext cx="2819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 = PROD * COUNT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2514600" y="4267200"/>
            <a:ext cx="25146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COUNT = COUNT + 1</a:t>
            </a:r>
          </a:p>
        </p:txBody>
      </p:sp>
      <p:sp>
        <p:nvSpPr>
          <p:cNvPr id="337928" name="AutoShape 8"/>
          <p:cNvSpPr>
            <a:spLocks noChangeArrowheads="1"/>
          </p:cNvSpPr>
          <p:nvPr/>
        </p:nvSpPr>
        <p:spPr bwMode="auto">
          <a:xfrm>
            <a:off x="2209800" y="4800600"/>
            <a:ext cx="26670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COUNT &gt; N?</a:t>
            </a:r>
          </a:p>
        </p:txBody>
      </p:sp>
      <p:sp>
        <p:nvSpPr>
          <p:cNvPr id="337929" name="Line 9"/>
          <p:cNvSpPr>
            <a:spLocks noChangeShapeType="1"/>
          </p:cNvSpPr>
          <p:nvPr/>
        </p:nvSpPr>
        <p:spPr bwMode="auto">
          <a:xfrm flipH="1">
            <a:off x="1752600" y="518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 flipV="1">
            <a:off x="1752600" y="3505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1" name="AutoShape 11"/>
          <p:cNvSpPr>
            <a:spLocks noChangeArrowheads="1"/>
          </p:cNvSpPr>
          <p:nvPr/>
        </p:nvSpPr>
        <p:spPr bwMode="auto">
          <a:xfrm>
            <a:off x="5486400" y="5029200"/>
            <a:ext cx="22860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OUTPUT  PROD</a:t>
            </a:r>
          </a:p>
        </p:txBody>
      </p:sp>
      <p:sp>
        <p:nvSpPr>
          <p:cNvPr id="337932" name="Oval 12"/>
          <p:cNvSpPr>
            <a:spLocks noChangeArrowheads="1"/>
          </p:cNvSpPr>
          <p:nvPr/>
        </p:nvSpPr>
        <p:spPr bwMode="auto">
          <a:xfrm>
            <a:off x="5791200" y="56388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3505200" y="198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3505200" y="2514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3505200" y="3352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3505200" y="4038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7" name="Line 17"/>
          <p:cNvSpPr>
            <a:spLocks noChangeShapeType="1"/>
          </p:cNvSpPr>
          <p:nvPr/>
        </p:nvSpPr>
        <p:spPr bwMode="auto">
          <a:xfrm>
            <a:off x="35052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1752600" y="3505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4876800" y="5181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40" name="Line 20"/>
          <p:cNvSpPr>
            <a:spLocks noChangeShapeType="1"/>
          </p:cNvSpPr>
          <p:nvPr/>
        </p:nvSpPr>
        <p:spPr bwMode="auto">
          <a:xfrm>
            <a:off x="6477000" y="5410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4876800" y="48006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1752600" y="48006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/ Flowchart</a:t>
            </a:r>
          </a:p>
          <a:p>
            <a:pPr lvl="1"/>
            <a:r>
              <a:rPr lang="en-US" dirty="0" smtClean="0"/>
              <a:t>A step-by-step procedure for solving a particular problem.</a:t>
            </a:r>
          </a:p>
          <a:p>
            <a:pPr lvl="1"/>
            <a:r>
              <a:rPr lang="en-US" dirty="0" smtClean="0"/>
              <a:t>Independent of the programming language.</a:t>
            </a:r>
          </a:p>
          <a:p>
            <a:endParaRPr lang="en-US" dirty="0" smtClean="0"/>
          </a:p>
          <a:p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A translation of the algorithm/flowchart into a form that can be processed by a computer.</a:t>
            </a:r>
          </a:p>
          <a:p>
            <a:pPr lvl="1"/>
            <a:r>
              <a:rPr lang="en-US" dirty="0" smtClean="0"/>
              <a:t>Typically written in a high-level language like C, C++, Java,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8: </a:t>
            </a:r>
            <a:r>
              <a:rPr lang="en-US" i="1" dirty="0">
                <a:solidFill>
                  <a:srgbClr val="333399"/>
                </a:solidFill>
              </a:rPr>
              <a:t>Roots of a quadratic equation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2133600" y="2514600"/>
            <a:ext cx="3352800" cy="588963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99"/>
                </a:solidFill>
                <a:latin typeface="Arial" pitchFamily="34" charset="0"/>
              </a:rPr>
              <a:t>ax</a:t>
            </a:r>
            <a:r>
              <a:rPr lang="en-US" sz="3200" baseline="30000">
                <a:solidFill>
                  <a:srgbClr val="000099"/>
                </a:solidFill>
                <a:latin typeface="Arial" pitchFamily="34" charset="0"/>
              </a:rPr>
              <a:t>2</a:t>
            </a:r>
            <a:r>
              <a:rPr lang="en-US" sz="3200">
                <a:solidFill>
                  <a:srgbClr val="000099"/>
                </a:solidFill>
                <a:latin typeface="Arial" pitchFamily="34" charset="0"/>
              </a:rPr>
              <a:t> + bx + c = 0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1981200" y="4114800"/>
            <a:ext cx="354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1"/>
              <a:t>TRY YOURSELF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9: </a:t>
            </a:r>
            <a:r>
              <a:rPr lang="en-US" i="1" dirty="0">
                <a:solidFill>
                  <a:srgbClr val="333399"/>
                </a:solidFill>
              </a:rPr>
              <a:t>Grade computation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005638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MARKS </a:t>
            </a:r>
            <a:r>
              <a:rPr lang="en-US" sz="2000" dirty="0">
                <a:sym typeface="Symbol" pitchFamily="18" charset="2"/>
              </a:rPr>
              <a:t> 90        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Ex</a:t>
            </a: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89  MARKS  80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79 </a:t>
            </a:r>
            <a:r>
              <a:rPr lang="en-US" sz="2000" dirty="0">
                <a:sym typeface="Symbol" pitchFamily="18" charset="2"/>
              </a:rPr>
              <a:t> MARKS  70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B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69 </a:t>
            </a:r>
            <a:r>
              <a:rPr lang="en-US" sz="2000" dirty="0">
                <a:sym typeface="Symbol" pitchFamily="18" charset="2"/>
              </a:rPr>
              <a:t> MARKS  60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C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59 </a:t>
            </a:r>
            <a:r>
              <a:rPr lang="en-US" sz="2000" dirty="0">
                <a:sym typeface="Symbol" pitchFamily="18" charset="2"/>
              </a:rPr>
              <a:t> MARKS  50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D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49 </a:t>
            </a:r>
            <a:r>
              <a:rPr lang="en-US" sz="2000" dirty="0">
                <a:sym typeface="Symbol" pitchFamily="18" charset="2"/>
              </a:rPr>
              <a:t> MARKS  35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P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34 </a:t>
            </a:r>
            <a:r>
              <a:rPr lang="en-US" sz="2000" dirty="0">
                <a:sym typeface="Symbol" pitchFamily="18" charset="2"/>
              </a:rPr>
              <a:t> MARKS        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F</a:t>
            </a:r>
            <a:endParaRPr lang="en-US" sz="2000" dirty="0">
              <a:solidFill>
                <a:srgbClr val="FF33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9: </a:t>
            </a:r>
            <a:r>
              <a:rPr lang="en-US" i="1" dirty="0" smtClean="0">
                <a:solidFill>
                  <a:srgbClr val="333399"/>
                </a:solidFill>
              </a:rPr>
              <a:t>Grade computation…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3043" name="Oval 3"/>
          <p:cNvSpPr>
            <a:spLocks noChangeArrowheads="1"/>
          </p:cNvSpPr>
          <p:nvPr/>
        </p:nvSpPr>
        <p:spPr bwMode="auto">
          <a:xfrm>
            <a:off x="914400" y="14478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START</a:t>
            </a:r>
          </a:p>
        </p:txBody>
      </p:sp>
      <p:sp>
        <p:nvSpPr>
          <p:cNvPr id="343044" name="AutoShape 4"/>
          <p:cNvSpPr>
            <a:spLocks noChangeArrowheads="1"/>
          </p:cNvSpPr>
          <p:nvPr/>
        </p:nvSpPr>
        <p:spPr bwMode="auto">
          <a:xfrm>
            <a:off x="381000" y="2362200"/>
            <a:ext cx="2209800" cy="4572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READ  MARKS</a:t>
            </a:r>
          </a:p>
        </p:txBody>
      </p:sp>
      <p:sp>
        <p:nvSpPr>
          <p:cNvPr id="343045" name="AutoShape 5"/>
          <p:cNvSpPr>
            <a:spLocks noChangeArrowheads="1"/>
          </p:cNvSpPr>
          <p:nvPr/>
        </p:nvSpPr>
        <p:spPr bwMode="auto">
          <a:xfrm>
            <a:off x="457200" y="4267200"/>
            <a:ext cx="19812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OUTPUT  “Ex”</a:t>
            </a:r>
          </a:p>
        </p:txBody>
      </p:sp>
      <p:sp>
        <p:nvSpPr>
          <p:cNvPr id="343046" name="AutoShape 6"/>
          <p:cNvSpPr>
            <a:spLocks noChangeArrowheads="1"/>
          </p:cNvSpPr>
          <p:nvPr/>
        </p:nvSpPr>
        <p:spPr bwMode="auto">
          <a:xfrm>
            <a:off x="685800" y="3124200"/>
            <a:ext cx="1828800" cy="6858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MARKS </a:t>
            </a:r>
            <a:r>
              <a:rPr lang="en-US" dirty="0">
                <a:latin typeface="Arial" pitchFamily="34" charset="0"/>
                <a:sym typeface="Symbol" pitchFamily="18" charset="2"/>
              </a:rPr>
              <a:t> 90</a:t>
            </a:r>
            <a:r>
              <a:rPr lang="en-US" dirty="0">
                <a:latin typeface="Arial" pitchFamily="34" charset="0"/>
              </a:rPr>
              <a:t>?</a:t>
            </a:r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>
            <a:off x="1600200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48" name="AutoShape 8"/>
          <p:cNvSpPr>
            <a:spLocks noChangeArrowheads="1"/>
          </p:cNvSpPr>
          <p:nvPr/>
        </p:nvSpPr>
        <p:spPr bwMode="auto">
          <a:xfrm>
            <a:off x="2819400" y="3124200"/>
            <a:ext cx="1828800" cy="6858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MARKS </a:t>
            </a:r>
            <a:r>
              <a:rPr lang="en-US">
                <a:latin typeface="Arial" pitchFamily="34" charset="0"/>
                <a:sym typeface="Symbol" pitchFamily="18" charset="2"/>
              </a:rPr>
              <a:t> 80</a:t>
            </a:r>
            <a:r>
              <a:rPr lang="en-US">
                <a:latin typeface="Arial" pitchFamily="34" charset="0"/>
              </a:rPr>
              <a:t>?</a:t>
            </a:r>
          </a:p>
        </p:txBody>
      </p:sp>
      <p:sp>
        <p:nvSpPr>
          <p:cNvPr id="343049" name="AutoShape 9"/>
          <p:cNvSpPr>
            <a:spLocks noChangeArrowheads="1"/>
          </p:cNvSpPr>
          <p:nvPr/>
        </p:nvSpPr>
        <p:spPr bwMode="auto">
          <a:xfrm>
            <a:off x="4953000" y="3124200"/>
            <a:ext cx="1828800" cy="6858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MARKS </a:t>
            </a:r>
            <a:r>
              <a:rPr lang="en-US" dirty="0">
                <a:latin typeface="Arial" pitchFamily="34" charset="0"/>
                <a:sym typeface="Symbol" pitchFamily="18" charset="2"/>
              </a:rPr>
              <a:t> 70</a:t>
            </a:r>
            <a:r>
              <a:rPr lang="en-US" dirty="0">
                <a:latin typeface="Arial" pitchFamily="34" charset="0"/>
              </a:rPr>
              <a:t>?</a:t>
            </a:r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>
            <a:off x="1600200" y="2819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51" name="Line 11"/>
          <p:cNvSpPr>
            <a:spLocks noChangeShapeType="1"/>
          </p:cNvSpPr>
          <p:nvPr/>
        </p:nvSpPr>
        <p:spPr bwMode="auto">
          <a:xfrm>
            <a:off x="24384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52" name="Line 12"/>
          <p:cNvSpPr>
            <a:spLocks noChangeShapeType="1"/>
          </p:cNvSpPr>
          <p:nvPr/>
        </p:nvSpPr>
        <p:spPr bwMode="auto">
          <a:xfrm>
            <a:off x="46482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53" name="AutoShape 13"/>
          <p:cNvSpPr>
            <a:spLocks noChangeArrowheads="1"/>
          </p:cNvSpPr>
          <p:nvPr/>
        </p:nvSpPr>
        <p:spPr bwMode="auto">
          <a:xfrm>
            <a:off x="2743200" y="4267200"/>
            <a:ext cx="19050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OUTPUT  “A”</a:t>
            </a:r>
          </a:p>
        </p:txBody>
      </p:sp>
      <p:sp>
        <p:nvSpPr>
          <p:cNvPr id="343054" name="AutoShape 14"/>
          <p:cNvSpPr>
            <a:spLocks noChangeArrowheads="1"/>
          </p:cNvSpPr>
          <p:nvPr/>
        </p:nvSpPr>
        <p:spPr bwMode="auto">
          <a:xfrm>
            <a:off x="4876800" y="4267200"/>
            <a:ext cx="19050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OUTPUT  “B”</a:t>
            </a:r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1600200" y="3810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58" name="Oval 18"/>
          <p:cNvSpPr>
            <a:spLocks noChangeArrowheads="1"/>
          </p:cNvSpPr>
          <p:nvPr/>
        </p:nvSpPr>
        <p:spPr bwMode="auto">
          <a:xfrm>
            <a:off x="5181600" y="52578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STOP</a:t>
            </a:r>
          </a:p>
        </p:txBody>
      </p:sp>
      <p:sp>
        <p:nvSpPr>
          <p:cNvPr id="343059" name="Oval 19"/>
          <p:cNvSpPr>
            <a:spLocks noChangeArrowheads="1"/>
          </p:cNvSpPr>
          <p:nvPr/>
        </p:nvSpPr>
        <p:spPr bwMode="auto">
          <a:xfrm>
            <a:off x="2971800" y="52578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STOP</a:t>
            </a:r>
          </a:p>
        </p:txBody>
      </p:sp>
      <p:sp>
        <p:nvSpPr>
          <p:cNvPr id="343060" name="Oval 20"/>
          <p:cNvSpPr>
            <a:spLocks noChangeArrowheads="1"/>
          </p:cNvSpPr>
          <p:nvPr/>
        </p:nvSpPr>
        <p:spPr bwMode="auto">
          <a:xfrm>
            <a:off x="838200" y="52578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STOP</a:t>
            </a: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67818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62" name="AutoShape 22"/>
          <p:cNvSpPr>
            <a:spLocks noChangeArrowheads="1"/>
          </p:cNvSpPr>
          <p:nvPr/>
        </p:nvSpPr>
        <p:spPr bwMode="auto">
          <a:xfrm>
            <a:off x="7162800" y="3276600"/>
            <a:ext cx="381000" cy="381000"/>
          </a:xfrm>
          <a:prstGeom prst="flowChartConnector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>
                <a:latin typeface="Arial" pitchFamily="34" charset="0"/>
              </a:rPr>
              <a:t>A</a:t>
            </a: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16002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37338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>
            <a:off x="5867400" y="4800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3066" name="Text Box 26"/>
          <p:cNvSpPr txBox="1">
            <a:spLocks noChangeArrowheads="1"/>
          </p:cNvSpPr>
          <p:nvPr/>
        </p:nvSpPr>
        <p:spPr bwMode="auto">
          <a:xfrm>
            <a:off x="5257800" y="38862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343067" name="Text Box 27"/>
          <p:cNvSpPr txBox="1">
            <a:spLocks noChangeArrowheads="1"/>
          </p:cNvSpPr>
          <p:nvPr/>
        </p:nvSpPr>
        <p:spPr bwMode="auto">
          <a:xfrm>
            <a:off x="3124200" y="38862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990600" y="38862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YES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6705600" y="30480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343070" name="Text Box 30"/>
          <p:cNvSpPr txBox="1">
            <a:spLocks noChangeArrowheads="1"/>
          </p:cNvSpPr>
          <p:nvPr/>
        </p:nvSpPr>
        <p:spPr bwMode="auto">
          <a:xfrm>
            <a:off x="4572000" y="30480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343071" name="Text Box 31"/>
          <p:cNvSpPr txBox="1">
            <a:spLocks noChangeArrowheads="1"/>
          </p:cNvSpPr>
          <p:nvPr/>
        </p:nvSpPr>
        <p:spPr bwMode="auto">
          <a:xfrm>
            <a:off x="2438400" y="30480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Programming in C: </a:t>
            </a:r>
            <a:r>
              <a:rPr lang="en-US" i="1" dirty="0" smtClean="0">
                <a:solidFill>
                  <a:srgbClr val="000099"/>
                </a:solidFill>
              </a:rPr>
              <a:t>Basics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Originally developed in the 1970’s by Dennis Ritchie at AT&amp;T Bell Laboratories.</a:t>
            </a:r>
          </a:p>
          <a:p>
            <a:pPr lvl="1"/>
            <a:r>
              <a:rPr lang="en-US" sz="1800" dirty="0"/>
              <a:t>Outgrowth of two earlier languages BCPL and B.</a:t>
            </a:r>
          </a:p>
          <a:p>
            <a:endParaRPr lang="en-US" sz="2000" dirty="0"/>
          </a:p>
          <a:p>
            <a:r>
              <a:rPr lang="en-US" sz="2000" dirty="0"/>
              <a:t>Popularity became widespread by the mid 1980’s, with the availability of compilers for various platforms.</a:t>
            </a:r>
          </a:p>
          <a:p>
            <a:endParaRPr lang="en-US" sz="2000" dirty="0"/>
          </a:p>
          <a:p>
            <a:r>
              <a:rPr lang="en-US" sz="2000" dirty="0"/>
              <a:t>Standardization has been carried out to make the various C implementations compatible.</a:t>
            </a:r>
          </a:p>
          <a:p>
            <a:pPr lvl="1"/>
            <a:r>
              <a:rPr lang="en-US" sz="1800" dirty="0"/>
              <a:t>American National Standards Institute (</a:t>
            </a:r>
            <a:r>
              <a:rPr lang="en-US" sz="1800" dirty="0">
                <a:solidFill>
                  <a:srgbClr val="008000"/>
                </a:solidFill>
              </a:rPr>
              <a:t>ANSI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008000"/>
                </a:solidFill>
              </a:rPr>
              <a:t>GNU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teach C?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429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C </a:t>
            </a:r>
            <a:r>
              <a:rPr lang="en-GB" sz="2800" dirty="0"/>
              <a:t>is </a:t>
            </a:r>
            <a:r>
              <a:rPr lang="en-GB" sz="2800" i="1" dirty="0">
                <a:solidFill>
                  <a:srgbClr val="FF0000"/>
                </a:solidFill>
              </a:rPr>
              <a:t>small</a:t>
            </a:r>
            <a:r>
              <a:rPr lang="en-GB" sz="2800" dirty="0"/>
              <a:t> (only 32 keywords</a:t>
            </a:r>
            <a:r>
              <a:rPr lang="en-GB" sz="2800" dirty="0" smtClean="0"/>
              <a:t>).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 is </a:t>
            </a:r>
            <a:r>
              <a:rPr lang="en-GB" sz="2800" i="1" dirty="0">
                <a:solidFill>
                  <a:srgbClr val="FF0000"/>
                </a:solidFill>
              </a:rPr>
              <a:t>common</a:t>
            </a:r>
            <a:r>
              <a:rPr lang="en-GB" sz="2800" dirty="0"/>
              <a:t> (lots of C code about</a:t>
            </a:r>
            <a:r>
              <a:rPr lang="en-GB" sz="2800" dirty="0" smtClean="0"/>
              <a:t>).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 is </a:t>
            </a:r>
            <a:r>
              <a:rPr lang="en-GB" sz="2800" i="1" dirty="0">
                <a:solidFill>
                  <a:srgbClr val="FF0000"/>
                </a:solidFill>
              </a:rPr>
              <a:t>stable</a:t>
            </a:r>
            <a:r>
              <a:rPr lang="en-GB" sz="2800" dirty="0"/>
              <a:t> (the language doesn’t change much</a:t>
            </a:r>
            <a:r>
              <a:rPr lang="en-GB" sz="2800" dirty="0" smtClean="0"/>
              <a:t>).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 is </a:t>
            </a:r>
            <a:r>
              <a:rPr lang="en-GB" sz="2800" i="1" dirty="0">
                <a:solidFill>
                  <a:srgbClr val="FF0000"/>
                </a:solidFill>
              </a:rPr>
              <a:t>quick running</a:t>
            </a:r>
            <a:r>
              <a:rPr lang="en-GB" sz="2800" dirty="0" smtClean="0"/>
              <a:t>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 is the </a:t>
            </a:r>
            <a:r>
              <a:rPr lang="en-GB" sz="2800" i="1" dirty="0">
                <a:solidFill>
                  <a:srgbClr val="FF0000"/>
                </a:solidFill>
              </a:rPr>
              <a:t>basis for many other languages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(Java, C++, </a:t>
            </a:r>
            <a:r>
              <a:rPr lang="en-GB" sz="2800" dirty="0" err="1"/>
              <a:t>awk</a:t>
            </a:r>
            <a:r>
              <a:rPr lang="en-GB" sz="2800" dirty="0"/>
              <a:t>, Perl</a:t>
            </a:r>
            <a:r>
              <a:rPr lang="en-GB" sz="2800" dirty="0" smtClean="0"/>
              <a:t>).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It may not feel like it but C is one of the </a:t>
            </a:r>
            <a:r>
              <a:rPr lang="en-GB" sz="2800" dirty="0">
                <a:solidFill>
                  <a:srgbClr val="FF0000"/>
                </a:solidFill>
              </a:rPr>
              <a:t>easiest</a:t>
            </a:r>
            <a:r>
              <a:rPr lang="en-GB" sz="2800" dirty="0"/>
              <a:t> </a:t>
            </a:r>
            <a:r>
              <a:rPr lang="en-GB" sz="2800" dirty="0" smtClean="0"/>
              <a:t>languages </a:t>
            </a:r>
            <a:r>
              <a:rPr lang="en-GB" sz="2800" dirty="0"/>
              <a:t>to learn.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programmer jargon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dirty="0"/>
              <a:t>Some words that will be used a lot:</a:t>
            </a:r>
          </a:p>
          <a:p>
            <a:pPr lvl="1">
              <a:lnSpc>
                <a:spcPct val="120000"/>
              </a:lnSpc>
            </a:pPr>
            <a:r>
              <a:rPr lang="en-GB" sz="1800" u="sng" dirty="0">
                <a:solidFill>
                  <a:srgbClr val="FF0000"/>
                </a:solidFill>
              </a:rPr>
              <a:t>Source code:</a:t>
            </a:r>
            <a:r>
              <a:rPr lang="en-GB" sz="1800" dirty="0"/>
              <a:t> The stuff you type into the computer. The program you are writing.</a:t>
            </a:r>
          </a:p>
          <a:p>
            <a:pPr lvl="1">
              <a:lnSpc>
                <a:spcPct val="120000"/>
              </a:lnSpc>
            </a:pPr>
            <a:r>
              <a:rPr lang="en-GB" sz="1800" u="sng" dirty="0">
                <a:solidFill>
                  <a:srgbClr val="FF0000"/>
                </a:solidFill>
              </a:rPr>
              <a:t>Compile (build):</a:t>
            </a:r>
            <a:r>
              <a:rPr lang="en-GB" sz="1800" dirty="0"/>
              <a:t> Taking source code and making a program that the computer can understand.</a:t>
            </a:r>
          </a:p>
          <a:p>
            <a:pPr lvl="1">
              <a:lnSpc>
                <a:spcPct val="120000"/>
              </a:lnSpc>
            </a:pPr>
            <a:r>
              <a:rPr lang="en-GB" sz="1800" u="sng" dirty="0">
                <a:solidFill>
                  <a:srgbClr val="FF0000"/>
                </a:solidFill>
              </a:rPr>
              <a:t>Executable:</a:t>
            </a:r>
            <a:r>
              <a:rPr lang="en-GB" sz="1800" dirty="0"/>
              <a:t> The compiled program that the computer can run.</a:t>
            </a:r>
          </a:p>
          <a:p>
            <a:pPr lvl="1">
              <a:lnSpc>
                <a:spcPct val="120000"/>
              </a:lnSpc>
            </a:pPr>
            <a:r>
              <a:rPr lang="en-GB" sz="1800" u="sng" dirty="0">
                <a:solidFill>
                  <a:srgbClr val="FF0000"/>
                </a:solidFill>
              </a:rPr>
              <a:t>Language:</a:t>
            </a:r>
            <a:r>
              <a:rPr lang="en-GB" sz="1800" dirty="0"/>
              <a:t> The core part of C central to writing C code.</a:t>
            </a:r>
          </a:p>
          <a:p>
            <a:pPr lvl="1">
              <a:lnSpc>
                <a:spcPct val="120000"/>
              </a:lnSpc>
            </a:pPr>
            <a:r>
              <a:rPr lang="en-GB" sz="1800" u="sng" dirty="0">
                <a:solidFill>
                  <a:srgbClr val="FF0000"/>
                </a:solidFill>
              </a:rPr>
              <a:t>Library:</a:t>
            </a:r>
            <a:r>
              <a:rPr lang="en-GB" sz="1800" dirty="0"/>
              <a:t> Added functions for C programming which are bolted on to do certain tasks.</a:t>
            </a:r>
          </a:p>
          <a:p>
            <a:pPr lvl="1">
              <a:lnSpc>
                <a:spcPct val="120000"/>
              </a:lnSpc>
            </a:pPr>
            <a:r>
              <a:rPr lang="en-GB" sz="1800" u="sng" dirty="0">
                <a:solidFill>
                  <a:srgbClr val="FF0000"/>
                </a:solidFill>
              </a:rPr>
              <a:t>Header file:</a:t>
            </a:r>
            <a:r>
              <a:rPr lang="en-GB" sz="1800" dirty="0"/>
              <a:t> Files ending in .h which are included at the start of source code.</a:t>
            </a:r>
          </a:p>
          <a:p>
            <a:pPr lvl="1">
              <a:lnSpc>
                <a:spcPct val="120000"/>
              </a:lnSpc>
            </a:pP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Our First C Program: </a:t>
            </a:r>
            <a:r>
              <a:rPr lang="en-GB" i="1"/>
              <a:t>Hello World</a:t>
            </a:r>
          </a:p>
        </p:txBody>
      </p:sp>
      <p:sp>
        <p:nvSpPr>
          <p:cNvPr id="444433" name="Text Box 17"/>
          <p:cNvSpPr txBox="1">
            <a:spLocks noChangeArrowheads="1"/>
          </p:cNvSpPr>
          <p:nvPr/>
        </p:nvSpPr>
        <p:spPr bwMode="auto">
          <a:xfrm>
            <a:off x="517525" y="2286000"/>
            <a:ext cx="5918200" cy="3113088"/>
          </a:xfrm>
          <a:prstGeom prst="rect">
            <a:avLst/>
          </a:prstGeom>
          <a:solidFill>
            <a:srgbClr val="E5E5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#include &lt;stdio.h&gt;</a:t>
            </a: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/*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This program prints “Hello World”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*/ </a:t>
            </a: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main()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	printf(“Hello World!\n”);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2000" y="4495800"/>
            <a:ext cx="3279775" cy="1214438"/>
            <a:chOff x="480" y="2832"/>
            <a:chExt cx="2066" cy="765"/>
          </a:xfrm>
        </p:grpSpPr>
        <p:sp>
          <p:nvSpPr>
            <p:cNvPr id="444440" name="Text Box 24"/>
            <p:cNvSpPr txBox="1">
              <a:spLocks noChangeArrowheads="1"/>
            </p:cNvSpPr>
            <p:nvPr/>
          </p:nvSpPr>
          <p:spPr bwMode="auto">
            <a:xfrm>
              <a:off x="480" y="3360"/>
              <a:ext cx="2066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Brackets define code blocks</a:t>
              </a:r>
            </a:p>
          </p:txBody>
        </p:sp>
        <p:sp>
          <p:nvSpPr>
            <p:cNvPr id="444441" name="Line 25"/>
            <p:cNvSpPr>
              <a:spLocks noChangeShapeType="1"/>
            </p:cNvSpPr>
            <p:nvPr/>
          </p:nvSpPr>
          <p:spPr bwMode="auto">
            <a:xfrm flipH="1" flipV="1">
              <a:off x="624" y="2832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4442" name="Line 26"/>
            <p:cNvSpPr>
              <a:spLocks noChangeShapeType="1"/>
            </p:cNvSpPr>
            <p:nvPr/>
          </p:nvSpPr>
          <p:spPr bwMode="auto">
            <a:xfrm flipH="1" flipV="1">
              <a:off x="624" y="312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209800" y="4800600"/>
            <a:ext cx="4092575" cy="757238"/>
            <a:chOff x="1392" y="3024"/>
            <a:chExt cx="2578" cy="477"/>
          </a:xfrm>
        </p:grpSpPr>
        <p:sp>
          <p:nvSpPr>
            <p:cNvPr id="444439" name="Text Box 23"/>
            <p:cNvSpPr txBox="1">
              <a:spLocks noChangeArrowheads="1"/>
            </p:cNvSpPr>
            <p:nvPr/>
          </p:nvSpPr>
          <p:spPr bwMode="auto">
            <a:xfrm>
              <a:off x="2640" y="3264"/>
              <a:ext cx="1330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Library command</a:t>
              </a:r>
            </a:p>
          </p:txBody>
        </p:sp>
        <p:sp>
          <p:nvSpPr>
            <p:cNvPr id="444443" name="Line 27"/>
            <p:cNvSpPr>
              <a:spLocks noChangeShapeType="1"/>
            </p:cNvSpPr>
            <p:nvPr/>
          </p:nvSpPr>
          <p:spPr bwMode="auto">
            <a:xfrm flipH="1" flipV="1">
              <a:off x="1392" y="3024"/>
              <a:ext cx="12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76400" y="3657600"/>
            <a:ext cx="5184775" cy="457200"/>
            <a:chOff x="1056" y="2304"/>
            <a:chExt cx="3266" cy="288"/>
          </a:xfrm>
        </p:grpSpPr>
        <p:sp>
          <p:nvSpPr>
            <p:cNvPr id="444436" name="Text Box 20"/>
            <p:cNvSpPr txBox="1">
              <a:spLocks noChangeArrowheads="1"/>
            </p:cNvSpPr>
            <p:nvPr/>
          </p:nvSpPr>
          <p:spPr bwMode="auto">
            <a:xfrm>
              <a:off x="2352" y="2304"/>
              <a:ext cx="1970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main( ) means “</a:t>
              </a:r>
              <a:r>
                <a:rPr lang="en-US" sz="1800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start here” </a:t>
              </a:r>
              <a:endPara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44444" name="Line 28"/>
            <p:cNvSpPr>
              <a:spLocks noChangeShapeType="1"/>
            </p:cNvSpPr>
            <p:nvPr/>
          </p:nvSpPr>
          <p:spPr bwMode="auto">
            <a:xfrm flipH="1">
              <a:off x="1056" y="2400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905000" y="2057400"/>
            <a:ext cx="3200400" cy="533400"/>
            <a:chOff x="1200" y="1296"/>
            <a:chExt cx="2016" cy="336"/>
          </a:xfrm>
        </p:grpSpPr>
        <p:sp>
          <p:nvSpPr>
            <p:cNvPr id="444434" name="Text Box 18"/>
            <p:cNvSpPr txBox="1">
              <a:spLocks noChangeArrowheads="1"/>
            </p:cNvSpPr>
            <p:nvPr/>
          </p:nvSpPr>
          <p:spPr bwMode="auto">
            <a:xfrm>
              <a:off x="2166" y="1296"/>
              <a:ext cx="1050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Preprocessor</a:t>
              </a:r>
            </a:p>
          </p:txBody>
        </p:sp>
        <p:sp>
          <p:nvSpPr>
            <p:cNvPr id="444445" name="Line 29"/>
            <p:cNvSpPr>
              <a:spLocks noChangeShapeType="1"/>
            </p:cNvSpPr>
            <p:nvPr/>
          </p:nvSpPr>
          <p:spPr bwMode="auto">
            <a:xfrm flipH="1">
              <a:off x="1200" y="1440"/>
              <a:ext cx="96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267200" y="2667000"/>
            <a:ext cx="3775075" cy="457200"/>
            <a:chOff x="2688" y="1680"/>
            <a:chExt cx="2378" cy="288"/>
          </a:xfrm>
        </p:grpSpPr>
        <p:sp>
          <p:nvSpPr>
            <p:cNvPr id="444435" name="Text Box 19"/>
            <p:cNvSpPr txBox="1">
              <a:spLocks noChangeArrowheads="1"/>
            </p:cNvSpPr>
            <p:nvPr/>
          </p:nvSpPr>
          <p:spPr bwMode="auto">
            <a:xfrm>
              <a:off x="3552" y="1680"/>
              <a:ext cx="1514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Comments are good</a:t>
              </a:r>
            </a:p>
          </p:txBody>
        </p:sp>
        <p:sp>
          <p:nvSpPr>
            <p:cNvPr id="444446" name="Line 30"/>
            <p:cNvSpPr>
              <a:spLocks noChangeShapeType="1"/>
            </p:cNvSpPr>
            <p:nvPr/>
          </p:nvSpPr>
          <p:spPr bwMode="auto">
            <a:xfrm flipH="1">
              <a:off x="2688" y="1776"/>
              <a:ext cx="86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C doesn’t care much about spaces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946525" y="3363913"/>
            <a:ext cx="41553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latin typeface="Arial" pitchFamily="34" charset="0"/>
              </a:rPr>
              <a:t>Both of these programs are exactly</a:t>
            </a:r>
          </a:p>
          <a:p>
            <a:pPr eaLnBrk="0" hangingPunct="0"/>
            <a:r>
              <a:rPr lang="en-GB" sz="2000" dirty="0">
                <a:latin typeface="Arial" pitchFamily="34" charset="0"/>
              </a:rPr>
              <a:t>the same as the original as far as</a:t>
            </a:r>
          </a:p>
          <a:p>
            <a:pPr eaLnBrk="0" hangingPunct="0"/>
            <a:r>
              <a:rPr lang="en-GB" sz="2000" dirty="0">
                <a:latin typeface="Arial" pitchFamily="34" charset="0"/>
              </a:rPr>
              <a:t>your compiler is concerned.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288925" y="1628775"/>
            <a:ext cx="72739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&lt;stdio.h&gt; /* This program prints “Hello World” */</a:t>
            </a:r>
          </a:p>
          <a:p>
            <a:r>
              <a:rPr lang="en-US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 main( ) {printf(“Hello World!\n”);} 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304800" y="2749550"/>
            <a:ext cx="2506663" cy="327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/* This program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prints “Hello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World”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dirty="0" err="1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main( )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err="1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(“Hello 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\n”)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 Character Set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 language alphabet:</a:t>
            </a:r>
          </a:p>
          <a:p>
            <a:pPr lvl="1"/>
            <a:r>
              <a:rPr lang="en-US"/>
              <a:t>Uppercase letters ‘A’ to ‘Z’</a:t>
            </a:r>
          </a:p>
          <a:p>
            <a:pPr lvl="1"/>
            <a:r>
              <a:rPr lang="en-US"/>
              <a:t>Lowercase letters ‘a’ to ‘z’</a:t>
            </a:r>
          </a:p>
          <a:p>
            <a:pPr lvl="1"/>
            <a:r>
              <a:rPr lang="en-US"/>
              <a:t>Digits ‘0’ to ‘9’</a:t>
            </a:r>
          </a:p>
          <a:p>
            <a:pPr lvl="1"/>
            <a:r>
              <a:rPr lang="en-US"/>
              <a:t>Certain special characters: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1981200" y="4175125"/>
            <a:ext cx="4953000" cy="1768475"/>
          </a:xfrm>
          <a:prstGeom prst="rect">
            <a:avLst/>
          </a:prstGeom>
          <a:solidFill>
            <a:srgbClr val="E1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!       #       %       ^       &amp;       *       (       ) 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>
                <a:latin typeface="Arial" pitchFamily="34" charset="0"/>
              </a:rPr>
              <a:t>       _       +        =       ~       [        ]       \   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 |       ;        :       ‘         “        {        }       ,   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.        &lt;       &gt;      /         ?       blank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Constants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Most important concept for problem solving using computers</a:t>
            </a:r>
          </a:p>
          <a:p>
            <a:endParaRPr lang="en-US" dirty="0"/>
          </a:p>
          <a:p>
            <a:r>
              <a:rPr lang="en-US" dirty="0"/>
              <a:t>All temporary results are stored in terms of variables</a:t>
            </a:r>
          </a:p>
          <a:p>
            <a:pPr lvl="1"/>
            <a:r>
              <a:rPr lang="en-US" dirty="0"/>
              <a:t>The value of a variable can be changed.</a:t>
            </a:r>
          </a:p>
          <a:p>
            <a:pPr lvl="1"/>
            <a:r>
              <a:rPr lang="en-US" dirty="0"/>
              <a:t>The value of a constant do not change.</a:t>
            </a:r>
          </a:p>
          <a:p>
            <a:endParaRPr lang="en-US" dirty="0"/>
          </a:p>
          <a:p>
            <a:r>
              <a:rPr lang="en-US" dirty="0"/>
              <a:t>Where are they stored?</a:t>
            </a:r>
          </a:p>
          <a:p>
            <a:pPr lvl="1"/>
            <a:r>
              <a:rPr lang="en-US" dirty="0"/>
              <a:t>In main memory.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Individual word or a punctuation marks</a:t>
            </a:r>
          </a:p>
          <a:p>
            <a:r>
              <a:rPr lang="en-IN" dirty="0" smtClean="0"/>
              <a:t>In C, a smallest individual unit is called token.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86200" y="29718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 Tokens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9600" y="4267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76400" y="5257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Identifiers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24200" y="4267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10200" y="4267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62600" y="5257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Special Symbols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934200" y="4267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Operators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1295400" y="3352800"/>
            <a:ext cx="2971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924300" y="3771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362200" y="35052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067300" y="34671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5486400" y="3429000"/>
            <a:ext cx="20193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410200" y="37338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and Keywords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Identifiers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Names given to various program elements (variables, constants, functions, etc.)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May consist of </a:t>
            </a:r>
            <a:r>
              <a:rPr lang="en-US" i="1">
                <a:solidFill>
                  <a:srgbClr val="993300"/>
                </a:solidFill>
              </a:rPr>
              <a:t>letters</a:t>
            </a:r>
            <a:r>
              <a:rPr lang="en-US"/>
              <a:t>, </a:t>
            </a:r>
            <a:r>
              <a:rPr lang="en-US" i="1">
                <a:solidFill>
                  <a:srgbClr val="993300"/>
                </a:solidFill>
              </a:rPr>
              <a:t>digits</a:t>
            </a:r>
            <a:r>
              <a:rPr lang="en-US"/>
              <a:t> and the </a:t>
            </a:r>
            <a:r>
              <a:rPr lang="en-US" i="1">
                <a:solidFill>
                  <a:srgbClr val="993300"/>
                </a:solidFill>
              </a:rPr>
              <a:t>underscore</a:t>
            </a:r>
            <a:r>
              <a:rPr lang="en-US"/>
              <a:t> (‘_’) character, with no space between.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First character must be a letter or underscore.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An identifier can be arbitrary long.</a:t>
            </a:r>
          </a:p>
          <a:p>
            <a:pPr lvl="2">
              <a:lnSpc>
                <a:spcPct val="90000"/>
              </a:lnSpc>
            </a:pPr>
            <a:r>
              <a:rPr lang="en-US"/>
              <a:t>Some C compilers recognize only the first few characters of the name (16 or 31).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Case sensitive</a:t>
            </a:r>
          </a:p>
          <a:p>
            <a:pPr lvl="2">
              <a:lnSpc>
                <a:spcPct val="90000"/>
              </a:lnSpc>
            </a:pPr>
            <a:r>
              <a:rPr lang="en-US"/>
              <a:t>‘area’, ‘AREA’ and ‘Area’ are all different.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 and Invalid Identifiers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4221163" cy="5029200"/>
          </a:xfrm>
        </p:spPr>
        <p:txBody>
          <a:bodyPr/>
          <a:lstStyle/>
          <a:p>
            <a:r>
              <a:rPr lang="en-US" sz="2000" dirty="0"/>
              <a:t>Valid identifiers</a:t>
            </a:r>
          </a:p>
          <a:p>
            <a:pPr lvl="1">
              <a:buFontTx/>
              <a:buNone/>
            </a:pPr>
            <a:r>
              <a:rPr lang="en-US" sz="1800" dirty="0"/>
              <a:t>X</a:t>
            </a:r>
          </a:p>
          <a:p>
            <a:pPr lvl="1">
              <a:buFontTx/>
              <a:buNone/>
            </a:pPr>
            <a:r>
              <a:rPr lang="en-US" sz="1800" dirty="0" err="1"/>
              <a:t>abc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 err="1"/>
              <a:t>simple_interest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a123</a:t>
            </a:r>
          </a:p>
          <a:p>
            <a:pPr lvl="1">
              <a:buFontTx/>
              <a:buNone/>
            </a:pPr>
            <a:r>
              <a:rPr lang="en-US" sz="1800" dirty="0"/>
              <a:t>LIST</a:t>
            </a:r>
          </a:p>
          <a:p>
            <a:pPr lvl="1">
              <a:buFontTx/>
              <a:buNone/>
            </a:pPr>
            <a:r>
              <a:rPr lang="en-US" sz="1800" dirty="0" err="1"/>
              <a:t>stud_name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Empl_1</a:t>
            </a:r>
          </a:p>
          <a:p>
            <a:pPr lvl="1">
              <a:buFontTx/>
              <a:buNone/>
            </a:pPr>
            <a:r>
              <a:rPr lang="en-US" sz="1800" dirty="0"/>
              <a:t>Empl_2</a:t>
            </a:r>
          </a:p>
          <a:p>
            <a:pPr lvl="1">
              <a:buFontTx/>
              <a:buNone/>
            </a:pPr>
            <a:r>
              <a:rPr lang="en-US" sz="1800" dirty="0" err="1"/>
              <a:t>avg_empl_salary</a:t>
            </a:r>
            <a:endParaRPr lang="en-US" sz="1800" dirty="0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4238" y="1524000"/>
            <a:ext cx="4221162" cy="5029200"/>
          </a:xfrm>
        </p:spPr>
        <p:txBody>
          <a:bodyPr/>
          <a:lstStyle/>
          <a:p>
            <a:r>
              <a:rPr lang="en-US" sz="2000" dirty="0"/>
              <a:t>Invalid identifiers</a:t>
            </a:r>
          </a:p>
          <a:p>
            <a:pPr lvl="1">
              <a:buFontTx/>
              <a:buNone/>
            </a:pPr>
            <a:r>
              <a:rPr lang="en-US" sz="1800" dirty="0"/>
              <a:t>10abc</a:t>
            </a:r>
          </a:p>
          <a:p>
            <a:pPr lvl="1">
              <a:buFontTx/>
              <a:buNone/>
            </a:pPr>
            <a:r>
              <a:rPr lang="en-US" sz="1800" dirty="0"/>
              <a:t>my-name</a:t>
            </a:r>
          </a:p>
          <a:p>
            <a:pPr lvl="1">
              <a:buFontTx/>
              <a:buNone/>
            </a:pPr>
            <a:r>
              <a:rPr lang="en-US" sz="1800" dirty="0"/>
              <a:t>“hello”</a:t>
            </a:r>
          </a:p>
          <a:p>
            <a:pPr lvl="1">
              <a:buFontTx/>
              <a:buNone/>
            </a:pPr>
            <a:r>
              <a:rPr lang="en-US" sz="1800" dirty="0"/>
              <a:t>simple interest</a:t>
            </a:r>
          </a:p>
          <a:p>
            <a:pPr lvl="1">
              <a:buFontTx/>
              <a:buNone/>
            </a:pPr>
            <a:r>
              <a:rPr lang="en-US" sz="1800" dirty="0"/>
              <a:t>(area)</a:t>
            </a:r>
          </a:p>
          <a:p>
            <a:pPr lvl="1">
              <a:buFontTx/>
              <a:buNone/>
            </a:pPr>
            <a:r>
              <a:rPr lang="en-US" sz="1800" dirty="0"/>
              <a:t>%rate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914400"/>
          </a:xfrm>
        </p:spPr>
        <p:txBody>
          <a:bodyPr/>
          <a:lstStyle/>
          <a:p>
            <a:r>
              <a:rPr lang="en-GB"/>
              <a:t>Keywords of C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598613"/>
            <a:ext cx="7840663" cy="46497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1800" dirty="0"/>
              <a:t>Flow control </a:t>
            </a:r>
            <a:r>
              <a:rPr lang="en-GB" sz="1800" dirty="0" smtClean="0"/>
              <a:t>– </a:t>
            </a:r>
            <a:r>
              <a:rPr lang="en-GB" sz="1800" dirty="0">
                <a:latin typeface="Courier New" pitchFamily="49" charset="0"/>
              </a:rPr>
              <a:t>if, else, return, switch, case, default</a:t>
            </a:r>
            <a:endParaRPr lang="en-GB" sz="1800" dirty="0"/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 smtClean="0"/>
              <a:t>Loops </a:t>
            </a:r>
            <a:r>
              <a:rPr lang="en-GB" sz="1800" dirty="0"/>
              <a:t>– </a:t>
            </a:r>
            <a:r>
              <a:rPr lang="en-GB" sz="1800" dirty="0">
                <a:latin typeface="Courier New" pitchFamily="49" charset="0"/>
              </a:rPr>
              <a:t>for, do, while, break, continue</a:t>
            </a:r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/>
              <a:t>Common </a:t>
            </a:r>
            <a:r>
              <a:rPr lang="en-GB" sz="1800" i="1" dirty="0"/>
              <a:t>types </a:t>
            </a:r>
            <a:r>
              <a:rPr lang="en-GB" sz="1800" dirty="0" smtClean="0"/>
              <a:t>– </a:t>
            </a:r>
            <a:r>
              <a:rPr lang="en-GB" sz="1800" dirty="0" err="1">
                <a:latin typeface="Courier New" pitchFamily="49" charset="0"/>
              </a:rPr>
              <a:t>int</a:t>
            </a:r>
            <a:r>
              <a:rPr lang="en-GB" sz="1800" dirty="0">
                <a:latin typeface="Courier New" pitchFamily="49" charset="0"/>
              </a:rPr>
              <a:t>, float, double, char, void</a:t>
            </a:r>
          </a:p>
          <a:p>
            <a:pPr>
              <a:lnSpc>
                <a:spcPct val="80000"/>
              </a:lnSpc>
            </a:pPr>
            <a:endParaRPr lang="en-GB" sz="1800" i="1" dirty="0"/>
          </a:p>
          <a:p>
            <a:pPr>
              <a:lnSpc>
                <a:spcPct val="90000"/>
              </a:lnSpc>
            </a:pPr>
            <a:r>
              <a:rPr lang="en-GB" sz="1800" i="1" dirty="0" smtClean="0"/>
              <a:t>Structures</a:t>
            </a:r>
            <a:r>
              <a:rPr lang="en-GB" sz="1800" dirty="0" smtClean="0"/>
              <a:t> – </a:t>
            </a:r>
            <a:r>
              <a:rPr lang="en-GB" sz="1800" dirty="0" err="1">
                <a:latin typeface="Courier New" pitchFamily="49" charset="0"/>
              </a:rPr>
              <a:t>struct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 err="1">
                <a:latin typeface="Courier New" pitchFamily="49" charset="0"/>
              </a:rPr>
              <a:t>typedef</a:t>
            </a:r>
            <a:r>
              <a:rPr lang="en-GB" sz="1800" dirty="0">
                <a:latin typeface="Courier New" pitchFamily="49" charset="0"/>
              </a:rPr>
              <a:t>, union</a:t>
            </a:r>
          </a:p>
          <a:p>
            <a:pPr>
              <a:lnSpc>
                <a:spcPct val="90000"/>
              </a:lnSpc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GB" sz="1800" dirty="0"/>
              <a:t>Counting and sizing things </a:t>
            </a:r>
            <a:r>
              <a:rPr lang="en-GB" sz="1800" dirty="0" smtClean="0"/>
              <a:t>– </a:t>
            </a:r>
            <a:r>
              <a:rPr lang="en-GB" sz="1800" dirty="0" err="1">
                <a:latin typeface="Courier New" pitchFamily="49" charset="0"/>
              </a:rPr>
              <a:t>enum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 err="1">
                <a:latin typeface="Courier New" pitchFamily="49" charset="0"/>
              </a:rPr>
              <a:t>sizeof</a:t>
            </a:r>
            <a:r>
              <a:rPr lang="en-GB" dirty="0"/>
              <a:t> </a:t>
            </a:r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/>
              <a:t>Rare but still useful </a:t>
            </a:r>
            <a:r>
              <a:rPr lang="en-GB" sz="1800" i="1" dirty="0"/>
              <a:t>types </a:t>
            </a:r>
            <a:r>
              <a:rPr lang="en-GB" sz="1800" dirty="0" smtClean="0"/>
              <a:t>– </a:t>
            </a:r>
            <a:r>
              <a:rPr lang="en-GB" sz="1800" dirty="0">
                <a:latin typeface="Courier New" pitchFamily="49" charset="0"/>
              </a:rPr>
              <a:t>extern, signed, unsigned, long, short, static, const</a:t>
            </a:r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/>
              <a:t>Evil keywords which we avoid </a:t>
            </a:r>
            <a:r>
              <a:rPr lang="en-GB" sz="1800" dirty="0" smtClean="0"/>
              <a:t>– </a:t>
            </a:r>
            <a:r>
              <a:rPr lang="en-GB" sz="1800" dirty="0" err="1">
                <a:latin typeface="Courier New" pitchFamily="49" charset="0"/>
              </a:rPr>
              <a:t>goto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1800" dirty="0" err="1"/>
              <a:t>Wierdies</a:t>
            </a:r>
            <a:r>
              <a:rPr lang="en-GB" sz="1800" dirty="0"/>
              <a:t> </a:t>
            </a:r>
            <a:r>
              <a:rPr lang="en-GB" sz="1800" dirty="0" smtClean="0"/>
              <a:t>– </a:t>
            </a:r>
            <a:r>
              <a:rPr lang="en-GB" sz="1800" dirty="0">
                <a:latin typeface="Courier New" pitchFamily="49" charset="0"/>
              </a:rPr>
              <a:t>auto, register, volatile</a:t>
            </a: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3276600" y="1600200"/>
            <a:ext cx="2592388" cy="6858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143000" y="3048000"/>
            <a:ext cx="2592388" cy="8382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Numeric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5029200" y="3048000"/>
            <a:ext cx="2592388" cy="8382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7162800" y="4648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string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4343400" y="46482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single</a:t>
            </a:r>
          </a:p>
          <a:p>
            <a:pPr algn="ctr"/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character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362200" y="4648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floating-point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572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integer</a:t>
            </a:r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 flipV="1">
            <a:off x="2438400" y="2286000"/>
            <a:ext cx="1371600" cy="762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H="1" flipV="1">
            <a:off x="5334000" y="2286000"/>
            <a:ext cx="990600" cy="762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 flipH="1">
            <a:off x="990600" y="3886200"/>
            <a:ext cx="685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3200400" y="3886200"/>
            <a:ext cx="304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 flipH="1">
            <a:off x="5181600" y="3886200"/>
            <a:ext cx="304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7086600" y="3886200"/>
            <a:ext cx="5334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Constants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2000" dirty="0"/>
              <a:t>Consists of a sequence of digits, with possibly a plus or a minus sign before it.</a:t>
            </a:r>
          </a:p>
          <a:p>
            <a:pPr lvl="1"/>
            <a:r>
              <a:rPr lang="en-US" sz="1800" dirty="0" smtClean="0"/>
              <a:t>Valid examples are 123, -321, 0, 654321, +78</a:t>
            </a:r>
          </a:p>
          <a:p>
            <a:pPr lvl="1"/>
            <a:r>
              <a:rPr lang="en-US" sz="1800" dirty="0" smtClean="0"/>
              <a:t>Embedded </a:t>
            </a:r>
            <a:r>
              <a:rPr lang="en-US" sz="1800" dirty="0"/>
              <a:t>spaces, commas and non-digit characters are not permitted between digits</a:t>
            </a:r>
            <a:r>
              <a:rPr lang="en-US" sz="1800" dirty="0" smtClean="0"/>
              <a:t>.</a:t>
            </a:r>
          </a:p>
          <a:p>
            <a:pPr lvl="2"/>
            <a:r>
              <a:rPr lang="en-US" sz="1500" dirty="0" smtClean="0"/>
              <a:t>E.g. 15,320 $23400</a:t>
            </a:r>
          </a:p>
          <a:p>
            <a:r>
              <a:rPr lang="en-US" sz="2000" dirty="0" smtClean="0"/>
              <a:t>Octal integer constants:</a:t>
            </a:r>
          </a:p>
          <a:p>
            <a:pPr lvl="1"/>
            <a:r>
              <a:rPr lang="en-US" sz="1700" dirty="0" smtClean="0"/>
              <a:t>Consists of any combination of digits from the set 0 through 7 with a leading 0</a:t>
            </a:r>
          </a:p>
          <a:p>
            <a:pPr lvl="1"/>
            <a:r>
              <a:rPr lang="en-US" sz="1700" dirty="0" smtClean="0"/>
              <a:t>E.g. 064, 012, 01, 037</a:t>
            </a:r>
          </a:p>
          <a:p>
            <a:r>
              <a:rPr lang="en-US" sz="2000" dirty="0" smtClean="0"/>
              <a:t>Hexadecimal constants:</a:t>
            </a:r>
          </a:p>
          <a:p>
            <a:pPr lvl="1"/>
            <a:r>
              <a:rPr lang="en-US" sz="1700" dirty="0" smtClean="0"/>
              <a:t>Consists of any combination of digits from the set 0 to 9 and A to F or a to f.</a:t>
            </a:r>
          </a:p>
          <a:p>
            <a:pPr lvl="1"/>
            <a:r>
              <a:rPr lang="en-US" sz="1700" dirty="0" smtClean="0"/>
              <a:t>Preceded by 0x or 0X</a:t>
            </a:r>
          </a:p>
          <a:p>
            <a:pPr lvl="1"/>
            <a:r>
              <a:rPr lang="en-US" sz="1700" dirty="0" smtClean="0"/>
              <a:t>E.g. 0x1234, 0x35a, 0X390F</a:t>
            </a: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Constants…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smtClean="0"/>
              <a:t>Maximum </a:t>
            </a:r>
            <a:r>
              <a:rPr lang="en-US" sz="2000" dirty="0"/>
              <a:t>and minimum values (for 32-bit representations)</a:t>
            </a:r>
          </a:p>
          <a:p>
            <a:pPr lvl="1">
              <a:buFontTx/>
              <a:buNone/>
            </a:pPr>
            <a:r>
              <a:rPr lang="en-US" sz="1800" dirty="0"/>
              <a:t>   Maximum ::      2147483647       </a:t>
            </a:r>
          </a:p>
          <a:p>
            <a:pPr lvl="1">
              <a:buFontTx/>
              <a:buNone/>
            </a:pPr>
            <a:r>
              <a:rPr lang="en-US" sz="1800" dirty="0"/>
              <a:t>   Minimum  ::   </a:t>
            </a:r>
            <a:r>
              <a:rPr lang="en-US" sz="1800" dirty="0">
                <a:cs typeface="Times New Roman" pitchFamily="18" charset="0"/>
              </a:rPr>
              <a:t>–</a:t>
            </a:r>
            <a:r>
              <a:rPr lang="en-US" sz="1800" dirty="0"/>
              <a:t> </a:t>
            </a:r>
            <a:r>
              <a:rPr lang="en-US" sz="1800" dirty="0" smtClean="0"/>
              <a:t>2147483648</a:t>
            </a:r>
          </a:p>
          <a:p>
            <a:pPr lvl="0">
              <a:buClr>
                <a:srgbClr val="DD8047"/>
              </a:buClr>
            </a:pPr>
            <a:r>
              <a:rPr lang="en-US" sz="2000" dirty="0" smtClean="0">
                <a:solidFill>
                  <a:prstClr val="black"/>
                </a:solidFill>
              </a:rPr>
              <a:t>Can use qualifiers</a:t>
            </a:r>
          </a:p>
          <a:p>
            <a:pPr lvl="1">
              <a:buClr>
                <a:srgbClr val="DD8047"/>
              </a:buClr>
            </a:pPr>
            <a:r>
              <a:rPr lang="en-US" sz="1700" dirty="0" smtClean="0">
                <a:solidFill>
                  <a:prstClr val="black"/>
                </a:solidFill>
              </a:rPr>
              <a:t>U, L and UL</a:t>
            </a:r>
          </a:p>
          <a:p>
            <a:pPr lvl="1">
              <a:buClr>
                <a:srgbClr val="DD8047"/>
              </a:buClr>
            </a:pPr>
            <a:r>
              <a:rPr lang="en-US" sz="1700" dirty="0" smtClean="0">
                <a:solidFill>
                  <a:prstClr val="black"/>
                </a:solidFill>
              </a:rPr>
              <a:t>E.g. </a:t>
            </a:r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3434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56789U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 56789u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</a:t>
                      </a:r>
                      <a:r>
                        <a:rPr lang="en-IN" baseline="0" dirty="0" smtClean="0"/>
                        <a:t> integer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987334335353UL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Or 987334335353ul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long integer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8774343L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Or 8774343l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integer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Constants…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219200"/>
            <a:ext cx="8153400" cy="5334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 smtClean="0"/>
              <a:t>Program</a:t>
            </a:r>
          </a:p>
          <a:p>
            <a:pPr lvl="1"/>
            <a:r>
              <a:rPr lang="en-US" sz="1400" dirty="0" smtClean="0"/>
              <a:t>Representation of integer constants on a 16-bit computer</a:t>
            </a:r>
          </a:p>
          <a:p>
            <a:pPr lvl="1">
              <a:buFontTx/>
              <a:buNone/>
            </a:pPr>
            <a:endParaRPr lang="en-US" sz="1600" dirty="0"/>
          </a:p>
          <a:p>
            <a:pPr lvl="1">
              <a:buFontTx/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14400" y="25908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main( ) </a:t>
            </a:r>
          </a:p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err="1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(“%d %d %d \n”, 32767, 32767+1, 32767+10);</a:t>
            </a:r>
          </a:p>
          <a:p>
            <a:r>
              <a:rPr lang="en-US" dirty="0" err="1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(“%ld %ld %ld \n”, 32767L, 32767L+1L, 32767L+10L);</a:t>
            </a:r>
          </a:p>
          <a:p>
            <a:endParaRPr lang="en-US" dirty="0" smtClean="0">
              <a:solidFill>
                <a:srgbClr val="004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en-US" dirty="0" smtClean="0">
              <a:solidFill>
                <a:srgbClr val="004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endParaRPr lang="en-US" dirty="0" smtClean="0">
              <a:solidFill>
                <a:srgbClr val="004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32767 -32768 -32677</a:t>
            </a:r>
          </a:p>
          <a:p>
            <a:r>
              <a:rPr lang="en-US" dirty="0" smtClean="0">
                <a:solidFill>
                  <a:srgbClr val="004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32767 32768 32777</a:t>
            </a:r>
            <a:endParaRPr lang="en-US" dirty="0">
              <a:solidFill>
                <a:srgbClr val="004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Real/floating point constants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sz="2400" dirty="0"/>
              <a:t>Can contain fractional parts.</a:t>
            </a:r>
          </a:p>
          <a:p>
            <a:pPr marL="533400" indent="-533400"/>
            <a:r>
              <a:rPr lang="en-US" sz="2400" dirty="0" smtClean="0"/>
              <a:t>Very </a:t>
            </a:r>
            <a:r>
              <a:rPr lang="en-US" sz="2400" dirty="0"/>
              <a:t>large or very small numbers can be represented</a:t>
            </a:r>
            <a:r>
              <a:rPr lang="en-US" sz="2400" dirty="0" smtClean="0"/>
              <a:t>.    </a:t>
            </a:r>
          </a:p>
          <a:p>
            <a:pPr marL="533400" indent="-533400"/>
            <a:r>
              <a:rPr lang="en-US" sz="2400" dirty="0" smtClean="0"/>
              <a:t>Two different notations: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 smtClean="0"/>
              <a:t>Decimal </a:t>
            </a:r>
            <a:r>
              <a:rPr lang="en-US" sz="2400" dirty="0"/>
              <a:t>notation</a:t>
            </a:r>
          </a:p>
          <a:p>
            <a:pPr marL="1295400" lvl="2" indent="-381000">
              <a:buFontTx/>
              <a:buNone/>
            </a:pPr>
            <a:r>
              <a:rPr lang="en-US" sz="2400" dirty="0"/>
              <a:t>    25.0,  0.0034,  .84,  -2.234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/>
              <a:t>Exponential (scientific) </a:t>
            </a:r>
            <a:r>
              <a:rPr lang="en-US" sz="2400" dirty="0" smtClean="0"/>
              <a:t>notation</a:t>
            </a:r>
          </a:p>
          <a:p>
            <a:pPr marL="914400" lvl="1" indent="-45720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mantissa e exponent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295400" lvl="2" indent="-381000">
              <a:buFontTx/>
              <a:buNone/>
            </a:pPr>
            <a:r>
              <a:rPr lang="en-US" sz="2400" dirty="0"/>
              <a:t>    3.45e23,  </a:t>
            </a:r>
            <a:r>
              <a:rPr lang="en-US" sz="2400" dirty="0" smtClean="0"/>
              <a:t>0.123e-12</a:t>
            </a:r>
            <a:r>
              <a:rPr lang="en-US" sz="2400" dirty="0"/>
              <a:t>,  </a:t>
            </a:r>
            <a:r>
              <a:rPr lang="en-US" sz="2400" dirty="0" smtClean="0"/>
              <a:t>123E2</a:t>
            </a:r>
          </a:p>
          <a:p>
            <a:pPr marL="1295400" lvl="2" indent="-381000">
              <a:buFontTx/>
              <a:buNone/>
            </a:pPr>
            <a:r>
              <a:rPr lang="en-US" sz="2400" dirty="0" smtClean="0"/>
              <a:t>Embedded white spaces are not allowed</a:t>
            </a:r>
            <a:endParaRPr lang="en-US" sz="2400" dirty="0"/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5867400" y="3505200"/>
            <a:ext cx="2743200" cy="727075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e means “10 to the power of”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and string 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Single character constants</a:t>
            </a:r>
          </a:p>
          <a:p>
            <a:pPr lvl="1"/>
            <a:r>
              <a:rPr lang="en-IN" dirty="0" smtClean="0"/>
              <a:t>‘5’  ‘X’  ‘,’</a:t>
            </a:r>
          </a:p>
          <a:p>
            <a:pPr lvl="1"/>
            <a:r>
              <a:rPr lang="en-IN" dirty="0" smtClean="0"/>
              <a:t>Have integer values known as ASCII values</a:t>
            </a:r>
          </a:p>
          <a:p>
            <a:pPr lvl="1"/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(“%d”, ‘a’);</a:t>
            </a:r>
            <a:r>
              <a:rPr lang="en-IN" dirty="0" smtClean="0"/>
              <a:t> would print 97 </a:t>
            </a:r>
          </a:p>
          <a:p>
            <a:pPr lvl="1"/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(“%c”, ‘a’); </a:t>
            </a:r>
            <a:r>
              <a:rPr lang="en-IN" dirty="0" smtClean="0"/>
              <a:t>would print a</a:t>
            </a:r>
          </a:p>
          <a:p>
            <a:r>
              <a:rPr lang="en-IN" dirty="0" smtClean="0"/>
              <a:t>String constants</a:t>
            </a:r>
          </a:p>
          <a:p>
            <a:pPr lvl="1"/>
            <a:r>
              <a:rPr lang="en-IN" dirty="0" smtClean="0"/>
              <a:t>Sequence of characters enclosed in double quotes</a:t>
            </a:r>
          </a:p>
          <a:p>
            <a:pPr lvl="1"/>
            <a:r>
              <a:rPr lang="en-IN" dirty="0" smtClean="0"/>
              <a:t>E.g. “Hello”  “72747”  “?-</a:t>
            </a:r>
            <a:r>
              <a:rPr lang="en-IN" dirty="0" err="1" smtClean="0"/>
              <a:t>sdfd</a:t>
            </a:r>
            <a:r>
              <a:rPr lang="en-IN" dirty="0" smtClean="0"/>
              <a:t>” “5+3”  “X”</a:t>
            </a:r>
          </a:p>
          <a:p>
            <a:pPr lvl="1"/>
            <a:r>
              <a:rPr lang="en-IN" dirty="0" smtClean="0"/>
              <a:t>‘X’ and “X” are not same !!!!</a:t>
            </a:r>
          </a:p>
          <a:p>
            <a:r>
              <a:rPr lang="en-IN" dirty="0" smtClean="0"/>
              <a:t>Backslash character constants</a:t>
            </a:r>
          </a:p>
          <a:p>
            <a:pPr lvl="1"/>
            <a:r>
              <a:rPr lang="en-IN" dirty="0" smtClean="0"/>
              <a:t>E.g. ‘\n’  ‘\b’  ‘\t’ ‘\v’  ‘\0’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and Constants…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462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does memory look like (logically)?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As a list of storage locations, each having a unique address.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and constants are stored in these storage locations.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variable is like a </a:t>
            </a:r>
            <a:r>
              <a:rPr lang="en-US" i="1" dirty="0">
                <a:solidFill>
                  <a:srgbClr val="CC0000"/>
                </a:solidFill>
              </a:rPr>
              <a:t>bin</a:t>
            </a:r>
            <a:endParaRPr lang="en-US" dirty="0"/>
          </a:p>
          <a:p>
            <a:pPr lvl="2"/>
            <a:r>
              <a:rPr lang="en-US" dirty="0"/>
              <a:t>The contents of the </a:t>
            </a:r>
            <a:r>
              <a:rPr lang="en-US" i="1" dirty="0"/>
              <a:t>bin</a:t>
            </a:r>
            <a:r>
              <a:rPr lang="en-US" dirty="0"/>
              <a:t> is the </a:t>
            </a:r>
            <a:r>
              <a:rPr lang="en-US" i="1" dirty="0">
                <a:solidFill>
                  <a:srgbClr val="CC0000"/>
                </a:solidFill>
              </a:rPr>
              <a:t>value</a:t>
            </a:r>
            <a:r>
              <a:rPr lang="en-US" dirty="0"/>
              <a:t> of the variable</a:t>
            </a:r>
          </a:p>
          <a:p>
            <a:pPr lvl="2"/>
            <a:r>
              <a:rPr lang="en-US" dirty="0"/>
              <a:t>The variable name is used to refer to the value of the variable</a:t>
            </a:r>
          </a:p>
          <a:p>
            <a:pPr lvl="2"/>
            <a:r>
              <a:rPr lang="en-US" dirty="0"/>
              <a:t>A variable is mapped to a </a:t>
            </a:r>
            <a:r>
              <a:rPr lang="en-US" i="1" dirty="0"/>
              <a:t>location </a:t>
            </a:r>
            <a:r>
              <a:rPr lang="en-US" dirty="0"/>
              <a:t>of the memory, called its </a:t>
            </a:r>
            <a:r>
              <a:rPr lang="en-US" i="1" dirty="0">
                <a:solidFill>
                  <a:srgbClr val="FF0000"/>
                </a:solidFill>
              </a:rPr>
              <a:t>address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Primary (or fundamental) data types</a:t>
            </a:r>
          </a:p>
          <a:p>
            <a:r>
              <a:rPr lang="en-IN" dirty="0" smtClean="0"/>
              <a:t>Derived data types</a:t>
            </a:r>
          </a:p>
          <a:p>
            <a:r>
              <a:rPr lang="en-IN" dirty="0" smtClean="0"/>
              <a:t>User-defined data types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609600" y="1828800"/>
            <a:ext cx="81534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Primary Data Types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14600"/>
            <a:ext cx="7315200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Integral Types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45720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Floating point type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float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double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long double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3048000"/>
            <a:ext cx="213360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character</a:t>
            </a:r>
          </a:p>
          <a:p>
            <a:r>
              <a:rPr lang="en-IN" dirty="0" smtClean="0"/>
              <a:t>char</a:t>
            </a:r>
          </a:p>
          <a:p>
            <a:r>
              <a:rPr lang="en-IN" dirty="0" smtClean="0"/>
              <a:t>signed char</a:t>
            </a:r>
          </a:p>
          <a:p>
            <a:r>
              <a:rPr lang="en-IN" dirty="0" smtClean="0"/>
              <a:t>unsigned char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124200"/>
            <a:ext cx="4572000" cy="1477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Integer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signed                                  unsigned type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			unsigned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smtClean="0"/>
              <a:t>short </a:t>
            </a:r>
            <a:r>
              <a:rPr lang="en-IN" dirty="0" err="1" smtClean="0"/>
              <a:t>int</a:t>
            </a:r>
            <a:r>
              <a:rPr lang="en-IN" dirty="0" smtClean="0"/>
              <a:t>			unsigned short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			unsigned long </a:t>
            </a:r>
            <a:r>
              <a:rPr lang="en-IN" dirty="0" err="1" smtClean="0"/>
              <a:t>int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953000"/>
            <a:ext cx="16764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void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Size(bits)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char or signed 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-128 to +127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 255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or signed </a:t>
                      </a:r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-32768 to +32767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</a:t>
                      </a:r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 65535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short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or signed short </a:t>
                      </a:r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-128 to +127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short </a:t>
                      </a:r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 255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long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or signed</a:t>
                      </a:r>
                      <a:r>
                        <a:rPr lang="en-IN" baseline="0" dirty="0" smtClean="0"/>
                        <a:t> long </a:t>
                      </a:r>
                      <a:r>
                        <a:rPr lang="en-IN" baseline="0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-2147483648 to +2147483647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long </a:t>
                      </a:r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 4294967295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3.4E-38 to 3.4E+38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1.7E-308 to 1.7E+308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long 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3.4E-4932 to 3.4E+4932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 does two things:</a:t>
            </a:r>
          </a:p>
          <a:p>
            <a:pPr lvl="1"/>
            <a:r>
              <a:rPr lang="en-US" dirty="0" smtClean="0"/>
              <a:t>Tells the compiler what the variable name is</a:t>
            </a:r>
          </a:p>
          <a:p>
            <a:pPr lvl="1"/>
            <a:r>
              <a:rPr lang="en-US" dirty="0" smtClean="0"/>
              <a:t>Specifies what type of data the variable will hold</a:t>
            </a:r>
          </a:p>
          <a:p>
            <a:r>
              <a:rPr lang="en-US" dirty="0" smtClean="0"/>
              <a:t>Primary type declaration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data-type v1,v2,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Valid declarations are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number, total;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 ratio;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types and their keyword equivalents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Keyword equivalent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</a:t>
                      </a:r>
                      <a:r>
                        <a:rPr lang="en-IN" baseline="0" dirty="0" smtClean="0"/>
                        <a:t> 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 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 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(or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 short 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</a:t>
                      </a:r>
                      <a:r>
                        <a:rPr lang="en-IN" baseline="0" dirty="0" smtClean="0"/>
                        <a:t> short </a:t>
                      </a:r>
                      <a:r>
                        <a:rPr lang="en-IN" baseline="0" dirty="0" err="1" smtClean="0"/>
                        <a:t>int</a:t>
                      </a:r>
                      <a:r>
                        <a:rPr lang="en-IN" baseline="0" dirty="0" smtClean="0"/>
                        <a:t> (or short </a:t>
                      </a:r>
                      <a:r>
                        <a:rPr lang="en-IN" baseline="0" dirty="0" err="1" smtClean="0"/>
                        <a:t>int</a:t>
                      </a:r>
                      <a:r>
                        <a:rPr lang="en-IN" baseline="0" dirty="0" smtClean="0"/>
                        <a:t> or short)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 long 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signed long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(or long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or long)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(or unsigned)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short 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short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int</a:t>
                      </a:r>
                      <a:r>
                        <a:rPr lang="en-IN" baseline="0" dirty="0" smtClean="0"/>
                        <a:t> (or unsigned short)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long 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</a:t>
                      </a:r>
                      <a:r>
                        <a:rPr lang="en-IN" dirty="0" err="1" smtClean="0"/>
                        <a:t>lont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(or unsigned long)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Floating</a:t>
                      </a:r>
                      <a:r>
                        <a:rPr lang="en-IN" baseline="0" dirty="0" smtClean="0"/>
                        <a:t> 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Double precision floating 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Extended double precision</a:t>
                      </a:r>
                      <a:r>
                        <a:rPr lang="en-IN" baseline="0" dirty="0" smtClean="0"/>
                        <a:t> floating 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double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for declaration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amount;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double deviation;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unsigned n;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type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Allow user to define an identifier that would represent an existing data type</a:t>
            </a:r>
          </a:p>
          <a:p>
            <a:r>
              <a:rPr lang="en-IN" dirty="0" smtClean="0"/>
              <a:t>The user defined data type can later be used to declare variables</a:t>
            </a:r>
          </a:p>
          <a:p>
            <a:pPr marL="1349375" lvl="1" indent="0">
              <a:buNone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type identifier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0363" indent="-360363"/>
            <a:r>
              <a:rPr lang="en-IN" dirty="0" smtClean="0"/>
              <a:t>e.g.   </a:t>
            </a:r>
          </a:p>
          <a:p>
            <a:pPr marL="1411923" lvl="3" indent="-360363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4114800"/>
            <a:ext cx="556260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units;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float marks;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units batch1, batch2;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marks stud_1, stud_2;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type declaration…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Another user-defined data type is enumerated data type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enum</a:t>
            </a:r>
            <a:r>
              <a:rPr lang="en-IN" dirty="0" smtClean="0"/>
              <a:t> identifier {value1, value2, …</a:t>
            </a:r>
            <a:r>
              <a:rPr lang="en-IN" dirty="0" err="1" smtClean="0"/>
              <a:t>valuen</a:t>
            </a:r>
            <a:r>
              <a:rPr lang="en-IN" dirty="0" smtClean="0"/>
              <a:t>};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enum</a:t>
            </a:r>
            <a:r>
              <a:rPr lang="en-IN" dirty="0" smtClean="0"/>
              <a:t> identifier v1, v2, …</a:t>
            </a:r>
            <a:r>
              <a:rPr lang="en-IN" dirty="0" err="1" smtClean="0"/>
              <a:t>vn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	v1=value3; v2=</a:t>
            </a:r>
            <a:r>
              <a:rPr lang="en-IN" dirty="0" err="1" smtClean="0"/>
              <a:t>valuen</a:t>
            </a:r>
            <a:r>
              <a:rPr lang="en-IN" dirty="0" smtClean="0"/>
              <a:t>; </a:t>
            </a:r>
          </a:p>
          <a:p>
            <a:pPr marL="1411923" lvl="3" indent="-360363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4343400"/>
            <a:ext cx="8915400" cy="1981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day {Monday, Tuesday, Friday, Sunday};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day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week_st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week_end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week_st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= Monday;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week_end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= Sunday;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895600" y="35052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4114800" y="33528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Line Callout 1 6"/>
          <p:cNvSpPr/>
          <p:nvPr/>
        </p:nvSpPr>
        <p:spPr>
          <a:xfrm>
            <a:off x="5638800" y="33528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Line Callout 1 7"/>
          <p:cNvSpPr/>
          <p:nvPr/>
        </p:nvSpPr>
        <p:spPr>
          <a:xfrm>
            <a:off x="7239000" y="34290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type declaration…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Another user-defined data type is enumerated data type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identifier {value1, value2, …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valuen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identifier v1, v2, …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v1=value3; v2=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valuen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411923" lvl="3" indent="-360363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4343400"/>
            <a:ext cx="89154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day {Monday=1, Tuesday, Friday, Sunday}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week_st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week_end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week_st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Monday;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week_end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Sunday;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895600" y="35052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4114800" y="33528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Line Callout 1 6"/>
          <p:cNvSpPr/>
          <p:nvPr/>
        </p:nvSpPr>
        <p:spPr>
          <a:xfrm>
            <a:off x="5638800" y="33528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Line Callout 1 7"/>
          <p:cNvSpPr/>
          <p:nvPr/>
        </p:nvSpPr>
        <p:spPr>
          <a:xfrm>
            <a:off x="7239000" y="3429000"/>
            <a:ext cx="838200" cy="533400"/>
          </a:xfrm>
          <a:prstGeom prst="borderCallout1">
            <a:avLst>
              <a:gd name="adj1" fmla="val 97439"/>
              <a:gd name="adj2" fmla="val 48810"/>
              <a:gd name="adj3" fmla="val 204303"/>
              <a:gd name="adj4" fmla="val 1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Assigning values to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=constant;</a:t>
            </a:r>
          </a:p>
          <a:p>
            <a:r>
              <a:rPr lang="en-IN" dirty="0" smtClean="0"/>
              <a:t>e.g.</a:t>
            </a:r>
          </a:p>
          <a:p>
            <a:pPr lvl="1"/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initial_value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=0;</a:t>
            </a:r>
          </a:p>
          <a:p>
            <a:pPr lvl="1"/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final_value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=100;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balance = 75.84;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yes = ‘x’;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year = year +1;</a:t>
            </a:r>
          </a:p>
          <a:p>
            <a:r>
              <a:rPr lang="en-IN" dirty="0" smtClean="0"/>
              <a:t>Combined declaration and assignment</a:t>
            </a:r>
          </a:p>
          <a:p>
            <a:pPr lvl="1"/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constant;</a:t>
            </a:r>
          </a:p>
          <a:p>
            <a:pPr lvl="1"/>
            <a:r>
              <a:rPr lang="en-IN" dirty="0" smtClean="0"/>
              <a:t>e.g.</a:t>
            </a:r>
          </a:p>
          <a:p>
            <a:pPr lvl="2"/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final_value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lvl="2"/>
            <a:r>
              <a:rPr lang="en-IN" dirty="0" smtClean="0">
                <a:latin typeface="Courier New" pitchFamily="49" charset="0"/>
                <a:cs typeface="Courier New" pitchFamily="49" charset="0"/>
              </a:rPr>
              <a:t>char yes = ‘x’;</a:t>
            </a:r>
          </a:p>
          <a:p>
            <a:pPr lvl="2"/>
            <a:r>
              <a:rPr lang="en-IN" dirty="0" smtClean="0">
                <a:latin typeface="Courier New" pitchFamily="49" charset="0"/>
                <a:cs typeface="Courier New" pitchFamily="49" charset="0"/>
              </a:rPr>
              <a:t>double balance = 75.84;</a:t>
            </a:r>
          </a:p>
          <a:p>
            <a:r>
              <a:rPr lang="en-IN" dirty="0" smtClean="0"/>
              <a:t>Initialization of more than one variables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p=q=s=0;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x = y = z = ‘a’;	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map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838200" y="41910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838200" y="38862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838200" y="35814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838200" y="32766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838200" y="29718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838200" y="26670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838200" y="23622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838200" y="20574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838200" y="17526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838200" y="53340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7" name="Rectangle 13"/>
          <p:cNvSpPr>
            <a:spLocks noChangeArrowheads="1"/>
          </p:cNvSpPr>
          <p:nvPr/>
        </p:nvSpPr>
        <p:spPr bwMode="auto">
          <a:xfrm>
            <a:off x="838200" y="5029200"/>
            <a:ext cx="2133600" cy="304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3598" name="Text Box 14"/>
          <p:cNvSpPr txBox="1">
            <a:spLocks noChangeArrowheads="1"/>
          </p:cNvSpPr>
          <p:nvPr/>
        </p:nvSpPr>
        <p:spPr bwMode="auto">
          <a:xfrm>
            <a:off x="3200400" y="17526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0</a:t>
            </a:r>
          </a:p>
        </p:txBody>
      </p:sp>
      <p:sp>
        <p:nvSpPr>
          <p:cNvPr id="323599" name="Text Box 15"/>
          <p:cNvSpPr txBox="1">
            <a:spLocks noChangeArrowheads="1"/>
          </p:cNvSpPr>
          <p:nvPr/>
        </p:nvSpPr>
        <p:spPr bwMode="auto">
          <a:xfrm>
            <a:off x="3200400" y="20574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1</a:t>
            </a:r>
          </a:p>
        </p:txBody>
      </p:sp>
      <p:sp>
        <p:nvSpPr>
          <p:cNvPr id="323600" name="Text Box 16"/>
          <p:cNvSpPr txBox="1">
            <a:spLocks noChangeArrowheads="1"/>
          </p:cNvSpPr>
          <p:nvPr/>
        </p:nvSpPr>
        <p:spPr bwMode="auto">
          <a:xfrm>
            <a:off x="3200400" y="23622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2</a:t>
            </a:r>
          </a:p>
        </p:txBody>
      </p:sp>
      <p:sp>
        <p:nvSpPr>
          <p:cNvPr id="323601" name="Text Box 17"/>
          <p:cNvSpPr txBox="1">
            <a:spLocks noChangeArrowheads="1"/>
          </p:cNvSpPr>
          <p:nvPr/>
        </p:nvSpPr>
        <p:spPr bwMode="auto">
          <a:xfrm>
            <a:off x="3200400" y="26670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3</a:t>
            </a:r>
          </a:p>
        </p:txBody>
      </p:sp>
      <p:sp>
        <p:nvSpPr>
          <p:cNvPr id="323602" name="Text Box 18"/>
          <p:cNvSpPr txBox="1">
            <a:spLocks noChangeArrowheads="1"/>
          </p:cNvSpPr>
          <p:nvPr/>
        </p:nvSpPr>
        <p:spPr bwMode="auto">
          <a:xfrm>
            <a:off x="3200400" y="29718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4</a:t>
            </a:r>
          </a:p>
        </p:txBody>
      </p:sp>
      <p:sp>
        <p:nvSpPr>
          <p:cNvPr id="323603" name="Text Box 19"/>
          <p:cNvSpPr txBox="1">
            <a:spLocks noChangeArrowheads="1"/>
          </p:cNvSpPr>
          <p:nvPr/>
        </p:nvSpPr>
        <p:spPr bwMode="auto">
          <a:xfrm>
            <a:off x="3200400" y="32766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5</a:t>
            </a:r>
          </a:p>
        </p:txBody>
      </p:sp>
      <p:sp>
        <p:nvSpPr>
          <p:cNvPr id="323604" name="Text Box 20"/>
          <p:cNvSpPr txBox="1">
            <a:spLocks noChangeArrowheads="1"/>
          </p:cNvSpPr>
          <p:nvPr/>
        </p:nvSpPr>
        <p:spPr bwMode="auto">
          <a:xfrm>
            <a:off x="3200400" y="358140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6</a:t>
            </a:r>
          </a:p>
        </p:txBody>
      </p:sp>
      <p:sp>
        <p:nvSpPr>
          <p:cNvPr id="323605" name="Text Box 21"/>
          <p:cNvSpPr txBox="1">
            <a:spLocks noChangeArrowheads="1"/>
          </p:cNvSpPr>
          <p:nvPr/>
        </p:nvSpPr>
        <p:spPr bwMode="auto">
          <a:xfrm>
            <a:off x="3200400" y="5334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Arial" pitchFamily="34" charset="0"/>
              </a:rPr>
              <a:t>Address N-1</a:t>
            </a:r>
          </a:p>
        </p:txBody>
      </p:sp>
      <p:sp>
        <p:nvSpPr>
          <p:cNvPr id="323606" name="Text Box 22"/>
          <p:cNvSpPr txBox="1">
            <a:spLocks noChangeArrowheads="1"/>
          </p:cNvSpPr>
          <p:nvPr/>
        </p:nvSpPr>
        <p:spPr bwMode="auto">
          <a:xfrm>
            <a:off x="5410200" y="2784475"/>
            <a:ext cx="2971800" cy="1025525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Every variable is mapped to a particular memory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 illustrating assignments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0"/>
            <a:ext cx="5410200" cy="49530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x,p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y,q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unsigned k;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m=54321;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n = 1234567890;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x=1.234567890000;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y=9.87654321;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k=54321;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p=q=1.0;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(“m = %d\n”, m);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(“n = %ld\n”, n);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(“x = %.12f\n”, x);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(“x = %f\n”, x);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(“y = %.12f\n”, y);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(“y = %lf\n”, y);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(“k = %u p = %f q = %.12f \n”,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k,p,q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IN" sz="29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1524000"/>
            <a:ext cx="5105400" cy="34290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m = -11234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n = 1234567890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x = 1.234567880630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x = 1.234568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y = 9.876543210000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y = 9.876543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k = 54321 p = 1.000000 q = 1.000000000000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data from keyboard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function</a:t>
            </a:r>
          </a:p>
          <a:p>
            <a:pPr algn="ctr">
              <a:buNone/>
            </a:pPr>
            <a:r>
              <a:rPr lang="en-IN" dirty="0" smtClean="0"/>
              <a:t>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(“Control string”, &amp;variable1, &amp;variable2, …);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/>
              <a:t>e.g.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(“%d”, &amp;number);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(“%d %f %d”, &amp;intvar1, &amp;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 &amp;intvar2);</a:t>
            </a:r>
          </a:p>
          <a:p>
            <a:r>
              <a:rPr lang="en-IN" sz="2400" dirty="0" smtClean="0"/>
              <a:t>A program to illustrate </a:t>
            </a:r>
            <a:r>
              <a:rPr lang="en-IN" sz="2400" dirty="0" err="1" smtClean="0"/>
              <a:t>scanf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data from keyboard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/>
              <a:t>A program to illustrate </a:t>
            </a:r>
            <a:r>
              <a:rPr lang="en-IN" sz="2400" dirty="0" err="1" smtClean="0"/>
              <a:t>scanf</a:t>
            </a:r>
            <a:endParaRPr lang="en-IN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2133600"/>
            <a:ext cx="8077200" cy="381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(“Enter the number\n”);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IN" sz="2900" dirty="0" err="1" smtClean="0">
                <a:latin typeface="Courier New" pitchFamily="49" charset="0"/>
                <a:cs typeface="Courier New" pitchFamily="49" charset="0"/>
              </a:rPr>
              <a:t>d”,&amp;number</a:t>
            </a: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IN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IN" sz="2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symbolic 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Certain constants that appear repeatedly in a number of places in the program</a:t>
            </a:r>
          </a:p>
          <a:p>
            <a:r>
              <a:rPr lang="en-IN" dirty="0" smtClean="0"/>
              <a:t>e.g. 3.14 i.e. the value of pi</a:t>
            </a:r>
          </a:p>
          <a:p>
            <a:r>
              <a:rPr lang="en-IN" dirty="0" smtClean="0"/>
              <a:t>We face two problems in the subsequent use of such program</a:t>
            </a:r>
          </a:p>
          <a:p>
            <a:pPr lvl="1"/>
            <a:r>
              <a:rPr lang="en-IN" dirty="0" smtClean="0"/>
              <a:t>problem in modification of the program, and</a:t>
            </a:r>
          </a:p>
          <a:p>
            <a:pPr lvl="1"/>
            <a:r>
              <a:rPr lang="en-IN" dirty="0" smtClean="0"/>
              <a:t>problem in understanding the program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symbolic constants…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IN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symbolic-name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value of constant</a:t>
            </a:r>
            <a:endParaRPr lang="en-IN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/>
              <a:t>e.g.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#define PI 3.14159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#define STRENGTH 100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#define PASS_MARK 50</a:t>
            </a:r>
          </a:p>
          <a:p>
            <a:pPr lvl="1"/>
            <a:r>
              <a:rPr lang="en-IN" dirty="0" smtClean="0">
                <a:latin typeface="Courier New" pitchFamily="49" charset="0"/>
                <a:cs typeface="Courier New" pitchFamily="49" charset="0"/>
              </a:rPr>
              <a:t>#define MAX 200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symbolic constants…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Check the validity of the following statements: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146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MAX=5;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 </a:t>
                      </a:r>
                      <a:r>
                        <a:rPr lang="en-IN" baseline="0" dirty="0" smtClean="0"/>
                        <a:t> define  True  1;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</a:t>
                      </a:r>
                      <a:r>
                        <a:rPr lang="en-IN" baseline="0" dirty="0" smtClean="0"/>
                        <a:t> TRUE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N 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ARRAY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PRICE$ 100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symbol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symbol</a:t>
                      </a:r>
                      <a:r>
                        <a:rPr lang="en-IN" baseline="0" dirty="0" smtClean="0"/>
                        <a:t> 10;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N 5, M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symbolic constants…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Check the validity of the following statements: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146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MAX=5;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 </a:t>
                      </a:r>
                      <a:r>
                        <a:rPr lang="en-IN" baseline="0" dirty="0" smtClean="0"/>
                        <a:t> define  True  1;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</a:t>
                      </a:r>
                      <a:r>
                        <a:rPr lang="en-IN" baseline="0" dirty="0" smtClean="0"/>
                        <a:t> TRUE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N 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ARRAY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PRICE$ 100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symbol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symbol</a:t>
                      </a:r>
                      <a:r>
                        <a:rPr lang="en-IN" baseline="0" dirty="0" smtClean="0"/>
                        <a:t> 10;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#define N 5, M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 variable as constant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one may like to have value of certain variables to remain constant during the execution of a program</a:t>
            </a:r>
          </a:p>
          <a:p>
            <a:pPr>
              <a:buNone/>
            </a:pPr>
            <a:r>
              <a:rPr lang="en-IN" dirty="0" smtClean="0"/>
              <a:t>		const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class_size</a:t>
            </a:r>
            <a:r>
              <a:rPr lang="en-IN" dirty="0" smtClean="0"/>
              <a:t> = 40;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 variable as volatile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Can be used to tell explicitly the compiler that a variable’s value may be changed at any time by some external sources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volatile </a:t>
            </a: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date;</a:t>
            </a:r>
          </a:p>
          <a:p>
            <a:r>
              <a:rPr lang="en-IN" dirty="0" smtClean="0"/>
              <a:t>Then what about the following C statement?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volatile const </a:t>
            </a: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location = 100;</a:t>
            </a:r>
          </a:p>
          <a:p>
            <a:pPr lvl="1"/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Desirable Programming Style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Clarity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 program should be clearly written.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It should be easy to follow the program logic.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Meaningful variable names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Make variable/constant names meaningful to enhance program clarity.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‘area’ instead of ‘a’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‘radius’ instead of ‘r’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Program documentation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Insert comments in the program to make it easy to understand.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Never use too many comments.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Program indentation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Use proper indentation.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Structure of the program should be immediately visible.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r>
              <a:rPr lang="en-US"/>
              <a:t>Variables in Memory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486400" y="1752600"/>
            <a:ext cx="2209800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  <a:latin typeface="Arial" pitchFamily="34" charset="0"/>
              </a:rPr>
              <a:t>Variable X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1981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X = 10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981200" y="350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X = 20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19812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X = X + 1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1905000" y="5334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X = X *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81400" y="2514600"/>
            <a:ext cx="3657600" cy="533400"/>
            <a:chOff x="2256" y="1584"/>
            <a:chExt cx="2304" cy="336"/>
          </a:xfrm>
        </p:grpSpPr>
        <p:sp>
          <p:nvSpPr>
            <p:cNvPr id="324611" name="Rectangle 3"/>
            <p:cNvSpPr>
              <a:spLocks noChangeArrowheads="1"/>
            </p:cNvSpPr>
            <p:nvPr/>
          </p:nvSpPr>
          <p:spPr bwMode="auto">
            <a:xfrm>
              <a:off x="3792" y="1584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10</a:t>
              </a:r>
            </a:p>
          </p:txBody>
        </p:sp>
        <p:sp>
          <p:nvSpPr>
            <p:cNvPr id="324620" name="AutoShape 12"/>
            <p:cNvSpPr>
              <a:spLocks noChangeArrowheads="1"/>
            </p:cNvSpPr>
            <p:nvPr/>
          </p:nvSpPr>
          <p:spPr bwMode="auto">
            <a:xfrm>
              <a:off x="2256" y="1680"/>
              <a:ext cx="1200" cy="192"/>
            </a:xfrm>
            <a:prstGeom prst="rightArrow">
              <a:avLst>
                <a:gd name="adj1" fmla="val 65620"/>
                <a:gd name="adj2" fmla="val 6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381000" y="1752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  <a:latin typeface="Arial" pitchFamily="34" charset="0"/>
              </a:rPr>
              <a:t>Instruction executed</a:t>
            </a:r>
          </a:p>
        </p:txBody>
      </p:sp>
      <p:sp>
        <p:nvSpPr>
          <p:cNvPr id="324625" name="AutoShape 17"/>
          <p:cNvSpPr>
            <a:spLocks noChangeArrowheads="1"/>
          </p:cNvSpPr>
          <p:nvPr/>
        </p:nvSpPr>
        <p:spPr bwMode="auto">
          <a:xfrm>
            <a:off x="914400" y="2590800"/>
            <a:ext cx="381000" cy="3124200"/>
          </a:xfrm>
          <a:prstGeom prst="downArrow">
            <a:avLst>
              <a:gd name="adj1" fmla="val 62500"/>
              <a:gd name="adj2" fmla="val 5876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04800" y="3124200"/>
            <a:ext cx="685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latin typeface="Arial" pitchFamily="34" charset="0"/>
              </a:rPr>
              <a:t>T</a:t>
            </a:r>
          </a:p>
          <a:p>
            <a:pPr algn="ctr"/>
            <a:r>
              <a:rPr lang="en-US" sz="2400">
                <a:latin typeface="Arial" pitchFamily="34" charset="0"/>
              </a:rPr>
              <a:t>i</a:t>
            </a:r>
          </a:p>
          <a:p>
            <a:pPr algn="ctr"/>
            <a:r>
              <a:rPr lang="en-US" sz="2400">
                <a:latin typeface="Arial" pitchFamily="34" charset="0"/>
              </a:rPr>
              <a:t>m</a:t>
            </a:r>
          </a:p>
          <a:p>
            <a:pPr algn="ctr"/>
            <a:r>
              <a:rPr lang="en-US" sz="2400">
                <a:latin typeface="Arial" pitchFamily="34" charset="0"/>
              </a:rPr>
              <a:t>e</a:t>
            </a:r>
          </a:p>
          <a:p>
            <a:pPr>
              <a:spcBef>
                <a:spcPct val="50000"/>
              </a:spcBef>
            </a:pPr>
            <a:endParaRPr lang="en-US" sz="2400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581400" y="3429000"/>
            <a:ext cx="3657600" cy="533400"/>
            <a:chOff x="2256" y="2160"/>
            <a:chExt cx="2304" cy="336"/>
          </a:xfrm>
        </p:grpSpPr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3792" y="2160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20</a:t>
              </a:r>
            </a:p>
          </p:txBody>
        </p:sp>
        <p:sp>
          <p:nvSpPr>
            <p:cNvPr id="324627" name="AutoShape 19"/>
            <p:cNvSpPr>
              <a:spLocks noChangeArrowheads="1"/>
            </p:cNvSpPr>
            <p:nvPr/>
          </p:nvSpPr>
          <p:spPr bwMode="auto">
            <a:xfrm>
              <a:off x="2256" y="2256"/>
              <a:ext cx="1200" cy="192"/>
            </a:xfrm>
            <a:prstGeom prst="rightArrow">
              <a:avLst>
                <a:gd name="adj1" fmla="val 65620"/>
                <a:gd name="adj2" fmla="val 6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581400" y="4343400"/>
            <a:ext cx="3657600" cy="533400"/>
            <a:chOff x="2256" y="2736"/>
            <a:chExt cx="2304" cy="336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3792" y="2736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21</a:t>
              </a:r>
            </a:p>
          </p:txBody>
        </p:sp>
        <p:sp>
          <p:nvSpPr>
            <p:cNvPr id="324628" name="AutoShape 20"/>
            <p:cNvSpPr>
              <a:spLocks noChangeArrowheads="1"/>
            </p:cNvSpPr>
            <p:nvPr/>
          </p:nvSpPr>
          <p:spPr bwMode="auto">
            <a:xfrm>
              <a:off x="2256" y="2832"/>
              <a:ext cx="1200" cy="192"/>
            </a:xfrm>
            <a:prstGeom prst="rightArrow">
              <a:avLst>
                <a:gd name="adj1" fmla="val 65620"/>
                <a:gd name="adj2" fmla="val 6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5257800"/>
            <a:ext cx="3657600" cy="533400"/>
            <a:chOff x="2256" y="3312"/>
            <a:chExt cx="2304" cy="336"/>
          </a:xfrm>
        </p:grpSpPr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3792" y="3312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105</a:t>
              </a:r>
            </a:p>
          </p:txBody>
        </p:sp>
        <p:sp>
          <p:nvSpPr>
            <p:cNvPr id="324629" name="AutoShape 21"/>
            <p:cNvSpPr>
              <a:spLocks noChangeArrowheads="1"/>
            </p:cNvSpPr>
            <p:nvPr/>
          </p:nvSpPr>
          <p:spPr bwMode="auto">
            <a:xfrm>
              <a:off x="2256" y="3408"/>
              <a:ext cx="1200" cy="192"/>
            </a:xfrm>
            <a:prstGeom prst="rightArrow">
              <a:avLst>
                <a:gd name="adj1" fmla="val 65620"/>
                <a:gd name="adj2" fmla="val 6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Indentation Example: </a:t>
            </a:r>
            <a:r>
              <a:rPr lang="en-US" i="1">
                <a:solidFill>
                  <a:srgbClr val="590096"/>
                </a:solidFill>
              </a:rPr>
              <a:t>Good Style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1534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#include &lt;stdio.h&gt;</a:t>
            </a:r>
          </a:p>
          <a:p>
            <a:endParaRPr lang="en-US" sz="180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/* FIND THE LARGEST OF THREE NUMBERS */</a:t>
            </a:r>
          </a:p>
          <a:p>
            <a:endParaRPr lang="en-US" sz="180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main()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{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	int   a, b, c;</a:t>
            </a:r>
          </a:p>
          <a:p>
            <a:endParaRPr lang="en-US" sz="180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	scanf(“%d%d%d”, &amp;a, &amp;b, &amp;c);</a:t>
            </a:r>
          </a:p>
          <a:p>
            <a:endParaRPr lang="en-US" sz="180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	if  ((a&gt;b) &amp;&amp; (a&gt;c))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           		printf(“\n Largest is %d”, a);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	else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           		if  (b&gt;c)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               			printf(“\n Largest is %d”, b);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           		else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               			printf(“\n Largest is %d”, c);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Indentation Example: </a:t>
            </a:r>
            <a:r>
              <a:rPr lang="en-US" i="1">
                <a:solidFill>
                  <a:srgbClr val="590096"/>
                </a:solidFill>
              </a:rPr>
              <a:t>Bad Style</a:t>
            </a:r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457200" y="1655763"/>
            <a:ext cx="815340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#include &lt;stdio.h&gt;</a:t>
            </a:r>
          </a:p>
          <a:p>
            <a:endParaRPr lang="en-US" sz="180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/* FIND THE LARGEST OF THREE NUMBERS */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main()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{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int   a, b, c;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scanf(“%d%d%d”, &amp;a, &amp;b, &amp;c);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if  ((a&gt;b) &amp;&amp; (a&gt;c))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printf(“\n Largest is %d”, a);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  else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if  (b&gt;c)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  printf(“\n Largest is %d”, b);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else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printf(“\n Largest is %d”, c);</a:t>
            </a:r>
          </a:p>
          <a:p>
            <a:r>
              <a:rPr lang="en-US" sz="1800">
                <a:solidFill>
                  <a:srgbClr val="000099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Assignment-1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800" dirty="0" smtClean="0"/>
              <a:t>At the end of each chapter, you will be given a list (selected) of assignment questions. 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800" dirty="0" smtClean="0"/>
              <a:t>Prepare 200 pages full </a:t>
            </a:r>
            <a:r>
              <a:rPr lang="en-US" sz="2800" dirty="0" err="1" smtClean="0"/>
              <a:t>scape</a:t>
            </a:r>
            <a:r>
              <a:rPr lang="en-US" sz="2800" dirty="0" smtClean="0"/>
              <a:t> assignment book and write down all assignments in that. 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800" dirty="0" smtClean="0"/>
              <a:t>This carries some </a:t>
            </a:r>
            <a:r>
              <a:rPr lang="en-US" sz="2800" dirty="0" err="1" smtClean="0"/>
              <a:t>weightage</a:t>
            </a:r>
            <a:r>
              <a:rPr lang="en-US" sz="2800" dirty="0" smtClean="0"/>
              <a:t> in your internal marks.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800" dirty="0" smtClean="0"/>
              <a:t>Solve the following exercise questions from the book by E. </a:t>
            </a:r>
            <a:r>
              <a:rPr lang="en-US" sz="2800" dirty="0" err="1" smtClean="0"/>
              <a:t>Balagurusamy</a:t>
            </a:r>
            <a:endParaRPr lang="en-US" sz="2800" dirty="0" smtClean="0"/>
          </a:p>
          <a:p>
            <a:pPr marL="7772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2.1,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2.2, 2.15, 2.16, 2.17, 2.18, 2.19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indent="-27432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r>
              <a:rPr lang="en-US" dirty="0"/>
              <a:t>Variables in </a:t>
            </a:r>
            <a:r>
              <a:rPr lang="en-US" dirty="0" smtClean="0"/>
              <a:t>Memory…</a:t>
            </a:r>
            <a:endParaRPr lang="en-US" dirty="0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6019800" y="1371600"/>
            <a:ext cx="2590800" cy="1014413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  <a:latin typeface="Arial" pitchFamily="34" charset="0"/>
              </a:rPr>
              <a:t>Variable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  <a:latin typeface="Arial" pitchFamily="34" charset="0"/>
              </a:rPr>
              <a:t>X               Y     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981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X = 20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1981200" y="350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Y = 15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1981200" y="4419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X = Y + 3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1905000" y="5334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latin typeface="Arial" pitchFamily="34" charset="0"/>
              </a:rPr>
              <a:t>Y = X / 6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381000" y="1752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  <a:latin typeface="Arial" pitchFamily="34" charset="0"/>
              </a:rPr>
              <a:t>Instruction executed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81400" y="2514600"/>
            <a:ext cx="5105400" cy="533400"/>
            <a:chOff x="2256" y="1584"/>
            <a:chExt cx="3216" cy="336"/>
          </a:xfrm>
        </p:grpSpPr>
        <p:sp>
          <p:nvSpPr>
            <p:cNvPr id="325635" name="Rectangle 3"/>
            <p:cNvSpPr>
              <a:spLocks noChangeArrowheads="1"/>
            </p:cNvSpPr>
            <p:nvPr/>
          </p:nvSpPr>
          <p:spPr bwMode="auto">
            <a:xfrm>
              <a:off x="3792" y="1584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20</a:t>
              </a:r>
            </a:p>
          </p:txBody>
        </p:sp>
        <p:sp>
          <p:nvSpPr>
            <p:cNvPr id="325644" name="AutoShape 12"/>
            <p:cNvSpPr>
              <a:spLocks noChangeArrowheads="1"/>
            </p:cNvSpPr>
            <p:nvPr/>
          </p:nvSpPr>
          <p:spPr bwMode="auto">
            <a:xfrm>
              <a:off x="2256" y="1680"/>
              <a:ext cx="1200" cy="192"/>
            </a:xfrm>
            <a:prstGeom prst="rightArrow">
              <a:avLst>
                <a:gd name="adj1" fmla="val 65620"/>
                <a:gd name="adj2" fmla="val 6302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5649" name="Rectangle 17"/>
            <p:cNvSpPr>
              <a:spLocks noChangeArrowheads="1"/>
            </p:cNvSpPr>
            <p:nvPr/>
          </p:nvSpPr>
          <p:spPr bwMode="auto">
            <a:xfrm>
              <a:off x="4704" y="1584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?</a:t>
              </a:r>
            </a:p>
          </p:txBody>
        </p:sp>
      </p:grpSp>
      <p:sp>
        <p:nvSpPr>
          <p:cNvPr id="325653" name="AutoShape 21"/>
          <p:cNvSpPr>
            <a:spLocks noChangeArrowheads="1"/>
          </p:cNvSpPr>
          <p:nvPr/>
        </p:nvSpPr>
        <p:spPr bwMode="auto">
          <a:xfrm>
            <a:off x="914400" y="2590800"/>
            <a:ext cx="381000" cy="3124200"/>
          </a:xfrm>
          <a:prstGeom prst="downArrow">
            <a:avLst>
              <a:gd name="adj1" fmla="val 69167"/>
              <a:gd name="adj2" fmla="val 46239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304800" y="3124200"/>
            <a:ext cx="685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latin typeface="Arial" pitchFamily="34" charset="0"/>
              </a:rPr>
              <a:t>T</a:t>
            </a:r>
          </a:p>
          <a:p>
            <a:pPr algn="ctr"/>
            <a:r>
              <a:rPr lang="en-US" sz="2400">
                <a:latin typeface="Arial" pitchFamily="34" charset="0"/>
              </a:rPr>
              <a:t>i</a:t>
            </a:r>
          </a:p>
          <a:p>
            <a:pPr algn="ctr"/>
            <a:r>
              <a:rPr lang="en-US" sz="2400">
                <a:latin typeface="Arial" pitchFamily="34" charset="0"/>
              </a:rPr>
              <a:t>m</a:t>
            </a:r>
          </a:p>
          <a:p>
            <a:pPr algn="ctr"/>
            <a:r>
              <a:rPr lang="en-US" sz="2400">
                <a:latin typeface="Arial" pitchFamily="34" charset="0"/>
              </a:rPr>
              <a:t>e</a:t>
            </a:r>
          </a:p>
          <a:p>
            <a:pPr>
              <a:spcBef>
                <a:spcPct val="50000"/>
              </a:spcBef>
            </a:pPr>
            <a:endParaRPr lang="en-US" sz="2400">
              <a:latin typeface="Arial" pitchFamily="34" charset="0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581400" y="3429000"/>
            <a:ext cx="5105400" cy="533400"/>
            <a:chOff x="2256" y="2160"/>
            <a:chExt cx="3216" cy="336"/>
          </a:xfrm>
        </p:grpSpPr>
        <p:sp>
          <p:nvSpPr>
            <p:cNvPr id="325636" name="Rectangle 4"/>
            <p:cNvSpPr>
              <a:spLocks noChangeArrowheads="1"/>
            </p:cNvSpPr>
            <p:nvPr/>
          </p:nvSpPr>
          <p:spPr bwMode="auto">
            <a:xfrm>
              <a:off x="3792" y="2160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20</a:t>
              </a:r>
            </a:p>
          </p:txBody>
        </p:sp>
        <p:sp>
          <p:nvSpPr>
            <p:cNvPr id="325650" name="Rectangle 18"/>
            <p:cNvSpPr>
              <a:spLocks noChangeArrowheads="1"/>
            </p:cNvSpPr>
            <p:nvPr/>
          </p:nvSpPr>
          <p:spPr bwMode="auto">
            <a:xfrm>
              <a:off x="4704" y="2160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15</a:t>
              </a:r>
            </a:p>
          </p:txBody>
        </p:sp>
        <p:sp>
          <p:nvSpPr>
            <p:cNvPr id="325655" name="AutoShape 23"/>
            <p:cNvSpPr>
              <a:spLocks noChangeArrowheads="1"/>
            </p:cNvSpPr>
            <p:nvPr/>
          </p:nvSpPr>
          <p:spPr bwMode="auto">
            <a:xfrm>
              <a:off x="2256" y="2256"/>
              <a:ext cx="1200" cy="192"/>
            </a:xfrm>
            <a:prstGeom prst="rightArrow">
              <a:avLst>
                <a:gd name="adj1" fmla="val 65620"/>
                <a:gd name="adj2" fmla="val 6302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581400" y="4343400"/>
            <a:ext cx="5105400" cy="533400"/>
            <a:chOff x="2256" y="2736"/>
            <a:chExt cx="3216" cy="336"/>
          </a:xfrm>
        </p:grpSpPr>
        <p:sp>
          <p:nvSpPr>
            <p:cNvPr id="325637" name="Rectangle 5"/>
            <p:cNvSpPr>
              <a:spLocks noChangeArrowheads="1"/>
            </p:cNvSpPr>
            <p:nvPr/>
          </p:nvSpPr>
          <p:spPr bwMode="auto">
            <a:xfrm>
              <a:off x="3792" y="2736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18</a:t>
              </a:r>
            </a:p>
          </p:txBody>
        </p:sp>
        <p:sp>
          <p:nvSpPr>
            <p:cNvPr id="325651" name="Rectangle 19"/>
            <p:cNvSpPr>
              <a:spLocks noChangeArrowheads="1"/>
            </p:cNvSpPr>
            <p:nvPr/>
          </p:nvSpPr>
          <p:spPr bwMode="auto">
            <a:xfrm>
              <a:off x="4704" y="2736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15</a:t>
              </a:r>
            </a:p>
          </p:txBody>
        </p:sp>
        <p:sp>
          <p:nvSpPr>
            <p:cNvPr id="325656" name="AutoShape 24"/>
            <p:cNvSpPr>
              <a:spLocks noChangeArrowheads="1"/>
            </p:cNvSpPr>
            <p:nvPr/>
          </p:nvSpPr>
          <p:spPr bwMode="auto">
            <a:xfrm>
              <a:off x="2256" y="2832"/>
              <a:ext cx="1200" cy="192"/>
            </a:xfrm>
            <a:prstGeom prst="rightArrow">
              <a:avLst>
                <a:gd name="adj1" fmla="val 65620"/>
                <a:gd name="adj2" fmla="val 6302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581400" y="5257800"/>
            <a:ext cx="5105400" cy="533400"/>
            <a:chOff x="2256" y="3312"/>
            <a:chExt cx="3216" cy="336"/>
          </a:xfrm>
        </p:grpSpPr>
        <p:sp>
          <p:nvSpPr>
            <p:cNvPr id="325638" name="Rectangle 6"/>
            <p:cNvSpPr>
              <a:spLocks noChangeArrowheads="1"/>
            </p:cNvSpPr>
            <p:nvPr/>
          </p:nvSpPr>
          <p:spPr bwMode="auto">
            <a:xfrm>
              <a:off x="3792" y="3312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18</a:t>
              </a:r>
            </a:p>
          </p:txBody>
        </p:sp>
        <p:sp>
          <p:nvSpPr>
            <p:cNvPr id="325652" name="Rectangle 20"/>
            <p:cNvSpPr>
              <a:spLocks noChangeArrowheads="1"/>
            </p:cNvSpPr>
            <p:nvPr/>
          </p:nvSpPr>
          <p:spPr bwMode="auto">
            <a:xfrm>
              <a:off x="4704" y="3312"/>
              <a:ext cx="768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itchFamily="34" charset="0"/>
                </a:rPr>
                <a:t>3</a:t>
              </a:r>
            </a:p>
          </p:txBody>
        </p:sp>
        <p:sp>
          <p:nvSpPr>
            <p:cNvPr id="325657" name="AutoShape 25"/>
            <p:cNvSpPr>
              <a:spLocks noChangeArrowheads="1"/>
            </p:cNvSpPr>
            <p:nvPr/>
          </p:nvSpPr>
          <p:spPr bwMode="auto">
            <a:xfrm>
              <a:off x="2256" y="3408"/>
              <a:ext cx="1200" cy="192"/>
            </a:xfrm>
            <a:prstGeom prst="rightArrow">
              <a:avLst>
                <a:gd name="adj1" fmla="val 65620"/>
                <a:gd name="adj2" fmla="val 6302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lnSpcReduction="10000"/>
          </a:bodyPr>
          <a:lstStyle/>
          <a:p>
            <a:r>
              <a:rPr lang="en-US"/>
              <a:t>Three common data types used:</a:t>
            </a:r>
          </a:p>
          <a:p>
            <a:pPr lvl="1"/>
            <a:endParaRPr lang="en-US" u="sng">
              <a:solidFill>
                <a:srgbClr val="993300"/>
              </a:solidFill>
            </a:endParaRPr>
          </a:p>
          <a:p>
            <a:pPr lvl="1"/>
            <a:r>
              <a:rPr lang="en-US" u="sng">
                <a:solidFill>
                  <a:srgbClr val="993300"/>
                </a:solidFill>
              </a:rPr>
              <a:t>Integer</a:t>
            </a:r>
            <a:r>
              <a:rPr lang="en-US"/>
              <a:t>  ::  can store only whole numbers</a:t>
            </a:r>
          </a:p>
          <a:p>
            <a:pPr lvl="2"/>
            <a:r>
              <a:rPr lang="en-US"/>
              <a:t>Examples:  25,  -56,  1,  0</a:t>
            </a:r>
          </a:p>
          <a:p>
            <a:pPr lvl="1"/>
            <a:endParaRPr lang="en-US" u="sng">
              <a:solidFill>
                <a:srgbClr val="993300"/>
              </a:solidFill>
            </a:endParaRPr>
          </a:p>
          <a:p>
            <a:pPr lvl="1"/>
            <a:r>
              <a:rPr lang="en-US" u="sng">
                <a:solidFill>
                  <a:srgbClr val="993300"/>
                </a:solidFill>
              </a:rPr>
              <a:t>Floating-point</a:t>
            </a:r>
            <a:r>
              <a:rPr lang="en-US"/>
              <a:t>  ::  can store numbers with fractional values.</a:t>
            </a:r>
          </a:p>
          <a:p>
            <a:pPr lvl="2"/>
            <a:r>
              <a:rPr lang="en-US"/>
              <a:t>Examples: 3.14159,  5.0,  -12345.345</a:t>
            </a:r>
          </a:p>
          <a:p>
            <a:pPr lvl="1"/>
            <a:endParaRPr lang="en-US" u="sng">
              <a:solidFill>
                <a:srgbClr val="993300"/>
              </a:solidFill>
            </a:endParaRPr>
          </a:p>
          <a:p>
            <a:pPr lvl="1"/>
            <a:r>
              <a:rPr lang="en-US" u="sng">
                <a:solidFill>
                  <a:srgbClr val="993300"/>
                </a:solidFill>
              </a:rPr>
              <a:t>Character</a:t>
            </a:r>
            <a:r>
              <a:rPr lang="en-US"/>
              <a:t>  ::  can store a character</a:t>
            </a:r>
          </a:p>
          <a:p>
            <a:pPr lvl="2"/>
            <a:r>
              <a:rPr lang="en-US"/>
              <a:t>Examples: ‘A’,  ‘a’,  ‘*’,  ‘3’,  ‘ ’,  ‘+’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Types…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58913"/>
            <a:ext cx="8610600" cy="4865687"/>
          </a:xfrm>
        </p:spPr>
        <p:txBody>
          <a:bodyPr/>
          <a:lstStyle/>
          <a:p>
            <a:r>
              <a:rPr lang="en-US" dirty="0"/>
              <a:t>How are they stored in memory?</a:t>
            </a:r>
          </a:p>
          <a:p>
            <a:pPr lvl="1"/>
            <a:r>
              <a:rPr lang="en-US" dirty="0"/>
              <a:t>Integer :: </a:t>
            </a:r>
          </a:p>
          <a:p>
            <a:pPr lvl="2"/>
            <a:r>
              <a:rPr lang="en-US" dirty="0"/>
              <a:t>16 bits</a:t>
            </a:r>
          </a:p>
          <a:p>
            <a:pPr lvl="2"/>
            <a:r>
              <a:rPr lang="en-US" dirty="0"/>
              <a:t>32 bits</a:t>
            </a:r>
          </a:p>
          <a:p>
            <a:pPr lvl="1"/>
            <a:r>
              <a:rPr lang="en-US" dirty="0"/>
              <a:t>Float :: </a:t>
            </a:r>
          </a:p>
          <a:p>
            <a:pPr lvl="2"/>
            <a:r>
              <a:rPr lang="en-US" dirty="0"/>
              <a:t>32 bits</a:t>
            </a:r>
          </a:p>
          <a:p>
            <a:pPr lvl="2"/>
            <a:r>
              <a:rPr lang="en-US" dirty="0"/>
              <a:t>64 bits</a:t>
            </a:r>
          </a:p>
          <a:p>
            <a:pPr lvl="1"/>
            <a:r>
              <a:rPr lang="en-US" dirty="0"/>
              <a:t>Char ::</a:t>
            </a:r>
          </a:p>
          <a:p>
            <a:pPr lvl="2"/>
            <a:r>
              <a:rPr lang="en-US" dirty="0"/>
              <a:t>8 bits (ASCII code)</a:t>
            </a:r>
          </a:p>
          <a:p>
            <a:pPr lvl="2"/>
            <a:r>
              <a:rPr lang="en-US" dirty="0"/>
              <a:t>16 bits (UNICODE, used in Java)</a:t>
            </a:r>
          </a:p>
          <a:p>
            <a:endParaRPr lang="en-US" dirty="0"/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4724400" y="2743200"/>
            <a:ext cx="4038600" cy="720725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Actual number of bits vary from one computer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2972</Words>
  <Application>Microsoft Office PowerPoint</Application>
  <PresentationFormat>On-screen Show (4:3)</PresentationFormat>
  <Paragraphs>774</Paragraphs>
  <Slides>62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Median</vt:lpstr>
      <vt:lpstr>Introduction to Programming</vt:lpstr>
      <vt:lpstr>Some Terminologies</vt:lpstr>
      <vt:lpstr>Variables and Constants</vt:lpstr>
      <vt:lpstr>Variables and Constants…</vt:lpstr>
      <vt:lpstr>Memory map</vt:lpstr>
      <vt:lpstr>Variables in Memory</vt:lpstr>
      <vt:lpstr>Variables in Memory…</vt:lpstr>
      <vt:lpstr>Data Types</vt:lpstr>
      <vt:lpstr>Data Types…</vt:lpstr>
      <vt:lpstr>Problem solving</vt:lpstr>
      <vt:lpstr>Flowchart: basic symbols</vt:lpstr>
      <vt:lpstr>Flowchart: basic symbols…</vt:lpstr>
      <vt:lpstr>Example 1: Adding three numbers</vt:lpstr>
      <vt:lpstr>Example 2: Larger of two numbers</vt:lpstr>
      <vt:lpstr>Example 3: Largest of three numbers</vt:lpstr>
      <vt:lpstr>Example 4: Sum of first N natural numbers</vt:lpstr>
      <vt:lpstr>Example 5: SUM = 12 + 22 + 32 + N2</vt:lpstr>
      <vt:lpstr>Example 6: SUM = 1.2 + 2.3 + 3.4 + to N terms</vt:lpstr>
      <vt:lpstr>Example 7: Computing Factorial</vt:lpstr>
      <vt:lpstr>Example 8: Roots of a quadratic equation</vt:lpstr>
      <vt:lpstr>Example 9: Grade computation</vt:lpstr>
      <vt:lpstr>Example 9: Grade computation…</vt:lpstr>
      <vt:lpstr>Programming in C: Basics</vt:lpstr>
      <vt:lpstr>History of C</vt:lpstr>
      <vt:lpstr>Why teach C?</vt:lpstr>
      <vt:lpstr>Some programmer jargon</vt:lpstr>
      <vt:lpstr>Our First C Program: Hello World</vt:lpstr>
      <vt:lpstr>C doesn’t care much about spaces</vt:lpstr>
      <vt:lpstr>The C Character Set</vt:lpstr>
      <vt:lpstr>C Tokens</vt:lpstr>
      <vt:lpstr>Identifiers and Keywords</vt:lpstr>
      <vt:lpstr>Valid and Invalid Identifiers</vt:lpstr>
      <vt:lpstr>Keywords of C</vt:lpstr>
      <vt:lpstr>Constants</vt:lpstr>
      <vt:lpstr>Integer Constants</vt:lpstr>
      <vt:lpstr>Integer Constants…</vt:lpstr>
      <vt:lpstr>Integer Constants…</vt:lpstr>
      <vt:lpstr>Real/floating point constants</vt:lpstr>
      <vt:lpstr>Character and string constants</vt:lpstr>
      <vt:lpstr>Data Types</vt:lpstr>
      <vt:lpstr>Data Types…</vt:lpstr>
      <vt:lpstr>Data Types…</vt:lpstr>
      <vt:lpstr>Declaration of Variables</vt:lpstr>
      <vt:lpstr>Data types and their keyword equivalents</vt:lpstr>
      <vt:lpstr>A Program for declaration of variables</vt:lpstr>
      <vt:lpstr>User defined type declaration</vt:lpstr>
      <vt:lpstr>User defined type declaration…</vt:lpstr>
      <vt:lpstr>User defined type declaration…</vt:lpstr>
      <vt:lpstr>Assigning values to variables</vt:lpstr>
      <vt:lpstr>Program illustrating assignments</vt:lpstr>
      <vt:lpstr>Reading data from keyboard</vt:lpstr>
      <vt:lpstr>Reading data from keyboard</vt:lpstr>
      <vt:lpstr>Defining symbolic constants</vt:lpstr>
      <vt:lpstr>Defining symbolic constants…</vt:lpstr>
      <vt:lpstr>Defining symbolic constants…</vt:lpstr>
      <vt:lpstr>Defining symbolic constants…</vt:lpstr>
      <vt:lpstr>Declaring a variable as constant</vt:lpstr>
      <vt:lpstr>Declaring a variable as volatile</vt:lpstr>
      <vt:lpstr>Desirable Programming Style</vt:lpstr>
      <vt:lpstr>Indentation Example: Good Style</vt:lpstr>
      <vt:lpstr>Indentation Example: Bad Style</vt:lpstr>
      <vt:lpstr>Assignment-1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Bhaveshgohil</cp:lastModifiedBy>
  <cp:revision>42</cp:revision>
  <dcterms:created xsi:type="dcterms:W3CDTF">2006-08-16T00:00:00Z</dcterms:created>
  <dcterms:modified xsi:type="dcterms:W3CDTF">2015-12-28T11:46:53Z</dcterms:modified>
</cp:coreProperties>
</file>