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1" r:id="rId6"/>
    <p:sldId id="268" r:id="rId7"/>
    <p:sldId id="257" r:id="rId8"/>
    <p:sldId id="258" r:id="rId9"/>
    <p:sldId id="259" r:id="rId10"/>
    <p:sldId id="260" r:id="rId11"/>
    <p:sldId id="261" r:id="rId12"/>
    <p:sldId id="262" r:id="rId13"/>
    <p:sldId id="265" r:id="rId14"/>
    <p:sldId id="267" r:id="rId15"/>
    <p:sldId id="264" r:id="rId16"/>
    <p:sldId id="266"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C152-01C8-479B-A779-F425FBB1F3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42549A-467B-4684-BC2A-5711DBBA2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3E8921-80D0-46CC-A93E-1D7F47CA6C63}"/>
              </a:ext>
            </a:extLst>
          </p:cNvPr>
          <p:cNvSpPr>
            <a:spLocks noGrp="1"/>
          </p:cNvSpPr>
          <p:nvPr>
            <p:ph type="dt" sz="half" idx="10"/>
          </p:nvPr>
        </p:nvSpPr>
        <p:spPr/>
        <p:txBody>
          <a:bodyPr/>
          <a:lstStyle/>
          <a:p>
            <a:fld id="{0578766E-32B1-46A3-9BBC-6AD3BC75CB50}" type="datetimeFigureOut">
              <a:rPr lang="en-IN" smtClean="0"/>
              <a:t>25-07-2020</a:t>
            </a:fld>
            <a:endParaRPr lang="en-IN"/>
          </a:p>
        </p:txBody>
      </p:sp>
      <p:sp>
        <p:nvSpPr>
          <p:cNvPr id="5" name="Footer Placeholder 4">
            <a:extLst>
              <a:ext uri="{FF2B5EF4-FFF2-40B4-BE49-F238E27FC236}">
                <a16:creationId xmlns:a16="http://schemas.microsoft.com/office/drawing/2014/main" id="{02EF04FA-6A83-4EE4-94BC-90293BA71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99A65-E209-4FE7-9B11-456CBDFFB68B}"/>
              </a:ext>
            </a:extLst>
          </p:cNvPr>
          <p:cNvSpPr>
            <a:spLocks noGrp="1"/>
          </p:cNvSpPr>
          <p:nvPr>
            <p:ph type="sldNum" sz="quarter" idx="12"/>
          </p:nvPr>
        </p:nvSpPr>
        <p:spPr/>
        <p:txBody>
          <a:bodyPr/>
          <a:lstStyle/>
          <a:p>
            <a:fld id="{BCA1B73C-671A-48BD-A1BC-A0645AE4B68A}" type="slidenum">
              <a:rPr lang="en-IN" smtClean="0"/>
              <a:t>‹#›</a:t>
            </a:fld>
            <a:endParaRPr lang="en-IN"/>
          </a:p>
        </p:txBody>
      </p:sp>
    </p:spTree>
    <p:extLst>
      <p:ext uri="{BB962C8B-B14F-4D97-AF65-F5344CB8AC3E}">
        <p14:creationId xmlns:p14="http://schemas.microsoft.com/office/powerpoint/2010/main" val="425129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030D-5684-4B2E-8918-861CF948BD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2E6013-B587-4781-A20C-2265AE76DF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3CB34-9E36-4865-ACB9-B8559A888190}"/>
              </a:ext>
            </a:extLst>
          </p:cNvPr>
          <p:cNvSpPr>
            <a:spLocks noGrp="1"/>
          </p:cNvSpPr>
          <p:nvPr>
            <p:ph type="dt" sz="half" idx="10"/>
          </p:nvPr>
        </p:nvSpPr>
        <p:spPr/>
        <p:txBody>
          <a:bodyPr/>
          <a:lstStyle/>
          <a:p>
            <a:fld id="{0578766E-32B1-46A3-9BBC-6AD3BC75CB50}" type="datetimeFigureOut">
              <a:rPr lang="en-IN" smtClean="0"/>
              <a:t>25-07-2020</a:t>
            </a:fld>
            <a:endParaRPr lang="en-IN"/>
          </a:p>
        </p:txBody>
      </p:sp>
      <p:sp>
        <p:nvSpPr>
          <p:cNvPr id="5" name="Footer Placeholder 4">
            <a:extLst>
              <a:ext uri="{FF2B5EF4-FFF2-40B4-BE49-F238E27FC236}">
                <a16:creationId xmlns:a16="http://schemas.microsoft.com/office/drawing/2014/main" id="{B62D5DEA-0AFA-45B5-8E5B-1D9B625666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F0C263-BFA9-4086-8580-4DC92BBF0C51}"/>
              </a:ext>
            </a:extLst>
          </p:cNvPr>
          <p:cNvSpPr>
            <a:spLocks noGrp="1"/>
          </p:cNvSpPr>
          <p:nvPr>
            <p:ph type="sldNum" sz="quarter" idx="12"/>
          </p:nvPr>
        </p:nvSpPr>
        <p:spPr/>
        <p:txBody>
          <a:bodyPr/>
          <a:lstStyle/>
          <a:p>
            <a:fld id="{BCA1B73C-671A-48BD-A1BC-A0645AE4B68A}" type="slidenum">
              <a:rPr lang="en-IN" smtClean="0"/>
              <a:t>‹#›</a:t>
            </a:fld>
            <a:endParaRPr lang="en-IN"/>
          </a:p>
        </p:txBody>
      </p:sp>
    </p:spTree>
    <p:extLst>
      <p:ext uri="{BB962C8B-B14F-4D97-AF65-F5344CB8AC3E}">
        <p14:creationId xmlns:p14="http://schemas.microsoft.com/office/powerpoint/2010/main" val="134773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215450-F3AF-4376-BA8D-3AEC156C9B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46259-ED4B-44F0-9D0C-02A45D7CD6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5C839-89E8-4EDC-A289-846EFE2BCD12}"/>
              </a:ext>
            </a:extLst>
          </p:cNvPr>
          <p:cNvSpPr>
            <a:spLocks noGrp="1"/>
          </p:cNvSpPr>
          <p:nvPr>
            <p:ph type="dt" sz="half" idx="10"/>
          </p:nvPr>
        </p:nvSpPr>
        <p:spPr/>
        <p:txBody>
          <a:bodyPr/>
          <a:lstStyle/>
          <a:p>
            <a:fld id="{0578766E-32B1-46A3-9BBC-6AD3BC75CB50}" type="datetimeFigureOut">
              <a:rPr lang="en-IN" smtClean="0"/>
              <a:t>25-07-2020</a:t>
            </a:fld>
            <a:endParaRPr lang="en-IN"/>
          </a:p>
        </p:txBody>
      </p:sp>
      <p:sp>
        <p:nvSpPr>
          <p:cNvPr id="5" name="Footer Placeholder 4">
            <a:extLst>
              <a:ext uri="{FF2B5EF4-FFF2-40B4-BE49-F238E27FC236}">
                <a16:creationId xmlns:a16="http://schemas.microsoft.com/office/drawing/2014/main" id="{6DF5B18F-44B3-4813-AC31-79CC12686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535F1-3677-4F43-AD96-7FF4053BB620}"/>
              </a:ext>
            </a:extLst>
          </p:cNvPr>
          <p:cNvSpPr>
            <a:spLocks noGrp="1"/>
          </p:cNvSpPr>
          <p:nvPr>
            <p:ph type="sldNum" sz="quarter" idx="12"/>
          </p:nvPr>
        </p:nvSpPr>
        <p:spPr/>
        <p:txBody>
          <a:bodyPr/>
          <a:lstStyle/>
          <a:p>
            <a:fld id="{BCA1B73C-671A-48BD-A1BC-A0645AE4B68A}" type="slidenum">
              <a:rPr lang="en-IN" smtClean="0"/>
              <a:t>‹#›</a:t>
            </a:fld>
            <a:endParaRPr lang="en-IN"/>
          </a:p>
        </p:txBody>
      </p:sp>
    </p:spTree>
    <p:extLst>
      <p:ext uri="{BB962C8B-B14F-4D97-AF65-F5344CB8AC3E}">
        <p14:creationId xmlns:p14="http://schemas.microsoft.com/office/powerpoint/2010/main" val="208103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27DA-90D0-4308-87EC-52BA8721AB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CD873F-169C-437A-8EEA-E097111140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16B7D-92F8-4068-BAA9-8A8A473BE2DA}"/>
              </a:ext>
            </a:extLst>
          </p:cNvPr>
          <p:cNvSpPr>
            <a:spLocks noGrp="1"/>
          </p:cNvSpPr>
          <p:nvPr>
            <p:ph type="dt" sz="half" idx="10"/>
          </p:nvPr>
        </p:nvSpPr>
        <p:spPr/>
        <p:txBody>
          <a:bodyPr/>
          <a:lstStyle/>
          <a:p>
            <a:fld id="{0578766E-32B1-46A3-9BBC-6AD3BC75CB50}" type="datetimeFigureOut">
              <a:rPr lang="en-IN" smtClean="0"/>
              <a:t>25-07-2020</a:t>
            </a:fld>
            <a:endParaRPr lang="en-IN"/>
          </a:p>
        </p:txBody>
      </p:sp>
      <p:sp>
        <p:nvSpPr>
          <p:cNvPr id="5" name="Footer Placeholder 4">
            <a:extLst>
              <a:ext uri="{FF2B5EF4-FFF2-40B4-BE49-F238E27FC236}">
                <a16:creationId xmlns:a16="http://schemas.microsoft.com/office/drawing/2014/main" id="{5380A405-357F-4751-8878-519DE9E1C8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F3EC29-2C86-4A2C-8671-21E86FDEBEC4}"/>
              </a:ext>
            </a:extLst>
          </p:cNvPr>
          <p:cNvSpPr>
            <a:spLocks noGrp="1"/>
          </p:cNvSpPr>
          <p:nvPr>
            <p:ph type="sldNum" sz="quarter" idx="12"/>
          </p:nvPr>
        </p:nvSpPr>
        <p:spPr/>
        <p:txBody>
          <a:bodyPr/>
          <a:lstStyle/>
          <a:p>
            <a:fld id="{BCA1B73C-671A-48BD-A1BC-A0645AE4B68A}" type="slidenum">
              <a:rPr lang="en-IN" smtClean="0"/>
              <a:t>‹#›</a:t>
            </a:fld>
            <a:endParaRPr lang="en-IN"/>
          </a:p>
        </p:txBody>
      </p:sp>
    </p:spTree>
    <p:extLst>
      <p:ext uri="{BB962C8B-B14F-4D97-AF65-F5344CB8AC3E}">
        <p14:creationId xmlns:p14="http://schemas.microsoft.com/office/powerpoint/2010/main" val="189537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E7A7-0DAE-4DEF-94F4-2BE18613A0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0E3A57-82FF-4C43-82BD-AB8799EDC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589BDC-B581-41D0-97D7-BFDB8301380B}"/>
              </a:ext>
            </a:extLst>
          </p:cNvPr>
          <p:cNvSpPr>
            <a:spLocks noGrp="1"/>
          </p:cNvSpPr>
          <p:nvPr>
            <p:ph type="dt" sz="half" idx="10"/>
          </p:nvPr>
        </p:nvSpPr>
        <p:spPr/>
        <p:txBody>
          <a:bodyPr/>
          <a:lstStyle/>
          <a:p>
            <a:fld id="{0578766E-32B1-46A3-9BBC-6AD3BC75CB50}" type="datetimeFigureOut">
              <a:rPr lang="en-IN" smtClean="0"/>
              <a:t>25-07-2020</a:t>
            </a:fld>
            <a:endParaRPr lang="en-IN"/>
          </a:p>
        </p:txBody>
      </p:sp>
      <p:sp>
        <p:nvSpPr>
          <p:cNvPr id="5" name="Footer Placeholder 4">
            <a:extLst>
              <a:ext uri="{FF2B5EF4-FFF2-40B4-BE49-F238E27FC236}">
                <a16:creationId xmlns:a16="http://schemas.microsoft.com/office/drawing/2014/main" id="{9199372F-967A-49F8-BDA0-FCFA78F005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DFB98-6EFE-4758-BF5D-E89E234342A7}"/>
              </a:ext>
            </a:extLst>
          </p:cNvPr>
          <p:cNvSpPr>
            <a:spLocks noGrp="1"/>
          </p:cNvSpPr>
          <p:nvPr>
            <p:ph type="sldNum" sz="quarter" idx="12"/>
          </p:nvPr>
        </p:nvSpPr>
        <p:spPr/>
        <p:txBody>
          <a:bodyPr/>
          <a:lstStyle/>
          <a:p>
            <a:fld id="{BCA1B73C-671A-48BD-A1BC-A0645AE4B68A}" type="slidenum">
              <a:rPr lang="en-IN" smtClean="0"/>
              <a:t>‹#›</a:t>
            </a:fld>
            <a:endParaRPr lang="en-IN"/>
          </a:p>
        </p:txBody>
      </p:sp>
    </p:spTree>
    <p:extLst>
      <p:ext uri="{BB962C8B-B14F-4D97-AF65-F5344CB8AC3E}">
        <p14:creationId xmlns:p14="http://schemas.microsoft.com/office/powerpoint/2010/main" val="301350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3884-7D89-444A-9242-73A7A4854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24B35-047A-44AA-ABEA-4A9BA2D2E7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EBCF20-4FB7-4AE2-AE6C-5308628F69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71F74F-61A3-4DAF-9B03-6DC77D828530}"/>
              </a:ext>
            </a:extLst>
          </p:cNvPr>
          <p:cNvSpPr>
            <a:spLocks noGrp="1"/>
          </p:cNvSpPr>
          <p:nvPr>
            <p:ph type="dt" sz="half" idx="10"/>
          </p:nvPr>
        </p:nvSpPr>
        <p:spPr/>
        <p:txBody>
          <a:bodyPr/>
          <a:lstStyle/>
          <a:p>
            <a:fld id="{0578766E-32B1-46A3-9BBC-6AD3BC75CB50}" type="datetimeFigureOut">
              <a:rPr lang="en-IN" smtClean="0"/>
              <a:t>25-07-2020</a:t>
            </a:fld>
            <a:endParaRPr lang="en-IN"/>
          </a:p>
        </p:txBody>
      </p:sp>
      <p:sp>
        <p:nvSpPr>
          <p:cNvPr id="6" name="Footer Placeholder 5">
            <a:extLst>
              <a:ext uri="{FF2B5EF4-FFF2-40B4-BE49-F238E27FC236}">
                <a16:creationId xmlns:a16="http://schemas.microsoft.com/office/drawing/2014/main" id="{0BDA301C-5A79-406C-9CFE-DDFBED8F36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E6BF6F-6A0B-4985-A739-D96975EDC724}"/>
              </a:ext>
            </a:extLst>
          </p:cNvPr>
          <p:cNvSpPr>
            <a:spLocks noGrp="1"/>
          </p:cNvSpPr>
          <p:nvPr>
            <p:ph type="sldNum" sz="quarter" idx="12"/>
          </p:nvPr>
        </p:nvSpPr>
        <p:spPr/>
        <p:txBody>
          <a:bodyPr/>
          <a:lstStyle/>
          <a:p>
            <a:fld id="{BCA1B73C-671A-48BD-A1BC-A0645AE4B68A}" type="slidenum">
              <a:rPr lang="en-IN" smtClean="0"/>
              <a:t>‹#›</a:t>
            </a:fld>
            <a:endParaRPr lang="en-IN"/>
          </a:p>
        </p:txBody>
      </p:sp>
    </p:spTree>
    <p:extLst>
      <p:ext uri="{BB962C8B-B14F-4D97-AF65-F5344CB8AC3E}">
        <p14:creationId xmlns:p14="http://schemas.microsoft.com/office/powerpoint/2010/main" val="395167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B5C6-645B-45D2-8EF9-947F0BF32C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6E2B53-42A9-4662-8569-734546252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F3E25F-F8AF-48D2-97FC-F8DDEE6AEB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6C0806-F7DF-4CD6-966B-7234E4351E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E9617-4268-4E1D-AD14-0634D9F212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2037B2-FA67-4BCC-B2EA-E058BC494687}"/>
              </a:ext>
            </a:extLst>
          </p:cNvPr>
          <p:cNvSpPr>
            <a:spLocks noGrp="1"/>
          </p:cNvSpPr>
          <p:nvPr>
            <p:ph type="dt" sz="half" idx="10"/>
          </p:nvPr>
        </p:nvSpPr>
        <p:spPr/>
        <p:txBody>
          <a:bodyPr/>
          <a:lstStyle/>
          <a:p>
            <a:fld id="{0578766E-32B1-46A3-9BBC-6AD3BC75CB50}" type="datetimeFigureOut">
              <a:rPr lang="en-IN" smtClean="0"/>
              <a:t>25-07-2020</a:t>
            </a:fld>
            <a:endParaRPr lang="en-IN"/>
          </a:p>
        </p:txBody>
      </p:sp>
      <p:sp>
        <p:nvSpPr>
          <p:cNvPr id="8" name="Footer Placeholder 7">
            <a:extLst>
              <a:ext uri="{FF2B5EF4-FFF2-40B4-BE49-F238E27FC236}">
                <a16:creationId xmlns:a16="http://schemas.microsoft.com/office/drawing/2014/main" id="{A01464D6-C94D-4180-9991-CDCDC7925B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A0AF62-BA0C-415B-9575-3AD38CB3D537}"/>
              </a:ext>
            </a:extLst>
          </p:cNvPr>
          <p:cNvSpPr>
            <a:spLocks noGrp="1"/>
          </p:cNvSpPr>
          <p:nvPr>
            <p:ph type="sldNum" sz="quarter" idx="12"/>
          </p:nvPr>
        </p:nvSpPr>
        <p:spPr/>
        <p:txBody>
          <a:bodyPr/>
          <a:lstStyle/>
          <a:p>
            <a:fld id="{BCA1B73C-671A-48BD-A1BC-A0645AE4B68A}" type="slidenum">
              <a:rPr lang="en-IN" smtClean="0"/>
              <a:t>‹#›</a:t>
            </a:fld>
            <a:endParaRPr lang="en-IN"/>
          </a:p>
        </p:txBody>
      </p:sp>
    </p:spTree>
    <p:extLst>
      <p:ext uri="{BB962C8B-B14F-4D97-AF65-F5344CB8AC3E}">
        <p14:creationId xmlns:p14="http://schemas.microsoft.com/office/powerpoint/2010/main" val="221282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A60F-65CE-4B87-8187-EADE3FE27A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B8753-D68D-4C6B-AC5C-B9952ABA183E}"/>
              </a:ext>
            </a:extLst>
          </p:cNvPr>
          <p:cNvSpPr>
            <a:spLocks noGrp="1"/>
          </p:cNvSpPr>
          <p:nvPr>
            <p:ph type="dt" sz="half" idx="10"/>
          </p:nvPr>
        </p:nvSpPr>
        <p:spPr/>
        <p:txBody>
          <a:bodyPr/>
          <a:lstStyle/>
          <a:p>
            <a:fld id="{0578766E-32B1-46A3-9BBC-6AD3BC75CB50}" type="datetimeFigureOut">
              <a:rPr lang="en-IN" smtClean="0"/>
              <a:t>25-07-2020</a:t>
            </a:fld>
            <a:endParaRPr lang="en-IN"/>
          </a:p>
        </p:txBody>
      </p:sp>
      <p:sp>
        <p:nvSpPr>
          <p:cNvPr id="4" name="Footer Placeholder 3">
            <a:extLst>
              <a:ext uri="{FF2B5EF4-FFF2-40B4-BE49-F238E27FC236}">
                <a16:creationId xmlns:a16="http://schemas.microsoft.com/office/drawing/2014/main" id="{2A53CFBB-F5AC-4B6E-87E2-A8E95D52A7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F48F27-C897-4803-81F7-DBD07C423921}"/>
              </a:ext>
            </a:extLst>
          </p:cNvPr>
          <p:cNvSpPr>
            <a:spLocks noGrp="1"/>
          </p:cNvSpPr>
          <p:nvPr>
            <p:ph type="sldNum" sz="quarter" idx="12"/>
          </p:nvPr>
        </p:nvSpPr>
        <p:spPr/>
        <p:txBody>
          <a:bodyPr/>
          <a:lstStyle/>
          <a:p>
            <a:fld id="{BCA1B73C-671A-48BD-A1BC-A0645AE4B68A}" type="slidenum">
              <a:rPr lang="en-IN" smtClean="0"/>
              <a:t>‹#›</a:t>
            </a:fld>
            <a:endParaRPr lang="en-IN"/>
          </a:p>
        </p:txBody>
      </p:sp>
    </p:spTree>
    <p:extLst>
      <p:ext uri="{BB962C8B-B14F-4D97-AF65-F5344CB8AC3E}">
        <p14:creationId xmlns:p14="http://schemas.microsoft.com/office/powerpoint/2010/main" val="57968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250CC-E9CE-4546-A830-BFCBF2B78CC2}"/>
              </a:ext>
            </a:extLst>
          </p:cNvPr>
          <p:cNvSpPr>
            <a:spLocks noGrp="1"/>
          </p:cNvSpPr>
          <p:nvPr>
            <p:ph type="dt" sz="half" idx="10"/>
          </p:nvPr>
        </p:nvSpPr>
        <p:spPr/>
        <p:txBody>
          <a:bodyPr/>
          <a:lstStyle/>
          <a:p>
            <a:fld id="{0578766E-32B1-46A3-9BBC-6AD3BC75CB50}" type="datetimeFigureOut">
              <a:rPr lang="en-IN" smtClean="0"/>
              <a:t>25-07-2020</a:t>
            </a:fld>
            <a:endParaRPr lang="en-IN"/>
          </a:p>
        </p:txBody>
      </p:sp>
      <p:sp>
        <p:nvSpPr>
          <p:cNvPr id="3" name="Footer Placeholder 2">
            <a:extLst>
              <a:ext uri="{FF2B5EF4-FFF2-40B4-BE49-F238E27FC236}">
                <a16:creationId xmlns:a16="http://schemas.microsoft.com/office/drawing/2014/main" id="{A2207A59-CCB0-4335-BB88-8B93611FE2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6B92A1-5925-4BD3-A741-53E5279F53FF}"/>
              </a:ext>
            </a:extLst>
          </p:cNvPr>
          <p:cNvSpPr>
            <a:spLocks noGrp="1"/>
          </p:cNvSpPr>
          <p:nvPr>
            <p:ph type="sldNum" sz="quarter" idx="12"/>
          </p:nvPr>
        </p:nvSpPr>
        <p:spPr/>
        <p:txBody>
          <a:bodyPr/>
          <a:lstStyle/>
          <a:p>
            <a:fld id="{BCA1B73C-671A-48BD-A1BC-A0645AE4B68A}" type="slidenum">
              <a:rPr lang="en-IN" smtClean="0"/>
              <a:t>‹#›</a:t>
            </a:fld>
            <a:endParaRPr lang="en-IN"/>
          </a:p>
        </p:txBody>
      </p:sp>
    </p:spTree>
    <p:extLst>
      <p:ext uri="{BB962C8B-B14F-4D97-AF65-F5344CB8AC3E}">
        <p14:creationId xmlns:p14="http://schemas.microsoft.com/office/powerpoint/2010/main" val="203592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E12D-0D84-43B8-AD4D-827C9358E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2F6C1D-53DB-4A9B-92E1-B0F6397F2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17A182-241D-4D8A-9E08-006738565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26C5F-4FAA-438D-B7D5-69D8F5851AFD}"/>
              </a:ext>
            </a:extLst>
          </p:cNvPr>
          <p:cNvSpPr>
            <a:spLocks noGrp="1"/>
          </p:cNvSpPr>
          <p:nvPr>
            <p:ph type="dt" sz="half" idx="10"/>
          </p:nvPr>
        </p:nvSpPr>
        <p:spPr/>
        <p:txBody>
          <a:bodyPr/>
          <a:lstStyle/>
          <a:p>
            <a:fld id="{0578766E-32B1-46A3-9BBC-6AD3BC75CB50}" type="datetimeFigureOut">
              <a:rPr lang="en-IN" smtClean="0"/>
              <a:t>25-07-2020</a:t>
            </a:fld>
            <a:endParaRPr lang="en-IN"/>
          </a:p>
        </p:txBody>
      </p:sp>
      <p:sp>
        <p:nvSpPr>
          <p:cNvPr id="6" name="Footer Placeholder 5">
            <a:extLst>
              <a:ext uri="{FF2B5EF4-FFF2-40B4-BE49-F238E27FC236}">
                <a16:creationId xmlns:a16="http://schemas.microsoft.com/office/drawing/2014/main" id="{C30421CC-688E-46F6-8871-1108D765DF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177351-A809-4396-9FFB-FD1C83872D34}"/>
              </a:ext>
            </a:extLst>
          </p:cNvPr>
          <p:cNvSpPr>
            <a:spLocks noGrp="1"/>
          </p:cNvSpPr>
          <p:nvPr>
            <p:ph type="sldNum" sz="quarter" idx="12"/>
          </p:nvPr>
        </p:nvSpPr>
        <p:spPr/>
        <p:txBody>
          <a:bodyPr/>
          <a:lstStyle/>
          <a:p>
            <a:fld id="{BCA1B73C-671A-48BD-A1BC-A0645AE4B68A}" type="slidenum">
              <a:rPr lang="en-IN" smtClean="0"/>
              <a:t>‹#›</a:t>
            </a:fld>
            <a:endParaRPr lang="en-IN"/>
          </a:p>
        </p:txBody>
      </p:sp>
    </p:spTree>
    <p:extLst>
      <p:ext uri="{BB962C8B-B14F-4D97-AF65-F5344CB8AC3E}">
        <p14:creationId xmlns:p14="http://schemas.microsoft.com/office/powerpoint/2010/main" val="369310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F9AE-F6D6-4ABF-A3BA-2C6BC192F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5B443B-98C5-417E-9EEF-3741A0FF6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B44DF5-658E-4F3A-AABA-7673D7F3A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B0116-ADD7-4594-8177-D513ADB7D431}"/>
              </a:ext>
            </a:extLst>
          </p:cNvPr>
          <p:cNvSpPr>
            <a:spLocks noGrp="1"/>
          </p:cNvSpPr>
          <p:nvPr>
            <p:ph type="dt" sz="half" idx="10"/>
          </p:nvPr>
        </p:nvSpPr>
        <p:spPr/>
        <p:txBody>
          <a:bodyPr/>
          <a:lstStyle/>
          <a:p>
            <a:fld id="{0578766E-32B1-46A3-9BBC-6AD3BC75CB50}" type="datetimeFigureOut">
              <a:rPr lang="en-IN" smtClean="0"/>
              <a:t>25-07-2020</a:t>
            </a:fld>
            <a:endParaRPr lang="en-IN"/>
          </a:p>
        </p:txBody>
      </p:sp>
      <p:sp>
        <p:nvSpPr>
          <p:cNvPr id="6" name="Footer Placeholder 5">
            <a:extLst>
              <a:ext uri="{FF2B5EF4-FFF2-40B4-BE49-F238E27FC236}">
                <a16:creationId xmlns:a16="http://schemas.microsoft.com/office/drawing/2014/main" id="{53131A92-9394-413A-B685-EEBFEEC0F3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ADF33E-2D91-41CE-9DD9-5AD04483DBB0}"/>
              </a:ext>
            </a:extLst>
          </p:cNvPr>
          <p:cNvSpPr>
            <a:spLocks noGrp="1"/>
          </p:cNvSpPr>
          <p:nvPr>
            <p:ph type="sldNum" sz="quarter" idx="12"/>
          </p:nvPr>
        </p:nvSpPr>
        <p:spPr/>
        <p:txBody>
          <a:bodyPr/>
          <a:lstStyle/>
          <a:p>
            <a:fld id="{BCA1B73C-671A-48BD-A1BC-A0645AE4B68A}" type="slidenum">
              <a:rPr lang="en-IN" smtClean="0"/>
              <a:t>‹#›</a:t>
            </a:fld>
            <a:endParaRPr lang="en-IN"/>
          </a:p>
        </p:txBody>
      </p:sp>
    </p:spTree>
    <p:extLst>
      <p:ext uri="{BB962C8B-B14F-4D97-AF65-F5344CB8AC3E}">
        <p14:creationId xmlns:p14="http://schemas.microsoft.com/office/powerpoint/2010/main" val="102938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2D2476-3624-43BF-B433-4B436B3CD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A4FD2-85F6-47A3-AE58-88C0CCFC6B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378D9-252A-4D18-863C-0C535B082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8766E-32B1-46A3-9BBC-6AD3BC75CB50}" type="datetimeFigureOut">
              <a:rPr lang="en-IN" smtClean="0"/>
              <a:t>25-07-2020</a:t>
            </a:fld>
            <a:endParaRPr lang="en-IN"/>
          </a:p>
        </p:txBody>
      </p:sp>
      <p:sp>
        <p:nvSpPr>
          <p:cNvPr id="5" name="Footer Placeholder 4">
            <a:extLst>
              <a:ext uri="{FF2B5EF4-FFF2-40B4-BE49-F238E27FC236}">
                <a16:creationId xmlns:a16="http://schemas.microsoft.com/office/drawing/2014/main" id="{CF320AEF-2B62-4491-97F5-97A13B59BA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1BC9FF-1B6C-45B1-812F-2DB6552C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1B73C-671A-48BD-A1BC-A0645AE4B68A}" type="slidenum">
              <a:rPr lang="en-IN" smtClean="0"/>
              <a:t>‹#›</a:t>
            </a:fld>
            <a:endParaRPr lang="en-IN"/>
          </a:p>
        </p:txBody>
      </p:sp>
    </p:spTree>
    <p:extLst>
      <p:ext uri="{BB962C8B-B14F-4D97-AF65-F5344CB8AC3E}">
        <p14:creationId xmlns:p14="http://schemas.microsoft.com/office/powerpoint/2010/main" val="3361370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9" name="Picture 45" descr="Quantum Statistics (Indistinguishable identical particles)      Bosons                               Fermions 1. ‘0’ or in...">
            <a:extLst>
              <a:ext uri="{FF2B5EF4-FFF2-40B4-BE49-F238E27FC236}">
                <a16:creationId xmlns:a16="http://schemas.microsoft.com/office/drawing/2014/main" id="{97008B49-2057-4D41-A779-AF02F4135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3834" y="0"/>
            <a:ext cx="3378166" cy="266482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Quantum Statistics (Indistinguishable identical particles)      Bosons                               Fermions 1. ‘0’ or 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769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nsider a system of two particles, 1 and 2, one of which is in  state ‘a’ and the other in state ‘b’.  When particles 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769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ψF becomes zero when ‘a’ is replaced with ‘b’ i.e.          1     ψF =    [ψ a (1)ψ a (2) −ψ a (2)ψ a (1)] = 0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769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e-Einstein StatisticsAny number of particles can exist in one quantum state.Distribution function can be given by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0769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Bose-Einstein CondensationIf the temperature of any gas is reduced, the wave packets growlarger as the atoms lose moment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0769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ermi-Dirac StatisticsObey Pauli’s exclusion PrincipleDistribution function can be given by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60769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Quantum Statistics (Indistinguishable identical particles)      Bosons                               Fermions 1. ‘0’ or 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769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nsider a system of two particles, 1 and 2, one of which is in  state ‘a’ and the other in state ‘b’.  When particles 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769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ψF becomes zero when ‘a’ is replaced with ‘b’ i.e.          1     ψF =    [ψ a (1)ψ a (2) −ψ a (2)ψ a (1)] = 0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769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ose-Einstein StatisticsAny number of particles can exist in one quantum state.Distribution function can be given by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0769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Bose-Einstein CondensationIf the temperature of any gas is reduced, the wave packets growlarger as the atoms lose moment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0769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ermi-Dirac StatisticsObey Pauli’s exclusion PrincipleDistribution function can be given by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005" y="121920"/>
            <a:ext cx="7977051" cy="598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6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ose-Einstein CondensationIf the temperature of any gas is reduced, the wave packets growlarger as the atoms lose momentum...">
            <a:extLst>
              <a:ext uri="{FF2B5EF4-FFF2-40B4-BE49-F238E27FC236}">
                <a16:creationId xmlns:a16="http://schemas.microsoft.com/office/drawing/2014/main" id="{E97A579F-A9A0-4F9D-AB65-9975CB366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9" y="261730"/>
            <a:ext cx="10277979" cy="633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72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ermi-Dirac StatisticsObey Pauli’s exclusion PrincipleDistribution function can be given by                               ...">
            <a:extLst>
              <a:ext uri="{FF2B5EF4-FFF2-40B4-BE49-F238E27FC236}">
                <a16:creationId xmlns:a16="http://schemas.microsoft.com/office/drawing/2014/main" id="{FB454733-AE56-41B9-BAE9-495749D52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904" y="569843"/>
            <a:ext cx="9872870" cy="5950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56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en                                          1             f F .D. (ε ) =       ( ε −ε F )                              e...">
            <a:extLst>
              <a:ext uri="{FF2B5EF4-FFF2-40B4-BE49-F238E27FC236}">
                <a16:creationId xmlns:a16="http://schemas.microsoft.com/office/drawing/2014/main" id="{1D5CD785-2406-40B9-B870-793FC8726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69" y="367748"/>
            <a:ext cx="9886122" cy="649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2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us at T = 0, For є &lt; єF all energy states from є = 0 to єFare occupied as                     f F .D. (ε ) = 1Thus at T ...">
            <a:extLst>
              <a:ext uri="{FF2B5EF4-FFF2-40B4-BE49-F238E27FC236}">
                <a16:creationId xmlns:a16="http://schemas.microsoft.com/office/drawing/2014/main" id="{C6B7569A-CB48-493A-85B0-A09D14CE1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885" y="554204"/>
            <a:ext cx="8504252" cy="560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570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ase III:                At є = єF                                      1   1                    f F . D. (ε ) = 0   =    ...">
            <a:extLst>
              <a:ext uri="{FF2B5EF4-FFF2-40B4-BE49-F238E27FC236}">
                <a16:creationId xmlns:a16="http://schemas.microsoft.com/office/drawing/2014/main" id="{BFBAB5ED-43B9-4341-8ED4-633435BB7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886" y="435429"/>
            <a:ext cx="9448800" cy="6226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03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5" descr="Quantum Statistics (Indistinguishable identical particles)      Bosons                               Fermions 1. ‘0’ or in...">
            <a:extLst>
              <a:ext uri="{FF2B5EF4-FFF2-40B4-BE49-F238E27FC236}">
                <a16:creationId xmlns:a16="http://schemas.microsoft.com/office/drawing/2014/main" id="{97008B49-2057-4D41-A779-AF02F4135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568" y="0"/>
            <a:ext cx="9094339" cy="717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99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57E615D-7C1C-4B22-B30A-8CB5CAB4D230}"/>
              </a:ext>
            </a:extLst>
          </p:cNvPr>
          <p:cNvSpPr/>
          <p:nvPr/>
        </p:nvSpPr>
        <p:spPr>
          <a:xfrm>
            <a:off x="120696" y="1135151"/>
            <a:ext cx="11499218" cy="3139321"/>
          </a:xfrm>
          <a:prstGeom prst="rect">
            <a:avLst/>
          </a:prstGeom>
        </p:spPr>
        <p:txBody>
          <a:bodyPr wrap="square">
            <a:spAutoFit/>
          </a:bodyPr>
          <a:lstStyle/>
          <a:p>
            <a:pPr marL="285750" indent="-285750" algn="just">
              <a:buFont typeface="Arial" panose="020B0604020202020204" pitchFamily="34" charset="0"/>
              <a:buChar char="•"/>
            </a:pPr>
            <a:r>
              <a:rPr lang="en-IN" sz="2000" dirty="0"/>
              <a:t>In systems consisting of collections of identical fermions or identical bosons, the wave function of the system has to be either antisymmetric (for fermions) or symmetric (for bosons) under interchange of any two particles, respectively.</a:t>
            </a:r>
          </a:p>
          <a:p>
            <a:endParaRPr lang="en-IN" dirty="0"/>
          </a:p>
          <a:p>
            <a:pPr marL="285750" indent="-285750">
              <a:buFont typeface="Arial" panose="020B0604020202020204" pitchFamily="34" charset="0"/>
              <a:buChar char="•"/>
            </a:pPr>
            <a:r>
              <a:rPr lang="en-IN" sz="2000" dirty="0"/>
              <a:t> With the allowed wave functions, it is no longer possible to identify a particular particle with a particular energy state. Instead, all the particles are “shared” between the occupied states. The particles are said to be indistinguishable.</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The wave function for a system of identical bosons must be symmetric with respect to the interchange of any two of the bosons. For example, with two bosons, a possible wave function might be:</a:t>
            </a:r>
          </a:p>
        </p:txBody>
      </p:sp>
      <p:sp>
        <p:nvSpPr>
          <p:cNvPr id="7" name="TextBox 6">
            <a:extLst>
              <a:ext uri="{FF2B5EF4-FFF2-40B4-BE49-F238E27FC236}">
                <a16:creationId xmlns:a16="http://schemas.microsoft.com/office/drawing/2014/main" id="{5A4FEFC3-A8F5-4B2C-8A06-9C51D1BD35D8}"/>
              </a:ext>
            </a:extLst>
          </p:cNvPr>
          <p:cNvSpPr txBox="1"/>
          <p:nvPr/>
        </p:nvSpPr>
        <p:spPr>
          <a:xfrm>
            <a:off x="548640" y="436098"/>
            <a:ext cx="11071274" cy="584775"/>
          </a:xfrm>
          <a:prstGeom prst="rect">
            <a:avLst/>
          </a:prstGeom>
          <a:noFill/>
        </p:spPr>
        <p:txBody>
          <a:bodyPr wrap="square" rtlCol="0">
            <a:spAutoFit/>
          </a:bodyPr>
          <a:lstStyle/>
          <a:p>
            <a:pPr algn="ctr"/>
            <a:r>
              <a:rPr lang="en-IN" sz="3200" b="1" dirty="0"/>
              <a:t>Bosons and Bose –Einstein Distribution</a:t>
            </a:r>
          </a:p>
        </p:txBody>
      </p:sp>
      <p:pic>
        <p:nvPicPr>
          <p:cNvPr id="10" name="Picture 9">
            <a:extLst>
              <a:ext uri="{FF2B5EF4-FFF2-40B4-BE49-F238E27FC236}">
                <a16:creationId xmlns:a16="http://schemas.microsoft.com/office/drawing/2014/main" id="{1064E41C-DEBF-40A3-9AC7-312F934BC494}"/>
              </a:ext>
            </a:extLst>
          </p:cNvPr>
          <p:cNvPicPr>
            <a:picLocks noChangeAspect="1"/>
          </p:cNvPicPr>
          <p:nvPr/>
        </p:nvPicPr>
        <p:blipFill>
          <a:blip r:embed="rId2"/>
          <a:stretch>
            <a:fillRect/>
          </a:stretch>
        </p:blipFill>
        <p:spPr>
          <a:xfrm>
            <a:off x="1377569" y="4571114"/>
            <a:ext cx="9198321" cy="896293"/>
          </a:xfrm>
          <a:prstGeom prst="rect">
            <a:avLst/>
          </a:prstGeom>
        </p:spPr>
      </p:pic>
    </p:spTree>
    <p:extLst>
      <p:ext uri="{BB962C8B-B14F-4D97-AF65-F5344CB8AC3E}">
        <p14:creationId xmlns:p14="http://schemas.microsoft.com/office/powerpoint/2010/main" val="87613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9F7C91-D79B-4B5E-84CD-AAC7517FA91B}"/>
              </a:ext>
            </a:extLst>
          </p:cNvPr>
          <p:cNvSpPr/>
          <p:nvPr/>
        </p:nvSpPr>
        <p:spPr>
          <a:xfrm>
            <a:off x="543340" y="1074509"/>
            <a:ext cx="10813774" cy="4708981"/>
          </a:xfrm>
          <a:prstGeom prst="rect">
            <a:avLst/>
          </a:prstGeom>
        </p:spPr>
        <p:txBody>
          <a:bodyPr wrap="square">
            <a:spAutoFit/>
          </a:bodyPr>
          <a:lstStyle/>
          <a:p>
            <a:pPr marL="285750" indent="-285750">
              <a:buFont typeface="Arial" panose="020B0604020202020204" pitchFamily="34" charset="0"/>
              <a:buChar char="•"/>
            </a:pPr>
            <a:r>
              <a:rPr lang="en-IN" sz="2000" dirty="0">
                <a:latin typeface="LCMSS8"/>
              </a:rPr>
              <a:t>Here, </a:t>
            </a:r>
            <a:r>
              <a:rPr lang="en-IN" sz="2000" dirty="0">
                <a:latin typeface="CMMI8"/>
              </a:rPr>
              <a:t>x</a:t>
            </a:r>
            <a:r>
              <a:rPr lang="en-IN" sz="1600" b="0" i="0" u="none" strike="noStrike" baseline="0" dirty="0">
                <a:latin typeface="LCMSS8"/>
              </a:rPr>
              <a:t>1 </a:t>
            </a:r>
            <a:r>
              <a:rPr lang="en-IN" sz="2000" dirty="0">
                <a:latin typeface="LCMSS8"/>
              </a:rPr>
              <a:t>and </a:t>
            </a:r>
            <a:r>
              <a:rPr lang="en-IN" sz="2000" dirty="0">
                <a:latin typeface="CMMI8"/>
              </a:rPr>
              <a:t>x</a:t>
            </a:r>
            <a:r>
              <a:rPr lang="en-IN" sz="1600" b="0" i="0" u="none" strike="noStrike" baseline="0" dirty="0">
                <a:latin typeface="LCMSS8"/>
              </a:rPr>
              <a:t>2 </a:t>
            </a:r>
            <a:r>
              <a:rPr lang="en-IN" sz="2000" dirty="0">
                <a:latin typeface="LCMSS8"/>
              </a:rPr>
              <a:t>are the coordinates of the two particles, and </a:t>
            </a:r>
            <a:r>
              <a:rPr lang="en-IN" sz="2000" dirty="0">
                <a:latin typeface="CMMI8"/>
              </a:rPr>
              <a:t>A </a:t>
            </a:r>
            <a:r>
              <a:rPr lang="en-IN" sz="2000" dirty="0">
                <a:latin typeface="LCMSS8"/>
              </a:rPr>
              <a:t>and </a:t>
            </a:r>
            <a:r>
              <a:rPr lang="en-IN" sz="2000" dirty="0">
                <a:latin typeface="CMMI8"/>
              </a:rPr>
              <a:t>B </a:t>
            </a:r>
            <a:r>
              <a:rPr lang="en-IN" sz="2000" dirty="0">
                <a:latin typeface="LCMSS8"/>
              </a:rPr>
              <a:t>are the two occupied states.</a:t>
            </a:r>
          </a:p>
          <a:p>
            <a:pPr marL="285750" indent="-285750">
              <a:buFont typeface="Arial" panose="020B0604020202020204" pitchFamily="34" charset="0"/>
              <a:buChar char="•"/>
            </a:pPr>
            <a:endParaRPr lang="en-IN" sz="2000" dirty="0">
              <a:latin typeface="LCMSS8"/>
            </a:endParaRPr>
          </a:p>
          <a:p>
            <a:pPr marL="285750" indent="-285750">
              <a:buFont typeface="Arial" panose="020B0604020202020204" pitchFamily="34" charset="0"/>
              <a:buChar char="•"/>
            </a:pPr>
            <a:r>
              <a:rPr lang="en-IN" sz="2000" dirty="0"/>
              <a:t>If we put two particles into the same state, the wave function does not vanish: there is no limit on the number of particles we can put into any given state.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The Pauli exclusion principle does not apply to bosons: and this implies that the Fermi-Dirac distribution does not apply either, since the Pauli exclusion principle follows from the Fermi-Dirac distribution.</a:t>
            </a:r>
          </a:p>
          <a:p>
            <a:pPr marL="285750" indent="-285750">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To find a distribution function to describe systems of bosons, we write down the number of microstates for the  possible distributions, subject to constraints determined by the </a:t>
            </a:r>
            <a:r>
              <a:rPr lang="en-IN" sz="2000" dirty="0" err="1"/>
              <a:t>macrostate</a:t>
            </a:r>
            <a:r>
              <a:rPr lang="en-IN" sz="2000" dirty="0"/>
              <a:t> specifications.</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 Then we look for the  distribution with the largest number of microstates: applying the principle of equal a priori probabilities, this distribution is more likely to occur than any other.</a:t>
            </a:r>
            <a:endParaRPr lang="en-IN" sz="2800" dirty="0"/>
          </a:p>
        </p:txBody>
      </p:sp>
    </p:spTree>
    <p:extLst>
      <p:ext uri="{BB962C8B-B14F-4D97-AF65-F5344CB8AC3E}">
        <p14:creationId xmlns:p14="http://schemas.microsoft.com/office/powerpoint/2010/main" val="25998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23B7F3A-22A3-4F8E-BBC6-9D6827AE0FC5}"/>
                  </a:ext>
                </a:extLst>
              </p:cNvPr>
              <p:cNvSpPr/>
              <p:nvPr/>
            </p:nvSpPr>
            <p:spPr>
              <a:xfrm>
                <a:off x="92766" y="332747"/>
                <a:ext cx="11343860" cy="1200329"/>
              </a:xfrm>
              <a:prstGeom prst="rect">
                <a:avLst/>
              </a:prstGeom>
            </p:spPr>
            <p:txBody>
              <a:bodyPr wrap="square">
                <a:spAutoFit/>
              </a:bodyPr>
              <a:lstStyle/>
              <a:p>
                <a:pPr marL="285750" indent="-285750">
                  <a:buFont typeface="Arial" panose="020B0604020202020204" pitchFamily="34" charset="0"/>
                  <a:buChar char="•"/>
                </a:pPr>
                <a:r>
                  <a:rPr lang="en-IN" dirty="0">
                    <a:latin typeface="LCMSS8"/>
                  </a:rPr>
                  <a:t>Consider an energy level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𝑖</m:t>
                        </m:r>
                      </m:sub>
                    </m:sSub>
                  </m:oMath>
                </a14:m>
                <a:r>
                  <a:rPr lang="en-IN" sz="1400" b="0" i="0" u="none" strike="noStrike" baseline="0" dirty="0">
                    <a:latin typeface="CMMI8"/>
                  </a:rPr>
                  <a:t> </a:t>
                </a:r>
                <a:r>
                  <a:rPr lang="en-IN" dirty="0">
                    <a:latin typeface="LCMSS8"/>
                  </a:rPr>
                  <a:t>with degeneracy </a:t>
                </a:r>
                <a:r>
                  <a:rPr lang="en-IN" dirty="0" err="1">
                    <a:latin typeface="CMMI8"/>
                  </a:rPr>
                  <a:t>g</a:t>
                </a:r>
                <a:r>
                  <a:rPr lang="en-IN" sz="1400" b="0" i="0" u="none" strike="noStrike" baseline="0" dirty="0" err="1">
                    <a:latin typeface="CMMI8"/>
                  </a:rPr>
                  <a:t>i</a:t>
                </a:r>
                <a:r>
                  <a:rPr lang="en-IN" dirty="0">
                    <a:latin typeface="LCMSS8"/>
                  </a:rPr>
                  <a:t>, containing </a:t>
                </a:r>
                <a:r>
                  <a:rPr lang="en-IN" dirty="0" err="1">
                    <a:latin typeface="CMMI8"/>
                  </a:rPr>
                  <a:t>n</a:t>
                </a:r>
                <a:r>
                  <a:rPr lang="en-IN" sz="1400" b="0" i="0" u="none" strike="noStrike" baseline="0" dirty="0" err="1">
                    <a:latin typeface="CMMI8"/>
                  </a:rPr>
                  <a:t>i</a:t>
                </a:r>
                <a:r>
                  <a:rPr lang="en-IN" sz="1400" dirty="0">
                    <a:latin typeface="CMMI8"/>
                  </a:rPr>
                  <a:t>  </a:t>
                </a:r>
                <a:r>
                  <a:rPr lang="en-IN" dirty="0">
                    <a:latin typeface="LCMSS8"/>
                  </a:rPr>
                  <a:t>bosons. The states may be represented by </a:t>
                </a:r>
                <a:r>
                  <a:rPr lang="en-IN" dirty="0" err="1">
                    <a:latin typeface="CMMI8"/>
                  </a:rPr>
                  <a:t>g</a:t>
                </a:r>
                <a:r>
                  <a:rPr lang="en-IN" sz="1400" b="0" i="0" u="none" strike="noStrike" baseline="0" dirty="0" err="1">
                    <a:latin typeface="CMMI8"/>
                  </a:rPr>
                  <a:t>i</a:t>
                </a:r>
                <a:r>
                  <a:rPr lang="en-IN" sz="1400" b="0" i="0" u="none" strike="noStrike" baseline="0" dirty="0">
                    <a:latin typeface="CMMI8"/>
                  </a:rPr>
                  <a:t> </a:t>
                </a:r>
                <a:r>
                  <a:rPr lang="en-IN" dirty="0">
                    <a:latin typeface="CMSY8"/>
                  </a:rPr>
                  <a:t>− </a:t>
                </a:r>
                <a:r>
                  <a:rPr lang="en-IN" dirty="0">
                    <a:latin typeface="LCMSS8"/>
                  </a:rPr>
                  <a:t>1 lines, and the bosons by </a:t>
                </a:r>
                <a:r>
                  <a:rPr lang="en-IN" dirty="0" err="1">
                    <a:latin typeface="CMMI8"/>
                  </a:rPr>
                  <a:t>n</a:t>
                </a:r>
                <a:r>
                  <a:rPr lang="en-IN" sz="1400" b="0" i="0" u="none" strike="noStrike" baseline="0" dirty="0" err="1">
                    <a:latin typeface="CMMI8"/>
                  </a:rPr>
                  <a:t>i</a:t>
                </a:r>
                <a:r>
                  <a:rPr lang="en-IN" sz="1400" b="0" i="0" u="none" strike="noStrike" baseline="0" dirty="0">
                    <a:latin typeface="CMMI8"/>
                  </a:rPr>
                  <a:t> </a:t>
                </a:r>
                <a:r>
                  <a:rPr lang="en-IN" dirty="0">
                    <a:latin typeface="LCMSS8"/>
                  </a:rPr>
                  <a:t>circles; distinguishable microstates correspond to different orderings of the lines and circles. For example, with 9 particles in 8 states corresponding to a particular energy, a particular microstate might be:</a:t>
                </a:r>
              </a:p>
              <a:p>
                <a:endParaRPr lang="en-IN" dirty="0"/>
              </a:p>
            </p:txBody>
          </p:sp>
        </mc:Choice>
        <mc:Fallback xmlns="">
          <p:sp>
            <p:nvSpPr>
              <p:cNvPr id="4" name="Rectangle 3">
                <a:extLst>
                  <a:ext uri="{FF2B5EF4-FFF2-40B4-BE49-F238E27FC236}">
                    <a16:creationId xmlns:a16="http://schemas.microsoft.com/office/drawing/2014/main" id="{823B7F3A-22A3-4F8E-BBC6-9D6827AE0FC5}"/>
                  </a:ext>
                </a:extLst>
              </p:cNvPr>
              <p:cNvSpPr>
                <a:spLocks noRot="1" noChangeAspect="1" noMove="1" noResize="1" noEditPoints="1" noAdjustHandles="1" noChangeArrowheads="1" noChangeShapeType="1" noTextEdit="1"/>
              </p:cNvSpPr>
              <p:nvPr/>
            </p:nvSpPr>
            <p:spPr>
              <a:xfrm>
                <a:off x="92766" y="332747"/>
                <a:ext cx="11343860" cy="1200329"/>
              </a:xfrm>
              <a:prstGeom prst="rect">
                <a:avLst/>
              </a:prstGeom>
              <a:blipFill>
                <a:blip r:embed="rId2"/>
                <a:stretch>
                  <a:fillRect l="-322" t="-3061" r="-69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039B3BD9-3655-45B5-AE47-1BE532A6CA7B}"/>
              </a:ext>
            </a:extLst>
          </p:cNvPr>
          <p:cNvPicPr>
            <a:picLocks noChangeAspect="1"/>
          </p:cNvPicPr>
          <p:nvPr/>
        </p:nvPicPr>
        <p:blipFill>
          <a:blip r:embed="rId3"/>
          <a:stretch>
            <a:fillRect/>
          </a:stretch>
        </p:blipFill>
        <p:spPr>
          <a:xfrm>
            <a:off x="198783" y="1302001"/>
            <a:ext cx="11237843" cy="2955285"/>
          </a:xfrm>
          <a:prstGeom prst="rect">
            <a:avLst/>
          </a:prstGeom>
        </p:spPr>
      </p:pic>
      <p:sp>
        <p:nvSpPr>
          <p:cNvPr id="6" name="Rectangle 5">
            <a:extLst>
              <a:ext uri="{FF2B5EF4-FFF2-40B4-BE49-F238E27FC236}">
                <a16:creationId xmlns:a16="http://schemas.microsoft.com/office/drawing/2014/main" id="{2D26FCCF-BDD4-4672-85AE-613B6E2F5972}"/>
              </a:ext>
            </a:extLst>
          </p:cNvPr>
          <p:cNvSpPr/>
          <p:nvPr/>
        </p:nvSpPr>
        <p:spPr>
          <a:xfrm>
            <a:off x="374519" y="4516543"/>
            <a:ext cx="6132297" cy="369332"/>
          </a:xfrm>
          <a:prstGeom prst="rect">
            <a:avLst/>
          </a:prstGeom>
        </p:spPr>
        <p:txBody>
          <a:bodyPr wrap="square">
            <a:spAutoFit/>
          </a:bodyPr>
          <a:lstStyle/>
          <a:p>
            <a:pPr marL="285750" indent="-285750">
              <a:buFont typeface="Arial" panose="020B0604020202020204" pitchFamily="34" charset="0"/>
              <a:buChar char="•"/>
            </a:pPr>
            <a:r>
              <a:rPr lang="en-IN" dirty="0">
                <a:latin typeface="LCMSS8"/>
              </a:rPr>
              <a:t>The number of </a:t>
            </a:r>
            <a:r>
              <a:rPr lang="en-IN" dirty="0">
                <a:latin typeface="LCMSSI8"/>
              </a:rPr>
              <a:t>distinct </a:t>
            </a:r>
            <a:r>
              <a:rPr lang="en-IN" dirty="0">
                <a:latin typeface="LCMSS8"/>
              </a:rPr>
              <a:t>orderings of lines and circles is:</a:t>
            </a:r>
            <a:endParaRPr lang="en-IN" dirty="0"/>
          </a:p>
        </p:txBody>
      </p:sp>
      <p:pic>
        <p:nvPicPr>
          <p:cNvPr id="7" name="Picture 6">
            <a:extLst>
              <a:ext uri="{FF2B5EF4-FFF2-40B4-BE49-F238E27FC236}">
                <a16:creationId xmlns:a16="http://schemas.microsoft.com/office/drawing/2014/main" id="{2332F580-B113-46D4-BBE9-5012C5AA44EF}"/>
              </a:ext>
            </a:extLst>
          </p:cNvPr>
          <p:cNvPicPr>
            <a:picLocks noChangeAspect="1"/>
          </p:cNvPicPr>
          <p:nvPr/>
        </p:nvPicPr>
        <p:blipFill>
          <a:blip r:embed="rId4">
            <a:duotone>
              <a:prstClr val="black"/>
              <a:schemeClr val="accent2">
                <a:tint val="45000"/>
                <a:satMod val="400000"/>
              </a:schemeClr>
            </a:duotone>
          </a:blip>
          <a:stretch>
            <a:fillRect/>
          </a:stretch>
        </p:blipFill>
        <p:spPr>
          <a:xfrm>
            <a:off x="3482873" y="4885875"/>
            <a:ext cx="4563646" cy="1882421"/>
          </a:xfrm>
          <a:prstGeom prst="rect">
            <a:avLst/>
          </a:prstGeom>
        </p:spPr>
      </p:pic>
    </p:spTree>
    <p:extLst>
      <p:ext uri="{BB962C8B-B14F-4D97-AF65-F5344CB8AC3E}">
        <p14:creationId xmlns:p14="http://schemas.microsoft.com/office/powerpoint/2010/main" val="351765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5B0116-5DEC-4827-ABFE-40188DEF6668}"/>
              </a:ext>
            </a:extLst>
          </p:cNvPr>
          <p:cNvSpPr/>
          <p:nvPr/>
        </p:nvSpPr>
        <p:spPr>
          <a:xfrm>
            <a:off x="357808" y="237387"/>
            <a:ext cx="10641495" cy="1200329"/>
          </a:xfrm>
          <a:prstGeom prst="rect">
            <a:avLst/>
          </a:prstGeom>
        </p:spPr>
        <p:txBody>
          <a:bodyPr wrap="square">
            <a:spAutoFit/>
          </a:bodyPr>
          <a:lstStyle/>
          <a:p>
            <a:pPr marL="285750" indent="-285750">
              <a:buFont typeface="Arial" panose="020B0604020202020204" pitchFamily="34" charset="0"/>
              <a:buChar char="•"/>
            </a:pPr>
            <a:r>
              <a:rPr lang="en-IN" sz="2400" dirty="0">
                <a:latin typeface="LCMSS8"/>
              </a:rPr>
              <a:t>A particular distribution has a specified number of particles </a:t>
            </a:r>
            <a:r>
              <a:rPr lang="en-IN" sz="2400" dirty="0" err="1">
                <a:latin typeface="CMMI8"/>
              </a:rPr>
              <a:t>n</a:t>
            </a:r>
            <a:r>
              <a:rPr lang="en-IN" b="0" i="0" u="none" strike="noStrike" baseline="0" dirty="0" err="1">
                <a:latin typeface="CMMI8"/>
              </a:rPr>
              <a:t>i</a:t>
            </a:r>
            <a:r>
              <a:rPr lang="en-IN" dirty="0">
                <a:latin typeface="CMMI8"/>
              </a:rPr>
              <a:t> </a:t>
            </a:r>
            <a:r>
              <a:rPr lang="en-IN" sz="2400" dirty="0">
                <a:latin typeface="LCMSS8"/>
              </a:rPr>
              <a:t>within each of the possible energy levels </a:t>
            </a:r>
            <a:r>
              <a:rPr lang="en-IN" sz="2400" dirty="0" err="1">
                <a:latin typeface="CMMI8"/>
              </a:rPr>
              <a:t>n</a:t>
            </a:r>
            <a:r>
              <a:rPr lang="en-IN" b="0" i="0" u="none" strike="noStrike" baseline="0" dirty="0" err="1">
                <a:latin typeface="CMMI8"/>
              </a:rPr>
              <a:t>i</a:t>
            </a:r>
            <a:r>
              <a:rPr lang="en-IN" sz="2400" dirty="0">
                <a:latin typeface="LCMSS8"/>
              </a:rPr>
              <a:t>. The total number of microstates for a given distribution is therefore:</a:t>
            </a:r>
            <a:endParaRPr lang="en-IN" sz="2400" dirty="0"/>
          </a:p>
        </p:txBody>
      </p:sp>
      <p:pic>
        <p:nvPicPr>
          <p:cNvPr id="5" name="Picture 4">
            <a:extLst>
              <a:ext uri="{FF2B5EF4-FFF2-40B4-BE49-F238E27FC236}">
                <a16:creationId xmlns:a16="http://schemas.microsoft.com/office/drawing/2014/main" id="{2F896DA4-8960-4A64-A5B9-BE4BF954D0A7}"/>
              </a:ext>
            </a:extLst>
          </p:cNvPr>
          <p:cNvPicPr>
            <a:picLocks noChangeAspect="1"/>
          </p:cNvPicPr>
          <p:nvPr/>
        </p:nvPicPr>
        <p:blipFill>
          <a:blip r:embed="rId2"/>
          <a:stretch>
            <a:fillRect/>
          </a:stretch>
        </p:blipFill>
        <p:spPr>
          <a:xfrm>
            <a:off x="3062719" y="1305194"/>
            <a:ext cx="5577698" cy="1200329"/>
          </a:xfrm>
          <a:prstGeom prst="rect">
            <a:avLst/>
          </a:prstGeom>
        </p:spPr>
      </p:pic>
      <p:sp>
        <p:nvSpPr>
          <p:cNvPr id="6" name="Rectangle 5">
            <a:extLst>
              <a:ext uri="{FF2B5EF4-FFF2-40B4-BE49-F238E27FC236}">
                <a16:creationId xmlns:a16="http://schemas.microsoft.com/office/drawing/2014/main" id="{8F10A0E2-FB2E-4C81-8CBA-09AE09E85E56}"/>
              </a:ext>
            </a:extLst>
          </p:cNvPr>
          <p:cNvSpPr/>
          <p:nvPr/>
        </p:nvSpPr>
        <p:spPr>
          <a:xfrm>
            <a:off x="494803" y="4077092"/>
            <a:ext cx="11116104" cy="369332"/>
          </a:xfrm>
          <a:prstGeom prst="rect">
            <a:avLst/>
          </a:prstGeom>
        </p:spPr>
        <p:txBody>
          <a:bodyPr wrap="square">
            <a:spAutoFit/>
          </a:bodyPr>
          <a:lstStyle/>
          <a:p>
            <a:pPr marL="285750" indent="-285750">
              <a:buFont typeface="Arial" panose="020B0604020202020204" pitchFamily="34" charset="0"/>
              <a:buChar char="•"/>
            </a:pPr>
            <a:r>
              <a:rPr lang="en-IN" dirty="0">
                <a:latin typeface="LCMSS8"/>
              </a:rPr>
              <a:t>To find the most probable distribution, maximize the above equation,</a:t>
            </a:r>
          </a:p>
        </p:txBody>
      </p:sp>
      <p:pic>
        <p:nvPicPr>
          <p:cNvPr id="7" name="Picture 6">
            <a:extLst>
              <a:ext uri="{FF2B5EF4-FFF2-40B4-BE49-F238E27FC236}">
                <a16:creationId xmlns:a16="http://schemas.microsoft.com/office/drawing/2014/main" id="{CF71BA4D-8253-42ED-BB75-6D17D6DBED55}"/>
              </a:ext>
            </a:extLst>
          </p:cNvPr>
          <p:cNvPicPr>
            <a:picLocks noChangeAspect="1"/>
          </p:cNvPicPr>
          <p:nvPr/>
        </p:nvPicPr>
        <p:blipFill>
          <a:blip r:embed="rId3"/>
          <a:stretch>
            <a:fillRect/>
          </a:stretch>
        </p:blipFill>
        <p:spPr>
          <a:xfrm>
            <a:off x="2945536" y="4666956"/>
            <a:ext cx="6214637" cy="1478482"/>
          </a:xfrm>
          <a:prstGeom prst="rect">
            <a:avLst/>
          </a:prstGeom>
        </p:spPr>
      </p:pic>
      <p:sp>
        <p:nvSpPr>
          <p:cNvPr id="8" name="Rectangle 7">
            <a:extLst>
              <a:ext uri="{FF2B5EF4-FFF2-40B4-BE49-F238E27FC236}">
                <a16:creationId xmlns:a16="http://schemas.microsoft.com/office/drawing/2014/main" id="{4EE5F5F3-8AC2-4B4E-9AE8-41496229B751}"/>
              </a:ext>
            </a:extLst>
          </p:cNvPr>
          <p:cNvSpPr/>
          <p:nvPr/>
        </p:nvSpPr>
        <p:spPr>
          <a:xfrm>
            <a:off x="463826" y="2533904"/>
            <a:ext cx="10959548" cy="369332"/>
          </a:xfrm>
          <a:prstGeom prst="rect">
            <a:avLst/>
          </a:prstGeom>
        </p:spPr>
        <p:txBody>
          <a:bodyPr wrap="square">
            <a:spAutoFit/>
          </a:bodyPr>
          <a:lstStyle/>
          <a:p>
            <a:pPr marL="285750" indent="-285750">
              <a:buFont typeface="Arial" panose="020B0604020202020204" pitchFamily="34" charset="0"/>
              <a:buChar char="•"/>
            </a:pPr>
            <a:r>
              <a:rPr lang="en-IN" dirty="0">
                <a:latin typeface="LCMSS8"/>
              </a:rPr>
              <a:t>Let us assume that each state has a high degeneracy, i.e.</a:t>
            </a:r>
            <a:r>
              <a:rPr lang="en-IN" dirty="0">
                <a:latin typeface="CMMI8"/>
              </a:rPr>
              <a:t>g</a:t>
            </a:r>
            <a:r>
              <a:rPr lang="en-IN" sz="1400" b="0" i="0" u="none" strike="noStrike" baseline="0" dirty="0">
                <a:latin typeface="CMMI8"/>
              </a:rPr>
              <a:t>i &gt;&gt;</a:t>
            </a:r>
            <a:r>
              <a:rPr lang="en-IN" dirty="0">
                <a:latin typeface="CMSY8"/>
              </a:rPr>
              <a:t> </a:t>
            </a:r>
            <a:r>
              <a:rPr lang="en-IN" dirty="0">
                <a:latin typeface="LCMSS8"/>
              </a:rPr>
              <a:t>1. Then we can make the approximation:</a:t>
            </a:r>
            <a:endParaRPr lang="en-IN" dirty="0"/>
          </a:p>
        </p:txBody>
      </p:sp>
      <p:pic>
        <p:nvPicPr>
          <p:cNvPr id="9" name="Picture 8">
            <a:extLst>
              <a:ext uri="{FF2B5EF4-FFF2-40B4-BE49-F238E27FC236}">
                <a16:creationId xmlns:a16="http://schemas.microsoft.com/office/drawing/2014/main" id="{23B07203-DF92-4EC5-9717-C4F0F0584917}"/>
              </a:ext>
            </a:extLst>
          </p:cNvPr>
          <p:cNvPicPr>
            <a:picLocks noChangeAspect="1"/>
          </p:cNvPicPr>
          <p:nvPr/>
        </p:nvPicPr>
        <p:blipFill>
          <a:blip r:embed="rId4"/>
          <a:stretch>
            <a:fillRect/>
          </a:stretch>
        </p:blipFill>
        <p:spPr>
          <a:xfrm>
            <a:off x="3339548" y="3117319"/>
            <a:ext cx="4505739" cy="969967"/>
          </a:xfrm>
          <a:prstGeom prst="rect">
            <a:avLst/>
          </a:prstGeom>
        </p:spPr>
      </p:pic>
    </p:spTree>
    <p:extLst>
      <p:ext uri="{BB962C8B-B14F-4D97-AF65-F5344CB8AC3E}">
        <p14:creationId xmlns:p14="http://schemas.microsoft.com/office/powerpoint/2010/main" val="204093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37F938-0D69-41D3-8973-7691CE650B41}"/>
              </a:ext>
            </a:extLst>
          </p:cNvPr>
          <p:cNvSpPr/>
          <p:nvPr/>
        </p:nvSpPr>
        <p:spPr>
          <a:xfrm>
            <a:off x="516652" y="196334"/>
            <a:ext cx="10628426" cy="369332"/>
          </a:xfrm>
          <a:prstGeom prst="rect">
            <a:avLst/>
          </a:prstGeom>
        </p:spPr>
        <p:txBody>
          <a:bodyPr wrap="square">
            <a:spAutoFit/>
          </a:bodyPr>
          <a:lstStyle/>
          <a:p>
            <a:pPr marL="285750" indent="-285750">
              <a:buFont typeface="Arial" panose="020B0604020202020204" pitchFamily="34" charset="0"/>
              <a:buChar char="•"/>
            </a:pPr>
            <a:r>
              <a:rPr lang="en-IN" dirty="0">
                <a:latin typeface="LCMSS8"/>
              </a:rPr>
              <a:t>subject to the constraint on the total number of particles:</a:t>
            </a:r>
            <a:endParaRPr lang="en-IN" dirty="0"/>
          </a:p>
        </p:txBody>
      </p:sp>
      <p:pic>
        <p:nvPicPr>
          <p:cNvPr id="5" name="Picture 4">
            <a:extLst>
              <a:ext uri="{FF2B5EF4-FFF2-40B4-BE49-F238E27FC236}">
                <a16:creationId xmlns:a16="http://schemas.microsoft.com/office/drawing/2014/main" id="{DBE461D4-7C51-4A3A-B207-A3BC85A27423}"/>
              </a:ext>
            </a:extLst>
          </p:cNvPr>
          <p:cNvPicPr>
            <a:picLocks noChangeAspect="1"/>
          </p:cNvPicPr>
          <p:nvPr/>
        </p:nvPicPr>
        <p:blipFill>
          <a:blip r:embed="rId2">
            <a:duotone>
              <a:prstClr val="black"/>
              <a:schemeClr val="accent1">
                <a:tint val="45000"/>
                <a:satMod val="400000"/>
              </a:schemeClr>
            </a:duotone>
          </a:blip>
          <a:stretch>
            <a:fillRect/>
          </a:stretch>
        </p:blipFill>
        <p:spPr>
          <a:xfrm>
            <a:off x="7545237" y="176977"/>
            <a:ext cx="1903564" cy="767600"/>
          </a:xfrm>
          <a:prstGeom prst="rect">
            <a:avLst/>
          </a:prstGeom>
        </p:spPr>
      </p:pic>
      <p:sp>
        <p:nvSpPr>
          <p:cNvPr id="6" name="Rectangle 5">
            <a:extLst>
              <a:ext uri="{FF2B5EF4-FFF2-40B4-BE49-F238E27FC236}">
                <a16:creationId xmlns:a16="http://schemas.microsoft.com/office/drawing/2014/main" id="{825F6927-501A-4DA9-9D0B-6FF1F51B2250}"/>
              </a:ext>
            </a:extLst>
          </p:cNvPr>
          <p:cNvSpPr/>
          <p:nvPr/>
        </p:nvSpPr>
        <p:spPr>
          <a:xfrm>
            <a:off x="839634" y="944577"/>
            <a:ext cx="3807132" cy="369332"/>
          </a:xfrm>
          <a:prstGeom prst="rect">
            <a:avLst/>
          </a:prstGeom>
        </p:spPr>
        <p:txBody>
          <a:bodyPr wrap="none">
            <a:spAutoFit/>
          </a:bodyPr>
          <a:lstStyle/>
          <a:p>
            <a:r>
              <a:rPr lang="en-IN" dirty="0">
                <a:latin typeface="LCMSS8"/>
              </a:rPr>
              <a:t>and the constraint on the total energy:</a:t>
            </a:r>
            <a:endParaRPr lang="en-IN" dirty="0"/>
          </a:p>
        </p:txBody>
      </p:sp>
      <p:pic>
        <p:nvPicPr>
          <p:cNvPr id="7" name="Picture 6">
            <a:extLst>
              <a:ext uri="{FF2B5EF4-FFF2-40B4-BE49-F238E27FC236}">
                <a16:creationId xmlns:a16="http://schemas.microsoft.com/office/drawing/2014/main" id="{EA629ADB-86BF-4D87-BADC-2F3F052533BB}"/>
              </a:ext>
            </a:extLst>
          </p:cNvPr>
          <p:cNvPicPr>
            <a:picLocks noChangeAspect="1"/>
          </p:cNvPicPr>
          <p:nvPr/>
        </p:nvPicPr>
        <p:blipFill>
          <a:blip r:embed="rId3">
            <a:duotone>
              <a:prstClr val="black"/>
              <a:schemeClr val="accent1">
                <a:tint val="45000"/>
                <a:satMod val="400000"/>
              </a:schemeClr>
            </a:duotone>
          </a:blip>
          <a:stretch>
            <a:fillRect/>
          </a:stretch>
        </p:blipFill>
        <p:spPr>
          <a:xfrm>
            <a:off x="7409940" y="986277"/>
            <a:ext cx="2847425" cy="1156252"/>
          </a:xfrm>
          <a:prstGeom prst="rect">
            <a:avLst/>
          </a:prstGeom>
        </p:spPr>
      </p:pic>
      <p:cxnSp>
        <p:nvCxnSpPr>
          <p:cNvPr id="9" name="Straight Arrow Connector 8">
            <a:extLst>
              <a:ext uri="{FF2B5EF4-FFF2-40B4-BE49-F238E27FC236}">
                <a16:creationId xmlns:a16="http://schemas.microsoft.com/office/drawing/2014/main" id="{CB5BF821-A443-4EE8-92C9-6B2BB8F9520A}"/>
              </a:ext>
            </a:extLst>
          </p:cNvPr>
          <p:cNvCxnSpPr/>
          <p:nvPr/>
        </p:nvCxnSpPr>
        <p:spPr>
          <a:xfrm>
            <a:off x="6652591" y="381000"/>
            <a:ext cx="689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2DB522-BE67-4CD7-89CB-2B683B7C001F}"/>
              </a:ext>
            </a:extLst>
          </p:cNvPr>
          <p:cNvCxnSpPr/>
          <p:nvPr/>
        </p:nvCxnSpPr>
        <p:spPr>
          <a:xfrm>
            <a:off x="5486400" y="1313909"/>
            <a:ext cx="15107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D1565A7-683A-4627-97B2-E55DF64EFCC0}"/>
              </a:ext>
            </a:extLst>
          </p:cNvPr>
          <p:cNvSpPr/>
          <p:nvPr/>
        </p:nvSpPr>
        <p:spPr>
          <a:xfrm>
            <a:off x="357809" y="2184229"/>
            <a:ext cx="11277599" cy="646331"/>
          </a:xfrm>
          <a:prstGeom prst="rect">
            <a:avLst/>
          </a:prstGeom>
        </p:spPr>
        <p:txBody>
          <a:bodyPr wrap="square">
            <a:spAutoFit/>
          </a:bodyPr>
          <a:lstStyle/>
          <a:p>
            <a:pPr marL="285750" indent="-285750" algn="just">
              <a:buFont typeface="Arial" panose="020B0604020202020204" pitchFamily="34" charset="0"/>
              <a:buChar char="•"/>
            </a:pPr>
            <a:r>
              <a:rPr lang="en-IN" dirty="0">
                <a:latin typeface="LCMSS8"/>
              </a:rPr>
              <a:t>Rather than maximise </a:t>
            </a:r>
            <a:r>
              <a:rPr lang="en-IN" dirty="0">
                <a:latin typeface="CMMI8"/>
              </a:rPr>
              <a:t>t </a:t>
            </a:r>
            <a:r>
              <a:rPr lang="en-IN" dirty="0">
                <a:latin typeface="LCMSS8"/>
              </a:rPr>
              <a:t>directly, we maximise ln </a:t>
            </a:r>
            <a:r>
              <a:rPr lang="en-IN" dirty="0">
                <a:latin typeface="CMMI8"/>
              </a:rPr>
              <a:t>t</a:t>
            </a:r>
            <a:r>
              <a:rPr lang="en-IN" dirty="0">
                <a:latin typeface="LCMSS8"/>
              </a:rPr>
              <a:t>. If we assume that both </a:t>
            </a:r>
            <a:r>
              <a:rPr lang="en-IN" dirty="0" err="1">
                <a:latin typeface="CMMI8"/>
              </a:rPr>
              <a:t>g</a:t>
            </a:r>
            <a:r>
              <a:rPr lang="en-IN" sz="1400" b="0" i="0" u="none" strike="noStrike" baseline="0" dirty="0" err="1">
                <a:latin typeface="CMMI8"/>
              </a:rPr>
              <a:t>i</a:t>
            </a:r>
            <a:r>
              <a:rPr lang="en-IN" sz="1400" b="0" i="0" u="none" strike="noStrike" baseline="0" dirty="0">
                <a:latin typeface="CMMI8"/>
              </a:rPr>
              <a:t> </a:t>
            </a:r>
            <a:r>
              <a:rPr lang="en-IN" dirty="0">
                <a:latin typeface="LCMSS8"/>
              </a:rPr>
              <a:t>and </a:t>
            </a:r>
            <a:r>
              <a:rPr lang="en-IN" dirty="0" err="1">
                <a:latin typeface="CMMI8"/>
              </a:rPr>
              <a:t>n</a:t>
            </a:r>
            <a:r>
              <a:rPr lang="en-IN" sz="1400" b="0" i="0" u="none" strike="noStrike" baseline="0" dirty="0" err="1">
                <a:latin typeface="CMMI8"/>
              </a:rPr>
              <a:t>i</a:t>
            </a:r>
            <a:r>
              <a:rPr lang="en-IN" sz="1400" b="0" i="0" u="none" strike="noStrike" baseline="0" dirty="0">
                <a:latin typeface="CMMI8"/>
              </a:rPr>
              <a:t> </a:t>
            </a:r>
            <a:r>
              <a:rPr lang="en-IN" dirty="0">
                <a:latin typeface="LCMSS8"/>
              </a:rPr>
              <a:t>are large enough for Stirling’s approximation to hold for </a:t>
            </a:r>
            <a:r>
              <a:rPr lang="en-IN" dirty="0"/>
              <a:t>ln </a:t>
            </a:r>
            <a:r>
              <a:rPr lang="en-IN" dirty="0" err="1"/>
              <a:t>gi</a:t>
            </a:r>
            <a:r>
              <a:rPr lang="en-IN" dirty="0"/>
              <a:t>! and ln </a:t>
            </a:r>
            <a:r>
              <a:rPr lang="en-IN" dirty="0" err="1"/>
              <a:t>ni</a:t>
            </a:r>
            <a:r>
              <a:rPr lang="en-IN" dirty="0"/>
              <a:t>!, we find that ln t is given by:</a:t>
            </a:r>
          </a:p>
        </p:txBody>
      </p:sp>
      <p:pic>
        <p:nvPicPr>
          <p:cNvPr id="13" name="Picture 12">
            <a:extLst>
              <a:ext uri="{FF2B5EF4-FFF2-40B4-BE49-F238E27FC236}">
                <a16:creationId xmlns:a16="http://schemas.microsoft.com/office/drawing/2014/main" id="{3A2E2282-BFA7-4534-938C-C1E896937961}"/>
              </a:ext>
            </a:extLst>
          </p:cNvPr>
          <p:cNvPicPr>
            <a:picLocks noChangeAspect="1"/>
          </p:cNvPicPr>
          <p:nvPr/>
        </p:nvPicPr>
        <p:blipFill>
          <a:blip r:embed="rId4"/>
          <a:stretch>
            <a:fillRect/>
          </a:stretch>
        </p:blipFill>
        <p:spPr>
          <a:xfrm>
            <a:off x="622852" y="3089764"/>
            <a:ext cx="10946296" cy="845106"/>
          </a:xfrm>
          <a:prstGeom prst="rect">
            <a:avLst/>
          </a:prstGeom>
        </p:spPr>
      </p:pic>
      <p:sp>
        <p:nvSpPr>
          <p:cNvPr id="14" name="Rectangle 13">
            <a:extLst>
              <a:ext uri="{FF2B5EF4-FFF2-40B4-BE49-F238E27FC236}">
                <a16:creationId xmlns:a16="http://schemas.microsoft.com/office/drawing/2014/main" id="{B5554102-CB06-4DDC-BADD-26E259722E45}"/>
              </a:ext>
            </a:extLst>
          </p:cNvPr>
          <p:cNvSpPr/>
          <p:nvPr/>
        </p:nvSpPr>
        <p:spPr>
          <a:xfrm>
            <a:off x="622852" y="4131015"/>
            <a:ext cx="10522226" cy="369332"/>
          </a:xfrm>
          <a:prstGeom prst="rect">
            <a:avLst/>
          </a:prstGeom>
        </p:spPr>
        <p:txBody>
          <a:bodyPr wrap="square">
            <a:spAutoFit/>
          </a:bodyPr>
          <a:lstStyle/>
          <a:p>
            <a:pPr marL="285750" indent="-285750">
              <a:buFont typeface="Arial" panose="020B0604020202020204" pitchFamily="34" charset="0"/>
              <a:buChar char="•"/>
            </a:pPr>
            <a:r>
              <a:rPr lang="en-IN" dirty="0">
                <a:latin typeface="LCMSS8"/>
              </a:rPr>
              <a:t>The change in ln </a:t>
            </a:r>
            <a:r>
              <a:rPr lang="en-IN" dirty="0">
                <a:latin typeface="CMMI8"/>
              </a:rPr>
              <a:t>t </a:t>
            </a:r>
            <a:r>
              <a:rPr lang="en-IN" dirty="0">
                <a:latin typeface="LCMSS8"/>
              </a:rPr>
              <a:t>resulting from changes </a:t>
            </a:r>
            <a:r>
              <a:rPr lang="en-IN" dirty="0" err="1">
                <a:latin typeface="CMMI8"/>
              </a:rPr>
              <a:t>dn</a:t>
            </a:r>
            <a:r>
              <a:rPr lang="en-IN" sz="1400" b="0" i="0" u="none" strike="noStrike" baseline="0" dirty="0" err="1">
                <a:latin typeface="CMMI8"/>
              </a:rPr>
              <a:t>i</a:t>
            </a:r>
            <a:r>
              <a:rPr lang="en-IN" sz="1400" b="0" i="0" u="none" strike="noStrike" baseline="0" dirty="0">
                <a:latin typeface="CMMI8"/>
              </a:rPr>
              <a:t> </a:t>
            </a:r>
            <a:r>
              <a:rPr lang="en-IN" dirty="0">
                <a:latin typeface="LCMSS8"/>
              </a:rPr>
              <a:t>in each of the populations </a:t>
            </a:r>
            <a:r>
              <a:rPr lang="en-IN" dirty="0" err="1">
                <a:latin typeface="CMMI8"/>
              </a:rPr>
              <a:t>n</a:t>
            </a:r>
            <a:r>
              <a:rPr lang="en-IN" sz="1400" b="0" i="0" u="none" strike="noStrike" baseline="0" dirty="0" err="1">
                <a:latin typeface="CMMI8"/>
              </a:rPr>
              <a:t>i</a:t>
            </a:r>
            <a:r>
              <a:rPr lang="en-IN" sz="1400" b="0" i="0" u="none" strike="noStrike" baseline="0" dirty="0">
                <a:latin typeface="CMMI8"/>
              </a:rPr>
              <a:t> </a:t>
            </a:r>
            <a:r>
              <a:rPr lang="en-IN" dirty="0">
                <a:latin typeface="LCMSS8"/>
              </a:rPr>
              <a:t>is then:</a:t>
            </a:r>
            <a:endParaRPr lang="en-IN" dirty="0"/>
          </a:p>
        </p:txBody>
      </p:sp>
      <p:pic>
        <p:nvPicPr>
          <p:cNvPr id="15" name="Picture 14">
            <a:extLst>
              <a:ext uri="{FF2B5EF4-FFF2-40B4-BE49-F238E27FC236}">
                <a16:creationId xmlns:a16="http://schemas.microsoft.com/office/drawing/2014/main" id="{629218D1-E2CB-4229-8439-5B797D43269C}"/>
              </a:ext>
            </a:extLst>
          </p:cNvPr>
          <p:cNvPicPr>
            <a:picLocks noChangeAspect="1"/>
          </p:cNvPicPr>
          <p:nvPr/>
        </p:nvPicPr>
        <p:blipFill rotWithShape="1">
          <a:blip r:embed="rId5"/>
          <a:srcRect r="11710"/>
          <a:stretch/>
        </p:blipFill>
        <p:spPr>
          <a:xfrm>
            <a:off x="1305339" y="4696493"/>
            <a:ext cx="9442174" cy="1414162"/>
          </a:xfrm>
          <a:prstGeom prst="rect">
            <a:avLst/>
          </a:prstGeom>
        </p:spPr>
      </p:pic>
      <p:sp>
        <p:nvSpPr>
          <p:cNvPr id="16" name="TextBox 15">
            <a:extLst>
              <a:ext uri="{FF2B5EF4-FFF2-40B4-BE49-F238E27FC236}">
                <a16:creationId xmlns:a16="http://schemas.microsoft.com/office/drawing/2014/main" id="{831C9641-BC2A-4E7F-8EE9-0DD6C9D239E1}"/>
              </a:ext>
            </a:extLst>
          </p:cNvPr>
          <p:cNvSpPr txBox="1"/>
          <p:nvPr/>
        </p:nvSpPr>
        <p:spPr>
          <a:xfrm>
            <a:off x="10701130" y="4983682"/>
            <a:ext cx="1292087" cy="461665"/>
          </a:xfrm>
          <a:prstGeom prst="rect">
            <a:avLst/>
          </a:prstGeom>
          <a:noFill/>
        </p:spPr>
        <p:txBody>
          <a:bodyPr wrap="square" rtlCol="0">
            <a:spAutoFit/>
          </a:bodyPr>
          <a:lstStyle/>
          <a:p>
            <a:r>
              <a:rPr lang="en-IN" sz="2400" b="1" dirty="0" err="1"/>
              <a:t>Eqa</a:t>
            </a:r>
            <a:r>
              <a:rPr lang="en-IN" sz="2400" b="1" dirty="0"/>
              <a:t> ( 1)</a:t>
            </a:r>
          </a:p>
        </p:txBody>
      </p:sp>
    </p:spTree>
    <p:extLst>
      <p:ext uri="{BB962C8B-B14F-4D97-AF65-F5344CB8AC3E}">
        <p14:creationId xmlns:p14="http://schemas.microsoft.com/office/powerpoint/2010/main" val="2398037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51BF7C-9E0F-45E7-870B-72DB2D1C2B7A}"/>
              </a:ext>
            </a:extLst>
          </p:cNvPr>
          <p:cNvSpPr txBox="1"/>
          <p:nvPr/>
        </p:nvSpPr>
        <p:spPr>
          <a:xfrm>
            <a:off x="304800" y="344557"/>
            <a:ext cx="9263270" cy="369332"/>
          </a:xfrm>
          <a:prstGeom prst="rect">
            <a:avLst/>
          </a:prstGeom>
          <a:noFill/>
        </p:spPr>
        <p:txBody>
          <a:bodyPr wrap="square" rtlCol="0">
            <a:spAutoFit/>
          </a:bodyPr>
          <a:lstStyle/>
          <a:p>
            <a:pPr marL="285750" indent="-285750">
              <a:buFont typeface="Arial" panose="020B0604020202020204" pitchFamily="34" charset="0"/>
              <a:buChar char="•"/>
            </a:pPr>
            <a:r>
              <a:rPr lang="en-IN" dirty="0"/>
              <a:t>From the constraint equations shown in the blue colour, we will get</a:t>
            </a:r>
          </a:p>
        </p:txBody>
      </p:sp>
      <p:pic>
        <p:nvPicPr>
          <p:cNvPr id="5" name="Picture 4">
            <a:extLst>
              <a:ext uri="{FF2B5EF4-FFF2-40B4-BE49-F238E27FC236}">
                <a16:creationId xmlns:a16="http://schemas.microsoft.com/office/drawing/2014/main" id="{5B45116F-46BF-4BFB-90E2-21C999DA133D}"/>
              </a:ext>
            </a:extLst>
          </p:cNvPr>
          <p:cNvPicPr>
            <a:picLocks noChangeAspect="1"/>
          </p:cNvPicPr>
          <p:nvPr/>
        </p:nvPicPr>
        <p:blipFill>
          <a:blip r:embed="rId2"/>
          <a:stretch>
            <a:fillRect/>
          </a:stretch>
        </p:blipFill>
        <p:spPr>
          <a:xfrm>
            <a:off x="2875722" y="853035"/>
            <a:ext cx="6440556" cy="1020417"/>
          </a:xfrm>
          <a:prstGeom prst="rect">
            <a:avLst/>
          </a:prstGeom>
        </p:spPr>
      </p:pic>
      <p:sp>
        <p:nvSpPr>
          <p:cNvPr id="6" name="TextBox 5">
            <a:extLst>
              <a:ext uri="{FF2B5EF4-FFF2-40B4-BE49-F238E27FC236}">
                <a16:creationId xmlns:a16="http://schemas.microsoft.com/office/drawing/2014/main" id="{5C49AA95-B805-4480-B166-D67586623C39}"/>
              </a:ext>
            </a:extLst>
          </p:cNvPr>
          <p:cNvSpPr txBox="1"/>
          <p:nvPr/>
        </p:nvSpPr>
        <p:spPr>
          <a:xfrm>
            <a:off x="9972260" y="901578"/>
            <a:ext cx="1292087" cy="461665"/>
          </a:xfrm>
          <a:prstGeom prst="rect">
            <a:avLst/>
          </a:prstGeom>
          <a:noFill/>
        </p:spPr>
        <p:txBody>
          <a:bodyPr wrap="square" rtlCol="0">
            <a:spAutoFit/>
          </a:bodyPr>
          <a:lstStyle/>
          <a:p>
            <a:r>
              <a:rPr lang="en-IN" sz="2400" b="1" dirty="0" err="1"/>
              <a:t>Eqa</a:t>
            </a:r>
            <a:r>
              <a:rPr lang="en-IN" sz="2400" b="1" dirty="0"/>
              <a:t> (2)</a:t>
            </a:r>
          </a:p>
        </p:txBody>
      </p:sp>
      <p:sp>
        <p:nvSpPr>
          <p:cNvPr id="7" name="Rectangle 6">
            <a:extLst>
              <a:ext uri="{FF2B5EF4-FFF2-40B4-BE49-F238E27FC236}">
                <a16:creationId xmlns:a16="http://schemas.microsoft.com/office/drawing/2014/main" id="{2530CAF7-974A-40C3-B371-39FEC0C4F5A7}"/>
              </a:ext>
            </a:extLst>
          </p:cNvPr>
          <p:cNvSpPr/>
          <p:nvPr/>
        </p:nvSpPr>
        <p:spPr>
          <a:xfrm>
            <a:off x="304800" y="1749287"/>
            <a:ext cx="10959547" cy="369332"/>
          </a:xfrm>
          <a:prstGeom prst="rect">
            <a:avLst/>
          </a:prstGeom>
        </p:spPr>
        <p:txBody>
          <a:bodyPr wrap="square">
            <a:spAutoFit/>
          </a:bodyPr>
          <a:lstStyle/>
          <a:p>
            <a:pPr marL="285750" indent="-285750">
              <a:buFont typeface="Arial" panose="020B0604020202020204" pitchFamily="34" charset="0"/>
              <a:buChar char="•"/>
            </a:pPr>
            <a:r>
              <a:rPr lang="en-IN" dirty="0">
                <a:latin typeface="LCMSS8"/>
              </a:rPr>
              <a:t>Combining (1) and (2) with Lagrange </a:t>
            </a:r>
            <a:r>
              <a:rPr lang="en-IN">
                <a:latin typeface="LCMSS8"/>
              </a:rPr>
              <a:t>multipliers </a:t>
            </a:r>
            <a:r>
              <a:rPr lang="el-GR">
                <a:latin typeface="Cambria Math" panose="02040503050406030204" pitchFamily="18" charset="0"/>
                <a:ea typeface="Cambria Math" panose="02040503050406030204" pitchFamily="18" charset="0"/>
              </a:rPr>
              <a:t>α</a:t>
            </a:r>
            <a:r>
              <a:rPr lang="en-IN">
                <a:latin typeface="Cambria Math" panose="02040503050406030204" pitchFamily="18" charset="0"/>
                <a:ea typeface="Cambria Math" panose="02040503050406030204" pitchFamily="18" charset="0"/>
              </a:rPr>
              <a:t> and </a:t>
            </a:r>
            <a:r>
              <a:rPr lang="el-GR">
                <a:latin typeface="Cambria Math" panose="02040503050406030204" pitchFamily="18" charset="0"/>
                <a:ea typeface="Cambria Math" panose="02040503050406030204" pitchFamily="18" charset="0"/>
              </a:rPr>
              <a:t>β</a:t>
            </a:r>
            <a:r>
              <a:rPr lang="en-IN">
                <a:latin typeface="Cambria Math" panose="02040503050406030204" pitchFamily="18" charset="0"/>
                <a:ea typeface="Cambria Math" panose="02040503050406030204" pitchFamily="18" charset="0"/>
              </a:rPr>
              <a:t> </a:t>
            </a:r>
            <a:r>
              <a:rPr lang="en-IN">
                <a:latin typeface="LCMSS8"/>
              </a:rPr>
              <a:t>, </a:t>
            </a:r>
            <a:r>
              <a:rPr lang="en-IN" dirty="0">
                <a:latin typeface="LCMSS8"/>
              </a:rPr>
              <a:t>we have:</a:t>
            </a:r>
            <a:endParaRPr lang="en-IN" dirty="0"/>
          </a:p>
        </p:txBody>
      </p:sp>
      <p:pic>
        <p:nvPicPr>
          <p:cNvPr id="8" name="Picture 7">
            <a:extLst>
              <a:ext uri="{FF2B5EF4-FFF2-40B4-BE49-F238E27FC236}">
                <a16:creationId xmlns:a16="http://schemas.microsoft.com/office/drawing/2014/main" id="{7DC1388A-7475-41BD-A325-6E2325367C19}"/>
              </a:ext>
            </a:extLst>
          </p:cNvPr>
          <p:cNvPicPr>
            <a:picLocks noChangeAspect="1"/>
          </p:cNvPicPr>
          <p:nvPr/>
        </p:nvPicPr>
        <p:blipFill>
          <a:blip r:embed="rId3"/>
          <a:stretch>
            <a:fillRect/>
          </a:stretch>
        </p:blipFill>
        <p:spPr>
          <a:xfrm>
            <a:off x="1142999" y="2504663"/>
            <a:ext cx="9475304" cy="1709528"/>
          </a:xfrm>
          <a:prstGeom prst="rect">
            <a:avLst/>
          </a:prstGeom>
        </p:spPr>
      </p:pic>
      <p:sp>
        <p:nvSpPr>
          <p:cNvPr id="9" name="TextBox 8">
            <a:extLst>
              <a:ext uri="{FF2B5EF4-FFF2-40B4-BE49-F238E27FC236}">
                <a16:creationId xmlns:a16="http://schemas.microsoft.com/office/drawing/2014/main" id="{FE30D748-5A20-44A9-BFDC-14ECF1E61BB0}"/>
              </a:ext>
            </a:extLst>
          </p:cNvPr>
          <p:cNvSpPr txBox="1"/>
          <p:nvPr/>
        </p:nvSpPr>
        <p:spPr>
          <a:xfrm>
            <a:off x="437322" y="4054229"/>
            <a:ext cx="10827025" cy="369332"/>
          </a:xfrm>
          <a:prstGeom prst="rect">
            <a:avLst/>
          </a:prstGeom>
          <a:noFill/>
        </p:spPr>
        <p:txBody>
          <a:bodyPr wrap="square" rtlCol="0">
            <a:spAutoFit/>
          </a:bodyPr>
          <a:lstStyle/>
          <a:p>
            <a:r>
              <a:rPr lang="en-IN" dirty="0"/>
              <a:t>For appropriate values of </a:t>
            </a:r>
            <a:r>
              <a:rPr lang="en-IN" dirty="0">
                <a:latin typeface="Cambria Math" panose="02040503050406030204" pitchFamily="18" charset="0"/>
                <a:ea typeface="Cambria Math" panose="02040503050406030204" pitchFamily="18" charset="0"/>
              </a:rPr>
              <a:t> </a:t>
            </a:r>
            <a:r>
              <a:rPr lang="el-GR" dirty="0">
                <a:latin typeface="Cambria Math" panose="02040503050406030204" pitchFamily="18" charset="0"/>
                <a:ea typeface="Cambria Math" panose="02040503050406030204" pitchFamily="18" charset="0"/>
              </a:rPr>
              <a:t>α</a:t>
            </a:r>
            <a:r>
              <a:rPr lang="en-IN" dirty="0">
                <a:latin typeface="Cambria Math" panose="02040503050406030204" pitchFamily="18" charset="0"/>
                <a:ea typeface="Cambria Math" panose="02040503050406030204" pitchFamily="18" charset="0"/>
              </a:rPr>
              <a:t> and </a:t>
            </a:r>
            <a:r>
              <a:rPr lang="el-GR" dirty="0">
                <a:latin typeface="Cambria Math" panose="02040503050406030204" pitchFamily="18" charset="0"/>
                <a:ea typeface="Cambria Math" panose="02040503050406030204" pitchFamily="18" charset="0"/>
              </a:rPr>
              <a:t>β</a:t>
            </a:r>
            <a:r>
              <a:rPr lang="en-IN" dirty="0">
                <a:latin typeface="Cambria Math" panose="02040503050406030204" pitchFamily="18" charset="0"/>
                <a:ea typeface="Cambria Math" panose="02040503050406030204" pitchFamily="18" charset="0"/>
              </a:rPr>
              <a:t> </a:t>
            </a:r>
            <a:r>
              <a:rPr lang="en-IN" dirty="0"/>
              <a:t> , equation (3) is true for all </a:t>
            </a:r>
            <a:r>
              <a:rPr lang="en-IN" dirty="0" err="1"/>
              <a:t>dni</a:t>
            </a:r>
            <a:r>
              <a:rPr lang="en-IN" dirty="0"/>
              <a:t>, hence:</a:t>
            </a:r>
            <a:endParaRPr lang="en-IN" sz="2400" b="1" dirty="0"/>
          </a:p>
        </p:txBody>
      </p:sp>
      <p:sp>
        <p:nvSpPr>
          <p:cNvPr id="10" name="TextBox 9">
            <a:extLst>
              <a:ext uri="{FF2B5EF4-FFF2-40B4-BE49-F238E27FC236}">
                <a16:creationId xmlns:a16="http://schemas.microsoft.com/office/drawing/2014/main" id="{7570F13C-60BF-4B25-92C1-574FE3EA1473}"/>
              </a:ext>
            </a:extLst>
          </p:cNvPr>
          <p:cNvSpPr txBox="1"/>
          <p:nvPr/>
        </p:nvSpPr>
        <p:spPr>
          <a:xfrm>
            <a:off x="10677936" y="3128594"/>
            <a:ext cx="1292087" cy="461665"/>
          </a:xfrm>
          <a:prstGeom prst="rect">
            <a:avLst/>
          </a:prstGeom>
          <a:noFill/>
        </p:spPr>
        <p:txBody>
          <a:bodyPr wrap="square" rtlCol="0">
            <a:spAutoFit/>
          </a:bodyPr>
          <a:lstStyle/>
          <a:p>
            <a:r>
              <a:rPr lang="en-IN" sz="2400" b="1" dirty="0" err="1"/>
              <a:t>Eqa</a:t>
            </a:r>
            <a:r>
              <a:rPr lang="en-IN" sz="2400" b="1" dirty="0"/>
              <a:t> (3)</a:t>
            </a:r>
          </a:p>
        </p:txBody>
      </p:sp>
      <p:pic>
        <p:nvPicPr>
          <p:cNvPr id="11" name="Picture 10">
            <a:extLst>
              <a:ext uri="{FF2B5EF4-FFF2-40B4-BE49-F238E27FC236}">
                <a16:creationId xmlns:a16="http://schemas.microsoft.com/office/drawing/2014/main" id="{4477E8C5-2F9D-468E-B365-2556D82D133F}"/>
              </a:ext>
            </a:extLst>
          </p:cNvPr>
          <p:cNvPicPr>
            <a:picLocks noChangeAspect="1"/>
          </p:cNvPicPr>
          <p:nvPr/>
        </p:nvPicPr>
        <p:blipFill>
          <a:blip r:embed="rId4"/>
          <a:stretch>
            <a:fillRect/>
          </a:stretch>
        </p:blipFill>
        <p:spPr>
          <a:xfrm>
            <a:off x="2332384" y="4678162"/>
            <a:ext cx="6453808" cy="1326803"/>
          </a:xfrm>
          <a:prstGeom prst="rect">
            <a:avLst/>
          </a:prstGeom>
        </p:spPr>
      </p:pic>
    </p:spTree>
    <p:extLst>
      <p:ext uri="{BB962C8B-B14F-4D97-AF65-F5344CB8AC3E}">
        <p14:creationId xmlns:p14="http://schemas.microsoft.com/office/powerpoint/2010/main" val="223563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A566CC-63D1-4FEA-9D61-888EC99A7565}"/>
              </a:ext>
            </a:extLst>
          </p:cNvPr>
          <p:cNvSpPr/>
          <p:nvPr/>
        </p:nvSpPr>
        <p:spPr>
          <a:xfrm>
            <a:off x="304800" y="198495"/>
            <a:ext cx="8521148" cy="369332"/>
          </a:xfrm>
          <a:prstGeom prst="rect">
            <a:avLst/>
          </a:prstGeom>
        </p:spPr>
        <p:txBody>
          <a:bodyPr wrap="square">
            <a:spAutoFit/>
          </a:bodyPr>
          <a:lstStyle/>
          <a:p>
            <a:r>
              <a:rPr lang="en-IN" dirty="0">
                <a:latin typeface="LCMSS8"/>
              </a:rPr>
              <a:t>We then find that the most probable distribution can be written</a:t>
            </a:r>
            <a:endParaRPr lang="en-IN" dirty="0"/>
          </a:p>
        </p:txBody>
      </p:sp>
      <p:pic>
        <p:nvPicPr>
          <p:cNvPr id="5" name="Picture 4">
            <a:extLst>
              <a:ext uri="{FF2B5EF4-FFF2-40B4-BE49-F238E27FC236}">
                <a16:creationId xmlns:a16="http://schemas.microsoft.com/office/drawing/2014/main" id="{9923A141-DFE6-4350-976B-3D5BC0C1C34F}"/>
              </a:ext>
            </a:extLst>
          </p:cNvPr>
          <p:cNvPicPr>
            <a:picLocks noChangeAspect="1"/>
          </p:cNvPicPr>
          <p:nvPr/>
        </p:nvPicPr>
        <p:blipFill>
          <a:blip r:embed="rId2"/>
          <a:stretch>
            <a:fillRect/>
          </a:stretch>
        </p:blipFill>
        <p:spPr>
          <a:xfrm>
            <a:off x="2439318" y="752061"/>
            <a:ext cx="6651673" cy="1434548"/>
          </a:xfrm>
          <a:prstGeom prst="rect">
            <a:avLst/>
          </a:prstGeom>
        </p:spPr>
      </p:pic>
      <p:sp>
        <p:nvSpPr>
          <p:cNvPr id="6" name="Rectangle 5">
            <a:extLst>
              <a:ext uri="{FF2B5EF4-FFF2-40B4-BE49-F238E27FC236}">
                <a16:creationId xmlns:a16="http://schemas.microsoft.com/office/drawing/2014/main" id="{CF8E76DB-E74F-458A-8732-DF3C2648992A}"/>
              </a:ext>
            </a:extLst>
          </p:cNvPr>
          <p:cNvSpPr/>
          <p:nvPr/>
        </p:nvSpPr>
        <p:spPr>
          <a:xfrm>
            <a:off x="304800" y="2184160"/>
            <a:ext cx="10827026" cy="646331"/>
          </a:xfrm>
          <a:prstGeom prst="rect">
            <a:avLst/>
          </a:prstGeom>
        </p:spPr>
        <p:txBody>
          <a:bodyPr wrap="square">
            <a:spAutoFit/>
          </a:bodyPr>
          <a:lstStyle/>
          <a:p>
            <a:r>
              <a:rPr lang="en-IN" dirty="0">
                <a:latin typeface="LCMSS8"/>
              </a:rPr>
              <a:t>Above equation  is known as Bose-Einstein distribution.</a:t>
            </a:r>
            <a:r>
              <a:rPr lang="en-IN" dirty="0"/>
              <a:t> It gives the population of an energy level that has energy </a:t>
            </a:r>
            <a:r>
              <a:rPr lang="en-IN" dirty="0" err="1"/>
              <a:t>εi</a:t>
            </a:r>
            <a:r>
              <a:rPr lang="en-IN" dirty="0"/>
              <a:t> and degeneracy </a:t>
            </a:r>
            <a:r>
              <a:rPr lang="en-IN" dirty="0" err="1"/>
              <a:t>gi</a:t>
            </a:r>
            <a:r>
              <a:rPr lang="en-IN" dirty="0"/>
              <a:t>.</a:t>
            </a:r>
          </a:p>
        </p:txBody>
      </p:sp>
      <p:sp>
        <p:nvSpPr>
          <p:cNvPr id="7" name="Rectangle 6">
            <a:extLst>
              <a:ext uri="{FF2B5EF4-FFF2-40B4-BE49-F238E27FC236}">
                <a16:creationId xmlns:a16="http://schemas.microsoft.com/office/drawing/2014/main" id="{62929547-A238-48A1-ACFE-33286421CF02}"/>
              </a:ext>
            </a:extLst>
          </p:cNvPr>
          <p:cNvSpPr/>
          <p:nvPr/>
        </p:nvSpPr>
        <p:spPr>
          <a:xfrm>
            <a:off x="304800" y="3064278"/>
            <a:ext cx="10999304" cy="923330"/>
          </a:xfrm>
          <a:prstGeom prst="rect">
            <a:avLst/>
          </a:prstGeom>
        </p:spPr>
        <p:txBody>
          <a:bodyPr wrap="square">
            <a:spAutoFit/>
          </a:bodyPr>
          <a:lstStyle/>
          <a:p>
            <a:r>
              <a:rPr lang="en-IN" dirty="0">
                <a:latin typeface="LCMSS8"/>
              </a:rPr>
              <a:t>The constants </a:t>
            </a:r>
            <a:r>
              <a:rPr lang="el-GR" dirty="0">
                <a:latin typeface="Cambria Math" panose="02040503050406030204" pitchFamily="18" charset="0"/>
                <a:ea typeface="Cambria Math" panose="02040503050406030204" pitchFamily="18" charset="0"/>
              </a:rPr>
              <a:t>α</a:t>
            </a:r>
            <a:r>
              <a:rPr lang="en-IN" dirty="0">
                <a:latin typeface="Cambria Math" panose="02040503050406030204" pitchFamily="18" charset="0"/>
                <a:ea typeface="Cambria Math" panose="02040503050406030204" pitchFamily="18" charset="0"/>
              </a:rPr>
              <a:t> and </a:t>
            </a:r>
            <a:r>
              <a:rPr lang="el-GR" dirty="0">
                <a:latin typeface="Cambria Math" panose="02040503050406030204" pitchFamily="18" charset="0"/>
                <a:ea typeface="Cambria Math" panose="02040503050406030204" pitchFamily="18" charset="0"/>
              </a:rPr>
              <a:t>β</a:t>
            </a:r>
            <a:r>
              <a:rPr lang="en-IN" dirty="0">
                <a:latin typeface="Cambria Math" panose="02040503050406030204" pitchFamily="18" charset="0"/>
                <a:ea typeface="Cambria Math" panose="02040503050406030204" pitchFamily="18" charset="0"/>
              </a:rPr>
              <a:t> </a:t>
            </a:r>
            <a:r>
              <a:rPr lang="en-IN" dirty="0">
                <a:latin typeface="CMMI8"/>
              </a:rPr>
              <a:t> </a:t>
            </a:r>
            <a:r>
              <a:rPr lang="en-IN" dirty="0">
                <a:latin typeface="LCMSS8"/>
              </a:rPr>
              <a:t>are determined from the constraints on the total number of particles and the total</a:t>
            </a:r>
          </a:p>
          <a:p>
            <a:r>
              <a:rPr lang="en-IN" dirty="0">
                <a:latin typeface="LCMSS8"/>
              </a:rPr>
              <a:t>energy. </a:t>
            </a:r>
            <a:r>
              <a:rPr lang="en-IN" dirty="0">
                <a:latin typeface="CMMI8"/>
              </a:rPr>
              <a:t> </a:t>
            </a:r>
            <a:r>
              <a:rPr lang="en-IN" dirty="0">
                <a:latin typeface="LCMSS8"/>
              </a:rPr>
              <a:t>can, as usual, be related to the thermodynamic temperature, so that the Bose-Einstein distribution takes the form:</a:t>
            </a:r>
            <a:endParaRPr lang="en-IN" dirty="0"/>
          </a:p>
        </p:txBody>
      </p:sp>
      <p:pic>
        <p:nvPicPr>
          <p:cNvPr id="8" name="Picture 7">
            <a:extLst>
              <a:ext uri="{FF2B5EF4-FFF2-40B4-BE49-F238E27FC236}">
                <a16:creationId xmlns:a16="http://schemas.microsoft.com/office/drawing/2014/main" id="{AC31B307-3CC8-4F8F-9073-6043EEB5A795}"/>
              </a:ext>
            </a:extLst>
          </p:cNvPr>
          <p:cNvPicPr>
            <a:picLocks noChangeAspect="1"/>
          </p:cNvPicPr>
          <p:nvPr/>
        </p:nvPicPr>
        <p:blipFill>
          <a:blip r:embed="rId3"/>
          <a:stretch>
            <a:fillRect/>
          </a:stretch>
        </p:blipFill>
        <p:spPr>
          <a:xfrm>
            <a:off x="2704361" y="3802942"/>
            <a:ext cx="4637343" cy="1761241"/>
          </a:xfrm>
          <a:prstGeom prst="rect">
            <a:avLst/>
          </a:prstGeom>
        </p:spPr>
      </p:pic>
    </p:spTree>
    <p:extLst>
      <p:ext uri="{BB962C8B-B14F-4D97-AF65-F5344CB8AC3E}">
        <p14:creationId xmlns:p14="http://schemas.microsoft.com/office/powerpoint/2010/main" val="2233942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4A18E2B056D784E99D736D26BB92A9A" ma:contentTypeVersion="2" ma:contentTypeDescription="Create a new document." ma:contentTypeScope="" ma:versionID="795307bfb9306469d5aef9696801f84d">
  <xsd:schema xmlns:xsd="http://www.w3.org/2001/XMLSchema" xmlns:xs="http://www.w3.org/2001/XMLSchema" xmlns:p="http://schemas.microsoft.com/office/2006/metadata/properties" xmlns:ns2="337eba53-0f6f-4293-8fa4-ba05da9a2227" targetNamespace="http://schemas.microsoft.com/office/2006/metadata/properties" ma:root="true" ma:fieldsID="09c45111960a03cf526f6b861cc6385e" ns2:_="">
    <xsd:import namespace="337eba53-0f6f-4293-8fa4-ba05da9a22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7eba53-0f6f-4293-8fa4-ba05da9a22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FE5000-760A-41D1-89EA-E9C99F8203E0}">
  <ds:schemaRefs>
    <ds:schemaRef ds:uri="http://schemas.microsoft.com/sharepoint/v3/contenttype/forms"/>
  </ds:schemaRefs>
</ds:datastoreItem>
</file>

<file path=customXml/itemProps2.xml><?xml version="1.0" encoding="utf-8"?>
<ds:datastoreItem xmlns:ds="http://schemas.openxmlformats.org/officeDocument/2006/customXml" ds:itemID="{B7C0C950-8CB0-4418-A8CF-B49011E61A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7eba53-0f6f-4293-8fa4-ba05da9a22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D705DC-9827-4D7F-A1CD-F37922843F7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697</TotalTime>
  <Words>588</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 Math</vt:lpstr>
      <vt:lpstr>CMMI8</vt:lpstr>
      <vt:lpstr>CMSY8</vt:lpstr>
      <vt:lpstr>LCMSS8</vt:lpstr>
      <vt:lpstr>LCMSSI8</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Nirali</dc:creator>
  <cp:lastModifiedBy>Admin</cp:lastModifiedBy>
  <cp:revision>16</cp:revision>
  <dcterms:created xsi:type="dcterms:W3CDTF">2020-04-21T05:34:20Z</dcterms:created>
  <dcterms:modified xsi:type="dcterms:W3CDTF">2020-07-25T03:51:44Z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0x01010074A18E2B056D784E99D736D26BB92A9A</vt:lpwstr>
  </property>
</Properties>
</file>